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79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80" r:id="rId35"/>
    <p:sldId id="293" r:id="rId36"/>
    <p:sldId id="294" r:id="rId37"/>
    <p:sldId id="295" r:id="rId38"/>
    <p:sldId id="296" r:id="rId39"/>
    <p:sldId id="281" r:id="rId40"/>
    <p:sldId id="297" r:id="rId41"/>
    <p:sldId id="298" r:id="rId42"/>
    <p:sldId id="299" r:id="rId43"/>
    <p:sldId id="300" r:id="rId44"/>
    <p:sldId id="301" r:id="rId45"/>
    <p:sldId id="282" r:id="rId46"/>
    <p:sldId id="302" r:id="rId47"/>
    <p:sldId id="303" r:id="rId48"/>
    <p:sldId id="283" r:id="rId49"/>
    <p:sldId id="304" r:id="rId50"/>
    <p:sldId id="305" r:id="rId51"/>
    <p:sldId id="306" r:id="rId52"/>
    <p:sldId id="307" r:id="rId53"/>
    <p:sldId id="308" r:id="rId54"/>
    <p:sldId id="284" r:id="rId55"/>
    <p:sldId id="309" r:id="rId56"/>
    <p:sldId id="310" r:id="rId57"/>
    <p:sldId id="311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8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0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D0A1-CA9E-4F80-A7C6-51F715A4F279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D04F-9024-4E54-AAB6-FA73C2B9A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Linkages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5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3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Fixed Exchange Rates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entral banks hold </a:t>
            </a:r>
            <a:r>
              <a:rPr lang="en-US" i="1" dirty="0" smtClean="0"/>
              <a:t>reserves </a:t>
            </a:r>
            <a:r>
              <a:rPr lang="en-US" dirty="0" smtClean="0"/>
              <a:t>—inventories of dollars, other currencies, and gold that they can sell for rupees—to sell when they want to or have to intervene in the foreign exchange market. </a:t>
            </a:r>
            <a:r>
              <a:rPr lang="en-US" b="1" i="1" dirty="0" smtClean="0"/>
              <a:t>Intervention </a:t>
            </a:r>
            <a:r>
              <a:rPr lang="en-US" b="1" dirty="0" smtClean="0"/>
              <a:t>is the buying or selling of foreign exchange by </a:t>
            </a:r>
            <a:r>
              <a:rPr lang="en-IN" b="1" dirty="0" smtClean="0"/>
              <a:t>the central bank.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balance of </a:t>
            </a:r>
            <a:r>
              <a:rPr lang="en-IN" dirty="0" smtClean="0"/>
              <a:t>payments </a:t>
            </a:r>
            <a:r>
              <a:rPr lang="en-US" dirty="0" smtClean="0"/>
              <a:t>measures </a:t>
            </a:r>
            <a:r>
              <a:rPr lang="en-US" dirty="0"/>
              <a:t>the amount of foreign exchange intervention needed from the </a:t>
            </a:r>
            <a:r>
              <a:rPr lang="en-US" dirty="0" smtClean="0"/>
              <a:t>central </a:t>
            </a:r>
            <a:r>
              <a:rPr lang="en-IN" dirty="0" smtClean="0"/>
              <a:t>banks. </a:t>
            </a:r>
            <a:r>
              <a:rPr lang="en-US" dirty="0"/>
              <a:t>For example, if </a:t>
            </a:r>
            <a:r>
              <a:rPr lang="en-US" dirty="0" smtClean="0"/>
              <a:t>India were </a:t>
            </a:r>
            <a:r>
              <a:rPr lang="en-US" dirty="0"/>
              <a:t>running a deficit in the balance of </a:t>
            </a:r>
            <a:r>
              <a:rPr lang="en-US" dirty="0" smtClean="0"/>
              <a:t>payments vis-à-vis </a:t>
            </a:r>
            <a:r>
              <a:rPr lang="en-US" dirty="0"/>
              <a:t>Japan, and thus the demand for </a:t>
            </a:r>
            <a:r>
              <a:rPr lang="en-US" dirty="0" smtClean="0"/>
              <a:t>yen </a:t>
            </a:r>
            <a:r>
              <a:rPr lang="en-US" dirty="0"/>
              <a:t>in exchange for </a:t>
            </a:r>
            <a:r>
              <a:rPr lang="en-US" dirty="0" smtClean="0"/>
              <a:t>rupees </a:t>
            </a:r>
            <a:r>
              <a:rPr lang="en-US" dirty="0"/>
              <a:t>exceeded </a:t>
            </a:r>
            <a:r>
              <a:rPr lang="en-US" dirty="0" smtClean="0"/>
              <a:t>the supply </a:t>
            </a:r>
            <a:r>
              <a:rPr lang="en-US" dirty="0"/>
              <a:t>of yen in exchange for </a:t>
            </a:r>
            <a:r>
              <a:rPr lang="en-US" dirty="0" smtClean="0"/>
              <a:t>rupees </a:t>
            </a:r>
            <a:r>
              <a:rPr lang="en-US" dirty="0"/>
              <a:t>from Japanese, the Bank of Japan would buy </a:t>
            </a:r>
            <a:r>
              <a:rPr lang="en-US" dirty="0" smtClean="0"/>
              <a:t>the excess rupees, </a:t>
            </a:r>
            <a:r>
              <a:rPr lang="en-US" dirty="0"/>
              <a:t>paying for them with </a:t>
            </a:r>
            <a:r>
              <a:rPr lang="en-US" dirty="0" smtClean="0"/>
              <a:t>yen.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7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034473"/>
            <a:ext cx="10695709" cy="51354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Fixed exchange </a:t>
            </a:r>
            <a:r>
              <a:rPr lang="en-US" dirty="0" smtClean="0"/>
              <a:t>rates </a:t>
            </a:r>
            <a:r>
              <a:rPr lang="en-US" dirty="0"/>
              <a:t>operate like any other price support scheme, such </a:t>
            </a:r>
            <a:r>
              <a:rPr lang="en-US" dirty="0" smtClean="0"/>
              <a:t>as those </a:t>
            </a:r>
            <a:r>
              <a:rPr lang="en-US" dirty="0"/>
              <a:t>in agricultural markets. Given market demand and supply, the price fixer has </a:t>
            </a:r>
            <a:r>
              <a:rPr lang="en-US" dirty="0" smtClean="0"/>
              <a:t>to make </a:t>
            </a:r>
            <a:r>
              <a:rPr lang="en-US" dirty="0"/>
              <a:t>up the excess demand or take up the excess supply. In order to be able to </a:t>
            </a:r>
            <a:r>
              <a:rPr lang="en-US" dirty="0" smtClean="0"/>
              <a:t>ensure that </a:t>
            </a:r>
            <a:r>
              <a:rPr lang="en-US" dirty="0"/>
              <a:t>the price (exchange rate) stays fixed, it is obviously necessary to hold an </a:t>
            </a:r>
            <a:r>
              <a:rPr lang="en-US" dirty="0" smtClean="0"/>
              <a:t>inventory of </a:t>
            </a:r>
            <a:r>
              <a:rPr lang="en-US" dirty="0"/>
              <a:t>foreign currencies, or foreign exchange, that can be provided in exchange for </a:t>
            </a:r>
            <a:r>
              <a:rPr lang="en-US" dirty="0" smtClean="0"/>
              <a:t>the </a:t>
            </a:r>
            <a:r>
              <a:rPr lang="en-IN" dirty="0" smtClean="0"/>
              <a:t>domestic </a:t>
            </a:r>
            <a:r>
              <a:rPr lang="en-IN" dirty="0"/>
              <a:t>currency.</a:t>
            </a:r>
          </a:p>
          <a:p>
            <a:pPr algn="just"/>
            <a:r>
              <a:rPr lang="en-US" dirty="0"/>
              <a:t>As long as the central bank has the necessary reserves, it can continue to </a:t>
            </a:r>
            <a:r>
              <a:rPr lang="en-US" dirty="0" smtClean="0"/>
              <a:t>intervene in </a:t>
            </a:r>
            <a:r>
              <a:rPr lang="en-US" dirty="0"/>
              <a:t>the foreign exchange markets to keep the exchange rate constant.</a:t>
            </a:r>
          </a:p>
          <a:p>
            <a:pPr algn="just"/>
            <a:r>
              <a:rPr lang="en-US" b="1" dirty="0"/>
              <a:t>However, if a country persistently runs deficits in the balance of payments, </a:t>
            </a:r>
            <a:r>
              <a:rPr lang="en-US" b="1" dirty="0" smtClean="0"/>
              <a:t>the central </a:t>
            </a:r>
            <a:r>
              <a:rPr lang="en-US" b="1" dirty="0"/>
              <a:t>bank eventually will run out of reserves of foreign exchange and will be </a:t>
            </a:r>
            <a:r>
              <a:rPr lang="en-US" b="1" dirty="0" smtClean="0"/>
              <a:t>unable </a:t>
            </a:r>
            <a:r>
              <a:rPr lang="en-IN" b="1" dirty="0" smtClean="0"/>
              <a:t>to </a:t>
            </a:r>
            <a:r>
              <a:rPr lang="en-IN" b="1" dirty="0"/>
              <a:t>continue its intervention</a:t>
            </a:r>
            <a:r>
              <a:rPr lang="en-IN" b="1" dirty="0" smtClean="0"/>
              <a:t>.</a:t>
            </a:r>
            <a:r>
              <a:rPr lang="en-US" dirty="0"/>
              <a:t> Before that point is reached, the central bank is likely to decide that it can no </a:t>
            </a:r>
            <a:r>
              <a:rPr lang="en-US" dirty="0" smtClean="0"/>
              <a:t>longer maintain </a:t>
            </a:r>
            <a:r>
              <a:rPr lang="en-US" dirty="0"/>
              <a:t>the exchange rate, and it will devalue the currency.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Flexible Exchange Rates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Under fixed exchange rates, the central banks have to provide whatever amounts </a:t>
            </a:r>
            <a:r>
              <a:rPr lang="en-US" dirty="0" smtClean="0"/>
              <a:t>of foreign </a:t>
            </a:r>
            <a:r>
              <a:rPr lang="en-US" dirty="0"/>
              <a:t>currency are needed to finance payments imbalances. </a:t>
            </a:r>
            <a:r>
              <a:rPr lang="en-US" b="1" dirty="0"/>
              <a:t>In a </a:t>
            </a:r>
            <a:r>
              <a:rPr lang="en-US" b="1" i="1" dirty="0"/>
              <a:t>flexible (</a:t>
            </a:r>
            <a:r>
              <a:rPr lang="en-US" b="1" i="1" dirty="0" smtClean="0"/>
              <a:t>floating) exchange </a:t>
            </a:r>
            <a:r>
              <a:rPr lang="en-US" b="1" i="1" dirty="0"/>
              <a:t>rate system </a:t>
            </a:r>
            <a:r>
              <a:rPr lang="en-US" b="1" dirty="0"/>
              <a:t>, by contrast, the central banks allow the exchange rate </a:t>
            </a:r>
            <a:r>
              <a:rPr lang="en-US" b="1" dirty="0" smtClean="0"/>
              <a:t>to adjust </a:t>
            </a:r>
            <a:r>
              <a:rPr lang="en-US" b="1" dirty="0"/>
              <a:t>to equate the supply and demand for foreign currency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In a system of </a:t>
            </a:r>
            <a:r>
              <a:rPr lang="en-US" b="1" i="1" dirty="0"/>
              <a:t>clean floating </a:t>
            </a:r>
            <a:r>
              <a:rPr lang="en-US" b="1" dirty="0"/>
              <a:t>, central banks stand aside completely and </a:t>
            </a:r>
            <a:r>
              <a:rPr lang="en-US" b="1" dirty="0" smtClean="0"/>
              <a:t>allow exchange </a:t>
            </a:r>
            <a:r>
              <a:rPr lang="en-US" b="1" dirty="0"/>
              <a:t>rates to be freely determined in the foreign exchange markets. </a:t>
            </a:r>
            <a:r>
              <a:rPr lang="en-US" dirty="0"/>
              <a:t>Since </a:t>
            </a:r>
            <a:r>
              <a:rPr lang="en-US" dirty="0" smtClean="0"/>
              <a:t>the central </a:t>
            </a:r>
            <a:r>
              <a:rPr lang="en-US" dirty="0"/>
              <a:t>banks do not intervene in the foreign exchange markets in such a system, </a:t>
            </a:r>
            <a:r>
              <a:rPr lang="en-US" dirty="0" smtClean="0"/>
              <a:t>official reserve </a:t>
            </a:r>
            <a:r>
              <a:rPr lang="en-US" dirty="0"/>
              <a:t>transactions are, accordingly, zero. That means the balance of payments is </a:t>
            </a:r>
            <a:r>
              <a:rPr lang="en-US" dirty="0" smtClean="0"/>
              <a:t>zero in </a:t>
            </a:r>
            <a:r>
              <a:rPr lang="en-US" dirty="0"/>
              <a:t>a system of clean floating: The exchange rate adjusts to make the current and </a:t>
            </a:r>
            <a:r>
              <a:rPr lang="en-US" dirty="0" smtClean="0"/>
              <a:t>capital </a:t>
            </a:r>
            <a:r>
              <a:rPr lang="en-IN" dirty="0" smtClean="0"/>
              <a:t>accounts </a:t>
            </a:r>
            <a:r>
              <a:rPr lang="en-IN" dirty="0"/>
              <a:t>sum to zero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4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practice, the flexible rate system, in effect since 1973, has been one of </a:t>
            </a:r>
            <a:r>
              <a:rPr lang="en-US" i="1" dirty="0"/>
              <a:t>managed, </a:t>
            </a:r>
            <a:r>
              <a:rPr lang="en-US" dirty="0"/>
              <a:t>or </a:t>
            </a:r>
            <a:r>
              <a:rPr lang="en-US" i="1" dirty="0"/>
              <a:t>dirty, floating </a:t>
            </a:r>
            <a:r>
              <a:rPr lang="en-US" dirty="0"/>
              <a:t>. </a:t>
            </a:r>
            <a:r>
              <a:rPr lang="en-US" b="1" dirty="0"/>
              <a:t>Under managed floating, central banks intervene to buy and sell foreign currencies in attempts to influence exchange rates. </a:t>
            </a:r>
            <a:r>
              <a:rPr lang="en-US" dirty="0"/>
              <a:t>Official reserve transactions are, accordingly, not equal to </a:t>
            </a:r>
            <a:r>
              <a:rPr lang="en-IN" dirty="0"/>
              <a:t>zero under managed floating.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8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089891"/>
            <a:ext cx="10577945" cy="508707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 </a:t>
            </a:r>
            <a:r>
              <a:rPr lang="en-US" b="1" i="1" dirty="0"/>
              <a:t>devaluation </a:t>
            </a:r>
            <a:r>
              <a:rPr lang="en-US" b="1" dirty="0"/>
              <a:t>takes place when the price of foreign currencies under a </a:t>
            </a:r>
            <a:r>
              <a:rPr lang="en-US" b="1" dirty="0" smtClean="0"/>
              <a:t>fixed rate </a:t>
            </a:r>
            <a:r>
              <a:rPr lang="en-US" b="1" dirty="0"/>
              <a:t>regime is increased by official action. </a:t>
            </a:r>
            <a:r>
              <a:rPr lang="en-US" dirty="0"/>
              <a:t>A devaluation thus means that </a:t>
            </a:r>
            <a:r>
              <a:rPr lang="en-US" dirty="0" smtClean="0"/>
              <a:t>foreigners pay </a:t>
            </a:r>
            <a:r>
              <a:rPr lang="en-US" dirty="0"/>
              <a:t>less for the devalued currency and that residents of the devaluing country pay </a:t>
            </a:r>
            <a:r>
              <a:rPr lang="en-US" dirty="0" smtClean="0"/>
              <a:t>more for </a:t>
            </a:r>
            <a:r>
              <a:rPr lang="en-US" dirty="0"/>
              <a:t>foreign currencies. The opposite of a devaluation is a </a:t>
            </a:r>
            <a:r>
              <a:rPr lang="en-US" i="1" dirty="0"/>
              <a:t>revaluation 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change in the price of foreign exchange under flexible exchange rates is </a:t>
            </a:r>
            <a:r>
              <a:rPr lang="en-US" dirty="0" smtClean="0"/>
              <a:t>referred to </a:t>
            </a:r>
            <a:r>
              <a:rPr lang="en-US" dirty="0"/>
              <a:t>as </a:t>
            </a:r>
            <a:r>
              <a:rPr lang="en-US" i="1" dirty="0"/>
              <a:t>currency depreciation </a:t>
            </a:r>
            <a:r>
              <a:rPr lang="en-US" dirty="0"/>
              <a:t>or </a:t>
            </a:r>
            <a:r>
              <a:rPr lang="en-US" i="1" dirty="0"/>
              <a:t>appreciation </a:t>
            </a:r>
            <a:r>
              <a:rPr lang="en-US" dirty="0"/>
              <a:t>. </a:t>
            </a:r>
            <a:r>
              <a:rPr lang="en-US" b="1" dirty="0"/>
              <a:t>A currency </a:t>
            </a:r>
            <a:r>
              <a:rPr lang="en-US" b="1" i="1" dirty="0"/>
              <a:t>depreciates </a:t>
            </a:r>
            <a:r>
              <a:rPr lang="en-US" b="1" dirty="0"/>
              <a:t>when, </a:t>
            </a:r>
            <a:r>
              <a:rPr lang="en-US" b="1" dirty="0" smtClean="0"/>
              <a:t>under floating </a:t>
            </a:r>
            <a:r>
              <a:rPr lang="en-US" b="1" dirty="0"/>
              <a:t>rates, it becomes less expensive in terms of foreign </a:t>
            </a:r>
            <a:r>
              <a:rPr lang="en-US" b="1" dirty="0" smtClean="0"/>
              <a:t>currencies.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economic </a:t>
            </a:r>
            <a:r>
              <a:rPr lang="en-US" dirty="0" smtClean="0"/>
              <a:t>difference between devaluation and depreciation and between revaluation and appreciation. </a:t>
            </a:r>
            <a:r>
              <a:rPr lang="en-US" dirty="0"/>
              <a:t>These terms describe the </a:t>
            </a:r>
            <a:r>
              <a:rPr lang="en-US" i="1" dirty="0"/>
              <a:t>direction </a:t>
            </a:r>
            <a:r>
              <a:rPr lang="en-US" dirty="0"/>
              <a:t>in which </a:t>
            </a:r>
            <a:r>
              <a:rPr lang="en-US" dirty="0" smtClean="0"/>
              <a:t>an </a:t>
            </a:r>
            <a:r>
              <a:rPr lang="en-IN" dirty="0" smtClean="0"/>
              <a:t>exchange </a:t>
            </a:r>
            <a:r>
              <a:rPr lang="en-IN" dirty="0"/>
              <a:t>rate moves.</a:t>
            </a:r>
          </a:p>
        </p:txBody>
      </p:sp>
    </p:spTree>
    <p:extLst>
      <p:ext uri="{BB962C8B-B14F-4D97-AF65-F5344CB8AC3E}">
        <p14:creationId xmlns:p14="http://schemas.microsoft.com/office/powerpoint/2010/main" val="11102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819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Exchange Rate in the Long Run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government or central bank can peg the value of its currency, that is, fix the </a:t>
            </a:r>
            <a:r>
              <a:rPr lang="en-US" dirty="0" smtClean="0"/>
              <a:t>exchange rate</a:t>
            </a:r>
            <a:r>
              <a:rPr lang="en-US" dirty="0"/>
              <a:t>, for a period of time. But in the long run, the exchange rate between a </a:t>
            </a:r>
            <a:r>
              <a:rPr lang="en-US" dirty="0" smtClean="0"/>
              <a:t>pair of </a:t>
            </a:r>
            <a:r>
              <a:rPr lang="en-US" dirty="0"/>
              <a:t>countries is determined by the relative purchasing power of currency within </a:t>
            </a:r>
            <a:r>
              <a:rPr lang="en-US" dirty="0" smtClean="0"/>
              <a:t>each </a:t>
            </a:r>
            <a:r>
              <a:rPr lang="en-IN" dirty="0" smtClean="0"/>
              <a:t>country.</a:t>
            </a:r>
            <a:r>
              <a:rPr lang="en-IN" dirty="0"/>
              <a:t> This illustrates the </a:t>
            </a:r>
            <a:r>
              <a:rPr lang="en-IN" dirty="0" smtClean="0"/>
              <a:t>theory </a:t>
            </a:r>
            <a:r>
              <a:rPr lang="en-US" dirty="0" smtClean="0"/>
              <a:t>of </a:t>
            </a:r>
            <a:r>
              <a:rPr lang="en-US" i="1" dirty="0"/>
              <a:t>purchasing power parity </a:t>
            </a:r>
            <a:r>
              <a:rPr lang="en-US" dirty="0"/>
              <a:t>, or </a:t>
            </a:r>
            <a:r>
              <a:rPr lang="en-US" i="1" dirty="0"/>
              <a:t>PPP</a:t>
            </a:r>
            <a:r>
              <a:rPr lang="en-US" i="1" dirty="0" smtClean="0"/>
              <a:t>.</a:t>
            </a:r>
          </a:p>
          <a:p>
            <a:pPr algn="just"/>
            <a:r>
              <a:rPr lang="en-US" b="1" dirty="0"/>
              <a:t>Two currencies are at purchasing power </a:t>
            </a:r>
            <a:r>
              <a:rPr lang="en-US" b="1" dirty="0" smtClean="0"/>
              <a:t>parity when </a:t>
            </a:r>
            <a:r>
              <a:rPr lang="en-US" b="1" dirty="0"/>
              <a:t>a unit of domestic currency can buy the same basket of goods at home </a:t>
            </a:r>
            <a:r>
              <a:rPr lang="en-US" b="1" dirty="0" smtClean="0"/>
              <a:t>or abroad</a:t>
            </a:r>
            <a:r>
              <a:rPr lang="en-US" b="1" dirty="0"/>
              <a:t>. </a:t>
            </a:r>
            <a:r>
              <a:rPr lang="en-US" dirty="0"/>
              <a:t>The relative purchasing power of two currencies is measured by the </a:t>
            </a:r>
            <a:r>
              <a:rPr lang="en-US" i="1" dirty="0"/>
              <a:t>real </a:t>
            </a:r>
            <a:r>
              <a:rPr lang="en-US" i="1" dirty="0" smtClean="0"/>
              <a:t>exchange </a:t>
            </a:r>
            <a:r>
              <a:rPr lang="en-IN" i="1" dirty="0" smtClean="0"/>
              <a:t>rate</a:t>
            </a:r>
            <a:r>
              <a:rPr lang="en-IN" i="1" dirty="0"/>
              <a:t>.</a:t>
            </a:r>
          </a:p>
          <a:p>
            <a:pPr algn="just"/>
            <a:r>
              <a:rPr lang="en-US" b="1" dirty="0"/>
              <a:t>The real exchange rate is the ratio of foreign to domestic prices, measured </a:t>
            </a:r>
            <a:r>
              <a:rPr lang="en-US" b="1" dirty="0" smtClean="0"/>
              <a:t>in the </a:t>
            </a:r>
            <a:r>
              <a:rPr lang="en-US" b="1" dirty="0"/>
              <a:t>same currency. It measures a country’s competitiveness in international </a:t>
            </a:r>
            <a:r>
              <a:rPr lang="en-US" b="1" dirty="0" smtClean="0"/>
              <a:t>trade.</a:t>
            </a:r>
            <a:r>
              <a:rPr lang="en-US" dirty="0"/>
              <a:t> The real exchange rate, </a:t>
            </a:r>
            <a:r>
              <a:rPr lang="en-US" i="1" dirty="0"/>
              <a:t>R </a:t>
            </a:r>
            <a:r>
              <a:rPr lang="en-US" dirty="0"/>
              <a:t>, is defined as</a:t>
            </a:r>
          </a:p>
          <a:p>
            <a:pPr marL="0" indent="0" algn="ctr">
              <a:buNone/>
            </a:pPr>
            <a:r>
              <a:rPr lang="en-IN" b="1" i="1" dirty="0" smtClean="0"/>
              <a:t>R= e.P</a:t>
            </a:r>
            <a:r>
              <a:rPr lang="en-IN" b="1" i="1" baseline="-25000" dirty="0" smtClean="0"/>
              <a:t>f </a:t>
            </a:r>
            <a:r>
              <a:rPr lang="en-IN" b="1" i="1" dirty="0" smtClean="0"/>
              <a:t>/P</a:t>
            </a:r>
            <a:endParaRPr lang="en-IN" b="1" i="1" dirty="0"/>
          </a:p>
          <a:p>
            <a:pPr marL="0" indent="0" algn="just">
              <a:buNone/>
            </a:pPr>
            <a:r>
              <a:rPr lang="en-US" dirty="0" smtClean="0"/>
              <a:t>where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 smtClean="0"/>
              <a:t>P</a:t>
            </a:r>
            <a:r>
              <a:rPr lang="en-US" i="1" baseline="-25000" dirty="0" smtClean="0"/>
              <a:t>f </a:t>
            </a:r>
            <a:r>
              <a:rPr lang="en-US" dirty="0"/>
              <a:t>are the price levels here and abroad, respectively, and </a:t>
            </a:r>
            <a:r>
              <a:rPr lang="en-US" i="1" dirty="0"/>
              <a:t>e </a:t>
            </a:r>
            <a:r>
              <a:rPr lang="en-US" dirty="0"/>
              <a:t>is the </a:t>
            </a:r>
            <a:r>
              <a:rPr lang="en-US" dirty="0" smtClean="0"/>
              <a:t>  dollar </a:t>
            </a:r>
            <a:r>
              <a:rPr lang="en-IN" dirty="0" smtClean="0"/>
              <a:t>price </a:t>
            </a:r>
            <a:r>
              <a:rPr lang="en-IN" dirty="0"/>
              <a:t>of foreign exchange.</a:t>
            </a:r>
          </a:p>
        </p:txBody>
      </p:sp>
    </p:spTree>
    <p:extLst>
      <p:ext uri="{BB962C8B-B14F-4D97-AF65-F5344CB8AC3E}">
        <p14:creationId xmlns:p14="http://schemas.microsoft.com/office/powerpoint/2010/main" val="4716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the real exchange rate equals 1, currencies are at purchasing power parity. </a:t>
            </a:r>
            <a:r>
              <a:rPr lang="en-US" b="1" dirty="0" smtClean="0"/>
              <a:t>If the real </a:t>
            </a:r>
            <a:r>
              <a:rPr lang="en-US" b="1" dirty="0"/>
              <a:t>exchange rate rises above 1 that means that goods abroad are more </a:t>
            </a:r>
            <a:r>
              <a:rPr lang="en-US" b="1" dirty="0" smtClean="0"/>
              <a:t>expensive than </a:t>
            </a:r>
            <a:r>
              <a:rPr lang="en-US" b="1" dirty="0"/>
              <a:t>goods </a:t>
            </a:r>
            <a:r>
              <a:rPr lang="en-US" b="1" dirty="0" smtClean="0"/>
              <a:t>in the domestic market</a:t>
            </a:r>
            <a:r>
              <a:rPr lang="en-US" dirty="0" smtClean="0"/>
              <a:t>. </a:t>
            </a:r>
            <a:r>
              <a:rPr lang="en-US" dirty="0"/>
              <a:t>Other things equal, this implies that </a:t>
            </a:r>
            <a:r>
              <a:rPr lang="en-US" dirty="0" smtClean="0"/>
              <a:t>people— both </a:t>
            </a:r>
            <a:r>
              <a:rPr lang="en-US" dirty="0"/>
              <a:t>in </a:t>
            </a:r>
            <a:r>
              <a:rPr lang="en-US" dirty="0" smtClean="0"/>
              <a:t>India and </a:t>
            </a:r>
            <a:r>
              <a:rPr lang="en-US" dirty="0"/>
              <a:t>abroad—are likely to switch some of their spending </a:t>
            </a:r>
            <a:r>
              <a:rPr lang="en-US" dirty="0" smtClean="0"/>
              <a:t>to goods </a:t>
            </a:r>
            <a:r>
              <a:rPr lang="en-US" dirty="0"/>
              <a:t>produced in the </a:t>
            </a:r>
            <a:r>
              <a:rPr lang="en-US" dirty="0" smtClean="0"/>
              <a:t>India. </a:t>
            </a:r>
            <a:r>
              <a:rPr lang="en-US" dirty="0"/>
              <a:t>This is often described as an increase in </a:t>
            </a:r>
            <a:r>
              <a:rPr lang="en-US" dirty="0" smtClean="0"/>
              <a:t>the competitiveness </a:t>
            </a:r>
            <a:r>
              <a:rPr lang="en-US" dirty="0"/>
              <a:t>of our products.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long as </a:t>
            </a:r>
            <a:r>
              <a:rPr lang="en-US" i="1" dirty="0"/>
              <a:t>R </a:t>
            </a:r>
            <a:r>
              <a:rPr lang="en-US" dirty="0"/>
              <a:t>is greater than 1, we expect the </a:t>
            </a:r>
            <a:r>
              <a:rPr lang="en-US" dirty="0" smtClean="0"/>
              <a:t>relative demand </a:t>
            </a:r>
            <a:r>
              <a:rPr lang="en-US" dirty="0"/>
              <a:t>for domestically produced goods to rise. Eventually, this should either </a:t>
            </a:r>
            <a:r>
              <a:rPr lang="en-US" dirty="0" smtClean="0"/>
              <a:t>drive up </a:t>
            </a:r>
            <a:r>
              <a:rPr lang="en-US" dirty="0"/>
              <a:t>domestic prices or drive down the exchange rate, moving us closer to </a:t>
            </a:r>
            <a:r>
              <a:rPr lang="en-US" dirty="0" smtClean="0"/>
              <a:t>purchasing </a:t>
            </a:r>
            <a:r>
              <a:rPr lang="en-IN" dirty="0" smtClean="0"/>
              <a:t>power </a:t>
            </a:r>
            <a:r>
              <a:rPr lang="en-IN" dirty="0"/>
              <a:t>parity.</a:t>
            </a:r>
          </a:p>
        </p:txBody>
      </p:sp>
    </p:spTree>
    <p:extLst>
      <p:ext uri="{BB962C8B-B14F-4D97-AF65-F5344CB8AC3E}">
        <p14:creationId xmlns:p14="http://schemas.microsoft.com/office/powerpoint/2010/main" val="9302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5819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Slow adjustment of exchange rate to PPP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Market forces prevent the exchange rate from moving </a:t>
            </a:r>
            <a:r>
              <a:rPr lang="en-US" i="1" dirty="0"/>
              <a:t>too </a:t>
            </a:r>
            <a:r>
              <a:rPr lang="en-US" dirty="0"/>
              <a:t>far from PPP or </a:t>
            </a:r>
            <a:r>
              <a:rPr lang="en-US" dirty="0" smtClean="0"/>
              <a:t>from remaining </a:t>
            </a:r>
            <a:r>
              <a:rPr lang="en-US" dirty="0"/>
              <a:t>away from PPP indefinitely. However, pressures to move to PPP work </a:t>
            </a:r>
            <a:r>
              <a:rPr lang="en-US" dirty="0" smtClean="0"/>
              <a:t>only </a:t>
            </a:r>
            <a:r>
              <a:rPr lang="en-IN" dirty="0" smtClean="0"/>
              <a:t>slowly.</a:t>
            </a:r>
          </a:p>
          <a:p>
            <a:pPr algn="just"/>
            <a:r>
              <a:rPr lang="en-US" dirty="0"/>
              <a:t>There are several reasons for slow movement toward PPP. The first </a:t>
            </a:r>
            <a:r>
              <a:rPr lang="en-US" dirty="0" smtClean="0"/>
              <a:t>reason is </a:t>
            </a:r>
            <a:r>
              <a:rPr lang="en-US" dirty="0"/>
              <a:t>that </a:t>
            </a:r>
            <a:r>
              <a:rPr lang="en-US" b="1" dirty="0"/>
              <a:t>market baskets differ across </a:t>
            </a:r>
            <a:r>
              <a:rPr lang="en-US" b="1" dirty="0" smtClean="0"/>
              <a:t>countries</a:t>
            </a:r>
            <a:r>
              <a:rPr lang="en-US" dirty="0" smtClean="0"/>
              <a:t>. Consumers in both countries do not consume the same bundle of goods.</a:t>
            </a:r>
          </a:p>
          <a:p>
            <a:pPr algn="just"/>
            <a:r>
              <a:rPr lang="en-IN" dirty="0" smtClean="0"/>
              <a:t>Secondly, there </a:t>
            </a:r>
            <a:r>
              <a:rPr lang="en-US" dirty="0" smtClean="0"/>
              <a:t>are </a:t>
            </a:r>
            <a:r>
              <a:rPr lang="en-US" dirty="0"/>
              <a:t>many </a:t>
            </a:r>
            <a:r>
              <a:rPr lang="en-US" b="1" dirty="0"/>
              <a:t>barriers to the movement of goods </a:t>
            </a:r>
            <a:r>
              <a:rPr lang="en-US" dirty="0"/>
              <a:t>between countries. </a:t>
            </a:r>
            <a:r>
              <a:rPr lang="en-US" dirty="0" smtClean="0"/>
              <a:t>Some </a:t>
            </a:r>
            <a:r>
              <a:rPr lang="en-US" dirty="0"/>
              <a:t>are </a:t>
            </a:r>
            <a:r>
              <a:rPr lang="en-US" dirty="0" smtClean="0"/>
              <a:t>natural barriers—transportation </a:t>
            </a:r>
            <a:r>
              <a:rPr lang="en-US" dirty="0"/>
              <a:t>costs are one obvious extra cost—while others, tariffs for </a:t>
            </a:r>
            <a:r>
              <a:rPr lang="en-US" dirty="0" smtClean="0"/>
              <a:t>example, </a:t>
            </a:r>
            <a:r>
              <a:rPr lang="en-IN" dirty="0" smtClean="0"/>
              <a:t>are </a:t>
            </a:r>
            <a:r>
              <a:rPr lang="en-IN" dirty="0"/>
              <a:t>imposed by governments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Third, and probably of greatest importance, many </a:t>
            </a:r>
            <a:r>
              <a:rPr lang="en-US" dirty="0" smtClean="0"/>
              <a:t>goods— land </a:t>
            </a:r>
            <a:r>
              <a:rPr lang="en-US" dirty="0"/>
              <a:t>is the classic example—are “nontraded” and </a:t>
            </a:r>
            <a:r>
              <a:rPr lang="en-US" dirty="0" smtClean="0"/>
              <a:t>cannot move.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3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Since both </a:t>
            </a:r>
            <a:r>
              <a:rPr lang="en-US" i="1" dirty="0" smtClean="0"/>
              <a:t>P</a:t>
            </a:r>
            <a:r>
              <a:rPr lang="en-US" i="1" baseline="-25000" dirty="0" smtClean="0"/>
              <a:t>f  </a:t>
            </a:r>
            <a:r>
              <a:rPr lang="en-US" dirty="0" smtClean="0"/>
              <a:t>and </a:t>
            </a:r>
            <a:r>
              <a:rPr lang="en-US" i="1" dirty="0"/>
              <a:t>P </a:t>
            </a:r>
            <a:r>
              <a:rPr lang="en-US" dirty="0"/>
              <a:t>in the formula for the real exchange rate represent baskets </a:t>
            </a:r>
            <a:r>
              <a:rPr lang="en-US" dirty="0" smtClean="0"/>
              <a:t>of goods </a:t>
            </a:r>
            <a:r>
              <a:rPr lang="en-US" dirty="0"/>
              <a:t>specific to each country, PPP does not necessarily imply that the real </a:t>
            </a:r>
            <a:r>
              <a:rPr lang="en-US" dirty="0" smtClean="0"/>
              <a:t>exchange rate </a:t>
            </a:r>
            <a:r>
              <a:rPr lang="en-US" dirty="0"/>
              <a:t>should be equal to </a:t>
            </a:r>
            <a:r>
              <a:rPr lang="en-US" dirty="0" smtClean="0"/>
              <a:t>1.</a:t>
            </a:r>
          </a:p>
          <a:p>
            <a:pPr algn="just"/>
            <a:r>
              <a:rPr lang="en-US" dirty="0" smtClean="0"/>
              <a:t>Rather</a:t>
            </a:r>
            <a:r>
              <a:rPr lang="en-US" dirty="0"/>
              <a:t>, in practice, </a:t>
            </a:r>
            <a:r>
              <a:rPr lang="en-US" b="1" dirty="0"/>
              <a:t>PPP is taken to mean that in the long </a:t>
            </a:r>
            <a:r>
              <a:rPr lang="en-US" b="1" dirty="0" smtClean="0"/>
              <a:t>run the </a:t>
            </a:r>
            <a:r>
              <a:rPr lang="en-US" b="1" dirty="0"/>
              <a:t>real exchange rate will return to its average level</a:t>
            </a:r>
            <a:r>
              <a:rPr lang="en-US" dirty="0"/>
              <a:t>. </a:t>
            </a:r>
            <a:r>
              <a:rPr lang="en-US" dirty="0" smtClean="0"/>
              <a:t>This </a:t>
            </a:r>
            <a:r>
              <a:rPr lang="en-US" dirty="0"/>
              <a:t>is sometimes called </a:t>
            </a:r>
            <a:r>
              <a:rPr lang="en-US" i="1" dirty="0" smtClean="0"/>
              <a:t>relative PPP</a:t>
            </a:r>
            <a:r>
              <a:rPr lang="en-US" i="1" dirty="0"/>
              <a:t>. </a:t>
            </a:r>
            <a:r>
              <a:rPr lang="en-US" dirty="0" smtClean="0"/>
              <a:t> </a:t>
            </a:r>
            <a:r>
              <a:rPr lang="en-US" dirty="0"/>
              <a:t>Thus, if the real exchange rate is above its long-run average level, PPP </a:t>
            </a:r>
            <a:r>
              <a:rPr lang="en-US" dirty="0" smtClean="0"/>
              <a:t>implies that </a:t>
            </a:r>
            <a:r>
              <a:rPr lang="en-US" dirty="0"/>
              <a:t>the exchange rate will </a:t>
            </a:r>
            <a:r>
              <a:rPr lang="en-US" dirty="0" smtClean="0"/>
              <a:t>fall.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71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429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Spending and Balance of Trade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can now look at the effects </a:t>
            </a:r>
            <a:r>
              <a:rPr lang="en-US" dirty="0"/>
              <a:t>of trade in goods on the level of income and the effects of various </a:t>
            </a:r>
            <a:r>
              <a:rPr lang="en-US" dirty="0" smtClean="0"/>
              <a:t>disturbances on </a:t>
            </a:r>
            <a:r>
              <a:rPr lang="en-US" dirty="0"/>
              <a:t>both income and the trade </a:t>
            </a:r>
            <a:r>
              <a:rPr lang="en-US" dirty="0" smtClean="0"/>
              <a:t>balance.</a:t>
            </a:r>
            <a:r>
              <a:rPr lang="en-US" dirty="0"/>
              <a:t> We do not include the capital account at this stage, so for the </a:t>
            </a:r>
            <a:r>
              <a:rPr lang="en-US" dirty="0" smtClean="0"/>
              <a:t>present the </a:t>
            </a:r>
            <a:r>
              <a:rPr lang="en-US" dirty="0"/>
              <a:t>current account and the balance of payments are the same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We </a:t>
            </a:r>
            <a:r>
              <a:rPr lang="en-US" b="1" dirty="0"/>
              <a:t>fit foreign trade into the </a:t>
            </a:r>
            <a:r>
              <a:rPr lang="en-US" b="1" i="1" dirty="0"/>
              <a:t>IS-LM </a:t>
            </a:r>
            <a:r>
              <a:rPr lang="en-US" b="1" dirty="0"/>
              <a:t>framework</a:t>
            </a:r>
            <a:r>
              <a:rPr lang="en-US" dirty="0"/>
              <a:t>. We assume that </a:t>
            </a:r>
            <a:r>
              <a:rPr lang="en-US" dirty="0" smtClean="0"/>
              <a:t>the price </a:t>
            </a:r>
            <a:r>
              <a:rPr lang="en-US" dirty="0"/>
              <a:t>level is given and that the output demanded will be </a:t>
            </a:r>
            <a:r>
              <a:rPr lang="en-US" dirty="0" smtClean="0"/>
              <a:t>supplied.</a:t>
            </a:r>
            <a:endParaRPr lang="en-US" dirty="0"/>
          </a:p>
          <a:p>
            <a:pPr algn="just"/>
            <a:r>
              <a:rPr lang="en-US" dirty="0"/>
              <a:t>In an open economy, part of domestic output is sold to foreigners (exports) and part </a:t>
            </a:r>
            <a:r>
              <a:rPr lang="en-US" dirty="0" smtClean="0"/>
              <a:t>of spending </a:t>
            </a:r>
            <a:r>
              <a:rPr lang="en-US" dirty="0"/>
              <a:t>by domestic residents purchases foreign goods (imports). We have to </a:t>
            </a:r>
            <a:r>
              <a:rPr lang="en-US" dirty="0" smtClean="0"/>
              <a:t>modify </a:t>
            </a:r>
            <a:r>
              <a:rPr lang="en-IN" dirty="0" smtClean="0"/>
              <a:t>the </a:t>
            </a:r>
            <a:r>
              <a:rPr lang="en-IN" i="1" dirty="0"/>
              <a:t>IS </a:t>
            </a:r>
            <a:r>
              <a:rPr lang="en-IN" dirty="0"/>
              <a:t>curve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6104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3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At </a:t>
            </a:r>
            <a:r>
              <a:rPr lang="en-US" dirty="0"/>
              <a:t>the beginning of the twenty-first century, national economies are becoming </a:t>
            </a:r>
            <a:r>
              <a:rPr lang="en-US" dirty="0" smtClean="0"/>
              <a:t>more closely </a:t>
            </a:r>
            <a:r>
              <a:rPr lang="en-US" dirty="0"/>
              <a:t>interrelated, and the notion of </a:t>
            </a:r>
            <a:r>
              <a:rPr lang="en-US" i="1" dirty="0"/>
              <a:t>globalization </a:t>
            </a:r>
            <a:r>
              <a:rPr lang="en-US" dirty="0"/>
              <a:t>—that we are moving toward a </a:t>
            </a:r>
            <a:r>
              <a:rPr lang="en-US" dirty="0" smtClean="0"/>
              <a:t>single </a:t>
            </a:r>
            <a:r>
              <a:rPr lang="en-IN" dirty="0" smtClean="0"/>
              <a:t>global </a:t>
            </a:r>
            <a:r>
              <a:rPr lang="en-IN" dirty="0"/>
              <a:t>economy—is increasingly accepted</a:t>
            </a:r>
            <a:r>
              <a:rPr lang="en-IN" dirty="0" smtClean="0"/>
              <a:t>.</a:t>
            </a:r>
          </a:p>
          <a:p>
            <a:pPr algn="just"/>
            <a:r>
              <a:rPr lang="en-US" b="1" dirty="0" smtClean="0"/>
              <a:t>Economies are linked internationally through trade in goods and </a:t>
            </a:r>
            <a:r>
              <a:rPr lang="en-IN" b="1" dirty="0" smtClean="0"/>
              <a:t>through financial markets</a:t>
            </a:r>
            <a:r>
              <a:rPr lang="en-IN" dirty="0" smtClean="0"/>
              <a:t>.</a:t>
            </a:r>
            <a:r>
              <a:rPr lang="en-US" dirty="0"/>
              <a:t> The </a:t>
            </a:r>
            <a:r>
              <a:rPr lang="en-US" i="1" dirty="0"/>
              <a:t>trade </a:t>
            </a:r>
            <a:r>
              <a:rPr lang="en-US" dirty="0"/>
              <a:t>linkage means that some of a country’s </a:t>
            </a:r>
            <a:r>
              <a:rPr lang="en-US" dirty="0" smtClean="0"/>
              <a:t>production is </a:t>
            </a:r>
            <a:r>
              <a:rPr lang="en-US" dirty="0"/>
              <a:t>exported to foreign countries, while some goods that are consumed or invested </a:t>
            </a:r>
            <a:r>
              <a:rPr lang="en-US" dirty="0" smtClean="0"/>
              <a:t>at home </a:t>
            </a:r>
            <a:r>
              <a:rPr lang="en-US" dirty="0"/>
              <a:t>are produced abroad and imported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Spending on </a:t>
            </a:r>
            <a:r>
              <a:rPr lang="en-IN" dirty="0" smtClean="0"/>
              <a:t>imports </a:t>
            </a:r>
            <a:r>
              <a:rPr lang="en-US" dirty="0" smtClean="0"/>
              <a:t>escapes </a:t>
            </a:r>
            <a:r>
              <a:rPr lang="en-US" dirty="0"/>
              <a:t>from the circular flow of income, in the sense that part of the income </a:t>
            </a:r>
            <a:r>
              <a:rPr lang="en-US" dirty="0" smtClean="0"/>
              <a:t>spent by residents </a:t>
            </a:r>
            <a:r>
              <a:rPr lang="en-US" dirty="0"/>
              <a:t>is not spent on domestically produced goods; by contrast, </a:t>
            </a:r>
            <a:r>
              <a:rPr lang="en-US" dirty="0" smtClean="0"/>
              <a:t>exports appear </a:t>
            </a:r>
            <a:r>
              <a:rPr lang="en-US" dirty="0"/>
              <a:t>as an increase in the demand for domestically produced goods. Thus, the </a:t>
            </a:r>
            <a:r>
              <a:rPr lang="en-US" b="1" dirty="0" smtClean="0"/>
              <a:t>basic </a:t>
            </a:r>
            <a:r>
              <a:rPr lang="en-US" b="1" i="1" dirty="0" smtClean="0"/>
              <a:t>IS-LM </a:t>
            </a:r>
            <a:r>
              <a:rPr lang="en-US" b="1" dirty="0"/>
              <a:t>model of income determination must be amended to include international </a:t>
            </a:r>
            <a:r>
              <a:rPr lang="en-US" b="1" dirty="0" smtClean="0"/>
              <a:t>effects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44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905164"/>
            <a:ext cx="10624127" cy="5271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most important change is that domestic spending no longer determines </a:t>
            </a:r>
            <a:r>
              <a:rPr lang="en-US" dirty="0" smtClean="0"/>
              <a:t>domestic output</a:t>
            </a:r>
            <a:r>
              <a:rPr lang="en-US" dirty="0"/>
              <a:t>. Instead, </a:t>
            </a:r>
            <a:r>
              <a:rPr lang="en-US" i="1" dirty="0"/>
              <a:t>spending on domestic goods </a:t>
            </a:r>
            <a:r>
              <a:rPr lang="en-US" dirty="0"/>
              <a:t>determines domestic output. </a:t>
            </a:r>
            <a:r>
              <a:rPr lang="en-US" dirty="0" smtClean="0"/>
              <a:t>Some spending </a:t>
            </a:r>
            <a:r>
              <a:rPr lang="en-US" dirty="0"/>
              <a:t>by domestic residents is on </a:t>
            </a:r>
            <a:r>
              <a:rPr lang="en-US" dirty="0" smtClean="0"/>
              <a:t>imports.</a:t>
            </a:r>
            <a:endParaRPr lang="en-US" dirty="0"/>
          </a:p>
          <a:p>
            <a:pPr algn="just"/>
            <a:r>
              <a:rPr lang="en-US" dirty="0"/>
              <a:t>Demand for domestic goods, by contrast, includes exports or foreign demand </a:t>
            </a:r>
            <a:r>
              <a:rPr lang="en-US" dirty="0" smtClean="0"/>
              <a:t>along with </a:t>
            </a:r>
            <a:r>
              <a:rPr lang="en-US" dirty="0"/>
              <a:t>part of spending by domestic residents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/>
              <a:t>Spending by domestic residents </a:t>
            </a:r>
            <a:r>
              <a:rPr lang="en-US" b="1" dirty="0" smtClean="0"/>
              <a:t>= </a:t>
            </a:r>
            <a:r>
              <a:rPr lang="en-US" b="1" dirty="0"/>
              <a:t>DS </a:t>
            </a:r>
            <a:r>
              <a:rPr lang="en-US" b="1" dirty="0" smtClean="0"/>
              <a:t>= C +  </a:t>
            </a:r>
            <a:r>
              <a:rPr lang="en-US" b="1" dirty="0"/>
              <a:t>I </a:t>
            </a:r>
            <a:r>
              <a:rPr lang="en-US" b="1" dirty="0" smtClean="0"/>
              <a:t>+ </a:t>
            </a:r>
            <a:r>
              <a:rPr lang="en-US" b="1" dirty="0"/>
              <a:t>G </a:t>
            </a:r>
          </a:p>
          <a:p>
            <a:pPr marL="0" indent="0" algn="ctr">
              <a:buNone/>
            </a:pPr>
            <a:r>
              <a:rPr lang="en-US" b="1" dirty="0" smtClean="0"/>
              <a:t>Spending </a:t>
            </a:r>
            <a:r>
              <a:rPr lang="en-US" b="1" dirty="0"/>
              <a:t>on domestic </a:t>
            </a:r>
            <a:r>
              <a:rPr lang="en-US" b="1" dirty="0" smtClean="0"/>
              <a:t>goods =  DS +  NX =  (C +  I + G) + </a:t>
            </a:r>
            <a:r>
              <a:rPr lang="en-US" b="1" dirty="0"/>
              <a:t>(X -</a:t>
            </a:r>
            <a:r>
              <a:rPr lang="en-US" b="1" dirty="0" smtClean="0"/>
              <a:t> </a:t>
            </a:r>
            <a:r>
              <a:rPr lang="en-US" b="1" dirty="0"/>
              <a:t>Q)</a:t>
            </a:r>
          </a:p>
          <a:p>
            <a:pPr marL="0" indent="0" algn="ctr">
              <a:buNone/>
            </a:pPr>
            <a:r>
              <a:rPr lang="en-US" b="1" dirty="0" smtClean="0"/>
              <a:t>                                                                     = (C +  I + G) + NX</a:t>
            </a:r>
          </a:p>
          <a:p>
            <a:pPr marL="0" indent="0" algn="just">
              <a:buNone/>
            </a:pPr>
            <a:r>
              <a:rPr lang="en-US" dirty="0" smtClean="0"/>
              <a:t>where </a:t>
            </a:r>
            <a:r>
              <a:rPr lang="en-US" i="1" dirty="0"/>
              <a:t>X </a:t>
            </a:r>
            <a:r>
              <a:rPr lang="en-US" dirty="0"/>
              <a:t>is the level of exports, </a:t>
            </a:r>
            <a:r>
              <a:rPr lang="en-US" i="1" dirty="0"/>
              <a:t>Q </a:t>
            </a:r>
            <a:r>
              <a:rPr lang="en-US" dirty="0"/>
              <a:t>is imports, and </a:t>
            </a:r>
            <a:r>
              <a:rPr lang="en-US" i="1" dirty="0"/>
              <a:t>NX 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en-US" i="1" dirty="0"/>
              <a:t>X </a:t>
            </a:r>
            <a:r>
              <a:rPr lang="en-US" i="1" dirty="0" smtClean="0"/>
              <a:t>-</a:t>
            </a:r>
            <a:r>
              <a:rPr lang="en-US" dirty="0" smtClean="0"/>
              <a:t> </a:t>
            </a:r>
            <a:r>
              <a:rPr lang="en-US" i="1" dirty="0"/>
              <a:t>Q </a:t>
            </a:r>
            <a:r>
              <a:rPr lang="en-US" dirty="0"/>
              <a:t>is the trade (goods </a:t>
            </a:r>
            <a:r>
              <a:rPr lang="en-US" dirty="0" smtClean="0"/>
              <a:t>and services</a:t>
            </a:r>
            <a:r>
              <a:rPr lang="en-US" dirty="0"/>
              <a:t>) surplus. Spending on domestic goods is total spending by domestic </a:t>
            </a:r>
            <a:r>
              <a:rPr lang="en-US" dirty="0" smtClean="0"/>
              <a:t>residents less </a:t>
            </a:r>
            <a:r>
              <a:rPr lang="en-US" dirty="0"/>
              <a:t>their spending on imports </a:t>
            </a:r>
            <a:r>
              <a:rPr lang="en-US" i="1" dirty="0"/>
              <a:t>plus </a:t>
            </a:r>
            <a:r>
              <a:rPr lang="en-US" dirty="0"/>
              <a:t>foreign demand or exports. Since exports </a:t>
            </a:r>
            <a:r>
              <a:rPr lang="en-US" dirty="0" smtClean="0"/>
              <a:t>minus imports </a:t>
            </a:r>
            <a:r>
              <a:rPr lang="en-US" dirty="0"/>
              <a:t>is the trade surplus, or net exports </a:t>
            </a:r>
            <a:r>
              <a:rPr lang="en-US" dirty="0" smtClean="0"/>
              <a:t>(</a:t>
            </a:r>
            <a:r>
              <a:rPr lang="en-US" i="1" dirty="0" smtClean="0"/>
              <a:t>NX</a:t>
            </a:r>
            <a:r>
              <a:rPr lang="en-US" dirty="0" smtClean="0"/>
              <a:t>), </a:t>
            </a:r>
            <a:r>
              <a:rPr lang="en-US" b="1" dirty="0"/>
              <a:t>spending on domestic goods is </a:t>
            </a:r>
            <a:r>
              <a:rPr lang="en-US" b="1" dirty="0" smtClean="0"/>
              <a:t>spending by </a:t>
            </a:r>
            <a:r>
              <a:rPr lang="en-US" b="1" dirty="0"/>
              <a:t>domestic residents plus the trade surplus.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294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can return to our model of income determination. </a:t>
            </a:r>
            <a:r>
              <a:rPr lang="en-US" dirty="0" smtClean="0"/>
              <a:t>We will </a:t>
            </a:r>
            <a:r>
              <a:rPr lang="en-US" dirty="0"/>
              <a:t>assume that domestic spending depends on the interest rate and income, so</a:t>
            </a:r>
          </a:p>
          <a:p>
            <a:pPr marL="0" indent="0" algn="ctr">
              <a:buNone/>
            </a:pPr>
            <a:r>
              <a:rPr lang="en-IN" b="1" dirty="0"/>
              <a:t>DS </a:t>
            </a:r>
            <a:r>
              <a:rPr lang="en-IN" b="1" dirty="0" smtClean="0"/>
              <a:t>= DS(Y</a:t>
            </a:r>
            <a:r>
              <a:rPr lang="en-IN" b="1" dirty="0"/>
              <a:t>, </a:t>
            </a:r>
            <a:r>
              <a:rPr lang="en-IN" b="1" dirty="0" err="1"/>
              <a:t>i</a:t>
            </a:r>
            <a:r>
              <a:rPr lang="en-IN" b="1" dirty="0" smtClean="0"/>
              <a:t>)</a:t>
            </a:r>
          </a:p>
          <a:p>
            <a:pPr algn="just"/>
            <a:r>
              <a:rPr lang="en-US" b="1" dirty="0"/>
              <a:t>Net exports</a:t>
            </a:r>
            <a:r>
              <a:rPr lang="en-US" dirty="0"/>
              <a:t>, or the excess of exports over imports, depend on our income, which </a:t>
            </a:r>
            <a:r>
              <a:rPr lang="en-US" dirty="0" smtClean="0"/>
              <a:t>affects import </a:t>
            </a:r>
            <a:r>
              <a:rPr lang="en-US" dirty="0"/>
              <a:t>spending; on foreign income,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f</a:t>
            </a:r>
            <a:r>
              <a:rPr lang="en-US" i="1" dirty="0" smtClean="0"/>
              <a:t> </a:t>
            </a:r>
            <a:r>
              <a:rPr lang="en-US" dirty="0"/>
              <a:t>, which affects foreign demand for our </a:t>
            </a:r>
            <a:r>
              <a:rPr lang="en-US" dirty="0" smtClean="0"/>
              <a:t>exports; and </a:t>
            </a:r>
            <a:r>
              <a:rPr lang="en-US" dirty="0"/>
              <a:t>on the real exchange rate, </a:t>
            </a:r>
            <a:r>
              <a:rPr lang="en-US" i="1" dirty="0"/>
              <a:t>R. </a:t>
            </a:r>
            <a:r>
              <a:rPr lang="en-US" dirty="0"/>
              <a:t>A rise in </a:t>
            </a:r>
            <a:r>
              <a:rPr lang="en-US" i="1" dirty="0"/>
              <a:t>R </a:t>
            </a:r>
            <a:r>
              <a:rPr lang="en-US" dirty="0"/>
              <a:t>or a real depreciation improves our </a:t>
            </a:r>
            <a:r>
              <a:rPr lang="en-US" dirty="0" smtClean="0"/>
              <a:t>trade balance </a:t>
            </a:r>
            <a:r>
              <a:rPr lang="en-US" dirty="0"/>
              <a:t>as demand shifts from goods produced abroad to those produced at </a:t>
            </a:r>
            <a:r>
              <a:rPr lang="en-US" dirty="0" smtClean="0"/>
              <a:t>home.</a:t>
            </a:r>
          </a:p>
          <a:p>
            <a:pPr marL="0" indent="0" algn="ctr">
              <a:buNone/>
            </a:pPr>
            <a:r>
              <a:rPr lang="pt-BR" b="1" dirty="0" smtClean="0"/>
              <a:t>NX =  </a:t>
            </a:r>
            <a:r>
              <a:rPr lang="pt-BR" b="1" dirty="0"/>
              <a:t>X(Y</a:t>
            </a:r>
            <a:r>
              <a:rPr lang="pt-BR" b="1" baseline="-25000" dirty="0"/>
              <a:t>f</a:t>
            </a:r>
            <a:r>
              <a:rPr lang="pt-BR" b="1" dirty="0"/>
              <a:t> , R) </a:t>
            </a:r>
            <a:r>
              <a:rPr lang="pt-BR" b="1" dirty="0" smtClean="0"/>
              <a:t>- </a:t>
            </a:r>
            <a:r>
              <a:rPr lang="pt-BR" b="1" dirty="0"/>
              <a:t>Q(Y, R) </a:t>
            </a:r>
            <a:r>
              <a:rPr lang="pt-BR" b="1" dirty="0" smtClean="0"/>
              <a:t>= </a:t>
            </a:r>
            <a:r>
              <a:rPr lang="pt-BR" b="1" dirty="0"/>
              <a:t>NX(Y, </a:t>
            </a:r>
            <a:r>
              <a:rPr lang="pt-BR" b="1" dirty="0" smtClean="0"/>
              <a:t>Y</a:t>
            </a:r>
            <a:r>
              <a:rPr lang="pt-BR" b="1" baseline="-25000" dirty="0" smtClean="0"/>
              <a:t>f </a:t>
            </a:r>
            <a:r>
              <a:rPr lang="pt-BR" b="1" dirty="0" smtClean="0"/>
              <a:t>, R</a:t>
            </a:r>
            <a:r>
              <a:rPr lang="pt-BR" b="1" dirty="0"/>
              <a:t>)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2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then state three important results.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rise in foreign income, other things being equal, improves the home </a:t>
            </a:r>
            <a:r>
              <a:rPr lang="en-US" dirty="0" smtClean="0"/>
              <a:t>country’s trade </a:t>
            </a:r>
            <a:r>
              <a:rPr lang="en-US" dirty="0"/>
              <a:t>balance and therefore raises the home country’s aggregate </a:t>
            </a:r>
            <a:r>
              <a:rPr lang="en-US" dirty="0" smtClean="0"/>
              <a:t>demand.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real depreciation by the home country improves the trade balance and </a:t>
            </a:r>
            <a:r>
              <a:rPr lang="en-US" dirty="0" smtClean="0"/>
              <a:t>therefore </a:t>
            </a:r>
            <a:r>
              <a:rPr lang="en-IN" dirty="0" smtClean="0"/>
              <a:t>increases </a:t>
            </a:r>
            <a:r>
              <a:rPr lang="en-IN" dirty="0"/>
              <a:t>aggregate </a:t>
            </a:r>
            <a:r>
              <a:rPr lang="en-IN" dirty="0" smtClean="0"/>
              <a:t>demand.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rise in home income raises import spending and hence worsens the trade balance.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97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Goods Market Equillibrium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increase in import demand caused by a </a:t>
            </a:r>
            <a:r>
              <a:rPr lang="en-US" dirty="0" smtClean="0"/>
              <a:t>Re 1 </a:t>
            </a:r>
            <a:r>
              <a:rPr lang="en-US" dirty="0"/>
              <a:t>increase in income is called the </a:t>
            </a:r>
            <a:r>
              <a:rPr lang="en-US" i="1" dirty="0" smtClean="0"/>
              <a:t>marginal propensity </a:t>
            </a:r>
            <a:r>
              <a:rPr lang="en-US" i="1" dirty="0"/>
              <a:t>to import </a:t>
            </a:r>
            <a:r>
              <a:rPr lang="en-US" dirty="0"/>
              <a:t>. </a:t>
            </a:r>
            <a:r>
              <a:rPr lang="en-US" b="1" dirty="0"/>
              <a:t>The marginal propensity to import measures the fraction of </a:t>
            </a:r>
            <a:r>
              <a:rPr lang="en-US" b="1" dirty="0" smtClean="0"/>
              <a:t>an extra rupee </a:t>
            </a:r>
            <a:r>
              <a:rPr lang="en-US" b="1" dirty="0"/>
              <a:t>of income spent on imports. </a:t>
            </a:r>
            <a:endParaRPr lang="en-US" b="1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fact that part of income will be spent </a:t>
            </a:r>
            <a:r>
              <a:rPr lang="en-US" dirty="0" smtClean="0"/>
              <a:t>on imports </a:t>
            </a:r>
            <a:r>
              <a:rPr lang="en-US" dirty="0"/>
              <a:t>(rather than on domestic goods) implies that the </a:t>
            </a:r>
            <a:r>
              <a:rPr lang="en-US" i="1" dirty="0"/>
              <a:t>IS </a:t>
            </a:r>
            <a:r>
              <a:rPr lang="en-US" dirty="0"/>
              <a:t>curve will be steeper than </a:t>
            </a:r>
            <a:r>
              <a:rPr lang="en-US" dirty="0" smtClean="0"/>
              <a:t>it would </a:t>
            </a:r>
            <a:r>
              <a:rPr lang="en-US" dirty="0"/>
              <a:t>be in a closed economy. For a given reduction in interest rates it takes a </a:t>
            </a:r>
            <a:r>
              <a:rPr lang="en-US" dirty="0" smtClean="0"/>
              <a:t>smaller increase </a:t>
            </a:r>
            <a:r>
              <a:rPr lang="en-US" dirty="0"/>
              <a:t>in output and income to restore goods market </a:t>
            </a:r>
            <a:r>
              <a:rPr lang="en-US" dirty="0" smtClean="0"/>
              <a:t>equilibrium.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43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895927"/>
            <a:ext cx="10716491" cy="52810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open economy </a:t>
            </a:r>
            <a:r>
              <a:rPr lang="en-US" i="1" dirty="0"/>
              <a:t>IS </a:t>
            </a:r>
            <a:r>
              <a:rPr lang="en-US" dirty="0"/>
              <a:t>curve includes net exports as a component of aggregate </a:t>
            </a:r>
            <a:r>
              <a:rPr lang="en-US" dirty="0" smtClean="0"/>
              <a:t>demand. Therefore</a:t>
            </a:r>
            <a:r>
              <a:rPr lang="en-US" dirty="0"/>
              <a:t>, the level of competitiveness, as measured by the real exchange rate </a:t>
            </a:r>
            <a:r>
              <a:rPr lang="en-US" i="1" dirty="0"/>
              <a:t>R </a:t>
            </a:r>
            <a:r>
              <a:rPr lang="en-US" dirty="0" smtClean="0"/>
              <a:t>, affects </a:t>
            </a:r>
            <a:r>
              <a:rPr lang="en-US" dirty="0"/>
              <a:t>the </a:t>
            </a:r>
            <a:r>
              <a:rPr lang="en-US" i="1" dirty="0"/>
              <a:t>IS </a:t>
            </a:r>
            <a:r>
              <a:rPr lang="en-US" dirty="0"/>
              <a:t>curve.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real depreciation increases the demand for domestic goods, </a:t>
            </a:r>
            <a:r>
              <a:rPr lang="en-US" dirty="0" smtClean="0"/>
              <a:t>shifting the </a:t>
            </a:r>
            <a:r>
              <a:rPr lang="en-US" i="1" dirty="0"/>
              <a:t>IS </a:t>
            </a:r>
            <a:r>
              <a:rPr lang="en-US" dirty="0"/>
              <a:t>curve out and to the right. Likewise, an increase in foreign income and, </a:t>
            </a:r>
            <a:r>
              <a:rPr lang="en-US" dirty="0" smtClean="0"/>
              <a:t>with it</a:t>
            </a:r>
            <a:r>
              <a:rPr lang="en-US" dirty="0"/>
              <a:t>, an increase in foreign spending on our goods will increase net exports or demand </a:t>
            </a:r>
            <a:r>
              <a:rPr lang="en-US" dirty="0" smtClean="0"/>
              <a:t>for </a:t>
            </a:r>
            <a:r>
              <a:rPr lang="en-IN" dirty="0" smtClean="0"/>
              <a:t>our </a:t>
            </a:r>
            <a:r>
              <a:rPr lang="en-IN" dirty="0"/>
              <a:t>goods</a:t>
            </a:r>
            <a:r>
              <a:rPr lang="en-IN" dirty="0" smtClean="0"/>
              <a:t>. The IS curve is given by</a:t>
            </a:r>
          </a:p>
          <a:p>
            <a:pPr marL="0" indent="0" algn="ctr">
              <a:buNone/>
            </a:pPr>
            <a:r>
              <a:rPr lang="en-US" b="1" dirty="0" smtClean="0"/>
              <a:t>Y=  DS (Y, </a:t>
            </a:r>
            <a:r>
              <a:rPr lang="en-US" b="1" dirty="0" err="1" smtClean="0"/>
              <a:t>i</a:t>
            </a:r>
            <a:r>
              <a:rPr lang="en-US" b="1" dirty="0" smtClean="0"/>
              <a:t>) +  NX </a:t>
            </a:r>
            <a:r>
              <a:rPr lang="pt-BR" b="1" dirty="0" smtClean="0"/>
              <a:t>(Y, Y</a:t>
            </a:r>
            <a:r>
              <a:rPr lang="pt-BR" b="1" baseline="-25000" dirty="0" smtClean="0"/>
              <a:t>f </a:t>
            </a:r>
            <a:r>
              <a:rPr lang="pt-BR" b="1" dirty="0" smtClean="0"/>
              <a:t>, R)</a:t>
            </a:r>
          </a:p>
          <a:p>
            <a:pPr algn="just"/>
            <a:r>
              <a:rPr lang="en-US" dirty="0"/>
              <a:t>Since the equilibrium level of income will now depend on both foreign income </a:t>
            </a:r>
            <a:r>
              <a:rPr lang="en-US" dirty="0" smtClean="0"/>
              <a:t>and the </a:t>
            </a:r>
            <a:r>
              <a:rPr lang="en-US" dirty="0"/>
              <a:t>real exchange rate, we have to ask how disturbances in foreign income, or real </a:t>
            </a:r>
            <a:r>
              <a:rPr lang="en-US" dirty="0" smtClean="0"/>
              <a:t>exchange rate </a:t>
            </a:r>
            <a:r>
              <a:rPr lang="en-US" dirty="0"/>
              <a:t>changes, affect the equilibrium level of income.</a:t>
            </a:r>
            <a:endParaRPr lang="en-IN" b="1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043708"/>
            <a:ext cx="10769600" cy="535709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following figure shows </a:t>
            </a:r>
            <a:r>
              <a:rPr lang="en-US" dirty="0"/>
              <a:t>the effect of a rise in foreign income. The higher foreign </a:t>
            </a:r>
            <a:r>
              <a:rPr lang="en-US" dirty="0" smtClean="0"/>
              <a:t>spending on </a:t>
            </a:r>
            <a:r>
              <a:rPr lang="en-US" dirty="0"/>
              <a:t>our goods raises demand and hence, at unchanged interest rates, requires an </a:t>
            </a:r>
            <a:r>
              <a:rPr lang="en-US" dirty="0" smtClean="0"/>
              <a:t>increase in </a:t>
            </a:r>
            <a:r>
              <a:rPr lang="en-US" dirty="0"/>
              <a:t>output. This is shown by the rightward shift of the </a:t>
            </a:r>
            <a:r>
              <a:rPr lang="en-US" i="1" dirty="0"/>
              <a:t>IS </a:t>
            </a:r>
            <a:r>
              <a:rPr lang="en-US" dirty="0"/>
              <a:t>schedule. </a:t>
            </a:r>
            <a:r>
              <a:rPr lang="en-US" b="1" dirty="0"/>
              <a:t>The full </a:t>
            </a:r>
            <a:r>
              <a:rPr lang="en-US" b="1" dirty="0" smtClean="0"/>
              <a:t>effect </a:t>
            </a:r>
            <a:r>
              <a:rPr lang="en-US" b="1" dirty="0"/>
              <a:t>of an increase in foreign demand thus is an increase in interest rates and an increase </a:t>
            </a:r>
            <a:r>
              <a:rPr lang="en-US" b="1" dirty="0" smtClean="0"/>
              <a:t>in domestic </a:t>
            </a:r>
            <a:r>
              <a:rPr lang="en-US" b="1" dirty="0"/>
              <a:t>output </a:t>
            </a:r>
            <a:r>
              <a:rPr lang="en-US" dirty="0"/>
              <a:t>and employment.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easy to go through the opposite change. A </a:t>
            </a:r>
            <a:r>
              <a:rPr lang="en-US" dirty="0" smtClean="0"/>
              <a:t>weakening of </a:t>
            </a:r>
            <a:r>
              <a:rPr lang="en-US" dirty="0"/>
              <a:t>foreign economies reduces their imports and hence pulls down domestic </a:t>
            </a:r>
            <a:r>
              <a:rPr lang="en-US" dirty="0" smtClean="0"/>
              <a:t>demand. Equilibrium </a:t>
            </a:r>
            <a:r>
              <a:rPr lang="en-US" dirty="0"/>
              <a:t>income at home would fall as would our interest rates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A real </a:t>
            </a:r>
            <a:r>
              <a:rPr lang="en-US" dirty="0" smtClean="0"/>
              <a:t>depreciation </a:t>
            </a:r>
            <a:r>
              <a:rPr lang="en-US" dirty="0"/>
              <a:t>raises net exports at each level of income and hence shifts the </a:t>
            </a:r>
            <a:r>
              <a:rPr lang="en-US" i="1" dirty="0"/>
              <a:t>IS </a:t>
            </a:r>
            <a:r>
              <a:rPr lang="en-US" dirty="0" smtClean="0"/>
              <a:t>schedule up </a:t>
            </a:r>
            <a:r>
              <a:rPr lang="en-US" dirty="0"/>
              <a:t>and to the right. A real depreciation therefore leads to a rise in our </a:t>
            </a:r>
            <a:r>
              <a:rPr lang="en-US" dirty="0" smtClean="0"/>
              <a:t>equilibrium </a:t>
            </a:r>
            <a:r>
              <a:rPr lang="en-IN" dirty="0" smtClean="0"/>
              <a:t>income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2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38898"/>
            <a:ext cx="10614891" cy="132204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Effect of a Rise in Foreign Income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45" y="1933916"/>
            <a:ext cx="5227782" cy="43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Repercussion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In an interdependent world, our policy changes affect other countries as well as </a:t>
            </a:r>
            <a:r>
              <a:rPr lang="en-US" dirty="0" smtClean="0"/>
              <a:t>ourselves, and </a:t>
            </a:r>
            <a:r>
              <a:rPr lang="en-US" dirty="0"/>
              <a:t>then feed back to our economy. When we increase government spending, </a:t>
            </a:r>
            <a:r>
              <a:rPr lang="en-US" dirty="0" smtClean="0"/>
              <a:t>our income </a:t>
            </a:r>
            <a:r>
              <a:rPr lang="en-US" dirty="0"/>
              <a:t>rises; part of the increase in income will be spent on imports, which means </a:t>
            </a:r>
            <a:r>
              <a:rPr lang="en-US" dirty="0" smtClean="0"/>
              <a:t>that income </a:t>
            </a:r>
            <a:r>
              <a:rPr lang="en-US" dirty="0"/>
              <a:t>will rise abroad, too.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increase in foreign income will then raise foreign </a:t>
            </a:r>
            <a:r>
              <a:rPr lang="en-US" dirty="0" smtClean="0"/>
              <a:t>demand for </a:t>
            </a:r>
            <a:r>
              <a:rPr lang="en-US" dirty="0"/>
              <a:t>our goods, which in turn adds to the domestic income expansion </a:t>
            </a:r>
            <a:r>
              <a:rPr lang="en-US" dirty="0" smtClean="0"/>
              <a:t>brought about </a:t>
            </a:r>
            <a:r>
              <a:rPr lang="en-US" dirty="0"/>
              <a:t>by higher government spending, and so on</a:t>
            </a:r>
            <a:r>
              <a:rPr lang="en-US" dirty="0" smtClean="0"/>
              <a:t>. </a:t>
            </a:r>
            <a:r>
              <a:rPr lang="en-US" dirty="0"/>
              <a:t>These </a:t>
            </a:r>
            <a:r>
              <a:rPr lang="en-US" i="1" dirty="0"/>
              <a:t>repercussion effects </a:t>
            </a:r>
            <a:r>
              <a:rPr lang="en-US" dirty="0"/>
              <a:t>can be important in </a:t>
            </a:r>
            <a:r>
              <a:rPr lang="en-US" dirty="0" smtClean="0"/>
              <a:t>practice.</a:t>
            </a:r>
          </a:p>
          <a:p>
            <a:pPr algn="just"/>
            <a:r>
              <a:rPr lang="en-US" dirty="0"/>
              <a:t>Note that </a:t>
            </a:r>
            <a:r>
              <a:rPr lang="en-US" b="1" dirty="0"/>
              <a:t>whereas an expansionary fiscal policy increases both our GDP and </a:t>
            </a:r>
            <a:r>
              <a:rPr lang="en-US" b="1" dirty="0" smtClean="0"/>
              <a:t>that of </a:t>
            </a:r>
            <a:r>
              <a:rPr lang="en-US" b="1" dirty="0"/>
              <a:t>other countries, a depreciation of our exchange rate increases our income while </a:t>
            </a:r>
            <a:r>
              <a:rPr lang="en-US" b="1" dirty="0" smtClean="0"/>
              <a:t>reducing </a:t>
            </a:r>
            <a:r>
              <a:rPr lang="en-IN" b="1" dirty="0" smtClean="0"/>
              <a:t>foreign </a:t>
            </a:r>
            <a:r>
              <a:rPr lang="en-IN" b="1" dirty="0"/>
              <a:t>incomes.</a:t>
            </a:r>
          </a:p>
        </p:txBody>
      </p:sp>
    </p:spTree>
    <p:extLst>
      <p:ext uri="{BB962C8B-B14F-4D97-AF65-F5344CB8AC3E}">
        <p14:creationId xmlns:p14="http://schemas.microsoft.com/office/powerpoint/2010/main" val="1973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Capital Mobility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One of the striking facts about the international economy is the high degree of </a:t>
            </a:r>
            <a:r>
              <a:rPr lang="en-US" dirty="0" smtClean="0"/>
              <a:t>integration, or </a:t>
            </a:r>
            <a:r>
              <a:rPr lang="en-US" dirty="0"/>
              <a:t>linkage, among financial, or capital, markets—the markets in which bonds </a:t>
            </a:r>
            <a:r>
              <a:rPr lang="en-US" dirty="0" smtClean="0"/>
              <a:t>and </a:t>
            </a:r>
            <a:r>
              <a:rPr lang="en-IN" dirty="0" smtClean="0"/>
              <a:t>stocks </a:t>
            </a:r>
            <a:r>
              <a:rPr lang="en-IN" dirty="0"/>
              <a:t>are traded</a:t>
            </a:r>
            <a:r>
              <a:rPr lang="en-IN" dirty="0" smtClean="0"/>
              <a:t>.</a:t>
            </a:r>
            <a:r>
              <a:rPr lang="en-US" dirty="0"/>
              <a:t> search around the world for </a:t>
            </a:r>
            <a:r>
              <a:rPr lang="en-US" dirty="0" smtClean="0"/>
              <a:t>the highest </a:t>
            </a:r>
            <a:r>
              <a:rPr lang="en-US" dirty="0"/>
              <a:t>return (adjusted for risk), </a:t>
            </a:r>
            <a:r>
              <a:rPr lang="en-US" dirty="0" smtClean="0"/>
              <a:t>link </a:t>
            </a:r>
            <a:r>
              <a:rPr lang="en-US" dirty="0"/>
              <a:t>together yields in capital markets </a:t>
            </a:r>
            <a:r>
              <a:rPr lang="en-US" dirty="0" smtClean="0"/>
              <a:t>in </a:t>
            </a:r>
            <a:r>
              <a:rPr lang="en-IN" dirty="0" smtClean="0"/>
              <a:t>different </a:t>
            </a:r>
            <a:r>
              <a:rPr lang="en-IN" dirty="0"/>
              <a:t>countries</a:t>
            </a:r>
            <a:r>
              <a:rPr lang="en-IN" dirty="0" smtClean="0"/>
              <a:t>.</a:t>
            </a:r>
          </a:p>
          <a:p>
            <a:pPr algn="just"/>
            <a:r>
              <a:rPr lang="en-US" i="1" dirty="0" smtClean="0"/>
              <a:t>We assume that capital is perfectly mobile</a:t>
            </a:r>
            <a:r>
              <a:rPr lang="en-US" dirty="0" smtClean="0"/>
              <a:t>. </a:t>
            </a:r>
            <a:r>
              <a:rPr lang="en-US" b="1" dirty="0"/>
              <a:t>Capital </a:t>
            </a:r>
            <a:r>
              <a:rPr lang="en-US" b="1" dirty="0" smtClean="0"/>
              <a:t>is perfectly </a:t>
            </a:r>
            <a:r>
              <a:rPr lang="en-US" b="1" dirty="0"/>
              <a:t>mobile internationally when investors can purchase assets in any </a:t>
            </a:r>
            <a:r>
              <a:rPr lang="en-US" b="1" dirty="0" smtClean="0"/>
              <a:t>country.</a:t>
            </a:r>
            <a:r>
              <a:rPr lang="en-US" b="1" dirty="0"/>
              <a:t> they choose, quickly, with low transaction costs, and in unlimited amounts. </a:t>
            </a:r>
            <a:r>
              <a:rPr lang="en-US" dirty="0" smtClean="0"/>
              <a:t>When capital </a:t>
            </a:r>
            <a:r>
              <a:rPr lang="en-US" dirty="0"/>
              <a:t>is perfectly mobile, asset holders are willing and able to move large amounts </a:t>
            </a:r>
            <a:r>
              <a:rPr lang="en-US" dirty="0" smtClean="0"/>
              <a:t>of funds </a:t>
            </a:r>
            <a:r>
              <a:rPr lang="en-US" dirty="0"/>
              <a:t>across borders in search of the highest return or lowest borrowing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6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3" y="988290"/>
            <a:ext cx="10631055" cy="55233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high degree of capital market integration implies that any one country’s </a:t>
            </a:r>
            <a:r>
              <a:rPr lang="en-US" dirty="0" smtClean="0"/>
              <a:t>interest rates </a:t>
            </a:r>
            <a:r>
              <a:rPr lang="en-US" dirty="0"/>
              <a:t>cannot get too far out of line without bringing about capital flows that tend </a:t>
            </a:r>
            <a:r>
              <a:rPr lang="en-US" dirty="0" smtClean="0"/>
              <a:t>to restore </a:t>
            </a:r>
            <a:r>
              <a:rPr lang="en-US" dirty="0"/>
              <a:t>yields to the world level</a:t>
            </a:r>
            <a:r>
              <a:rPr lang="en-US" dirty="0" smtClean="0"/>
              <a:t>.</a:t>
            </a:r>
            <a:r>
              <a:rPr lang="en-US" dirty="0"/>
              <a:t> From the point of view of the balance of payments, this implies that a </a:t>
            </a:r>
            <a:r>
              <a:rPr lang="en-US" b="1" dirty="0" smtClean="0"/>
              <a:t>relative decline </a:t>
            </a:r>
            <a:r>
              <a:rPr lang="en-US" b="1" dirty="0"/>
              <a:t>in interest rates—a </a:t>
            </a:r>
            <a:r>
              <a:rPr lang="en-US" dirty="0"/>
              <a:t>decline in our rates relative to those abroad—</a:t>
            </a:r>
            <a:r>
              <a:rPr lang="en-US" b="1" dirty="0"/>
              <a:t>will tend </a:t>
            </a:r>
            <a:r>
              <a:rPr lang="en-US" b="1" dirty="0" smtClean="0"/>
              <a:t>to worsen </a:t>
            </a:r>
            <a:r>
              <a:rPr lang="en-US" b="1" dirty="0"/>
              <a:t>the balance of payments </a:t>
            </a:r>
            <a:r>
              <a:rPr lang="en-US" dirty="0"/>
              <a:t>because of the capital </a:t>
            </a:r>
            <a:r>
              <a:rPr lang="en-US" dirty="0" smtClean="0"/>
              <a:t>outflow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The recognition that interest rates affect capital flows and the balance of </a:t>
            </a:r>
            <a:r>
              <a:rPr lang="en-US" dirty="0" smtClean="0"/>
              <a:t>payments has </a:t>
            </a:r>
            <a:r>
              <a:rPr lang="en-US" dirty="0"/>
              <a:t>important implications for stabilization policy. First, because monetary and </a:t>
            </a:r>
            <a:r>
              <a:rPr lang="en-US" dirty="0" smtClean="0"/>
              <a:t>fiscal policies </a:t>
            </a:r>
            <a:r>
              <a:rPr lang="en-US" dirty="0"/>
              <a:t>affect interest rates, the policies have an effect on the capital account and </a:t>
            </a:r>
            <a:r>
              <a:rPr lang="en-US" dirty="0" smtClean="0"/>
              <a:t>therefore on </a:t>
            </a:r>
            <a:r>
              <a:rPr lang="en-US" dirty="0"/>
              <a:t>the balance of payments. The effects of monetary and fiscal policies on the </a:t>
            </a:r>
            <a:r>
              <a:rPr lang="en-US" dirty="0" smtClean="0"/>
              <a:t>balance of </a:t>
            </a:r>
            <a:r>
              <a:rPr lang="en-US" dirty="0"/>
              <a:t>payments are </a:t>
            </a:r>
            <a:r>
              <a:rPr lang="en-US" i="1" dirty="0"/>
              <a:t>not </a:t>
            </a:r>
            <a:r>
              <a:rPr lang="en-US" dirty="0"/>
              <a:t>limited to the trade balance </a:t>
            </a:r>
            <a:r>
              <a:rPr lang="en-US" dirty="0" smtClean="0"/>
              <a:t>effects </a:t>
            </a:r>
            <a:r>
              <a:rPr lang="en-US" dirty="0"/>
              <a:t>but </a:t>
            </a:r>
            <a:r>
              <a:rPr lang="en-US" dirty="0" smtClean="0"/>
              <a:t>extend to </a:t>
            </a:r>
            <a:r>
              <a:rPr lang="en-US" dirty="0"/>
              <a:t>the capital account.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implication is that the way in which monetary </a:t>
            </a:r>
            <a:r>
              <a:rPr lang="en-US" dirty="0" smtClean="0"/>
              <a:t>and fiscal </a:t>
            </a:r>
            <a:r>
              <a:rPr lang="en-US" dirty="0"/>
              <a:t>policies work in affecting the domestic economy and the balance of </a:t>
            </a:r>
            <a:r>
              <a:rPr lang="en-US" dirty="0" smtClean="0"/>
              <a:t>payments changes </a:t>
            </a:r>
            <a:r>
              <a:rPr lang="en-US" dirty="0"/>
              <a:t>when there are international capital 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57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addition, the prices of </a:t>
            </a:r>
            <a:r>
              <a:rPr lang="en-US" dirty="0" smtClean="0"/>
              <a:t>domestic goods </a:t>
            </a:r>
            <a:r>
              <a:rPr lang="en-US" dirty="0"/>
              <a:t>relative to those of our competitors have </a:t>
            </a:r>
            <a:r>
              <a:rPr lang="en-US" dirty="0" smtClean="0"/>
              <a:t>direct impacts </a:t>
            </a:r>
            <a:r>
              <a:rPr lang="en-US" dirty="0"/>
              <a:t>on demand, output, and employment. A decline in </a:t>
            </a:r>
            <a:r>
              <a:rPr lang="en-US" dirty="0" smtClean="0"/>
              <a:t>the rupee </a:t>
            </a:r>
            <a:r>
              <a:rPr lang="en-US" dirty="0"/>
              <a:t>prices of our </a:t>
            </a:r>
            <a:r>
              <a:rPr lang="en-US" dirty="0" smtClean="0"/>
              <a:t>competitors, relative </a:t>
            </a:r>
            <a:r>
              <a:rPr lang="en-US" dirty="0"/>
              <a:t>to the prices at </a:t>
            </a:r>
            <a:r>
              <a:rPr lang="en-US" dirty="0" smtClean="0"/>
              <a:t>which our </a:t>
            </a:r>
            <a:r>
              <a:rPr lang="en-US" dirty="0"/>
              <a:t>firms sell, shifts demand away from </a:t>
            </a:r>
            <a:r>
              <a:rPr lang="en-US" dirty="0" smtClean="0"/>
              <a:t>domestic goods </a:t>
            </a:r>
            <a:r>
              <a:rPr lang="en-US" dirty="0"/>
              <a:t>toward goods produced </a:t>
            </a:r>
            <a:r>
              <a:rPr lang="en-US" dirty="0" smtClean="0"/>
              <a:t>abroad.</a:t>
            </a:r>
          </a:p>
          <a:p>
            <a:pPr algn="just"/>
            <a:r>
              <a:rPr lang="en-US" dirty="0"/>
              <a:t>There are also strong international links in the area of </a:t>
            </a:r>
            <a:r>
              <a:rPr lang="en-US" i="1" dirty="0" smtClean="0"/>
              <a:t>finance. </a:t>
            </a:r>
            <a:r>
              <a:rPr lang="en-US" dirty="0" smtClean="0"/>
              <a:t>As </a:t>
            </a:r>
            <a:r>
              <a:rPr lang="en-US" dirty="0"/>
              <a:t>international investors shift their assets around the world, they link asset </a:t>
            </a:r>
            <a:r>
              <a:rPr lang="en-US" dirty="0" smtClean="0"/>
              <a:t>markets here </a:t>
            </a:r>
            <a:r>
              <a:rPr lang="en-US" dirty="0"/>
              <a:t>and abroad, and thereby affect income, exchange rates, and the ability of </a:t>
            </a:r>
            <a:r>
              <a:rPr lang="en-US" dirty="0" smtClean="0"/>
              <a:t>monetary policy </a:t>
            </a:r>
            <a:r>
              <a:rPr lang="en-US" dirty="0"/>
              <a:t>to affect interest </a:t>
            </a:r>
            <a:r>
              <a:rPr lang="en-US" dirty="0" smtClean="0"/>
              <a:t>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43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Balance of Payments and Capital 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We introduce the role of capital flows within a framework in which we assume that </a:t>
            </a:r>
            <a:r>
              <a:rPr lang="en-US" dirty="0" smtClean="0"/>
              <a:t>the home </a:t>
            </a:r>
            <a:r>
              <a:rPr lang="en-US" dirty="0"/>
              <a:t>country faces a given price of imports and a given export demand. In addition, </a:t>
            </a:r>
            <a:r>
              <a:rPr lang="en-US" dirty="0" smtClean="0"/>
              <a:t>we assume </a:t>
            </a:r>
            <a:r>
              <a:rPr lang="en-US" dirty="0"/>
              <a:t>that the world rate of interest, </a:t>
            </a:r>
            <a:r>
              <a:rPr lang="en-US" i="1" dirty="0" smtClean="0"/>
              <a:t>i</a:t>
            </a:r>
            <a:r>
              <a:rPr lang="en-US" i="1" baseline="-25000" dirty="0" smtClean="0"/>
              <a:t>f </a:t>
            </a:r>
            <a:r>
              <a:rPr lang="en-US" dirty="0"/>
              <a:t>(i.e., the rate of interest in foreign capital markets</a:t>
            </a:r>
            <a:r>
              <a:rPr lang="en-US" dirty="0" smtClean="0"/>
              <a:t>), is given.</a:t>
            </a:r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with perfect capital mobility, capital flows into the </a:t>
            </a:r>
            <a:r>
              <a:rPr lang="en-US" dirty="0" smtClean="0"/>
              <a:t>home country </a:t>
            </a:r>
            <a:r>
              <a:rPr lang="en-US" dirty="0"/>
              <a:t>at an </a:t>
            </a:r>
            <a:r>
              <a:rPr lang="en-US" dirty="0" smtClean="0"/>
              <a:t>unlimited </a:t>
            </a:r>
            <a:r>
              <a:rPr lang="en-US" dirty="0"/>
              <a:t>rate if our interest rate is above that </a:t>
            </a:r>
            <a:r>
              <a:rPr lang="en-US" dirty="0" smtClean="0"/>
              <a:t>abroad. Conversely</a:t>
            </a:r>
            <a:r>
              <a:rPr lang="en-US" dirty="0"/>
              <a:t>, if our rate </a:t>
            </a:r>
            <a:r>
              <a:rPr lang="en-US" dirty="0" smtClean="0"/>
              <a:t>is below </a:t>
            </a:r>
            <a:r>
              <a:rPr lang="en-US" dirty="0"/>
              <a:t>that abroad, capital outflows will be unlimited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balance-of-payments surplus, </a:t>
            </a:r>
            <a:r>
              <a:rPr lang="en-US" i="1" dirty="0"/>
              <a:t>BP </a:t>
            </a:r>
            <a:r>
              <a:rPr lang="en-US" dirty="0"/>
              <a:t>, </a:t>
            </a:r>
            <a:r>
              <a:rPr lang="en-US" dirty="0" smtClean="0"/>
              <a:t>is equal </a:t>
            </a:r>
            <a:r>
              <a:rPr lang="en-US" dirty="0"/>
              <a:t>to the trade surplus, </a:t>
            </a:r>
            <a:r>
              <a:rPr lang="en-US" i="1" dirty="0"/>
              <a:t>NX </a:t>
            </a:r>
            <a:r>
              <a:rPr lang="en-US" dirty="0"/>
              <a:t>, plus the capital account surplus, </a:t>
            </a:r>
            <a:r>
              <a:rPr lang="en-US" i="1" dirty="0"/>
              <a:t>CF:</a:t>
            </a:r>
          </a:p>
          <a:p>
            <a:pPr marL="0" indent="0" algn="ctr">
              <a:buNone/>
            </a:pPr>
            <a:r>
              <a:rPr lang="en-US" b="1" dirty="0"/>
              <a:t>BP </a:t>
            </a:r>
            <a:r>
              <a:rPr lang="en-US" b="1" dirty="0" smtClean="0"/>
              <a:t>= </a:t>
            </a:r>
            <a:r>
              <a:rPr lang="en-US" b="1" dirty="0"/>
              <a:t>NX(Y, </a:t>
            </a:r>
            <a:r>
              <a:rPr lang="en-US" b="1" dirty="0" err="1"/>
              <a:t>Y</a:t>
            </a:r>
            <a:r>
              <a:rPr lang="en-US" b="1" baseline="-25000" dirty="0" err="1"/>
              <a:t>f</a:t>
            </a:r>
            <a:r>
              <a:rPr lang="en-US" b="1" dirty="0"/>
              <a:t> , R) </a:t>
            </a:r>
            <a:r>
              <a:rPr lang="en-US" b="1" dirty="0" smtClean="0"/>
              <a:t>+ </a:t>
            </a:r>
            <a:r>
              <a:rPr lang="en-US" b="1" dirty="0"/>
              <a:t>CF(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smtClean="0"/>
              <a:t>- i</a:t>
            </a:r>
            <a:r>
              <a:rPr lang="en-US" b="1" baseline="-25000" dirty="0" smtClean="0"/>
              <a:t>f</a:t>
            </a:r>
            <a:r>
              <a:rPr lang="en-US" b="1" dirty="0" smtClean="0"/>
              <a:t> 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390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trade balance </a:t>
            </a:r>
            <a:r>
              <a:rPr lang="en-US" dirty="0" smtClean="0"/>
              <a:t>is written as </a:t>
            </a:r>
            <a:r>
              <a:rPr lang="en-US" dirty="0"/>
              <a:t>a function of domestic and foreign </a:t>
            </a:r>
            <a:r>
              <a:rPr lang="en-US" dirty="0" smtClean="0"/>
              <a:t>income and </a:t>
            </a:r>
            <a:r>
              <a:rPr lang="en-US" dirty="0"/>
              <a:t>the real exchange rate, and it shows the capital account as depending on the </a:t>
            </a:r>
            <a:r>
              <a:rPr lang="en-US" i="1" dirty="0" smtClean="0"/>
              <a:t>interest differential</a:t>
            </a:r>
            <a:r>
              <a:rPr lang="en-US" dirty="0" smtClean="0"/>
              <a:t>. An </a:t>
            </a:r>
            <a:r>
              <a:rPr lang="en-US" dirty="0"/>
              <a:t>increase in income worsens the trade balance, and an increase in </a:t>
            </a:r>
            <a:r>
              <a:rPr lang="en-US" dirty="0" smtClean="0"/>
              <a:t>the </a:t>
            </a:r>
            <a:r>
              <a:rPr lang="en-US" dirty="0"/>
              <a:t>interest rate above the world level pulls in capital from abroad and thus improves </a:t>
            </a:r>
            <a:r>
              <a:rPr lang="en-US" dirty="0" smtClean="0"/>
              <a:t>the capital </a:t>
            </a:r>
            <a:r>
              <a:rPr lang="en-US" dirty="0"/>
              <a:t>account.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follows that </a:t>
            </a:r>
            <a:r>
              <a:rPr lang="en-US" b="1" dirty="0"/>
              <a:t>when income increases, even the tiniest increase in </a:t>
            </a:r>
            <a:r>
              <a:rPr lang="en-US" b="1" dirty="0" smtClean="0"/>
              <a:t>interest rates </a:t>
            </a:r>
            <a:r>
              <a:rPr lang="en-US" b="1" dirty="0"/>
              <a:t>is enough to maintain an overall balance-of-payments equilibrium</a:t>
            </a:r>
            <a:r>
              <a:rPr lang="en-US" dirty="0"/>
              <a:t>. The </a:t>
            </a:r>
            <a:r>
              <a:rPr lang="en-US" dirty="0" smtClean="0"/>
              <a:t>trade deficit </a:t>
            </a:r>
            <a:r>
              <a:rPr lang="en-US" dirty="0"/>
              <a:t>would be financed by a capital inflow.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502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Policy Dilemmas: Internal and External 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potential for capital flows to finance a current account deficit is extremely </a:t>
            </a:r>
            <a:r>
              <a:rPr lang="en-US" dirty="0" smtClean="0"/>
              <a:t>important. Countries </a:t>
            </a:r>
            <a:r>
              <a:rPr lang="en-US" dirty="0"/>
              <a:t>frequently face policy dilemmas, in which a policy designed to deal </a:t>
            </a:r>
            <a:r>
              <a:rPr lang="en-US" dirty="0" smtClean="0"/>
              <a:t>with one </a:t>
            </a:r>
            <a:r>
              <a:rPr lang="en-US" dirty="0"/>
              <a:t>problem worsens another problem. In particular, there is sometimes a </a:t>
            </a:r>
            <a:r>
              <a:rPr lang="en-US" b="1" dirty="0"/>
              <a:t>conflict </a:t>
            </a:r>
            <a:r>
              <a:rPr lang="en-US" b="1" dirty="0" smtClean="0"/>
              <a:t>between the </a:t>
            </a:r>
            <a:r>
              <a:rPr lang="en-US" b="1" dirty="0"/>
              <a:t>goals of external and internal balance</a:t>
            </a:r>
            <a:r>
              <a:rPr lang="en-US" b="1" dirty="0" smtClean="0"/>
              <a:t>.</a:t>
            </a:r>
          </a:p>
          <a:p>
            <a:pPr algn="just"/>
            <a:r>
              <a:rPr lang="en-US" i="1" dirty="0"/>
              <a:t>External balance </a:t>
            </a:r>
            <a:r>
              <a:rPr lang="en-US" dirty="0"/>
              <a:t>exists when the balance of payments is close to balance. </a:t>
            </a:r>
            <a:r>
              <a:rPr lang="en-US" dirty="0" smtClean="0"/>
              <a:t>Otherwise, the </a:t>
            </a:r>
            <a:r>
              <a:rPr lang="en-US" dirty="0"/>
              <a:t>central bank is either losing reserves—which it cannot keep on </a:t>
            </a:r>
            <a:r>
              <a:rPr lang="en-US" dirty="0" smtClean="0"/>
              <a:t>doing—or gaining </a:t>
            </a:r>
            <a:r>
              <a:rPr lang="en-US" dirty="0"/>
              <a:t>reserves—which it does not want to do </a:t>
            </a:r>
            <a:r>
              <a:rPr lang="en-US" dirty="0" smtClean="0"/>
              <a:t>forever. </a:t>
            </a:r>
            <a:r>
              <a:rPr lang="en-US" i="1" dirty="0" smtClean="0"/>
              <a:t>I</a:t>
            </a:r>
            <a:r>
              <a:rPr lang="en-IN" i="1" dirty="0" err="1" smtClean="0"/>
              <a:t>nternal</a:t>
            </a:r>
            <a:r>
              <a:rPr lang="en-IN" i="1" dirty="0" smtClean="0"/>
              <a:t> </a:t>
            </a:r>
            <a:r>
              <a:rPr lang="en-IN" i="1" dirty="0"/>
              <a:t>balance </a:t>
            </a:r>
            <a:r>
              <a:rPr lang="en-IN" dirty="0"/>
              <a:t>exists </a:t>
            </a:r>
            <a:r>
              <a:rPr lang="en-IN" dirty="0" smtClean="0"/>
              <a:t>when </a:t>
            </a:r>
            <a:r>
              <a:rPr lang="en-US" dirty="0" smtClean="0"/>
              <a:t>output </a:t>
            </a:r>
            <a:r>
              <a:rPr lang="en-US" dirty="0"/>
              <a:t>is at the full employment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492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831273"/>
            <a:ext cx="10852727" cy="55972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following figure shows </a:t>
            </a:r>
            <a:r>
              <a:rPr lang="en-US" dirty="0"/>
              <a:t>the schedule </a:t>
            </a:r>
            <a:r>
              <a:rPr lang="en-US" i="1" dirty="0"/>
              <a:t>BP </a:t>
            </a:r>
            <a:r>
              <a:rPr lang="en-US" i="1" dirty="0" smtClean="0"/>
              <a:t>=</a:t>
            </a:r>
            <a:r>
              <a:rPr lang="en-US" dirty="0" smtClean="0"/>
              <a:t> 0, along which </a:t>
            </a:r>
            <a:r>
              <a:rPr lang="en-US" dirty="0"/>
              <a:t>we have balance-of-payments equilibrium. Our key assumption—perfect </a:t>
            </a:r>
            <a:r>
              <a:rPr lang="en-US" dirty="0" smtClean="0"/>
              <a:t>capital mobility—forces </a:t>
            </a:r>
            <a:r>
              <a:rPr lang="en-US" dirty="0"/>
              <a:t>the </a:t>
            </a:r>
            <a:r>
              <a:rPr lang="en-US" i="1" dirty="0"/>
              <a:t>BP 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0 line to be horizontal. </a:t>
            </a:r>
            <a:endParaRPr lang="en-US" dirty="0" smtClean="0"/>
          </a:p>
          <a:p>
            <a:pPr algn="just"/>
            <a:r>
              <a:rPr lang="en-US" dirty="0" smtClean="0"/>
              <a:t>Only </a:t>
            </a:r>
            <a:r>
              <a:rPr lang="en-US" dirty="0"/>
              <a:t>at a level of interest rates </a:t>
            </a:r>
            <a:r>
              <a:rPr lang="en-US" dirty="0" smtClean="0"/>
              <a:t>equal to </a:t>
            </a:r>
            <a:r>
              <a:rPr lang="en-US" dirty="0"/>
              <a:t>that of rates abroad can we have external balance: If domestic interest rates are </a:t>
            </a:r>
            <a:r>
              <a:rPr lang="en-US" dirty="0" smtClean="0"/>
              <a:t>higher, there </a:t>
            </a:r>
            <a:r>
              <a:rPr lang="en-US" dirty="0"/>
              <a:t>is a vast capital account and overall surplus; if they are below foreign rates, </a:t>
            </a:r>
            <a:r>
              <a:rPr lang="en-US" dirty="0" smtClean="0"/>
              <a:t>there </a:t>
            </a:r>
            <a:r>
              <a:rPr lang="en-IN" dirty="0" smtClean="0"/>
              <a:t>is </a:t>
            </a:r>
            <a:r>
              <a:rPr lang="en-IN" dirty="0"/>
              <a:t>an unlimited deficit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Thus, </a:t>
            </a:r>
            <a:r>
              <a:rPr lang="en-US" i="1" dirty="0" smtClean="0"/>
              <a:t>BP =</a:t>
            </a:r>
            <a:r>
              <a:rPr lang="en-US" dirty="0" smtClean="0"/>
              <a:t> 0 must </a:t>
            </a:r>
            <a:r>
              <a:rPr lang="en-US" dirty="0"/>
              <a:t>be flat at the level of world interest rates. Points above </a:t>
            </a:r>
            <a:r>
              <a:rPr lang="en-US" dirty="0" smtClean="0"/>
              <a:t>the </a:t>
            </a:r>
            <a:r>
              <a:rPr lang="en-US" i="1" dirty="0" smtClean="0"/>
              <a:t>BP =</a:t>
            </a:r>
            <a:r>
              <a:rPr lang="en-US" dirty="0" smtClean="0"/>
              <a:t> 0</a:t>
            </a:r>
            <a:r>
              <a:rPr lang="en-US" i="1" dirty="0" smtClean="0"/>
              <a:t> </a:t>
            </a:r>
            <a:r>
              <a:rPr lang="en-US" dirty="0" smtClean="0"/>
              <a:t>schedule </a:t>
            </a:r>
            <a:r>
              <a:rPr lang="en-US" dirty="0"/>
              <a:t>correspond to a surplus, and points below to a deficit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full employment output </a:t>
            </a:r>
            <a:r>
              <a:rPr lang="en-US" dirty="0" smtClean="0"/>
              <a:t>level is </a:t>
            </a:r>
            <a:r>
              <a:rPr lang="en-US" i="1" dirty="0" smtClean="0"/>
              <a:t>Y</a:t>
            </a:r>
            <a:r>
              <a:rPr lang="en-US" dirty="0" smtClean="0"/>
              <a:t>* where there is internal balance . </a:t>
            </a:r>
          </a:p>
          <a:p>
            <a:pPr algn="just"/>
            <a:r>
              <a:rPr lang="en-US" b="1" dirty="0" smtClean="0"/>
              <a:t>Point </a:t>
            </a:r>
            <a:r>
              <a:rPr lang="en-US" b="1" i="1" dirty="0"/>
              <a:t>E </a:t>
            </a:r>
            <a:r>
              <a:rPr lang="en-US" b="1" dirty="0"/>
              <a:t>is the only point </a:t>
            </a:r>
            <a:r>
              <a:rPr lang="en-US" b="1" dirty="0" smtClean="0"/>
              <a:t>at which </a:t>
            </a:r>
            <a:r>
              <a:rPr lang="en-US" b="1" dirty="0"/>
              <a:t>both internal balance and external balance are achieved</a:t>
            </a:r>
            <a:r>
              <a:rPr lang="en-US" dirty="0"/>
              <a:t>. Point 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/>
              <a:t>, for </a:t>
            </a:r>
            <a:r>
              <a:rPr lang="en-US" dirty="0" smtClean="0"/>
              <a:t>example, corresponds </a:t>
            </a:r>
            <a:r>
              <a:rPr lang="en-US" dirty="0"/>
              <a:t>to a case of unemployment and a balance-of-payments deficit. Point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by contrast</a:t>
            </a:r>
            <a:r>
              <a:rPr lang="en-US" dirty="0"/>
              <a:t>, is a case of deficit and overemployment.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360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Internal and External Balance under Fixed Exchange Rates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640" y="1856943"/>
            <a:ext cx="6651920" cy="44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766618"/>
            <a:ext cx="10651836" cy="54103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can talk about policy dilemmas in terms of points in the four </a:t>
            </a:r>
            <a:r>
              <a:rPr lang="en-US" dirty="0" smtClean="0"/>
              <a:t>quadrants in the figure.</a:t>
            </a:r>
            <a:r>
              <a:rPr lang="en-US" dirty="0"/>
              <a:t> For instance, at point 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, </a:t>
            </a:r>
            <a:r>
              <a:rPr lang="en-US" dirty="0"/>
              <a:t>there is a deficit in the balance of payments, </a:t>
            </a:r>
            <a:r>
              <a:rPr lang="en-US" dirty="0" smtClean="0"/>
              <a:t>as well </a:t>
            </a:r>
            <a:r>
              <a:rPr lang="en-US" dirty="0"/>
              <a:t>as unemployment. An expansionary monetary policy would deal with the </a:t>
            </a:r>
            <a:r>
              <a:rPr lang="en-US" dirty="0" smtClean="0"/>
              <a:t>unemployment problem </a:t>
            </a:r>
            <a:r>
              <a:rPr lang="en-US" dirty="0"/>
              <a:t>but worsen the balance of payments, thus apparently presenting </a:t>
            </a:r>
            <a:r>
              <a:rPr lang="en-US" dirty="0" smtClean="0"/>
              <a:t>a dilemma </a:t>
            </a:r>
            <a:r>
              <a:rPr lang="en-US" dirty="0"/>
              <a:t>for the policymaker.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presence of interest-sensitive capital flows </a:t>
            </a:r>
            <a:r>
              <a:rPr lang="en-US" dirty="0" smtClean="0"/>
              <a:t>suggests the </a:t>
            </a:r>
            <a:r>
              <a:rPr lang="en-US" dirty="0"/>
              <a:t>solution to the dilemma: If the country can find a way of raising the interest rate, </a:t>
            </a:r>
            <a:r>
              <a:rPr lang="en-US" dirty="0" smtClean="0"/>
              <a:t>it would </a:t>
            </a:r>
            <a:r>
              <a:rPr lang="en-US" dirty="0"/>
              <a:t>obtain financing for the trade </a:t>
            </a:r>
            <a:r>
              <a:rPr lang="en-US" dirty="0" smtClean="0"/>
              <a:t>deficit. That </a:t>
            </a:r>
            <a:r>
              <a:rPr lang="en-US" dirty="0"/>
              <a:t>means that </a:t>
            </a:r>
            <a:r>
              <a:rPr lang="en-US" b="1" dirty="0"/>
              <a:t>both monetary and fiscal policies would have to be used to </a:t>
            </a:r>
            <a:r>
              <a:rPr lang="en-US" b="1" dirty="0" smtClean="0"/>
              <a:t>achieve external </a:t>
            </a:r>
            <a:r>
              <a:rPr lang="en-US" b="1" dirty="0"/>
              <a:t>and internal balance </a:t>
            </a:r>
            <a:r>
              <a:rPr lang="en-US" b="1" dirty="0" smtClean="0"/>
              <a:t>simultaneously.</a:t>
            </a:r>
          </a:p>
          <a:p>
            <a:pPr algn="just"/>
            <a:r>
              <a:rPr lang="en-US" dirty="0"/>
              <a:t>Each point in </a:t>
            </a:r>
            <a:r>
              <a:rPr lang="en-US" dirty="0" smtClean="0"/>
              <a:t>the figure can </a:t>
            </a:r>
            <a:r>
              <a:rPr lang="en-US" dirty="0"/>
              <a:t>be </a:t>
            </a:r>
            <a:r>
              <a:rPr lang="en-US" dirty="0" smtClean="0"/>
              <a:t>viewed as </a:t>
            </a:r>
            <a:r>
              <a:rPr lang="en-US" dirty="0"/>
              <a:t>an intersection of the </a:t>
            </a:r>
            <a:r>
              <a:rPr lang="en-US" i="1" dirty="0"/>
              <a:t>IS </a:t>
            </a:r>
            <a:r>
              <a:rPr lang="en-US" dirty="0"/>
              <a:t>and </a:t>
            </a:r>
            <a:r>
              <a:rPr lang="en-US" i="1" dirty="0"/>
              <a:t>LM </a:t>
            </a:r>
            <a:r>
              <a:rPr lang="en-US" dirty="0"/>
              <a:t>curves. Each curve has to be </a:t>
            </a:r>
            <a:r>
              <a:rPr lang="en-US" dirty="0" smtClean="0"/>
              <a:t>shifted. How the </a:t>
            </a:r>
            <a:r>
              <a:rPr lang="en-US" dirty="0"/>
              <a:t>adjustment takes place depends critically on the exchange rate </a:t>
            </a:r>
            <a:r>
              <a:rPr lang="en-US" dirty="0" smtClean="0"/>
              <a:t>regime.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4178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/>
              <a:t>THE MUNDELL - FLEMING MODEL: PERFECT CAPITAL MOBILITY</a:t>
            </a:r>
            <a:br>
              <a:rPr lang="en-US" sz="3200" dirty="0"/>
            </a:br>
            <a:r>
              <a:rPr lang="en-IN" sz="3200" dirty="0"/>
              <a:t>UNDER FIXED 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936" y="1862570"/>
            <a:ext cx="10624127" cy="46028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Under </a:t>
            </a:r>
            <a:r>
              <a:rPr lang="en-US" dirty="0"/>
              <a:t>perfect capital mobility, the slightest interest differential provokes </a:t>
            </a:r>
            <a:r>
              <a:rPr lang="en-US" dirty="0" smtClean="0"/>
              <a:t>infinite capital </a:t>
            </a:r>
            <a:r>
              <a:rPr lang="en-US" dirty="0"/>
              <a:t>flows. It follows that with perfect capital mobility, </a:t>
            </a:r>
            <a:r>
              <a:rPr lang="en-US" b="1" dirty="0"/>
              <a:t>central banks cannot </a:t>
            </a:r>
            <a:r>
              <a:rPr lang="en-US" b="1" dirty="0" smtClean="0"/>
              <a:t>conduct an </a:t>
            </a:r>
            <a:r>
              <a:rPr lang="en-US" b="1" dirty="0"/>
              <a:t>independent monetary policy under fixed exchange rates</a:t>
            </a:r>
            <a:r>
              <a:rPr lang="en-US" b="1" dirty="0" smtClean="0"/>
              <a:t>.</a:t>
            </a:r>
          </a:p>
          <a:p>
            <a:pPr algn="just"/>
            <a:r>
              <a:rPr lang="en-IN" dirty="0"/>
              <a:t>S</a:t>
            </a:r>
            <a:r>
              <a:rPr lang="en-IN" dirty="0" smtClean="0"/>
              <a:t>uppose a </a:t>
            </a:r>
            <a:r>
              <a:rPr lang="en-US" dirty="0" smtClean="0"/>
              <a:t>country </a:t>
            </a:r>
            <a:r>
              <a:rPr lang="en-US" dirty="0"/>
              <a:t>wishes to raise interest rates. It tightens monetary policy, and interest rates </a:t>
            </a:r>
            <a:r>
              <a:rPr lang="en-US" dirty="0" smtClean="0"/>
              <a:t>rise. Immediately</a:t>
            </a:r>
            <a:r>
              <a:rPr lang="en-US" dirty="0"/>
              <a:t>, portfolio holders worldwide shift their wealth to take advantage of the </a:t>
            </a:r>
            <a:r>
              <a:rPr lang="en-US" dirty="0" smtClean="0"/>
              <a:t>new rate</a:t>
            </a:r>
            <a:r>
              <a:rPr lang="en-US" dirty="0"/>
              <a:t>. As a result of the huge capital inflow, the balance of payments shows a </a:t>
            </a:r>
            <a:r>
              <a:rPr lang="en-US" dirty="0" smtClean="0"/>
              <a:t>gigantic surplus</a:t>
            </a:r>
            <a:r>
              <a:rPr lang="en-US" dirty="0"/>
              <a:t>; foreigners try to buy domestic assets, tending to cause the exchange rate to </a:t>
            </a:r>
            <a:r>
              <a:rPr lang="en-US" dirty="0" smtClean="0"/>
              <a:t>appreciate and </a:t>
            </a:r>
            <a:r>
              <a:rPr lang="en-US" dirty="0"/>
              <a:t>forcing the central bank to intervene to hold the exchange rate constant. </a:t>
            </a:r>
            <a:r>
              <a:rPr lang="en-US" dirty="0" smtClean="0"/>
              <a:t>It buys </a:t>
            </a:r>
            <a:r>
              <a:rPr lang="en-US" dirty="0"/>
              <a:t>the foreign money, in exchange for domestic </a:t>
            </a:r>
            <a:r>
              <a:rPr lang="en-US" dirty="0" smtClean="0"/>
              <a:t>money.</a:t>
            </a:r>
          </a:p>
        </p:txBody>
      </p:sp>
    </p:spTree>
    <p:extLst>
      <p:ext uri="{BB962C8B-B14F-4D97-AF65-F5344CB8AC3E}">
        <p14:creationId xmlns:p14="http://schemas.microsoft.com/office/powerpoint/2010/main" val="913038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This intervention causes the home money stock to increase. As a result, the initial monetary contraction is reversed</a:t>
            </a:r>
            <a:r>
              <a:rPr lang="en-US" dirty="0"/>
              <a:t>. The process comes to an end when home interest rates have been pushed back down to </a:t>
            </a:r>
            <a:r>
              <a:rPr lang="en-IN" dirty="0"/>
              <a:t>the initial level.</a:t>
            </a:r>
          </a:p>
          <a:p>
            <a:pPr algn="just"/>
            <a:r>
              <a:rPr lang="en-US" dirty="0" smtClean="0"/>
              <a:t>In other words, a </a:t>
            </a:r>
            <a:r>
              <a:rPr lang="en-US" dirty="0"/>
              <a:t>small interest differential moves enough money in or out of </a:t>
            </a:r>
            <a:r>
              <a:rPr lang="en-US" dirty="0" smtClean="0"/>
              <a:t>the country </a:t>
            </a:r>
            <a:r>
              <a:rPr lang="en-US" dirty="0"/>
              <a:t>to completely swamp available central bank reserves. The only way to keep </a:t>
            </a:r>
            <a:r>
              <a:rPr lang="en-US" dirty="0" smtClean="0"/>
              <a:t>the exchange </a:t>
            </a:r>
            <a:r>
              <a:rPr lang="en-US" dirty="0"/>
              <a:t>rate from falling is for the monetary authority to back off from the </a:t>
            </a:r>
            <a:r>
              <a:rPr lang="en-US" dirty="0" smtClean="0"/>
              <a:t>interest </a:t>
            </a:r>
            <a:r>
              <a:rPr lang="en-IN" dirty="0" smtClean="0"/>
              <a:t>rate </a:t>
            </a:r>
            <a:r>
              <a:rPr lang="en-IN" dirty="0"/>
              <a:t>differential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Thus, the </a:t>
            </a:r>
            <a:r>
              <a:rPr lang="en-IN" dirty="0" smtClean="0"/>
              <a:t>money </a:t>
            </a:r>
            <a:r>
              <a:rPr lang="en-US" dirty="0" smtClean="0"/>
              <a:t>supply </a:t>
            </a:r>
            <a:r>
              <a:rPr lang="en-US" dirty="0"/>
              <a:t>is linked to the balance of payments. Surpluses imply </a:t>
            </a:r>
            <a:r>
              <a:rPr lang="en-US" i="1" dirty="0"/>
              <a:t>automatic </a:t>
            </a:r>
            <a:r>
              <a:rPr lang="en-US" dirty="0"/>
              <a:t>monetary </a:t>
            </a:r>
            <a:r>
              <a:rPr lang="en-US" dirty="0" smtClean="0"/>
              <a:t>expansion; </a:t>
            </a:r>
            <a:r>
              <a:rPr lang="en-IN" dirty="0" smtClean="0"/>
              <a:t>deficits </a:t>
            </a:r>
            <a:r>
              <a:rPr lang="en-IN" dirty="0"/>
              <a:t>imply monetary contraction.</a:t>
            </a:r>
          </a:p>
        </p:txBody>
      </p:sp>
    </p:spTree>
    <p:extLst>
      <p:ext uri="{BB962C8B-B14F-4D97-AF65-F5344CB8AC3E}">
        <p14:creationId xmlns:p14="http://schemas.microsoft.com/office/powerpoint/2010/main" val="3361613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the following figure, consider </a:t>
            </a:r>
            <a:r>
              <a:rPr lang="en-US" dirty="0"/>
              <a:t>specifically a monetary expansion that starts from point </a:t>
            </a:r>
            <a:r>
              <a:rPr lang="en-US" i="1" dirty="0"/>
              <a:t>E. </a:t>
            </a:r>
            <a:r>
              <a:rPr lang="en-US" dirty="0"/>
              <a:t>The </a:t>
            </a:r>
            <a:r>
              <a:rPr lang="en-US" i="1" dirty="0" smtClean="0"/>
              <a:t>LM </a:t>
            </a:r>
            <a:r>
              <a:rPr lang="en-US" dirty="0" smtClean="0"/>
              <a:t>schedule </a:t>
            </a:r>
            <a:r>
              <a:rPr lang="en-US" dirty="0"/>
              <a:t>shifts down and to the right, and the economy moves to point </a:t>
            </a:r>
            <a:r>
              <a:rPr lang="en-US" i="1" dirty="0" smtClean="0"/>
              <a:t>E’</a:t>
            </a:r>
            <a:r>
              <a:rPr lang="en-US" dirty="0" smtClean="0"/>
              <a:t>. </a:t>
            </a:r>
            <a:r>
              <a:rPr lang="en-US" dirty="0"/>
              <a:t>But at </a:t>
            </a:r>
            <a:r>
              <a:rPr lang="en-US" i="1" dirty="0" smtClean="0"/>
              <a:t>E’ </a:t>
            </a:r>
            <a:r>
              <a:rPr lang="en-US" dirty="0"/>
              <a:t> </a:t>
            </a:r>
            <a:r>
              <a:rPr lang="en-US" dirty="0" smtClean="0"/>
              <a:t>there </a:t>
            </a:r>
            <a:r>
              <a:rPr lang="en-US" dirty="0"/>
              <a:t>is a large payments deficit and hence pressure for the exchange rate to depreciate.</a:t>
            </a:r>
          </a:p>
          <a:p>
            <a:pPr algn="just"/>
            <a:r>
              <a:rPr lang="en-US" dirty="0"/>
              <a:t>The central bank must intervene, selling foreign money and receiving domestic </a:t>
            </a:r>
            <a:r>
              <a:rPr lang="en-US" dirty="0" smtClean="0"/>
              <a:t>money in </a:t>
            </a:r>
            <a:r>
              <a:rPr lang="en-US" dirty="0"/>
              <a:t>exchange. The supply of domestic money therefore declines. As a result, the </a:t>
            </a:r>
            <a:r>
              <a:rPr lang="en-US" i="1" dirty="0" smtClean="0"/>
              <a:t>LM </a:t>
            </a:r>
            <a:r>
              <a:rPr lang="en-US" dirty="0"/>
              <a:t>schedule shifts back up and to the left. The process continues until the initial </a:t>
            </a:r>
            <a:r>
              <a:rPr lang="en-US" dirty="0" smtClean="0"/>
              <a:t>equilibrium </a:t>
            </a:r>
            <a:r>
              <a:rPr lang="en-IN" dirty="0" smtClean="0"/>
              <a:t>at </a:t>
            </a:r>
            <a:r>
              <a:rPr lang="en-IN" i="1" dirty="0"/>
              <a:t>E </a:t>
            </a:r>
            <a:r>
              <a:rPr lang="en-IN" dirty="0"/>
              <a:t>is restored.</a:t>
            </a:r>
          </a:p>
        </p:txBody>
      </p:sp>
    </p:spTree>
    <p:extLst>
      <p:ext uri="{BB962C8B-B14F-4D97-AF65-F5344CB8AC3E}">
        <p14:creationId xmlns:p14="http://schemas.microsoft.com/office/powerpoint/2010/main" val="3242500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Monetary Expansion under Fixed Rates and Perfect Capital Mobility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709" y="2280757"/>
            <a:ext cx="5384800" cy="38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Balance of Payments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153"/>
            <a:ext cx="10515600" cy="45751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The balance of payments is the record of the transactions of the residents of a </a:t>
            </a:r>
            <a:r>
              <a:rPr lang="en-US" b="1" dirty="0" smtClean="0"/>
              <a:t>country with </a:t>
            </a:r>
            <a:r>
              <a:rPr lang="en-US" b="1" dirty="0"/>
              <a:t>the rest of the world. </a:t>
            </a:r>
            <a:r>
              <a:rPr lang="en-US" dirty="0"/>
              <a:t>There are two main accounts in the balance of payments: </a:t>
            </a:r>
            <a:r>
              <a:rPr lang="en-US" dirty="0" smtClean="0"/>
              <a:t>the current </a:t>
            </a:r>
            <a:r>
              <a:rPr lang="en-US" dirty="0"/>
              <a:t>account and the capital account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simple rule for balance-of-payments accounting is that any transaction </a:t>
            </a:r>
            <a:r>
              <a:rPr lang="en-US" dirty="0" smtClean="0"/>
              <a:t>that gives </a:t>
            </a:r>
            <a:r>
              <a:rPr lang="en-US" dirty="0"/>
              <a:t>rise to a payment by a country’s residents is a deficit item in that country’s </a:t>
            </a:r>
            <a:r>
              <a:rPr lang="en-US" dirty="0" smtClean="0"/>
              <a:t>balance </a:t>
            </a:r>
            <a:r>
              <a:rPr lang="en-IN" dirty="0" smtClean="0"/>
              <a:t>of payments.</a:t>
            </a:r>
          </a:p>
          <a:p>
            <a:pPr algn="just"/>
            <a:r>
              <a:rPr lang="en-US" b="1" dirty="0"/>
              <a:t>The </a:t>
            </a:r>
            <a:r>
              <a:rPr lang="en-US" b="1" i="1" dirty="0"/>
              <a:t>current account </a:t>
            </a:r>
            <a:r>
              <a:rPr lang="en-US" b="1" dirty="0"/>
              <a:t>records trade in goods and services, as well as </a:t>
            </a:r>
            <a:r>
              <a:rPr lang="en-US" b="1" dirty="0" smtClean="0"/>
              <a:t>transfer payments</a:t>
            </a:r>
            <a:r>
              <a:rPr lang="en-US" b="1" dirty="0"/>
              <a:t>. </a:t>
            </a:r>
            <a:r>
              <a:rPr lang="en-US" dirty="0" smtClean="0"/>
              <a:t>The </a:t>
            </a:r>
            <a:r>
              <a:rPr lang="en-US" i="1" dirty="0" smtClean="0"/>
              <a:t>trade balance </a:t>
            </a:r>
            <a:r>
              <a:rPr lang="en-US" dirty="0" smtClean="0"/>
              <a:t>simply records trade in goods. Services </a:t>
            </a:r>
            <a:r>
              <a:rPr lang="en-US" dirty="0"/>
              <a:t>include freight, royalty payments, and interest payments. </a:t>
            </a:r>
            <a:endParaRPr lang="en-US" dirty="0" smtClean="0"/>
          </a:p>
          <a:p>
            <a:pPr algn="just"/>
            <a:r>
              <a:rPr lang="en-US" dirty="0" smtClean="0"/>
              <a:t>Services also </a:t>
            </a:r>
            <a:r>
              <a:rPr lang="en-US" dirty="0"/>
              <a:t>include </a:t>
            </a:r>
            <a:r>
              <a:rPr lang="en-US" i="1" dirty="0"/>
              <a:t>net investment income </a:t>
            </a:r>
            <a:r>
              <a:rPr lang="en-US" dirty="0"/>
              <a:t>, the interest and profits on our assets abroad less </a:t>
            </a:r>
            <a:r>
              <a:rPr lang="en-US" dirty="0" smtClean="0"/>
              <a:t>the income </a:t>
            </a:r>
            <a:r>
              <a:rPr lang="en-US" dirty="0"/>
              <a:t>foreigners earn on assets they own in </a:t>
            </a:r>
            <a:r>
              <a:rPr lang="en-US" dirty="0" smtClean="0"/>
              <a:t>India. </a:t>
            </a:r>
            <a:r>
              <a:rPr lang="en-US" dirty="0"/>
              <a:t>Transfer payments </a:t>
            </a:r>
            <a:r>
              <a:rPr lang="en-US" dirty="0" smtClean="0"/>
              <a:t>consist of </a:t>
            </a:r>
            <a:r>
              <a:rPr lang="en-US" dirty="0"/>
              <a:t>remittances, gifts, and grants. </a:t>
            </a:r>
            <a:r>
              <a:rPr lang="en-US" dirty="0" smtClean="0"/>
              <a:t>Adding </a:t>
            </a:r>
            <a:r>
              <a:rPr lang="en-US" dirty="0"/>
              <a:t>trade in services and net transfers to the trade balance, we arrive at the </a:t>
            </a:r>
            <a:r>
              <a:rPr lang="en-US" dirty="0" smtClean="0"/>
              <a:t>current </a:t>
            </a:r>
            <a:r>
              <a:rPr lang="en-IN" dirty="0" smtClean="0"/>
              <a:t>account </a:t>
            </a:r>
            <a:r>
              <a:rPr lang="en-IN" dirty="0"/>
              <a:t>balance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832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22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Fiscal Expansion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6418" cy="45659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While monetary policy is essentially infeasible, fiscal expansion under fixed </a:t>
            </a:r>
            <a:r>
              <a:rPr lang="en-US" dirty="0" smtClean="0"/>
              <a:t>exchange rates </a:t>
            </a:r>
            <a:r>
              <a:rPr lang="en-US" dirty="0"/>
              <a:t>with perfect capital mobility is, by contrast, extremely </a:t>
            </a:r>
            <a:r>
              <a:rPr lang="en-US" dirty="0" smtClean="0"/>
              <a:t>effective.</a:t>
            </a:r>
          </a:p>
          <a:p>
            <a:pPr algn="just"/>
            <a:r>
              <a:rPr lang="en-US" dirty="0"/>
              <a:t>With the money supply initially unchanged, a fiscal expansion moves the </a:t>
            </a:r>
            <a:r>
              <a:rPr lang="en-US" i="1" dirty="0"/>
              <a:t>IS </a:t>
            </a:r>
            <a:r>
              <a:rPr lang="en-US" dirty="0" smtClean="0"/>
              <a:t>curve up </a:t>
            </a:r>
            <a:r>
              <a:rPr lang="en-US" dirty="0"/>
              <a:t>and to the right, tending to increase both the interest rate and the level of output. </a:t>
            </a:r>
            <a:r>
              <a:rPr lang="en-US" dirty="0" smtClean="0"/>
              <a:t>The higher </a:t>
            </a:r>
            <a:r>
              <a:rPr lang="en-US" dirty="0"/>
              <a:t>interest rate sets off a capital inflow that would lead the exchange rate to </a:t>
            </a:r>
            <a:r>
              <a:rPr lang="en-US" dirty="0" smtClean="0"/>
              <a:t>appreciate. To </a:t>
            </a:r>
            <a:r>
              <a:rPr lang="en-US" dirty="0"/>
              <a:t>maintain the exchange rate, the central bank </a:t>
            </a:r>
            <a:r>
              <a:rPr lang="en-US" i="1" dirty="0"/>
              <a:t>has </a:t>
            </a:r>
            <a:r>
              <a:rPr lang="en-US" dirty="0"/>
              <a:t>to expand the money </a:t>
            </a:r>
            <a:r>
              <a:rPr lang="en-US" dirty="0" smtClean="0"/>
              <a:t>supply, shifting </a:t>
            </a:r>
            <a:r>
              <a:rPr lang="en-US" dirty="0"/>
              <a:t>the </a:t>
            </a:r>
            <a:r>
              <a:rPr lang="en-US" i="1" dirty="0"/>
              <a:t>LM </a:t>
            </a:r>
            <a:r>
              <a:rPr lang="en-US" dirty="0"/>
              <a:t>curve to the right, thus increasing income further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Equilibrium is </a:t>
            </a:r>
            <a:r>
              <a:rPr lang="en-IN" dirty="0" smtClean="0"/>
              <a:t>restored </a:t>
            </a:r>
            <a:r>
              <a:rPr lang="en-US" dirty="0" smtClean="0"/>
              <a:t>when </a:t>
            </a:r>
            <a:r>
              <a:rPr lang="en-US" dirty="0"/>
              <a:t>the money supply has increased enough to drive the interest rate back to its </a:t>
            </a:r>
            <a:r>
              <a:rPr lang="en-US" dirty="0" smtClean="0"/>
              <a:t>original level</a:t>
            </a:r>
            <a:r>
              <a:rPr lang="en-US" dirty="0"/>
              <a:t>, </a:t>
            </a:r>
            <a:r>
              <a:rPr lang="en-US" i="1" dirty="0" err="1" smtClean="0"/>
              <a:t>i</a:t>
            </a:r>
            <a:r>
              <a:rPr lang="en-US" i="1" dirty="0" smtClean="0"/>
              <a:t>=i</a:t>
            </a:r>
            <a:r>
              <a:rPr lang="en-US" i="1" baseline="-25000" dirty="0" smtClean="0"/>
              <a:t>f</a:t>
            </a:r>
            <a:r>
              <a:rPr lang="en-US" i="1" dirty="0" smtClean="0"/>
              <a:t> </a:t>
            </a:r>
            <a:r>
              <a:rPr lang="en-US" dirty="0"/>
              <a:t>. In this case, with an endogenous money supply, the interest rate is </a:t>
            </a:r>
            <a:r>
              <a:rPr lang="en-US" dirty="0" smtClean="0"/>
              <a:t>effectively fixed</a:t>
            </a:r>
            <a:r>
              <a:rPr lang="en-US" dirty="0"/>
              <a:t>, and the simple Keynesian </a:t>
            </a:r>
            <a:r>
              <a:rPr lang="en-US" dirty="0" smtClean="0"/>
              <a:t>multiplier </a:t>
            </a:r>
            <a:r>
              <a:rPr lang="en-US" dirty="0"/>
              <a:t>applies for a fiscal expansion.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44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Although the assumption of perfect capital mobility is extreme, it is a useful </a:t>
            </a:r>
            <a:r>
              <a:rPr lang="en-US" dirty="0" smtClean="0"/>
              <a:t>benchmark case </a:t>
            </a:r>
            <a:r>
              <a:rPr lang="en-US" dirty="0"/>
              <a:t>that in the end is not too far from reality for many countries. The essential point </a:t>
            </a:r>
            <a:r>
              <a:rPr lang="en-US" dirty="0" smtClean="0"/>
              <a:t>is </a:t>
            </a:r>
            <a:r>
              <a:rPr lang="en-US" dirty="0"/>
              <a:t>that </a:t>
            </a:r>
            <a:r>
              <a:rPr lang="en-US" b="1" dirty="0"/>
              <a:t>the commitment to maintain a fixed exchange rate makes the money stock </a:t>
            </a:r>
            <a:r>
              <a:rPr lang="en-US" b="1" dirty="0" smtClean="0"/>
              <a:t>endogenous </a:t>
            </a:r>
            <a:r>
              <a:rPr lang="en-US" dirty="0" smtClean="0"/>
              <a:t>because </a:t>
            </a:r>
            <a:r>
              <a:rPr lang="en-US" dirty="0"/>
              <a:t>the central bank has to provide the foreign exchange or </a:t>
            </a:r>
            <a:r>
              <a:rPr lang="en-US" dirty="0" smtClean="0"/>
              <a:t>domestic money </a:t>
            </a:r>
            <a:r>
              <a:rPr lang="en-US" dirty="0"/>
              <a:t>that is demanded at the fixed exchange rate.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even when capital mobility </a:t>
            </a:r>
            <a:r>
              <a:rPr lang="en-US" dirty="0" smtClean="0"/>
              <a:t>is less </a:t>
            </a:r>
            <a:r>
              <a:rPr lang="en-US" dirty="0"/>
              <a:t>than perfect, the central bank has only limited ability to change the money </a:t>
            </a:r>
            <a:r>
              <a:rPr lang="en-US" dirty="0" smtClean="0"/>
              <a:t>supply without </a:t>
            </a:r>
            <a:r>
              <a:rPr lang="en-US" dirty="0"/>
              <a:t>having to worry about maintaining the exchange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6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91" y="365125"/>
            <a:ext cx="10568709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Perfect Capital Mobility and Flexible Exchange Rates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can use </a:t>
            </a:r>
            <a:r>
              <a:rPr lang="en-US" dirty="0"/>
              <a:t>the Mundell-Fleming model to explore how monetary and </a:t>
            </a:r>
            <a:r>
              <a:rPr lang="en-US" dirty="0" smtClean="0"/>
              <a:t>fiscal policy </a:t>
            </a:r>
            <a:r>
              <a:rPr lang="en-US" dirty="0"/>
              <a:t>works in an economy that has fully flexible exchange rates and perfect </a:t>
            </a:r>
            <a:r>
              <a:rPr lang="en-US" dirty="0" smtClean="0"/>
              <a:t>capital mobility</a:t>
            </a:r>
            <a:r>
              <a:rPr lang="en-US" dirty="0"/>
              <a:t>. We assume here that domestic prices are fixed, even though the exchange </a:t>
            </a:r>
            <a:r>
              <a:rPr lang="en-US" dirty="0" smtClean="0"/>
              <a:t>rate </a:t>
            </a:r>
            <a:r>
              <a:rPr lang="en-IN" dirty="0" smtClean="0"/>
              <a:t>is flexible.</a:t>
            </a:r>
          </a:p>
          <a:p>
            <a:pPr algn="just"/>
            <a:r>
              <a:rPr lang="en-US" dirty="0"/>
              <a:t>Under fully flexible exchange rates the central bank does not intervene in the </a:t>
            </a:r>
            <a:r>
              <a:rPr lang="en-US" dirty="0" smtClean="0"/>
              <a:t>market for </a:t>
            </a:r>
            <a:r>
              <a:rPr lang="en-US" dirty="0"/>
              <a:t>foreign exchange. The exchange rate must adjust to clear the market so that </a:t>
            </a:r>
            <a:r>
              <a:rPr lang="en-US" dirty="0" smtClean="0"/>
              <a:t>the demand </a:t>
            </a:r>
            <a:r>
              <a:rPr lang="en-US" dirty="0"/>
              <a:t>for and supply of foreign exchange balance. </a:t>
            </a:r>
            <a:r>
              <a:rPr lang="en-US" b="1" dirty="0"/>
              <a:t>Without central bank </a:t>
            </a:r>
            <a:r>
              <a:rPr lang="en-US" b="1" dirty="0" smtClean="0"/>
              <a:t>intervention, therefore</a:t>
            </a:r>
            <a:r>
              <a:rPr lang="en-US" b="1" dirty="0"/>
              <a:t>, the balance of payments must be equal to zero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second implication of fully flexible exchange rates is that the </a:t>
            </a:r>
            <a:r>
              <a:rPr lang="en-US" b="1" dirty="0"/>
              <a:t>central bank </a:t>
            </a:r>
            <a:r>
              <a:rPr lang="en-US" b="1" dirty="0" smtClean="0"/>
              <a:t>can set </a:t>
            </a:r>
            <a:r>
              <a:rPr lang="en-US" b="1" dirty="0"/>
              <a:t>the money supply at will</a:t>
            </a:r>
            <a:r>
              <a:rPr lang="en-US" dirty="0"/>
              <a:t>. Since there is no obligation to intervene, there is no </a:t>
            </a:r>
            <a:r>
              <a:rPr lang="en-US" dirty="0" smtClean="0"/>
              <a:t>longer any </a:t>
            </a:r>
            <a:r>
              <a:rPr lang="en-US" dirty="0"/>
              <a:t>automatic link between the balance of payments and the money </a:t>
            </a:r>
            <a:r>
              <a:rPr lang="en-US" dirty="0" smtClean="0"/>
              <a:t>supply.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6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know that the real exchange rate is a determinant of </a:t>
            </a:r>
            <a:r>
              <a:rPr lang="en-US" dirty="0" smtClean="0"/>
              <a:t>aggregate demand </a:t>
            </a:r>
            <a:r>
              <a:rPr lang="en-US" dirty="0"/>
              <a:t>and, therefore, that changes in the real exchange rate shift the </a:t>
            </a:r>
            <a:r>
              <a:rPr lang="en-US" i="1" dirty="0"/>
              <a:t>IS </a:t>
            </a:r>
            <a:r>
              <a:rPr lang="en-US" dirty="0"/>
              <a:t>schedule.</a:t>
            </a:r>
          </a:p>
          <a:p>
            <a:pPr algn="just"/>
            <a:r>
              <a:rPr lang="en-US" dirty="0"/>
              <a:t>Given prices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 smtClean="0"/>
              <a:t>P</a:t>
            </a:r>
            <a:r>
              <a:rPr lang="en-US" i="1" baseline="-25000" dirty="0" smtClean="0"/>
              <a:t>f</a:t>
            </a:r>
            <a:r>
              <a:rPr lang="en-US" i="1" dirty="0" smtClean="0"/>
              <a:t> </a:t>
            </a:r>
            <a:r>
              <a:rPr lang="en-US" dirty="0"/>
              <a:t>, </a:t>
            </a:r>
            <a:r>
              <a:rPr lang="en-US" b="1" dirty="0"/>
              <a:t>a depreciation makes the home country more </a:t>
            </a:r>
            <a:r>
              <a:rPr lang="en-US" b="1" dirty="0" smtClean="0"/>
              <a:t>competitive, improves </a:t>
            </a:r>
            <a:r>
              <a:rPr lang="en-US" b="1" dirty="0"/>
              <a:t>net exports, and hence shifts the </a:t>
            </a:r>
            <a:r>
              <a:rPr lang="en-US" b="1" i="1" dirty="0"/>
              <a:t>IS </a:t>
            </a:r>
            <a:r>
              <a:rPr lang="en-US" b="1" dirty="0"/>
              <a:t>schedule to the right.</a:t>
            </a:r>
            <a:r>
              <a:rPr lang="en-US" dirty="0"/>
              <a:t> Conversely, a real </a:t>
            </a:r>
            <a:r>
              <a:rPr lang="en-US" dirty="0" smtClean="0"/>
              <a:t>appreciation means </a:t>
            </a:r>
            <a:r>
              <a:rPr lang="en-US" dirty="0"/>
              <a:t>our goods become relatively more expensive; hence the trade </a:t>
            </a:r>
            <a:r>
              <a:rPr lang="en-US" dirty="0" smtClean="0"/>
              <a:t>balance worsens </a:t>
            </a:r>
            <a:r>
              <a:rPr lang="en-US" dirty="0"/>
              <a:t>and demand for domestic goods declines, so the </a:t>
            </a:r>
            <a:r>
              <a:rPr lang="en-US" i="1" dirty="0"/>
              <a:t>IS </a:t>
            </a:r>
            <a:r>
              <a:rPr lang="en-US" dirty="0"/>
              <a:t>schedule shifts to the </a:t>
            </a:r>
            <a:r>
              <a:rPr lang="en-US" dirty="0" smtClean="0"/>
              <a:t>left.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44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arrows in </a:t>
            </a:r>
            <a:r>
              <a:rPr lang="en-US" dirty="0" smtClean="0"/>
              <a:t>the following figure link </a:t>
            </a:r>
            <a:r>
              <a:rPr lang="en-US" dirty="0"/>
              <a:t>the movement of aggregate demand to the </a:t>
            </a:r>
            <a:r>
              <a:rPr lang="en-US" dirty="0" smtClean="0"/>
              <a:t>interest rate</a:t>
            </a:r>
            <a:r>
              <a:rPr lang="en-US" dirty="0"/>
              <a:t>. </a:t>
            </a:r>
            <a:r>
              <a:rPr lang="en-US" b="1" dirty="0"/>
              <a:t>If the home interest rate were higher than </a:t>
            </a:r>
            <a:r>
              <a:rPr lang="en-US" b="1" i="1" dirty="0"/>
              <a:t>i</a:t>
            </a:r>
            <a:r>
              <a:rPr lang="en-US" b="1" i="1" baseline="-25000" dirty="0"/>
              <a:t>f </a:t>
            </a:r>
            <a:r>
              <a:rPr lang="en-US" b="1" dirty="0" smtClean="0"/>
              <a:t>, </a:t>
            </a:r>
            <a:r>
              <a:rPr lang="en-US" b="1" dirty="0"/>
              <a:t>capital inflows would cause </a:t>
            </a:r>
            <a:r>
              <a:rPr lang="en-US" b="1" dirty="0" smtClean="0"/>
              <a:t>currency appreciation</a:t>
            </a:r>
            <a:r>
              <a:rPr lang="en-US" b="1" dirty="0"/>
              <a:t>.</a:t>
            </a:r>
            <a:r>
              <a:rPr lang="en-US" dirty="0"/>
              <a:t> At any point above the </a:t>
            </a:r>
            <a:r>
              <a:rPr lang="en-US" i="1" dirty="0" err="1"/>
              <a:t>i</a:t>
            </a:r>
            <a:r>
              <a:rPr lang="en-US" i="1" dirty="0"/>
              <a:t>=i</a:t>
            </a:r>
            <a:r>
              <a:rPr lang="en-US" i="1" baseline="-25000" dirty="0"/>
              <a:t>f </a:t>
            </a:r>
            <a:r>
              <a:rPr lang="en-US" dirty="0" smtClean="0"/>
              <a:t>schedule</a:t>
            </a:r>
            <a:r>
              <a:rPr lang="en-US" dirty="0"/>
              <a:t>, the exchange rate is </a:t>
            </a:r>
            <a:r>
              <a:rPr lang="en-US" dirty="0" smtClean="0"/>
              <a:t>appreciating, our </a:t>
            </a:r>
            <a:r>
              <a:rPr lang="en-US" b="1" dirty="0"/>
              <a:t>goods are becoming relatively more expensive</a:t>
            </a:r>
            <a:r>
              <a:rPr lang="en-US" dirty="0"/>
              <a:t>, and aggregate demand is </a:t>
            </a:r>
            <a:r>
              <a:rPr lang="en-US" dirty="0" smtClean="0"/>
              <a:t>falling. Thus</a:t>
            </a:r>
            <a:r>
              <a:rPr lang="en-US" dirty="0"/>
              <a:t>, the </a:t>
            </a:r>
            <a:r>
              <a:rPr lang="en-US" b="1" i="1" dirty="0"/>
              <a:t>IS </a:t>
            </a:r>
            <a:r>
              <a:rPr lang="en-US" b="1" dirty="0"/>
              <a:t>schedule will be shifting to the </a:t>
            </a:r>
            <a:r>
              <a:rPr lang="en-US" b="1" dirty="0" smtClean="0"/>
              <a:t>left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Conversely</a:t>
            </a:r>
            <a:r>
              <a:rPr lang="en-US" dirty="0"/>
              <a:t>, any point below the </a:t>
            </a:r>
            <a:r>
              <a:rPr lang="en-US" i="1" dirty="0" err="1"/>
              <a:t>i</a:t>
            </a:r>
            <a:r>
              <a:rPr lang="en-US" i="1" dirty="0"/>
              <a:t>=i</a:t>
            </a:r>
            <a:r>
              <a:rPr lang="en-US" i="1" baseline="-25000" dirty="0"/>
              <a:t>f </a:t>
            </a:r>
            <a:r>
              <a:rPr lang="en-US" dirty="0" smtClean="0"/>
              <a:t>schedule </a:t>
            </a:r>
            <a:r>
              <a:rPr lang="en-US" dirty="0"/>
              <a:t>corresponds to depreciation, improving competitiveness, and increasing </a:t>
            </a:r>
            <a:r>
              <a:rPr lang="en-US" dirty="0" smtClean="0"/>
              <a:t>aggregate demand</a:t>
            </a:r>
            <a:r>
              <a:rPr lang="en-US" dirty="0"/>
              <a:t>. The </a:t>
            </a:r>
            <a:r>
              <a:rPr lang="en-US" i="1" dirty="0"/>
              <a:t>IS </a:t>
            </a:r>
            <a:r>
              <a:rPr lang="en-US" dirty="0"/>
              <a:t>schedule will therefore be shifting to the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50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Effect of Exchange rates on Aggregate Demand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346" y="2227656"/>
            <a:ext cx="5532581" cy="40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Adjustment to a Real Disturbance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7044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The </a:t>
            </a:r>
            <a:r>
              <a:rPr lang="en-US" b="1" dirty="0" smtClean="0"/>
              <a:t>first </a:t>
            </a:r>
            <a:r>
              <a:rPr lang="en-US" b="1" dirty="0"/>
              <a:t>change we look at is an exogenous rise in the world demand for our goods, or </a:t>
            </a:r>
            <a:r>
              <a:rPr lang="en-US" b="1" dirty="0" smtClean="0"/>
              <a:t>an </a:t>
            </a:r>
            <a:r>
              <a:rPr lang="en-IN" b="1" dirty="0" smtClean="0"/>
              <a:t>increase </a:t>
            </a:r>
            <a:r>
              <a:rPr lang="en-IN" b="1" dirty="0"/>
              <a:t>in exports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Starting from an initial equilibrium at point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dirty="0"/>
              <a:t>we see that the </a:t>
            </a:r>
            <a:r>
              <a:rPr lang="en-US" dirty="0" smtClean="0"/>
              <a:t>increase in </a:t>
            </a:r>
            <a:r>
              <a:rPr lang="en-US" dirty="0"/>
              <a:t>foreign demand implies an excess demand for our goods. At the initial interest </a:t>
            </a:r>
            <a:r>
              <a:rPr lang="en-US" dirty="0" smtClean="0"/>
              <a:t>rate, exchange </a:t>
            </a:r>
            <a:r>
              <a:rPr lang="en-US" dirty="0"/>
              <a:t>rate, and output level, demand for our goods now exceeds the available supply.</a:t>
            </a:r>
          </a:p>
          <a:p>
            <a:pPr algn="just"/>
            <a:r>
              <a:rPr lang="en-US" dirty="0"/>
              <a:t>For goods market equilibrium at the initial interest rate and exchange rate, we require </a:t>
            </a:r>
            <a:r>
              <a:rPr lang="en-US" dirty="0" smtClean="0"/>
              <a:t>a higher </a:t>
            </a:r>
            <a:r>
              <a:rPr lang="en-US" dirty="0"/>
              <a:t>level of output. Accordingly, the </a:t>
            </a:r>
            <a:r>
              <a:rPr lang="en-US" i="1" dirty="0"/>
              <a:t>IS </a:t>
            </a:r>
            <a:r>
              <a:rPr lang="en-US" dirty="0"/>
              <a:t>schedule shifts out and to the right, to </a:t>
            </a:r>
            <a:r>
              <a:rPr lang="en-US" i="1" dirty="0" smtClean="0"/>
              <a:t>IS’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Now consider for a moment point </a:t>
            </a:r>
            <a:r>
              <a:rPr lang="en-US" i="1" dirty="0" smtClean="0"/>
              <a:t>E’ </a:t>
            </a:r>
            <a:r>
              <a:rPr lang="en-US" dirty="0"/>
              <a:t>, at which the goods and money markets </a:t>
            </a:r>
            <a:r>
              <a:rPr lang="en-US" dirty="0" smtClean="0"/>
              <a:t>clear. Here </a:t>
            </a:r>
            <a:r>
              <a:rPr lang="en-US" dirty="0"/>
              <a:t>output has increased to meet the increased demand. The rise in income </a:t>
            </a:r>
            <a:r>
              <a:rPr lang="en-US" dirty="0" smtClean="0"/>
              <a:t>has </a:t>
            </a:r>
            <a:r>
              <a:rPr lang="en-US" dirty="0"/>
              <a:t>increased money demand and thus raised equilibrium interest </a:t>
            </a:r>
            <a:r>
              <a:rPr lang="en-US" dirty="0" smtClean="0"/>
              <a:t>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</a:t>
            </a:r>
            <a:r>
              <a:rPr lang="en-IN" dirty="0" smtClean="0"/>
              <a:t>oint </a:t>
            </a:r>
            <a:r>
              <a:rPr lang="en-IN" i="1" dirty="0" smtClean="0"/>
              <a:t>E’ </a:t>
            </a:r>
            <a:r>
              <a:rPr lang="en-IN" dirty="0" smtClean="0"/>
              <a:t> is, however, not </a:t>
            </a:r>
            <a:r>
              <a:rPr lang="en-US" dirty="0" smtClean="0"/>
              <a:t>an </a:t>
            </a:r>
            <a:r>
              <a:rPr lang="en-US" dirty="0"/>
              <a:t>equilibrium, because the balance of payments is not in equilibrium. In fact, we </a:t>
            </a:r>
            <a:r>
              <a:rPr lang="en-US" dirty="0" smtClean="0"/>
              <a:t>would not </a:t>
            </a:r>
            <a:r>
              <a:rPr lang="en-US" dirty="0"/>
              <a:t>reach point </a:t>
            </a:r>
            <a:r>
              <a:rPr lang="en-US" i="1" dirty="0"/>
              <a:t>E </a:t>
            </a:r>
            <a:r>
              <a:rPr lang="en-US" dirty="0" smtClean="0"/>
              <a:t>at </a:t>
            </a:r>
            <a:r>
              <a:rPr lang="en-US" dirty="0"/>
              <a:t>all. The </a:t>
            </a:r>
            <a:r>
              <a:rPr lang="en-US" b="1" dirty="0"/>
              <a:t>tendency for the economy to move in that </a:t>
            </a:r>
            <a:r>
              <a:rPr lang="en-US" b="1" dirty="0" smtClean="0"/>
              <a:t>direction, </a:t>
            </a:r>
            <a:r>
              <a:rPr lang="en-US" b="1" dirty="0"/>
              <a:t>will bring about an exchange rate appreciation</a:t>
            </a:r>
            <a:r>
              <a:rPr lang="en-US" dirty="0"/>
              <a:t> that will take us all the </a:t>
            </a:r>
            <a:r>
              <a:rPr lang="en-US" dirty="0" smtClean="0"/>
              <a:t>way back </a:t>
            </a:r>
            <a:r>
              <a:rPr lang="en-US" dirty="0"/>
              <a:t>to the initial equilibrium at </a:t>
            </a:r>
            <a:r>
              <a:rPr lang="en-US" i="1" dirty="0"/>
              <a:t>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419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Effect of an increase in the Demand for Exports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81" y="2022764"/>
            <a:ext cx="6249127" cy="39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76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Adjustment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12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Suppose, then, that the increase in foreign demand takes place and that, in </a:t>
            </a:r>
            <a:r>
              <a:rPr lang="en-US" dirty="0" smtClean="0"/>
              <a:t>response, there </a:t>
            </a:r>
            <a:r>
              <a:rPr lang="en-US" dirty="0"/>
              <a:t>is a tendency for output and income to increase. The induced increase in </a:t>
            </a:r>
            <a:r>
              <a:rPr lang="en-US" dirty="0" smtClean="0"/>
              <a:t>money demand </a:t>
            </a:r>
            <a:r>
              <a:rPr lang="en-US" dirty="0"/>
              <a:t>will raise interest rates and thus bring us out of line with </a:t>
            </a:r>
            <a:r>
              <a:rPr lang="en-US" dirty="0" smtClean="0"/>
              <a:t>international interest </a:t>
            </a:r>
            <a:r>
              <a:rPr lang="en-IN" dirty="0" smtClean="0"/>
              <a:t>rates.</a:t>
            </a:r>
          </a:p>
          <a:p>
            <a:pPr algn="just"/>
            <a:r>
              <a:rPr lang="en-US" dirty="0"/>
              <a:t>The resulting capital inflows immediately put pressure on the exchange rate. </a:t>
            </a:r>
            <a:r>
              <a:rPr lang="en-US" dirty="0" smtClean="0"/>
              <a:t>The capital </a:t>
            </a:r>
            <a:r>
              <a:rPr lang="en-US" dirty="0"/>
              <a:t>inflows cause our currency to </a:t>
            </a:r>
            <a:r>
              <a:rPr lang="en-US" dirty="0" smtClean="0"/>
              <a:t>appreciate. The </a:t>
            </a:r>
            <a:r>
              <a:rPr lang="en-US" dirty="0"/>
              <a:t>exchange appreciation means, of course, that import prices fall and </a:t>
            </a:r>
            <a:r>
              <a:rPr lang="en-US" dirty="0" smtClean="0"/>
              <a:t>domestic goods </a:t>
            </a:r>
            <a:r>
              <a:rPr lang="en-US" dirty="0"/>
              <a:t>become relatively more </a:t>
            </a:r>
            <a:r>
              <a:rPr lang="en-US" dirty="0" smtClean="0"/>
              <a:t>expensive.</a:t>
            </a:r>
          </a:p>
          <a:p>
            <a:pPr algn="just"/>
            <a:r>
              <a:rPr lang="en-US" dirty="0"/>
              <a:t>Demand shifts away from domestic </a:t>
            </a:r>
            <a:r>
              <a:rPr lang="en-US" dirty="0" smtClean="0"/>
              <a:t>goods, and </a:t>
            </a:r>
            <a:r>
              <a:rPr lang="en-US" dirty="0"/>
              <a:t>net exports decline. In terms of </a:t>
            </a:r>
            <a:r>
              <a:rPr lang="en-US" dirty="0" smtClean="0"/>
              <a:t>the previous figure, </a:t>
            </a:r>
            <a:r>
              <a:rPr lang="en-US" dirty="0"/>
              <a:t>the appreciation implies that the </a:t>
            </a:r>
            <a:r>
              <a:rPr lang="en-US" i="1" dirty="0" smtClean="0"/>
              <a:t>IS </a:t>
            </a:r>
            <a:r>
              <a:rPr lang="en-US" dirty="0" smtClean="0"/>
              <a:t>schedule </a:t>
            </a:r>
            <a:r>
              <a:rPr lang="en-US" dirty="0"/>
              <a:t>shifts back from </a:t>
            </a:r>
            <a:r>
              <a:rPr lang="en-US" i="1" dirty="0" smtClean="0"/>
              <a:t>IS’ 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left.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0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current account is in </a:t>
            </a:r>
            <a:r>
              <a:rPr lang="en-US" i="1" dirty="0"/>
              <a:t>surplus </a:t>
            </a:r>
            <a:r>
              <a:rPr lang="en-US" dirty="0"/>
              <a:t>if exports exceed imports plus net transfers </a:t>
            </a:r>
            <a:r>
              <a:rPr lang="en-US" dirty="0" smtClean="0"/>
              <a:t>to foreigners</a:t>
            </a:r>
            <a:r>
              <a:rPr lang="en-US" dirty="0"/>
              <a:t>, that is, if receipts from trade in goods and services and transfers exceed </a:t>
            </a:r>
            <a:r>
              <a:rPr lang="en-US" dirty="0" smtClean="0"/>
              <a:t>payments </a:t>
            </a:r>
            <a:r>
              <a:rPr lang="en-IN" dirty="0" smtClean="0"/>
              <a:t>on </a:t>
            </a:r>
            <a:r>
              <a:rPr lang="en-IN" dirty="0"/>
              <a:t>this account.</a:t>
            </a:r>
          </a:p>
          <a:p>
            <a:pPr algn="just"/>
            <a:r>
              <a:rPr lang="en-US" b="1" dirty="0"/>
              <a:t>The </a:t>
            </a:r>
            <a:r>
              <a:rPr lang="en-US" b="1" i="1" dirty="0"/>
              <a:t>capital account </a:t>
            </a:r>
            <a:r>
              <a:rPr lang="en-US" b="1" dirty="0"/>
              <a:t>records purchases and sales of assets, such as </a:t>
            </a:r>
            <a:r>
              <a:rPr lang="en-US" b="1" dirty="0" smtClean="0"/>
              <a:t>stocks, bonds</a:t>
            </a:r>
            <a:r>
              <a:rPr lang="en-US" b="1" dirty="0"/>
              <a:t>, and land. </a:t>
            </a:r>
            <a:r>
              <a:rPr lang="en-US" dirty="0"/>
              <a:t>There is a </a:t>
            </a:r>
            <a:r>
              <a:rPr lang="en-US" dirty="0" smtClean="0"/>
              <a:t>capital </a:t>
            </a:r>
            <a:r>
              <a:rPr lang="en-US" dirty="0"/>
              <a:t>account surplus—also called a net </a:t>
            </a:r>
            <a:r>
              <a:rPr lang="en-US" dirty="0" smtClean="0"/>
              <a:t>capital inflow—when </a:t>
            </a:r>
            <a:r>
              <a:rPr lang="en-US" dirty="0"/>
              <a:t>our receipts from the sale of stocks, bonds, land, bank deposits, and </a:t>
            </a:r>
            <a:r>
              <a:rPr lang="en-US" dirty="0" smtClean="0"/>
              <a:t>other assets </a:t>
            </a:r>
            <a:r>
              <a:rPr lang="en-US" dirty="0"/>
              <a:t>exceed our payments for our own purchases of foreign assets.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739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91" y="868218"/>
            <a:ext cx="10677236" cy="56988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exchange rate will keep appreciating as long as our interest rate exceeds </a:t>
            </a:r>
            <a:r>
              <a:rPr lang="en-US" dirty="0" smtClean="0"/>
              <a:t>the world </a:t>
            </a:r>
            <a:r>
              <a:rPr lang="en-US" dirty="0"/>
              <a:t>level. This implies that the exchange appreciation must continue until the </a:t>
            </a:r>
            <a:r>
              <a:rPr lang="en-US" i="1" dirty="0" smtClean="0"/>
              <a:t>IS’ </a:t>
            </a:r>
            <a:r>
              <a:rPr lang="en-US" dirty="0" smtClean="0"/>
              <a:t>schedule has </a:t>
            </a:r>
            <a:r>
              <a:rPr lang="en-US" dirty="0"/>
              <a:t>shifted back all the way to its initial position. This adjustment is shown by </a:t>
            </a:r>
            <a:r>
              <a:rPr lang="en-US" dirty="0" smtClean="0"/>
              <a:t>the arrows </a:t>
            </a:r>
            <a:r>
              <a:rPr lang="en-US" dirty="0"/>
              <a:t>along the </a:t>
            </a:r>
            <a:r>
              <a:rPr lang="en-US" i="1" dirty="0"/>
              <a:t>LM </a:t>
            </a:r>
            <a:r>
              <a:rPr lang="en-US" dirty="0"/>
              <a:t>schedule. </a:t>
            </a:r>
            <a:endParaRPr lang="en-US" dirty="0" smtClean="0"/>
          </a:p>
          <a:p>
            <a:pPr algn="just"/>
            <a:r>
              <a:rPr lang="en-US" dirty="0" smtClean="0"/>
              <a:t>Only </a:t>
            </a:r>
            <a:r>
              <a:rPr lang="en-US" dirty="0"/>
              <a:t>when we return to point </a:t>
            </a:r>
            <a:r>
              <a:rPr lang="en-US" i="1" dirty="0"/>
              <a:t>E </a:t>
            </a:r>
            <a:r>
              <a:rPr lang="en-US" dirty="0"/>
              <a:t>will output and </a:t>
            </a:r>
            <a:r>
              <a:rPr lang="en-US" dirty="0" smtClean="0"/>
              <a:t>income have </a:t>
            </a:r>
            <a:r>
              <a:rPr lang="en-US" dirty="0"/>
              <a:t>reached a level consistent with monetary equilibrium at the world rate of interest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have now shown that </a:t>
            </a:r>
            <a:r>
              <a:rPr lang="en-US" b="1" dirty="0"/>
              <a:t>under conditions of perfect capital mobility, an </a:t>
            </a:r>
            <a:r>
              <a:rPr lang="en-US" b="1" dirty="0" smtClean="0"/>
              <a:t>expansion in </a:t>
            </a:r>
            <a:r>
              <a:rPr lang="en-US" b="1" dirty="0"/>
              <a:t>exports has no lasting effect on equilibrium output</a:t>
            </a:r>
            <a:r>
              <a:rPr lang="en-US" dirty="0"/>
              <a:t>. With perfect capital mobility </a:t>
            </a:r>
            <a:r>
              <a:rPr lang="en-US" dirty="0" smtClean="0"/>
              <a:t>the </a:t>
            </a:r>
            <a:r>
              <a:rPr lang="en-US" dirty="0"/>
              <a:t>tendency for interest rates to rise, as a result of the increase in export demand, leads </a:t>
            </a:r>
            <a:r>
              <a:rPr lang="en-US" dirty="0" smtClean="0"/>
              <a:t>to </a:t>
            </a:r>
            <a:r>
              <a:rPr lang="en-US" b="1" dirty="0" smtClean="0"/>
              <a:t>currency </a:t>
            </a:r>
            <a:r>
              <a:rPr lang="en-US" b="1" dirty="0"/>
              <a:t>appreciation </a:t>
            </a:r>
            <a:r>
              <a:rPr lang="en-US" dirty="0"/>
              <a:t>and thus to a complete offset of the increase in exports. Once </a:t>
            </a:r>
            <a:r>
              <a:rPr lang="en-US" dirty="0" smtClean="0"/>
              <a:t>we return </a:t>
            </a:r>
            <a:r>
              <a:rPr lang="en-US" dirty="0"/>
              <a:t>to point </a:t>
            </a:r>
            <a:r>
              <a:rPr lang="en-US" i="1" dirty="0"/>
              <a:t>E </a:t>
            </a:r>
            <a:r>
              <a:rPr lang="en-US" dirty="0"/>
              <a:t>, </a:t>
            </a:r>
            <a:r>
              <a:rPr lang="en-US" b="1" dirty="0"/>
              <a:t>net exports are back to their initial level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40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82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Fiscal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extend the usefulness of this analysis by recognizing that it is valid for </a:t>
            </a:r>
            <a:r>
              <a:rPr lang="en-US" dirty="0" smtClean="0"/>
              <a:t>disturbances other </a:t>
            </a:r>
            <a:r>
              <a:rPr lang="en-US" dirty="0"/>
              <a:t>than an increase in exports. The same analysis applies to a fiscal expansion.</a:t>
            </a:r>
          </a:p>
          <a:p>
            <a:pPr algn="just"/>
            <a:r>
              <a:rPr lang="en-US" dirty="0"/>
              <a:t>A tax cut or an increase in government spending would lead to an expansion </a:t>
            </a:r>
            <a:r>
              <a:rPr lang="en-US" dirty="0" smtClean="0"/>
              <a:t>in demand </a:t>
            </a:r>
            <a:r>
              <a:rPr lang="en-US" dirty="0"/>
              <a:t>in the same way as does increased exports. Again, the tendency for </a:t>
            </a:r>
            <a:r>
              <a:rPr lang="en-US" dirty="0" smtClean="0"/>
              <a:t>interest rates </a:t>
            </a:r>
            <a:r>
              <a:rPr lang="en-US" dirty="0"/>
              <a:t>to rise leads to appreciation and therefore to a fall in exports and increased imports.</a:t>
            </a:r>
          </a:p>
          <a:p>
            <a:pPr algn="just"/>
            <a:r>
              <a:rPr lang="en-US" dirty="0"/>
              <a:t>There is, accordingly, complete crowding out. The crowding out takes place </a:t>
            </a:r>
            <a:r>
              <a:rPr lang="en-US" dirty="0" smtClean="0"/>
              <a:t>not because </a:t>
            </a:r>
            <a:r>
              <a:rPr lang="en-US" dirty="0"/>
              <a:t>higher interest rates reduce investment but because the </a:t>
            </a:r>
            <a:r>
              <a:rPr lang="en-US" dirty="0" smtClean="0"/>
              <a:t>exchange </a:t>
            </a:r>
            <a:r>
              <a:rPr lang="en-IN" dirty="0" smtClean="0"/>
              <a:t>appreciation </a:t>
            </a:r>
            <a:r>
              <a:rPr lang="en-IN" dirty="0"/>
              <a:t>reduces net exports.</a:t>
            </a:r>
          </a:p>
        </p:txBody>
      </p:sp>
    </p:spTree>
    <p:extLst>
      <p:ext uri="{BB962C8B-B14F-4D97-AF65-F5344CB8AC3E}">
        <p14:creationId xmlns:p14="http://schemas.microsoft.com/office/powerpoint/2010/main" val="2624043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W</a:t>
            </a:r>
            <a:r>
              <a:rPr lang="en-IN" b="1" dirty="0" smtClean="0"/>
              <a:t>ith </a:t>
            </a:r>
            <a:r>
              <a:rPr lang="en-IN" b="1" dirty="0"/>
              <a:t>a fixed </a:t>
            </a:r>
            <a:r>
              <a:rPr lang="en-IN" b="1" dirty="0" smtClean="0"/>
              <a:t>exchange </a:t>
            </a:r>
            <a:r>
              <a:rPr lang="en-US" b="1" dirty="0" smtClean="0"/>
              <a:t>rate</a:t>
            </a:r>
            <a:r>
              <a:rPr lang="en-US" b="1" dirty="0"/>
              <a:t>, fiscal expansion under conditions of capital mobility is highly effective </a:t>
            </a:r>
            <a:r>
              <a:rPr lang="en-US" b="1" dirty="0" smtClean="0"/>
              <a:t>in raising </a:t>
            </a:r>
            <a:r>
              <a:rPr lang="en-US" b="1" dirty="0"/>
              <a:t>equilibrium output. For flexible rates, by contrast, a fiscal expansion does </a:t>
            </a:r>
            <a:r>
              <a:rPr lang="en-US" b="1" dirty="0" smtClean="0"/>
              <a:t>not change </a:t>
            </a:r>
            <a:r>
              <a:rPr lang="en-US" b="1" dirty="0"/>
              <a:t>equilibrium output.</a:t>
            </a:r>
            <a:r>
              <a:rPr lang="en-US" dirty="0"/>
              <a:t> Instead, it produces an offsetting exchange rate </a:t>
            </a:r>
            <a:r>
              <a:rPr lang="en-US" dirty="0" smtClean="0"/>
              <a:t>appreciation and </a:t>
            </a:r>
            <a:r>
              <a:rPr lang="en-US" dirty="0"/>
              <a:t>a shift in the composition of domestic demand toward foreign goods and away </a:t>
            </a:r>
            <a:r>
              <a:rPr lang="en-US" dirty="0" smtClean="0"/>
              <a:t>from </a:t>
            </a:r>
            <a:r>
              <a:rPr lang="en-IN" dirty="0" smtClean="0"/>
              <a:t>domestic </a:t>
            </a:r>
            <a:r>
              <a:rPr lang="en-IN" dirty="0"/>
              <a:t>goods.</a:t>
            </a:r>
          </a:p>
        </p:txBody>
      </p:sp>
    </p:spTree>
    <p:extLst>
      <p:ext uri="{BB962C8B-B14F-4D97-AF65-F5344CB8AC3E}">
        <p14:creationId xmlns:p14="http://schemas.microsoft.com/office/powerpoint/2010/main" val="1805377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Adjustment to a change in the Money Stock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We now analyze a change in the money stock and show that it leads, under flexible </a:t>
                </a:r>
                <a:r>
                  <a:rPr lang="en-US" dirty="0" smtClean="0"/>
                  <a:t>exchange rates</a:t>
                </a:r>
                <a:r>
                  <a:rPr lang="en-US" dirty="0"/>
                  <a:t>, to an increase in income and a depreciation of the exchange rate</a:t>
                </a:r>
                <a:r>
                  <a:rPr lang="en-US" dirty="0" smtClean="0"/>
                  <a:t>. </a:t>
                </a:r>
                <a:r>
                  <a:rPr lang="en-US" dirty="0"/>
                  <a:t>W</a:t>
                </a:r>
                <a:r>
                  <a:rPr lang="en-US" dirty="0" smtClean="0"/>
                  <a:t>e </a:t>
                </a:r>
                <a:r>
                  <a:rPr lang="en-US" dirty="0"/>
                  <a:t>start from an initial position at point </a:t>
                </a:r>
                <a:r>
                  <a:rPr lang="en-US" i="1" dirty="0"/>
                  <a:t>E </a:t>
                </a:r>
                <a:r>
                  <a:rPr lang="en-US" dirty="0"/>
                  <a:t>and consider an increase in </a:t>
                </a:r>
                <a:r>
                  <a:rPr lang="en-US" dirty="0" smtClean="0"/>
                  <a:t>the </a:t>
                </a:r>
                <a:r>
                  <a:rPr lang="en-IN" dirty="0" smtClean="0"/>
                  <a:t>nominal </a:t>
                </a:r>
                <a:r>
                  <a:rPr lang="en-IN" dirty="0"/>
                  <a:t>quantity of money,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bar>
                  </m:oMath>
                </a14:m>
                <a:r>
                  <a:rPr lang="en-US" dirty="0"/>
                  <a:t>. Since prices are given, we have an increase in the </a:t>
                </a:r>
                <a:r>
                  <a:rPr lang="en-US" dirty="0" smtClean="0"/>
                  <a:t>real </a:t>
                </a:r>
                <a:r>
                  <a:rPr lang="en-IN" dirty="0" smtClean="0"/>
                  <a:t>money </a:t>
                </a:r>
                <a:r>
                  <a:rPr lang="en-IN" dirty="0"/>
                  <a:t>stock,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bar>
                  </m:oMath>
                </a14:m>
                <a:r>
                  <a:rPr lang="en-IN" b="1" dirty="0"/>
                  <a:t>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</a:p>
              <a:p>
                <a:pPr algn="just"/>
                <a:r>
                  <a:rPr lang="en-US" dirty="0" smtClean="0"/>
                  <a:t>At </a:t>
                </a:r>
                <a:r>
                  <a:rPr lang="en-US" i="1" dirty="0"/>
                  <a:t>E </a:t>
                </a:r>
                <a:r>
                  <a:rPr lang="en-US" dirty="0"/>
                  <a:t>there will be an excess supply of real balances. To restore </a:t>
                </a:r>
                <a:r>
                  <a:rPr lang="en-US" dirty="0" smtClean="0"/>
                  <a:t>equilibrium, interest </a:t>
                </a:r>
                <a:r>
                  <a:rPr lang="en-US" dirty="0"/>
                  <a:t>rates would have to be lower or income would have to be </a:t>
                </a:r>
                <a:r>
                  <a:rPr lang="en-US" dirty="0" smtClean="0"/>
                  <a:t>larger. Accordingly</a:t>
                </a:r>
                <a:r>
                  <a:rPr lang="en-US" dirty="0"/>
                  <a:t>, the </a:t>
                </a:r>
                <a:r>
                  <a:rPr lang="en-US" i="1" dirty="0"/>
                  <a:t>LM </a:t>
                </a:r>
                <a:r>
                  <a:rPr lang="en-US" dirty="0"/>
                  <a:t>schedule shifts down and to the right to </a:t>
                </a:r>
                <a:r>
                  <a:rPr lang="en-US" i="1" dirty="0" smtClean="0"/>
                  <a:t>LM’</a:t>
                </a:r>
                <a:r>
                  <a:rPr lang="en-US" dirty="0" smtClean="0"/>
                  <a:t>.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77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82" y="365125"/>
            <a:ext cx="10596418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Effects of an increase in the Money Stock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54" y="2091803"/>
            <a:ext cx="5403273" cy="40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1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794327"/>
            <a:ext cx="11000509" cy="568036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At </a:t>
            </a:r>
            <a:r>
              <a:rPr lang="en-IN" b="1" i="1" dirty="0" smtClean="0"/>
              <a:t>E’</a:t>
            </a:r>
            <a:r>
              <a:rPr lang="en-IN" b="1" dirty="0" smtClean="0"/>
              <a:t>, the </a:t>
            </a:r>
            <a:r>
              <a:rPr lang="en-US" b="1" dirty="0" smtClean="0"/>
              <a:t>goods </a:t>
            </a:r>
            <a:r>
              <a:rPr lang="en-US" b="1" dirty="0"/>
              <a:t>and money markets are in equilibrium (at the initial exchange rate), but </a:t>
            </a:r>
            <a:r>
              <a:rPr lang="en-US" b="1" dirty="0" smtClean="0"/>
              <a:t>interest rates </a:t>
            </a:r>
            <a:r>
              <a:rPr lang="en-US" b="1" dirty="0"/>
              <a:t>have fallen below the world level. </a:t>
            </a:r>
            <a:r>
              <a:rPr lang="en-US" dirty="0"/>
              <a:t>Capital outflows therefore put pressure on </a:t>
            </a:r>
            <a:r>
              <a:rPr lang="en-US" dirty="0" smtClean="0"/>
              <a:t>the exchange </a:t>
            </a:r>
            <a:r>
              <a:rPr lang="en-US" dirty="0"/>
              <a:t>rate, leading to a depreciation.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exchange depreciation caused by the </a:t>
            </a:r>
            <a:r>
              <a:rPr lang="en-US" dirty="0" smtClean="0"/>
              <a:t>capital outflows </a:t>
            </a:r>
            <a:r>
              <a:rPr lang="en-US" dirty="0"/>
              <a:t>leads import prices to increase, domestic goods become more </a:t>
            </a:r>
            <a:r>
              <a:rPr lang="en-US" dirty="0" smtClean="0"/>
              <a:t>competitive, and </a:t>
            </a:r>
            <a:r>
              <a:rPr lang="en-US" dirty="0"/>
              <a:t>the demand for our output expands. The </a:t>
            </a:r>
            <a:r>
              <a:rPr lang="en-US" i="1" dirty="0"/>
              <a:t>IS </a:t>
            </a:r>
            <a:r>
              <a:rPr lang="en-US" dirty="0"/>
              <a:t>curve shifts out and to the right, and </a:t>
            </a:r>
            <a:r>
              <a:rPr lang="en-US" dirty="0" smtClean="0"/>
              <a:t>it continues </a:t>
            </a:r>
            <a:r>
              <a:rPr lang="en-US" dirty="0"/>
              <a:t>doing so until exchange depreciation has raised demand and output to </a:t>
            </a:r>
            <a:r>
              <a:rPr lang="en-US" dirty="0" smtClean="0"/>
              <a:t>the </a:t>
            </a:r>
            <a:r>
              <a:rPr lang="en-US" dirty="0"/>
              <a:t>level indicated by point </a:t>
            </a:r>
            <a:r>
              <a:rPr lang="en-US" i="1" dirty="0" smtClean="0"/>
              <a:t>E’’ 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smtClean="0"/>
              <a:t>Only </a:t>
            </a:r>
            <a:r>
              <a:rPr lang="en-US" b="1" dirty="0"/>
              <a:t>at </a:t>
            </a:r>
            <a:r>
              <a:rPr lang="en-US" b="1" i="1" dirty="0" smtClean="0"/>
              <a:t>E’’ </a:t>
            </a:r>
            <a:r>
              <a:rPr lang="en-US" b="1" dirty="0" smtClean="0"/>
              <a:t>do </a:t>
            </a:r>
            <a:r>
              <a:rPr lang="en-US" b="1" dirty="0"/>
              <a:t>we have goods market and money </a:t>
            </a:r>
            <a:r>
              <a:rPr lang="en-US" b="1" dirty="0" smtClean="0"/>
              <a:t>market equilibrium </a:t>
            </a:r>
            <a:r>
              <a:rPr lang="en-US" b="1" dirty="0"/>
              <a:t>compatible with the world rate of interest</a:t>
            </a:r>
            <a:r>
              <a:rPr lang="en-US" dirty="0"/>
              <a:t>. Consequently, there is no </a:t>
            </a:r>
            <a:r>
              <a:rPr lang="en-US" dirty="0" smtClean="0"/>
              <a:t>further tendency </a:t>
            </a:r>
            <a:r>
              <a:rPr lang="en-US" dirty="0"/>
              <a:t>for exchange rates and relative prices, and hence demand, to </a:t>
            </a:r>
            <a:r>
              <a:rPr lang="en-US" dirty="0" smtClean="0"/>
              <a:t>change.</a:t>
            </a:r>
            <a:r>
              <a:rPr lang="en-US" dirty="0"/>
              <a:t> </a:t>
            </a:r>
            <a:r>
              <a:rPr lang="en-US" dirty="0" smtClean="0"/>
              <a:t>The interesting </a:t>
            </a:r>
            <a:r>
              <a:rPr lang="en-US" dirty="0"/>
              <a:t>implication of our </a:t>
            </a:r>
            <a:r>
              <a:rPr lang="en-US" dirty="0" smtClean="0"/>
              <a:t>analysis is </a:t>
            </a:r>
            <a:r>
              <a:rPr lang="en-US" dirty="0"/>
              <a:t>the proposition that monetary expansion improves the current account </a:t>
            </a:r>
            <a:r>
              <a:rPr lang="en-US" dirty="0" smtClean="0"/>
              <a:t>through </a:t>
            </a:r>
            <a:r>
              <a:rPr lang="en-IN" dirty="0" smtClean="0"/>
              <a:t>the </a:t>
            </a:r>
            <a:r>
              <a:rPr lang="en-IN" dirty="0"/>
              <a:t>induced depreciation.</a:t>
            </a:r>
          </a:p>
        </p:txBody>
      </p:sp>
    </p:spTree>
    <p:extLst>
      <p:ext uri="{BB962C8B-B14F-4D97-AF65-F5344CB8AC3E}">
        <p14:creationId xmlns:p14="http://schemas.microsoft.com/office/powerpoint/2010/main" val="42001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4" y="1283855"/>
            <a:ext cx="10898909" cy="5264728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Under </a:t>
            </a:r>
            <a:r>
              <a:rPr lang="en-US" b="1" dirty="0" smtClean="0"/>
              <a:t>fixed </a:t>
            </a:r>
            <a:r>
              <a:rPr lang="en-US" b="1" dirty="0"/>
              <a:t>rates, the monetary authorities cannot control the nominal money stock, </a:t>
            </a:r>
            <a:r>
              <a:rPr lang="en-US" dirty="0" smtClean="0"/>
              <a:t>and an </a:t>
            </a:r>
            <a:r>
              <a:rPr lang="en-US" dirty="0"/>
              <a:t>attempt to expand money will merely lead to reserve losses and a reversal of the </a:t>
            </a:r>
            <a:r>
              <a:rPr lang="en-US" dirty="0" smtClean="0"/>
              <a:t>increase in </a:t>
            </a:r>
            <a:r>
              <a:rPr lang="en-US" dirty="0"/>
              <a:t>the money stock. </a:t>
            </a:r>
            <a:endParaRPr lang="en-US" dirty="0" smtClean="0"/>
          </a:p>
          <a:p>
            <a:pPr algn="just"/>
            <a:r>
              <a:rPr lang="en-US" dirty="0" smtClean="0"/>
              <a:t>Under </a:t>
            </a:r>
            <a:r>
              <a:rPr lang="en-US" dirty="0"/>
              <a:t>flexible rates, by contrast, the central bank does </a:t>
            </a:r>
            <a:r>
              <a:rPr lang="en-US" dirty="0" smtClean="0"/>
              <a:t>not intervene</a:t>
            </a:r>
            <a:r>
              <a:rPr lang="en-US" dirty="0"/>
              <a:t>, and so the money stock increase is </a:t>
            </a:r>
            <a:r>
              <a:rPr lang="en-US" i="1" dirty="0"/>
              <a:t>not </a:t>
            </a:r>
            <a:r>
              <a:rPr lang="en-US" dirty="0"/>
              <a:t>reversed in the foreign exchange </a:t>
            </a:r>
            <a:r>
              <a:rPr lang="en-US" dirty="0" smtClean="0"/>
              <a:t>market. The </a:t>
            </a:r>
            <a:r>
              <a:rPr lang="en-US" dirty="0"/>
              <a:t>depreciation and expansion in output actually do take place, given the </a:t>
            </a:r>
            <a:r>
              <a:rPr lang="en-US" dirty="0" smtClean="0"/>
              <a:t>assumed fixed </a:t>
            </a:r>
            <a:r>
              <a:rPr lang="en-US" dirty="0"/>
              <a:t>prices. </a:t>
            </a:r>
            <a:endParaRPr lang="en-US" dirty="0" smtClean="0"/>
          </a:p>
          <a:p>
            <a:pPr algn="just"/>
            <a:r>
              <a:rPr lang="en-US" b="1" dirty="0" smtClean="0"/>
              <a:t>The </a:t>
            </a:r>
            <a:r>
              <a:rPr lang="en-US" b="1" dirty="0"/>
              <a:t>fact that the central bank </a:t>
            </a:r>
            <a:r>
              <a:rPr lang="en-US" b="1" i="1" dirty="0"/>
              <a:t>can </a:t>
            </a:r>
            <a:r>
              <a:rPr lang="en-US" b="1" dirty="0"/>
              <a:t>control the money stock under </a:t>
            </a:r>
            <a:r>
              <a:rPr lang="en-US" b="1" dirty="0" smtClean="0"/>
              <a:t>flexible rates </a:t>
            </a:r>
            <a:r>
              <a:rPr lang="en-US" b="1" dirty="0"/>
              <a:t>is a key aspect of that exchange rate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73" y="365125"/>
            <a:ext cx="10624127" cy="1158875"/>
          </a:xfrm>
          <a:solidFill>
            <a:schemeClr val="accent4"/>
          </a:solidFill>
        </p:spPr>
        <p:txBody>
          <a:bodyPr/>
          <a:lstStyle/>
          <a:p>
            <a:pPr algn="ctr"/>
            <a:r>
              <a:rPr lang="en-US" dirty="0" smtClean="0"/>
              <a:t>Beggar-Thy-</a:t>
            </a:r>
            <a:r>
              <a:rPr lang="en-US" dirty="0" err="1" smtClean="0"/>
              <a:t>Neighbour</a:t>
            </a:r>
            <a:r>
              <a:rPr lang="en-US" dirty="0" smtClean="0"/>
              <a:t>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monetary expansion in the home country leads to exchange </a:t>
            </a:r>
            <a:r>
              <a:rPr lang="en-US" dirty="0" smtClean="0"/>
              <a:t>depreciation, an </a:t>
            </a:r>
            <a:r>
              <a:rPr lang="en-US" dirty="0"/>
              <a:t>increase in net exports, and therefore an increase in output and </a:t>
            </a:r>
            <a:r>
              <a:rPr lang="en-US" dirty="0" smtClean="0"/>
              <a:t>employment. But </a:t>
            </a:r>
            <a:r>
              <a:rPr lang="en-US" dirty="0"/>
              <a:t>our increased net exports correspond to a deterioration in the trade </a:t>
            </a:r>
            <a:r>
              <a:rPr lang="en-US" dirty="0" smtClean="0"/>
              <a:t>balance abroad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domestic depreciation shifts demand from foreign goods toward </a:t>
            </a:r>
            <a:r>
              <a:rPr lang="en-US" dirty="0" smtClean="0"/>
              <a:t>domestic goods</a:t>
            </a:r>
            <a:r>
              <a:rPr lang="en-US" dirty="0"/>
              <a:t>. Abroad, output and employment decline. It is for this reason that a </a:t>
            </a:r>
            <a:r>
              <a:rPr lang="en-US" dirty="0" smtClean="0"/>
              <a:t>depreciation induced</a:t>
            </a: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/>
              <a:t>in the trade balance has been called a </a:t>
            </a:r>
            <a:r>
              <a:rPr lang="en-US" i="1" dirty="0"/>
              <a:t>beggar-thy-neighbor policy </a:t>
            </a:r>
            <a:r>
              <a:rPr lang="en-US" dirty="0"/>
              <a:t>—it </a:t>
            </a:r>
            <a:r>
              <a:rPr lang="en-US" dirty="0" smtClean="0"/>
              <a:t>is a </a:t>
            </a:r>
            <a:r>
              <a:rPr lang="en-US" dirty="0"/>
              <a:t>way of exporting unemployment or of creating domestic employment at the </a:t>
            </a:r>
            <a:r>
              <a:rPr lang="en-US" dirty="0" smtClean="0"/>
              <a:t>expense of </a:t>
            </a:r>
            <a:r>
              <a:rPr lang="en-US" dirty="0"/>
              <a:t>the rest of the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33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5" y="951344"/>
            <a:ext cx="11102109" cy="54402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Recognition that exchange depreciation is mainly a way of shifting demand </a:t>
            </a:r>
            <a:r>
              <a:rPr lang="en-US" dirty="0" smtClean="0"/>
              <a:t>from one </a:t>
            </a:r>
            <a:r>
              <a:rPr lang="en-US" dirty="0"/>
              <a:t>country to another, rather than changing the level of world demand, is important. </a:t>
            </a:r>
            <a:r>
              <a:rPr lang="en-US" dirty="0" smtClean="0"/>
              <a:t>It implies </a:t>
            </a:r>
            <a:r>
              <a:rPr lang="en-US" dirty="0"/>
              <a:t>that </a:t>
            </a:r>
            <a:r>
              <a:rPr lang="en-US" b="1" dirty="0"/>
              <a:t>exchange rate adjustment can be a useful policy when countries find </a:t>
            </a:r>
            <a:r>
              <a:rPr lang="en-US" b="1" dirty="0" smtClean="0"/>
              <a:t>themselves in </a:t>
            </a:r>
            <a:r>
              <a:rPr lang="en-US" b="1" dirty="0"/>
              <a:t>different stages of the business cycle—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example, one in a boom (</a:t>
            </a:r>
            <a:r>
              <a:rPr lang="en-US" dirty="0" smtClean="0"/>
              <a:t>with overemployment</a:t>
            </a:r>
            <a:r>
              <a:rPr lang="en-US" dirty="0"/>
              <a:t>) and the other in a recession. In that event, a depreciation by the </a:t>
            </a:r>
            <a:r>
              <a:rPr lang="en-US" dirty="0" smtClean="0"/>
              <a:t>country experiencing </a:t>
            </a:r>
            <a:r>
              <a:rPr lang="en-US" dirty="0"/>
              <a:t>a recession would shift world demand in its direction and thus work </a:t>
            </a:r>
            <a:r>
              <a:rPr lang="en-US" dirty="0" smtClean="0"/>
              <a:t>to reduce </a:t>
            </a:r>
            <a:r>
              <a:rPr lang="en-US" dirty="0"/>
              <a:t>divergence from full employment in each country.</a:t>
            </a:r>
          </a:p>
          <a:p>
            <a:pPr algn="just"/>
            <a:r>
              <a:rPr lang="en-US" dirty="0"/>
              <a:t>By contrast, </a:t>
            </a:r>
            <a:r>
              <a:rPr lang="en-US" b="1" dirty="0"/>
              <a:t>when countries’ business cycles are highly synchronized</a:t>
            </a:r>
            <a:r>
              <a:rPr lang="en-US" dirty="0"/>
              <a:t>, such as </a:t>
            </a:r>
            <a:r>
              <a:rPr lang="en-US" dirty="0" smtClean="0"/>
              <a:t>in the </a:t>
            </a:r>
            <a:r>
              <a:rPr lang="en-US" dirty="0"/>
              <a:t>1930s or in the aftermath of the oil shock of 1973, </a:t>
            </a:r>
            <a:r>
              <a:rPr lang="en-US" b="1" dirty="0"/>
              <a:t>exchange rate movements </a:t>
            </a:r>
            <a:r>
              <a:rPr lang="en-US" b="1" dirty="0" smtClean="0"/>
              <a:t>will not </a:t>
            </a:r>
            <a:r>
              <a:rPr lang="en-US" b="1" dirty="0"/>
              <a:t>contribute much toward worldwide full employment</a:t>
            </a:r>
            <a:r>
              <a:rPr lang="en-US" dirty="0"/>
              <a:t>. If total world demand is at </a:t>
            </a:r>
            <a:r>
              <a:rPr lang="en-US" dirty="0" smtClean="0"/>
              <a:t>the wrong </a:t>
            </a:r>
            <a:r>
              <a:rPr lang="en-US" dirty="0"/>
              <a:t>level, exchange rate movements do not correct the level of aggregate demand </a:t>
            </a:r>
            <a:r>
              <a:rPr lang="en-US" dirty="0" smtClean="0"/>
              <a:t>but essentially </a:t>
            </a:r>
            <a:r>
              <a:rPr lang="en-US" dirty="0"/>
              <a:t>affect only the allocation of a </a:t>
            </a:r>
            <a:r>
              <a:rPr lang="en-US" i="1" dirty="0"/>
              <a:t>given </a:t>
            </a:r>
            <a:r>
              <a:rPr lang="en-US" dirty="0"/>
              <a:t>world demand among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02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External Accounts must 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9" y="1834861"/>
            <a:ext cx="10513291" cy="46398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central point of international payments is very simple: Individuals and firms have </a:t>
            </a:r>
            <a:r>
              <a:rPr lang="en-US" dirty="0" smtClean="0"/>
              <a:t>to pay </a:t>
            </a:r>
            <a:r>
              <a:rPr lang="en-US" dirty="0"/>
              <a:t>for what they buy abroad. If a person spends more than her income, her deficit </a:t>
            </a:r>
            <a:r>
              <a:rPr lang="en-US" dirty="0" smtClean="0"/>
              <a:t>needs to </a:t>
            </a:r>
            <a:r>
              <a:rPr lang="en-US" dirty="0"/>
              <a:t>be financed by selling assets or by borrowing. </a:t>
            </a:r>
            <a:endParaRPr lang="en-US" dirty="0" smtClean="0"/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if a country runs a deficit </a:t>
            </a:r>
            <a:r>
              <a:rPr lang="en-US" dirty="0" smtClean="0"/>
              <a:t>in its </a:t>
            </a:r>
            <a:r>
              <a:rPr lang="en-US" dirty="0"/>
              <a:t>current account, spending more abroad than it receives from sales to the rest of </a:t>
            </a:r>
            <a:r>
              <a:rPr lang="en-US" dirty="0" smtClean="0"/>
              <a:t>the world</a:t>
            </a:r>
            <a:r>
              <a:rPr lang="en-US" dirty="0"/>
              <a:t>, the deficit needs to be </a:t>
            </a:r>
            <a:r>
              <a:rPr lang="en-US" dirty="0" smtClean="0"/>
              <a:t>financed </a:t>
            </a:r>
            <a:r>
              <a:rPr lang="en-US" dirty="0"/>
              <a:t>by selling assets or by borrowing abroad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This </a:t>
            </a:r>
            <a:r>
              <a:rPr lang="en-US" dirty="0" smtClean="0"/>
              <a:t>selling </a:t>
            </a:r>
            <a:r>
              <a:rPr lang="en-US" dirty="0"/>
              <a:t>or borrowing implies that the country is running a capital account surplus. </a:t>
            </a:r>
            <a:r>
              <a:rPr lang="en-US" dirty="0" smtClean="0"/>
              <a:t>Thus, any </a:t>
            </a:r>
            <a:r>
              <a:rPr lang="en-US" dirty="0"/>
              <a:t>current account deficit is of necessity </a:t>
            </a:r>
            <a:r>
              <a:rPr lang="en-US" i="1" dirty="0"/>
              <a:t>financed </a:t>
            </a:r>
            <a:r>
              <a:rPr lang="en-US" dirty="0"/>
              <a:t>by an offsetting capital inflow:</a:t>
            </a:r>
          </a:p>
          <a:p>
            <a:pPr marL="0" indent="0" algn="ctr">
              <a:buNone/>
            </a:pPr>
            <a:r>
              <a:rPr lang="en-US" b="1" dirty="0"/>
              <a:t>Current account </a:t>
            </a:r>
            <a:r>
              <a:rPr lang="en-US" b="1" dirty="0" smtClean="0"/>
              <a:t>+ Capital account =  0</a:t>
            </a:r>
          </a:p>
          <a:p>
            <a:pPr algn="just"/>
            <a:r>
              <a:rPr lang="en-US" dirty="0"/>
              <a:t>If a country has no assets to sell, if it has no </a:t>
            </a:r>
            <a:r>
              <a:rPr lang="en-US" dirty="0" smtClean="0"/>
              <a:t>foreign currency </a:t>
            </a:r>
            <a:r>
              <a:rPr lang="en-US" dirty="0"/>
              <a:t>reserves to use up, and if nobody will lend to it, the country </a:t>
            </a:r>
            <a:r>
              <a:rPr lang="en-US" i="1" dirty="0"/>
              <a:t>has </a:t>
            </a:r>
            <a:r>
              <a:rPr lang="en-US" dirty="0"/>
              <a:t>to </a:t>
            </a:r>
            <a:r>
              <a:rPr lang="en-US" dirty="0" smtClean="0"/>
              <a:t>achieve balance </a:t>
            </a:r>
            <a:r>
              <a:rPr lang="en-US" dirty="0"/>
              <a:t>in its current account, however painful and difficult that may be.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3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757382"/>
            <a:ext cx="10716491" cy="541958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It is often useful to split the capital account into two separate parts: (1) the </a:t>
            </a:r>
            <a:r>
              <a:rPr lang="en-US" b="1" dirty="0" smtClean="0"/>
              <a:t>transactions of </a:t>
            </a:r>
            <a:r>
              <a:rPr lang="en-US" b="1" dirty="0"/>
              <a:t>the country’s private sector and (2) official reserve transactions, which </a:t>
            </a:r>
            <a:r>
              <a:rPr lang="en-US" b="1" dirty="0" smtClean="0"/>
              <a:t>correspond to </a:t>
            </a:r>
            <a:r>
              <a:rPr lang="en-US" b="1" dirty="0"/>
              <a:t>the central bank’s activities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current account deficit can be financed by private </a:t>
            </a:r>
            <a:r>
              <a:rPr lang="en-US" dirty="0" smtClean="0"/>
              <a:t>residents selling </a:t>
            </a:r>
            <a:r>
              <a:rPr lang="en-US" dirty="0"/>
              <a:t>off assets abroad or borrowing abroad. Alternatively, or as well, a </a:t>
            </a:r>
            <a:r>
              <a:rPr lang="en-US" dirty="0" smtClean="0"/>
              <a:t>current account </a:t>
            </a:r>
            <a:r>
              <a:rPr lang="en-US" dirty="0"/>
              <a:t>deficit can be financed by the government, which runs down its reserves of </a:t>
            </a:r>
            <a:r>
              <a:rPr lang="en-US" dirty="0" smtClean="0"/>
              <a:t>foreign exchange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selling foreign currency in the foreign exchange market. </a:t>
            </a:r>
            <a:endParaRPr lang="en-US" dirty="0" smtClean="0"/>
          </a:p>
          <a:p>
            <a:pPr algn="just"/>
            <a:r>
              <a:rPr lang="en-US" dirty="0" smtClean="0"/>
              <a:t>Conversely, when </a:t>
            </a:r>
            <a:r>
              <a:rPr lang="en-US" dirty="0"/>
              <a:t>there is a surplus, the private sector may use the foreign exchange revenues it </a:t>
            </a:r>
            <a:r>
              <a:rPr lang="en-US" dirty="0" smtClean="0"/>
              <a:t>receives to </a:t>
            </a:r>
            <a:r>
              <a:rPr lang="en-US" dirty="0"/>
              <a:t>pay off debt or buy assets abroad; alternatively, the central bank can buy the (</a:t>
            </a:r>
            <a:r>
              <a:rPr lang="en-US" dirty="0" smtClean="0"/>
              <a:t>net) foreign </a:t>
            </a:r>
            <a:r>
              <a:rPr lang="en-US" dirty="0"/>
              <a:t>currency earned by the private sector and add that currency to its reserves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The increase in official reserves is also called the overall </a:t>
            </a:r>
            <a:r>
              <a:rPr lang="en-US" b="1" i="1" dirty="0" smtClean="0"/>
              <a:t>balance-of-payments surplus </a:t>
            </a:r>
            <a:r>
              <a:rPr lang="en-US" b="1" dirty="0"/>
              <a:t>. </a:t>
            </a:r>
            <a:r>
              <a:rPr lang="en-US" dirty="0"/>
              <a:t>We can summarize our discussion in the following statement:</a:t>
            </a:r>
          </a:p>
          <a:p>
            <a:pPr marL="0" indent="0" algn="ctr">
              <a:buNone/>
            </a:pPr>
            <a:r>
              <a:rPr lang="en-US" b="1" dirty="0"/>
              <a:t>Balance-of-payments </a:t>
            </a:r>
            <a:r>
              <a:rPr lang="en-US" b="1" dirty="0" smtClean="0"/>
              <a:t>surplus =  </a:t>
            </a:r>
            <a:r>
              <a:rPr lang="en-US" b="1" dirty="0"/>
              <a:t>increase in official exchange reserves</a:t>
            </a:r>
          </a:p>
          <a:p>
            <a:pPr marL="0" indent="0" algn="r">
              <a:buNone/>
            </a:pPr>
            <a:r>
              <a:rPr lang="en-IN" dirty="0" smtClean="0"/>
              <a:t>                                                                     =current </a:t>
            </a:r>
            <a:r>
              <a:rPr lang="en-IN" dirty="0"/>
              <a:t>account </a:t>
            </a:r>
            <a:r>
              <a:rPr lang="en-IN" dirty="0" smtClean="0"/>
              <a:t>surplus +  </a:t>
            </a:r>
            <a:r>
              <a:rPr lang="en-IN" dirty="0"/>
              <a:t>net private capital </a:t>
            </a:r>
            <a:r>
              <a:rPr lang="en-IN" dirty="0" smtClean="0"/>
              <a:t>inflow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10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both the current account and the private capital account are in deficit, then </a:t>
            </a:r>
            <a:r>
              <a:rPr lang="en-US" dirty="0" smtClean="0"/>
              <a:t>the overall </a:t>
            </a:r>
            <a:r>
              <a:rPr lang="en-US" dirty="0"/>
              <a:t>balance of payments is in deficit; that is, the central bank is losing reserves.</a:t>
            </a:r>
          </a:p>
          <a:p>
            <a:pPr algn="just"/>
            <a:r>
              <a:rPr lang="en-US" dirty="0"/>
              <a:t>When one account is in surplus and the other is in deficit to precisely the same </a:t>
            </a:r>
            <a:r>
              <a:rPr lang="en-US" dirty="0" smtClean="0"/>
              <a:t>extent, the </a:t>
            </a:r>
            <a:r>
              <a:rPr lang="en-US" dirty="0"/>
              <a:t>overall balance of payments is zero—neither in surplus nor in </a:t>
            </a:r>
            <a:r>
              <a:rPr lang="en-US" dirty="0" smtClean="0"/>
              <a:t>deficit.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7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40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Exchange Rates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</a:t>
            </a:r>
            <a:r>
              <a:rPr lang="en-US" dirty="0" smtClean="0"/>
              <a:t>focus </a:t>
            </a:r>
            <a:r>
              <a:rPr lang="en-US" dirty="0"/>
              <a:t>on how central banks, through their official transactions, finance, </a:t>
            </a:r>
            <a:r>
              <a:rPr lang="en-US" dirty="0" smtClean="0"/>
              <a:t>or provide </a:t>
            </a:r>
            <a:r>
              <a:rPr lang="en-US" dirty="0"/>
              <a:t>the means of paying for, balance-of-payments surpluses and deficits. At </a:t>
            </a:r>
            <a:r>
              <a:rPr lang="en-US" dirty="0" smtClean="0"/>
              <a:t>this point </a:t>
            </a:r>
            <a:r>
              <a:rPr lang="en-US" dirty="0"/>
              <a:t>we distinguish between fixed and floating exchange rate systems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In a </a:t>
            </a:r>
            <a:r>
              <a:rPr lang="en-US" b="1" i="1" dirty="0"/>
              <a:t>fixed exchange rate system </a:t>
            </a:r>
            <a:r>
              <a:rPr lang="en-US" b="1" dirty="0"/>
              <a:t>foreign central banks stand ready to buy and </a:t>
            </a:r>
            <a:r>
              <a:rPr lang="en-US" b="1" dirty="0" smtClean="0"/>
              <a:t>sell their </a:t>
            </a:r>
            <a:r>
              <a:rPr lang="en-US" b="1" dirty="0"/>
              <a:t>currencies at a fixed price in terms of dollars. </a:t>
            </a:r>
            <a:r>
              <a:rPr lang="en-US" dirty="0"/>
              <a:t>The major countries had </a:t>
            </a:r>
            <a:r>
              <a:rPr lang="en-US" dirty="0" smtClean="0"/>
              <a:t>fixed exchange </a:t>
            </a:r>
            <a:r>
              <a:rPr lang="en-US" dirty="0"/>
              <a:t>rates against one another from the end of World War II until 1973. </a:t>
            </a:r>
            <a:r>
              <a:rPr lang="en-US" dirty="0" smtClean="0"/>
              <a:t>Today, some </a:t>
            </a:r>
            <a:r>
              <a:rPr lang="en-US" dirty="0"/>
              <a:t>countries fix their exchange rates, but others don’t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7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6526</Words>
  <Application>Microsoft Office PowerPoint</Application>
  <PresentationFormat>Widescreen</PresentationFormat>
  <Paragraphs>174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Office Theme</vt:lpstr>
      <vt:lpstr>International Linkages</vt:lpstr>
      <vt:lpstr>Introduction</vt:lpstr>
      <vt:lpstr>PowerPoint Presentation</vt:lpstr>
      <vt:lpstr>Balance of Payments</vt:lpstr>
      <vt:lpstr>PowerPoint Presentation</vt:lpstr>
      <vt:lpstr>External Accounts must balance</vt:lpstr>
      <vt:lpstr>PowerPoint Presentation</vt:lpstr>
      <vt:lpstr>PowerPoint Presentation</vt:lpstr>
      <vt:lpstr>Exchange Rates</vt:lpstr>
      <vt:lpstr>Fixed Exchange Rates</vt:lpstr>
      <vt:lpstr>PowerPoint Presentation</vt:lpstr>
      <vt:lpstr>Flexible Exchange Rates</vt:lpstr>
      <vt:lpstr>PowerPoint Presentation</vt:lpstr>
      <vt:lpstr>PowerPoint Presentation</vt:lpstr>
      <vt:lpstr>The Exchange Rate in the Long Run</vt:lpstr>
      <vt:lpstr>PowerPoint Presentation</vt:lpstr>
      <vt:lpstr>Slow adjustment of exchange rate to PPP</vt:lpstr>
      <vt:lpstr>PowerPoint Presentation</vt:lpstr>
      <vt:lpstr>Spending and Balance of Trade</vt:lpstr>
      <vt:lpstr>PowerPoint Presentation</vt:lpstr>
      <vt:lpstr>PowerPoint Presentation</vt:lpstr>
      <vt:lpstr>PowerPoint Presentation</vt:lpstr>
      <vt:lpstr>Goods Market Equillibrium</vt:lpstr>
      <vt:lpstr>PowerPoint Presentation</vt:lpstr>
      <vt:lpstr>PowerPoint Presentation</vt:lpstr>
      <vt:lpstr>Effect of a Rise in Foreign Income</vt:lpstr>
      <vt:lpstr>Repercussion Effects</vt:lpstr>
      <vt:lpstr>Capital Mobility</vt:lpstr>
      <vt:lpstr>PowerPoint Presentation</vt:lpstr>
      <vt:lpstr>Balance of Payments and Capital Flows</vt:lpstr>
      <vt:lpstr>PowerPoint Presentation</vt:lpstr>
      <vt:lpstr>Policy Dilemmas: Internal and External Balance</vt:lpstr>
      <vt:lpstr>PowerPoint Presentation</vt:lpstr>
      <vt:lpstr>Internal and External Balance under Fixed Exchange Rates</vt:lpstr>
      <vt:lpstr>PowerPoint Presentation</vt:lpstr>
      <vt:lpstr>THE MUNDELL - FLEMING MODEL: PERFECT CAPITAL MOBILITY UNDER FIXED EXCHANGE RATES</vt:lpstr>
      <vt:lpstr>PowerPoint Presentation</vt:lpstr>
      <vt:lpstr>PowerPoint Presentation</vt:lpstr>
      <vt:lpstr>Monetary Expansion under Fixed Rates and Perfect Capital Mobility</vt:lpstr>
      <vt:lpstr>Fiscal Expansion</vt:lpstr>
      <vt:lpstr>PowerPoint Presentation</vt:lpstr>
      <vt:lpstr>Perfect Capital Mobility and Flexible Exchange Rates</vt:lpstr>
      <vt:lpstr>PowerPoint Presentation</vt:lpstr>
      <vt:lpstr>PowerPoint Presentation</vt:lpstr>
      <vt:lpstr>Effect of Exchange rates on Aggregate Demand</vt:lpstr>
      <vt:lpstr>Adjustment to a Real Disturbance</vt:lpstr>
      <vt:lpstr>PowerPoint Presentation</vt:lpstr>
      <vt:lpstr>Effect of an increase in the Demand for Exports</vt:lpstr>
      <vt:lpstr>The Adjustment Process</vt:lpstr>
      <vt:lpstr>PowerPoint Presentation</vt:lpstr>
      <vt:lpstr>Fiscal Policy</vt:lpstr>
      <vt:lpstr>PowerPoint Presentation</vt:lpstr>
      <vt:lpstr>Adjustment to a change in the Money Stock</vt:lpstr>
      <vt:lpstr>Effects of an increase in the Money Stock</vt:lpstr>
      <vt:lpstr>PowerPoint Presentation</vt:lpstr>
      <vt:lpstr>PowerPoint Presentation</vt:lpstr>
      <vt:lpstr>Beggar-Thy-Neighbour Policy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Linkages</dc:title>
  <dc:creator>admin</dc:creator>
  <cp:lastModifiedBy>admin</cp:lastModifiedBy>
  <cp:revision>53</cp:revision>
  <dcterms:created xsi:type="dcterms:W3CDTF">2022-11-20T06:04:26Z</dcterms:created>
  <dcterms:modified xsi:type="dcterms:W3CDTF">2023-04-20T10:46:48Z</dcterms:modified>
</cp:coreProperties>
</file>