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0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1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1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9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0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4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8E03-C9DC-4CB2-A3A6-7C51EC231DEC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68AD-9398-419E-9507-A80838EE8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Economics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3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Society faces a short run </a:t>
            </a:r>
            <a:r>
              <a:rPr lang="en-US" dirty="0" smtClean="0"/>
              <a:t>trade-off </a:t>
            </a:r>
            <a:r>
              <a:rPr lang="en-IN" dirty="0" smtClean="0"/>
              <a:t>between </a:t>
            </a:r>
            <a:r>
              <a:rPr lang="en-IN" dirty="0"/>
              <a:t>inflation and </a:t>
            </a:r>
            <a:r>
              <a:rPr lang="en-IN" dirty="0" smtClean="0"/>
              <a:t>unemployment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the short run, when prices increase, suppliers will want </a:t>
            </a:r>
            <a:r>
              <a:rPr lang="en-US" dirty="0" smtClean="0"/>
              <a:t>to increase </a:t>
            </a:r>
            <a:r>
              <a:rPr lang="en-US" dirty="0"/>
              <a:t>their production of goods and services.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 order to achieve this, they need to hire more workers </a:t>
            </a:r>
            <a:r>
              <a:rPr lang="en-US" dirty="0" smtClean="0"/>
              <a:t>to produce </a:t>
            </a:r>
            <a:r>
              <a:rPr lang="en-US" dirty="0"/>
              <a:t>those goods and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51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Three basic questions of Economics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What to Produce? → Allocation</a:t>
            </a:r>
          </a:p>
          <a:p>
            <a:pPr algn="just"/>
            <a:r>
              <a:rPr lang="en-IN" dirty="0"/>
              <a:t>How to Produce? → Production</a:t>
            </a:r>
          </a:p>
          <a:p>
            <a:pPr algn="just"/>
            <a:r>
              <a:rPr lang="en-US" dirty="0"/>
              <a:t>For Whom to Produce? →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09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Circular Flow of Income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70" y="1764146"/>
            <a:ext cx="8695965" cy="482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Production Possibility Frontier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744" y="2216727"/>
            <a:ext cx="9943678" cy="39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	Shifts in PPF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85" y="2221716"/>
            <a:ext cx="9349029" cy="41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production possibilities frontier simplifies a </a:t>
            </a:r>
            <a:r>
              <a:rPr lang="en-IN" dirty="0" smtClean="0"/>
              <a:t>complex </a:t>
            </a:r>
            <a:r>
              <a:rPr lang="en-US" dirty="0" smtClean="0"/>
              <a:t>economy </a:t>
            </a:r>
            <a:r>
              <a:rPr lang="en-US" dirty="0"/>
              <a:t>to highlight some basic but powerful ideas: </a:t>
            </a:r>
            <a:r>
              <a:rPr lang="en-US" dirty="0" smtClean="0"/>
              <a:t>scarcity, efficiency</a:t>
            </a:r>
            <a:r>
              <a:rPr lang="en-US" dirty="0"/>
              <a:t>, trade-offs, opportunity cost, and </a:t>
            </a:r>
            <a:r>
              <a:rPr lang="en-US" dirty="0" smtClean="0"/>
              <a:t>economic </a:t>
            </a:r>
            <a:r>
              <a:rPr lang="en-IN" dirty="0" smtClean="0"/>
              <a:t>growth</a:t>
            </a:r>
            <a:r>
              <a:rPr lang="en-IN" dirty="0"/>
              <a:t>.</a:t>
            </a:r>
          </a:p>
          <a:p>
            <a:pPr algn="just"/>
            <a:r>
              <a:rPr lang="en-US" dirty="0"/>
              <a:t>As you study economics, these ideas will recur in various </a:t>
            </a:r>
            <a:r>
              <a:rPr lang="en-US" dirty="0" smtClean="0"/>
              <a:t>forms. The </a:t>
            </a:r>
            <a:r>
              <a:rPr lang="en-US" dirty="0"/>
              <a:t>production possibilities frontier offers one simple way </a:t>
            </a:r>
            <a:r>
              <a:rPr lang="en-US" dirty="0" smtClean="0"/>
              <a:t>of </a:t>
            </a:r>
            <a:r>
              <a:rPr lang="en-IN" dirty="0" smtClean="0"/>
              <a:t>thinking </a:t>
            </a:r>
            <a:r>
              <a:rPr lang="en-IN" dirty="0"/>
              <a:t>about </a:t>
            </a:r>
            <a:r>
              <a:rPr lang="en-IN" dirty="0" smtClean="0"/>
              <a:t>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9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276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87182" cy="46213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word economy comes from the Greek word </a:t>
            </a:r>
            <a:r>
              <a:rPr lang="en-US" i="1" dirty="0" err="1" smtClean="0"/>
              <a:t>oikonomos</a:t>
            </a:r>
            <a:r>
              <a:rPr lang="en-US" dirty="0" smtClean="0"/>
              <a:t>, which </a:t>
            </a:r>
            <a:r>
              <a:rPr lang="en-US" dirty="0"/>
              <a:t>means “one who manages a household”.</a:t>
            </a:r>
          </a:p>
          <a:p>
            <a:pPr algn="just"/>
            <a:r>
              <a:rPr lang="en-US" dirty="0"/>
              <a:t>A household faces many </a:t>
            </a:r>
            <a:r>
              <a:rPr lang="en-US" dirty="0" smtClean="0"/>
              <a:t>decisions.</a:t>
            </a:r>
            <a:r>
              <a:rPr lang="en-US" dirty="0"/>
              <a:t> In short, the household must allocate its scarce </a:t>
            </a:r>
            <a:r>
              <a:rPr lang="en-US" dirty="0" smtClean="0"/>
              <a:t>resources among </a:t>
            </a:r>
            <a:r>
              <a:rPr lang="en-US" dirty="0"/>
              <a:t>its various members, taking into account each </a:t>
            </a:r>
            <a:r>
              <a:rPr lang="en-US" dirty="0" smtClean="0"/>
              <a:t>member’s </a:t>
            </a:r>
            <a:r>
              <a:rPr lang="en-IN" dirty="0" smtClean="0"/>
              <a:t>abilities</a:t>
            </a:r>
            <a:r>
              <a:rPr lang="en-IN" dirty="0"/>
              <a:t>, efforts, and </a:t>
            </a:r>
            <a:r>
              <a:rPr lang="en-IN" dirty="0" smtClean="0"/>
              <a:t>desires.</a:t>
            </a:r>
          </a:p>
          <a:p>
            <a:pPr algn="just"/>
            <a:r>
              <a:rPr lang="en-US" dirty="0"/>
              <a:t>Like a household, a society faces many decisions. A society </a:t>
            </a:r>
            <a:r>
              <a:rPr lang="en-US" dirty="0" smtClean="0"/>
              <a:t>must find </a:t>
            </a:r>
            <a:r>
              <a:rPr lang="en-US" dirty="0"/>
              <a:t>some way to </a:t>
            </a:r>
            <a:r>
              <a:rPr lang="en-US" dirty="0" smtClean="0"/>
              <a:t>decide what </a:t>
            </a:r>
            <a:r>
              <a:rPr lang="en-US" dirty="0"/>
              <a:t>jobs will be done and who will do </a:t>
            </a:r>
            <a:r>
              <a:rPr lang="en-US" dirty="0" smtClean="0"/>
              <a:t>them. it </a:t>
            </a:r>
            <a:r>
              <a:rPr lang="en-US" dirty="0"/>
              <a:t>needs some people to grow food, some people </a:t>
            </a:r>
            <a:r>
              <a:rPr lang="en-US" dirty="0" smtClean="0"/>
              <a:t>for the </a:t>
            </a:r>
            <a:r>
              <a:rPr lang="en-US" dirty="0"/>
              <a:t>safety </a:t>
            </a:r>
            <a:r>
              <a:rPr lang="en-US" dirty="0" smtClean="0"/>
              <a:t>of nation</a:t>
            </a:r>
            <a:r>
              <a:rPr lang="en-US" dirty="0"/>
              <a:t>, other people to make clothing, and still others to </a:t>
            </a:r>
            <a:r>
              <a:rPr lang="en-US" dirty="0" smtClean="0"/>
              <a:t>design </a:t>
            </a:r>
            <a:r>
              <a:rPr lang="en-IN" dirty="0" smtClean="0"/>
              <a:t>computer </a:t>
            </a:r>
            <a:r>
              <a:rPr lang="en-IN" dirty="0"/>
              <a:t>software.</a:t>
            </a:r>
          </a:p>
        </p:txBody>
      </p:sp>
    </p:spTree>
    <p:extLst>
      <p:ext uri="{BB962C8B-B14F-4D97-AF65-F5344CB8AC3E}">
        <p14:creationId xmlns:p14="http://schemas.microsoft.com/office/powerpoint/2010/main" val="26994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692727"/>
            <a:ext cx="10954326" cy="582814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Economists </a:t>
            </a:r>
            <a:r>
              <a:rPr lang="en-IN" dirty="0"/>
              <a:t>study individuals’ behaviour:</a:t>
            </a:r>
          </a:p>
          <a:p>
            <a:pPr algn="just"/>
            <a:r>
              <a:rPr lang="en-IN" dirty="0"/>
              <a:t>how people make decisions:</a:t>
            </a:r>
          </a:p>
          <a:p>
            <a:pPr algn="just"/>
            <a:r>
              <a:rPr lang="en-IN" dirty="0"/>
              <a:t>how much they work,</a:t>
            </a:r>
          </a:p>
          <a:p>
            <a:pPr algn="just"/>
            <a:r>
              <a:rPr lang="en-IN" dirty="0"/>
              <a:t>what they buy,</a:t>
            </a:r>
          </a:p>
          <a:p>
            <a:pPr algn="just"/>
            <a:r>
              <a:rPr lang="en-US" dirty="0"/>
              <a:t>how much they save, and</a:t>
            </a:r>
          </a:p>
          <a:p>
            <a:pPr algn="just"/>
            <a:r>
              <a:rPr lang="en-US" dirty="0"/>
              <a:t>how they invest their savings.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Economists also study how people interact with one </a:t>
            </a:r>
            <a:r>
              <a:rPr lang="en-US" dirty="0" smtClean="0"/>
              <a:t>another: For </a:t>
            </a:r>
            <a:r>
              <a:rPr lang="en-US" dirty="0"/>
              <a:t>instance, they examine how the multitude of buyers </a:t>
            </a:r>
            <a:r>
              <a:rPr lang="en-US" dirty="0" smtClean="0"/>
              <a:t>and sellers </a:t>
            </a:r>
            <a:r>
              <a:rPr lang="en-US" dirty="0"/>
              <a:t>of a good together determine the price at which the </a:t>
            </a:r>
            <a:r>
              <a:rPr lang="en-US" dirty="0" smtClean="0"/>
              <a:t>good is </a:t>
            </a:r>
            <a:r>
              <a:rPr lang="en-US" dirty="0"/>
              <a:t>sold and the quantity that is sold.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Finally, economists analyze forces and trends that affect </a:t>
            </a:r>
            <a:r>
              <a:rPr lang="en-US" dirty="0" smtClean="0"/>
              <a:t>the </a:t>
            </a:r>
            <a:r>
              <a:rPr lang="en-IN" dirty="0" smtClean="0"/>
              <a:t>economy </a:t>
            </a:r>
            <a:r>
              <a:rPr lang="en-IN" dirty="0"/>
              <a:t>as a whole:</a:t>
            </a:r>
          </a:p>
          <a:p>
            <a:pPr algn="just"/>
            <a:r>
              <a:rPr lang="en-US" dirty="0"/>
              <a:t>the growth </a:t>
            </a:r>
            <a:r>
              <a:rPr lang="en-US" dirty="0" smtClean="0"/>
              <a:t>in national income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the fraction of the population that cannot find work, and</a:t>
            </a:r>
          </a:p>
          <a:p>
            <a:pPr algn="just"/>
            <a:r>
              <a:rPr lang="en-US" dirty="0"/>
              <a:t>the rate at which prices are rising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27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Why we are studying economics?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 understand economic phenomenon.</a:t>
            </a:r>
          </a:p>
          <a:p>
            <a:pPr algn="just"/>
            <a:r>
              <a:rPr lang="en-US" dirty="0"/>
              <a:t>Apply principles of economics to understand/assess an </a:t>
            </a:r>
            <a:r>
              <a:rPr lang="en-US" dirty="0" smtClean="0"/>
              <a:t>Economic </a:t>
            </a:r>
            <a:r>
              <a:rPr lang="en-IN" dirty="0" smtClean="0"/>
              <a:t>Policy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31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63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People face trade offs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61074" cy="476913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There </a:t>
            </a:r>
            <a:r>
              <a:rPr lang="en-US" dirty="0" smtClean="0"/>
              <a:t>is </a:t>
            </a:r>
            <a:r>
              <a:rPr lang="en-US" dirty="0"/>
              <a:t>no such thing as a free lunch.”</a:t>
            </a:r>
          </a:p>
          <a:p>
            <a:pPr algn="just"/>
            <a:r>
              <a:rPr lang="en-US" dirty="0"/>
              <a:t>Making decisions require trading of one goal against another.</a:t>
            </a:r>
          </a:p>
          <a:p>
            <a:pPr algn="just"/>
            <a:r>
              <a:rPr lang="en-US" dirty="0"/>
              <a:t>Essentially, making decisions requires comparing the costs </a:t>
            </a:r>
            <a:r>
              <a:rPr lang="en-US" dirty="0" smtClean="0"/>
              <a:t>and benefits </a:t>
            </a:r>
            <a:r>
              <a:rPr lang="en-US" dirty="0"/>
              <a:t>of alternative courses of action.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As a student, choice between taking a job or pursuing a </a:t>
            </a:r>
            <a:r>
              <a:rPr lang="en-US" dirty="0" smtClean="0"/>
              <a:t>higher </a:t>
            </a:r>
            <a:r>
              <a:rPr lang="en-IN" dirty="0" smtClean="0"/>
              <a:t>degree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As a family, choice between allocation of the family income.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Government’s decision of trading off between </a:t>
            </a:r>
            <a:r>
              <a:rPr lang="en-US" dirty="0" smtClean="0"/>
              <a:t>defence</a:t>
            </a:r>
            <a:r>
              <a:rPr lang="en-US" dirty="0" smtClean="0"/>
              <a:t>, </a:t>
            </a:r>
            <a:r>
              <a:rPr lang="en-IN" dirty="0" smtClean="0"/>
              <a:t>infrastructure </a:t>
            </a:r>
            <a:r>
              <a:rPr lang="en-IN" dirty="0"/>
              <a:t>and other resources.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EFFICIENCY AND EQUALITY:</a:t>
            </a:r>
          </a:p>
          <a:p>
            <a:pPr algn="just"/>
            <a:r>
              <a:rPr lang="en-US" dirty="0"/>
              <a:t>Getting maximum benefit from society’s resources is </a:t>
            </a:r>
            <a:r>
              <a:rPr lang="en-US" dirty="0" smtClean="0"/>
              <a:t>efficiency while</a:t>
            </a:r>
            <a:r>
              <a:rPr lang="en-US" dirty="0"/>
              <a:t>, distributing those resources uniformly is </a:t>
            </a:r>
            <a:r>
              <a:rPr lang="en-US" dirty="0" smtClean="0"/>
              <a:t>equality.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2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5057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Opportunity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cost of sacrificing the second best alternatives </a:t>
            </a:r>
            <a:r>
              <a:rPr lang="en-US" dirty="0" smtClean="0"/>
              <a:t>→ </a:t>
            </a:r>
            <a:r>
              <a:rPr lang="en-IN" dirty="0" smtClean="0"/>
              <a:t>‘</a:t>
            </a:r>
            <a:r>
              <a:rPr lang="en-IN" dirty="0"/>
              <a:t>Opportunity Cost’</a:t>
            </a:r>
          </a:p>
          <a:p>
            <a:pPr algn="just"/>
            <a:r>
              <a:rPr lang="en-US" dirty="0"/>
              <a:t>For example, when you choose to pursue an MBA in place of </a:t>
            </a:r>
            <a:r>
              <a:rPr lang="en-US" dirty="0" smtClean="0"/>
              <a:t>a job</a:t>
            </a:r>
            <a:r>
              <a:rPr lang="en-US" dirty="0"/>
              <a:t>, your job package is the opportunity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4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82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Rational people always think at the margin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Economists normally assume that people are “rational”.</a:t>
            </a:r>
          </a:p>
          <a:p>
            <a:pPr algn="just"/>
            <a:r>
              <a:rPr lang="en-US" dirty="0"/>
              <a:t>Rational people systematically and purposefully do the best </a:t>
            </a:r>
            <a:r>
              <a:rPr lang="en-US" dirty="0" smtClean="0"/>
              <a:t>they can </a:t>
            </a:r>
            <a:r>
              <a:rPr lang="en-US" dirty="0"/>
              <a:t>to achieve their objectives, given the available opportunities.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Economists use the term marginal changes to describe </a:t>
            </a:r>
            <a:r>
              <a:rPr lang="en-US" dirty="0" smtClean="0"/>
              <a:t>small incremental </a:t>
            </a:r>
            <a:r>
              <a:rPr lang="en-US" dirty="0"/>
              <a:t>adjustments to an existing plan of action. Keep </a:t>
            </a:r>
            <a:r>
              <a:rPr lang="en-US" dirty="0" smtClean="0"/>
              <a:t>in mind </a:t>
            </a:r>
            <a:r>
              <a:rPr lang="en-US" dirty="0"/>
              <a:t>that margin means “edge”, so marginal changes </a:t>
            </a:r>
            <a:r>
              <a:rPr lang="en-US" dirty="0" smtClean="0"/>
              <a:t>are adjustments </a:t>
            </a:r>
            <a:r>
              <a:rPr lang="en-US" dirty="0"/>
              <a:t>around the edges of what you are doing. </a:t>
            </a:r>
            <a:r>
              <a:rPr lang="en-US" dirty="0" smtClean="0"/>
              <a:t>Rational people </a:t>
            </a:r>
            <a:r>
              <a:rPr lang="en-US" dirty="0"/>
              <a:t>often make decisions by comparing marginal benefits </a:t>
            </a:r>
            <a:r>
              <a:rPr lang="en-US" dirty="0" smtClean="0"/>
              <a:t>and </a:t>
            </a:r>
            <a:r>
              <a:rPr lang="en-IN" dirty="0" smtClean="0"/>
              <a:t>marginal </a:t>
            </a:r>
            <a:r>
              <a:rPr lang="en-IN" dirty="0"/>
              <a:t>costs.</a:t>
            </a:r>
          </a:p>
        </p:txBody>
      </p:sp>
    </p:spTree>
    <p:extLst>
      <p:ext uri="{BB962C8B-B14F-4D97-AF65-F5344CB8AC3E}">
        <p14:creationId xmlns:p14="http://schemas.microsoft.com/office/powerpoint/2010/main" val="348702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bg1"/>
          </a:solidFill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People respond to incentives-Rewards or punishments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Trade can make everyone better </a:t>
            </a:r>
            <a:r>
              <a:rPr lang="en-US" dirty="0" smtClean="0"/>
              <a:t>off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Markets are usually a good way </a:t>
            </a:r>
            <a:r>
              <a:rPr lang="en-US" dirty="0" smtClean="0"/>
              <a:t>to </a:t>
            </a:r>
            <a:r>
              <a:rPr lang="en-IN" dirty="0" smtClean="0"/>
              <a:t>organize </a:t>
            </a:r>
            <a:r>
              <a:rPr lang="en-IN" dirty="0"/>
              <a:t>economic </a:t>
            </a:r>
            <a:r>
              <a:rPr lang="en-IN" dirty="0" smtClean="0"/>
              <a:t>activity- </a:t>
            </a:r>
            <a:r>
              <a:rPr lang="en-US" dirty="0" smtClean="0"/>
              <a:t>Adam Smith’s </a:t>
            </a:r>
            <a:r>
              <a:rPr lang="en-US" dirty="0"/>
              <a:t>notion of “Invisible Hand</a:t>
            </a:r>
            <a:r>
              <a:rPr lang="en-US" dirty="0" smtClean="0"/>
              <a:t>”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Government can sometimes </a:t>
            </a:r>
            <a:r>
              <a:rPr lang="en-IN" dirty="0" smtClean="0"/>
              <a:t>improve market </a:t>
            </a:r>
            <a:r>
              <a:rPr lang="en-IN" dirty="0"/>
              <a:t>outcomes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Market failures occur when the market fails to allocate </a:t>
            </a:r>
            <a:r>
              <a:rPr lang="en-US" dirty="0" smtClean="0"/>
              <a:t>resources </a:t>
            </a:r>
            <a:r>
              <a:rPr lang="en-IN" dirty="0" smtClean="0"/>
              <a:t>efficiently</a:t>
            </a:r>
            <a:r>
              <a:rPr lang="en-IN" dirty="0"/>
              <a:t>.</a:t>
            </a:r>
          </a:p>
          <a:p>
            <a:pPr algn="just"/>
            <a:r>
              <a:rPr lang="en-US" dirty="0"/>
              <a:t>Governments can step in and intervene in order to </a:t>
            </a:r>
            <a:r>
              <a:rPr lang="en-US" dirty="0" smtClean="0"/>
              <a:t>promote </a:t>
            </a:r>
            <a:r>
              <a:rPr lang="en-IN" dirty="0" smtClean="0"/>
              <a:t>efficiency </a:t>
            </a:r>
            <a:r>
              <a:rPr lang="en-IN" dirty="0"/>
              <a:t>and equity.</a:t>
            </a:r>
          </a:p>
        </p:txBody>
      </p:sp>
    </p:spTree>
    <p:extLst>
      <p:ext uri="{BB962C8B-B14F-4D97-AF65-F5344CB8AC3E}">
        <p14:creationId xmlns:p14="http://schemas.microsoft.com/office/powerpoint/2010/main" val="50907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727"/>
            <a:ext cx="10515600" cy="4468236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country’s standard of living </a:t>
            </a:r>
            <a:r>
              <a:rPr lang="en-US" dirty="0" smtClean="0"/>
              <a:t>depends on </a:t>
            </a:r>
            <a:r>
              <a:rPr lang="en-US" dirty="0"/>
              <a:t>its ability to produce goods and services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more goods and services produced in a country, the </a:t>
            </a:r>
            <a:r>
              <a:rPr lang="en-US" dirty="0" smtClean="0"/>
              <a:t>higher </a:t>
            </a:r>
            <a:r>
              <a:rPr lang="en-IN" dirty="0" smtClean="0"/>
              <a:t>the </a:t>
            </a:r>
            <a:r>
              <a:rPr lang="en-IN" dirty="0"/>
              <a:t>standard of living.</a:t>
            </a:r>
          </a:p>
          <a:p>
            <a:pPr algn="just"/>
            <a:r>
              <a:rPr lang="en-US" dirty="0"/>
              <a:t>As people consume a larger quantity of goods and services, </a:t>
            </a:r>
            <a:r>
              <a:rPr lang="en-US" dirty="0" smtClean="0"/>
              <a:t>their standard </a:t>
            </a:r>
            <a:r>
              <a:rPr lang="en-US" dirty="0"/>
              <a:t>of living will increase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Prices rise when government prints </a:t>
            </a:r>
            <a:r>
              <a:rPr lang="en-US" dirty="0" smtClean="0"/>
              <a:t>too </a:t>
            </a:r>
            <a:r>
              <a:rPr lang="en-IN" dirty="0" smtClean="0"/>
              <a:t>much money</a:t>
            </a:r>
          </a:p>
          <a:p>
            <a:pPr algn="just"/>
            <a:r>
              <a:rPr lang="en-US" dirty="0"/>
              <a:t>When too much money is floating in the economy, there will </a:t>
            </a:r>
            <a:r>
              <a:rPr lang="en-US" dirty="0" smtClean="0"/>
              <a:t>be higher </a:t>
            </a:r>
            <a:r>
              <a:rPr lang="en-US" dirty="0"/>
              <a:t>demand for goods and services.</a:t>
            </a:r>
          </a:p>
          <a:p>
            <a:pPr algn="just"/>
            <a:r>
              <a:rPr lang="en-US" dirty="0"/>
              <a:t>This will cause firms to increase their price in the long </a:t>
            </a:r>
            <a:r>
              <a:rPr lang="en-US" dirty="0" smtClean="0"/>
              <a:t>run </a:t>
            </a:r>
            <a:r>
              <a:rPr lang="en-IN" dirty="0" smtClean="0"/>
              <a:t>causing </a:t>
            </a:r>
            <a:r>
              <a:rPr lang="en-IN" dirty="0"/>
              <a:t>inflation</a:t>
            </a:r>
          </a:p>
        </p:txBody>
      </p:sp>
    </p:spTree>
    <p:extLst>
      <p:ext uri="{BB962C8B-B14F-4D97-AF65-F5344CB8AC3E}">
        <p14:creationId xmlns:p14="http://schemas.microsoft.com/office/powerpoint/2010/main" val="278754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771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An Introduction to Economics</vt:lpstr>
      <vt:lpstr>Introduction</vt:lpstr>
      <vt:lpstr>PowerPoint Presentation</vt:lpstr>
      <vt:lpstr>Why we are studying economics?</vt:lpstr>
      <vt:lpstr>People face trade offs</vt:lpstr>
      <vt:lpstr>Opportunity costs</vt:lpstr>
      <vt:lpstr>Rational people always think at the margin</vt:lpstr>
      <vt:lpstr>PowerPoint Presentation</vt:lpstr>
      <vt:lpstr>PowerPoint Presentation</vt:lpstr>
      <vt:lpstr>PowerPoint Presentation</vt:lpstr>
      <vt:lpstr>Three basic questions of Economics</vt:lpstr>
      <vt:lpstr>Circular Flow of Income</vt:lpstr>
      <vt:lpstr>Production Possibility Frontier</vt:lpstr>
      <vt:lpstr> Shifts in PPF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2023-01-11T12:05:56Z</dcterms:created>
  <dcterms:modified xsi:type="dcterms:W3CDTF">2023-01-12T05:16:48Z</dcterms:modified>
</cp:coreProperties>
</file>