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4" r:id="rId9"/>
    <p:sldId id="265" r:id="rId10"/>
    <p:sldId id="263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1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2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3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6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5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5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4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0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89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A28F-780D-4B02-867B-80D49ECC45A4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F5D3-CC00-4482-ACD5-AB288B4ED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6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145" y="993053"/>
            <a:ext cx="9310255" cy="247967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DEMAND AND SUPPLY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5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637310"/>
            <a:ext cx="10734963" cy="58813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Expectations </a:t>
            </a:r>
            <a:r>
              <a:rPr lang="en-US" dirty="0"/>
              <a:t>Your expectations about the future may affect your demand </a:t>
            </a:r>
            <a:r>
              <a:rPr lang="en-US" dirty="0" smtClean="0"/>
              <a:t>for a </a:t>
            </a:r>
            <a:r>
              <a:rPr lang="en-US" dirty="0"/>
              <a:t>good or service today. For example, if you expect to earn a higher income </a:t>
            </a:r>
            <a:r>
              <a:rPr lang="en-US" dirty="0" smtClean="0"/>
              <a:t>next month</a:t>
            </a:r>
            <a:r>
              <a:rPr lang="en-US" dirty="0"/>
              <a:t>, you may choose to save less now and spend more of your current </a:t>
            </a:r>
            <a:r>
              <a:rPr lang="en-US" dirty="0" smtClean="0"/>
              <a:t>income buying </a:t>
            </a:r>
            <a:r>
              <a:rPr lang="en-US" dirty="0"/>
              <a:t>ice cream. As another example, if you expect the price of ice cream to </a:t>
            </a:r>
            <a:r>
              <a:rPr lang="en-US" dirty="0" smtClean="0"/>
              <a:t>fall tomorrow</a:t>
            </a:r>
            <a:r>
              <a:rPr lang="en-US" dirty="0"/>
              <a:t>, you may be less willing to buy an ice-cream cone at today’s price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Number of Buyers </a:t>
            </a:r>
            <a:r>
              <a:rPr lang="en-US" dirty="0"/>
              <a:t>In addition to the preceding factors, which influence </a:t>
            </a:r>
            <a:r>
              <a:rPr lang="en-US" dirty="0" smtClean="0"/>
              <a:t>the behavior </a:t>
            </a:r>
            <a:r>
              <a:rPr lang="en-US" dirty="0"/>
              <a:t>of individual buyers, market demand depends on the number of </a:t>
            </a:r>
            <a:r>
              <a:rPr lang="en-US" dirty="0" smtClean="0"/>
              <a:t>these </a:t>
            </a:r>
            <a:r>
              <a:rPr lang="en-IN" dirty="0" smtClean="0"/>
              <a:t>buyers.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193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Supply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4" y="1690688"/>
            <a:ext cx="10651836" cy="469914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quantity supplied </a:t>
            </a:r>
            <a:r>
              <a:rPr lang="en-US" dirty="0"/>
              <a:t>of any good or service is the amount that sellers are </a:t>
            </a:r>
            <a:r>
              <a:rPr lang="en-US" dirty="0" smtClean="0"/>
              <a:t>willing </a:t>
            </a:r>
            <a:r>
              <a:rPr lang="en-IN" dirty="0" smtClean="0"/>
              <a:t>and </a:t>
            </a:r>
            <a:r>
              <a:rPr lang="en-IN" dirty="0"/>
              <a:t>able to sell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the price of ice cream is </a:t>
            </a:r>
            <a:r>
              <a:rPr lang="en-US" dirty="0" smtClean="0"/>
              <a:t>high, selling </a:t>
            </a:r>
            <a:r>
              <a:rPr lang="en-US" dirty="0"/>
              <a:t>ice cream is profitable, and so the quantity supplied is large</a:t>
            </a:r>
            <a:r>
              <a:rPr lang="en-US" dirty="0" smtClean="0"/>
              <a:t>. </a:t>
            </a:r>
            <a:r>
              <a:rPr lang="en-US" dirty="0"/>
              <a:t>By contrast, when the price of ice cream is low, the business is less profitable, </a:t>
            </a:r>
            <a:r>
              <a:rPr lang="en-US" dirty="0" smtClean="0"/>
              <a:t>and so </a:t>
            </a:r>
            <a:r>
              <a:rPr lang="en-US" dirty="0"/>
              <a:t>sellers produce less ice cream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This relationship </a:t>
            </a:r>
            <a:r>
              <a:rPr lang="en-IN" dirty="0" smtClean="0"/>
              <a:t>between </a:t>
            </a:r>
            <a:r>
              <a:rPr lang="en-US" dirty="0" smtClean="0"/>
              <a:t>price </a:t>
            </a:r>
            <a:r>
              <a:rPr lang="en-US" dirty="0"/>
              <a:t>and quantity supplied is called the </a:t>
            </a:r>
            <a:r>
              <a:rPr lang="en-US" b="1" dirty="0"/>
              <a:t>law of supply</a:t>
            </a:r>
            <a:r>
              <a:rPr lang="en-US" dirty="0"/>
              <a:t>: Other things equal, </a:t>
            </a:r>
            <a:r>
              <a:rPr lang="en-US" dirty="0" smtClean="0"/>
              <a:t>when the </a:t>
            </a:r>
            <a:r>
              <a:rPr lang="en-US" dirty="0"/>
              <a:t>price of a good rises, the quantity supplied of the good also rises, and </a:t>
            </a:r>
            <a:r>
              <a:rPr lang="en-US" dirty="0" smtClean="0"/>
              <a:t>when the </a:t>
            </a:r>
            <a:r>
              <a:rPr lang="en-US" dirty="0"/>
              <a:t>price falls, the quantity supplied falls as well.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1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Market supply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Just as market demand is the sum of the demands of all buyers, </a:t>
            </a:r>
            <a:r>
              <a:rPr lang="en-US" b="1" dirty="0"/>
              <a:t>market supply </a:t>
            </a:r>
            <a:r>
              <a:rPr lang="en-US" dirty="0" smtClean="0"/>
              <a:t>is the </a:t>
            </a:r>
            <a:r>
              <a:rPr lang="en-US" dirty="0"/>
              <a:t>sum of the supplies of all sellers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 with demand curves, we sum the individual supply curves </a:t>
            </a:r>
            <a:r>
              <a:rPr lang="en-US" b="1" dirty="0" smtClean="0"/>
              <a:t>horizontally </a:t>
            </a:r>
            <a:r>
              <a:rPr lang="en-US" dirty="0" smtClean="0"/>
              <a:t>to </a:t>
            </a:r>
            <a:r>
              <a:rPr lang="en-US" dirty="0"/>
              <a:t>obtain the market supply curve. That is, to find the total quantity </a:t>
            </a:r>
            <a:r>
              <a:rPr lang="en-US" dirty="0" smtClean="0"/>
              <a:t>supplied at </a:t>
            </a:r>
            <a:r>
              <a:rPr lang="en-US" dirty="0"/>
              <a:t>any price, we add the individual quantities, which are found on the </a:t>
            </a:r>
            <a:r>
              <a:rPr lang="en-US" dirty="0" smtClean="0"/>
              <a:t>horizontal axis </a:t>
            </a:r>
            <a:r>
              <a:rPr lang="en-US" dirty="0"/>
              <a:t>of the individual supply </a:t>
            </a:r>
            <a:r>
              <a:rPr lang="en-US" dirty="0" smtClean="0"/>
              <a:t>curves.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supply curve slopes upward because, other things equal, a higher </a:t>
            </a:r>
            <a:r>
              <a:rPr lang="en-US" dirty="0" smtClean="0"/>
              <a:t>price means </a:t>
            </a:r>
            <a:r>
              <a:rPr lang="en-US" dirty="0"/>
              <a:t>a greater quantity supplied.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2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Supply curve</a:t>
            </a:r>
            <a:endParaRPr lang="en-IN" dirty="0"/>
          </a:p>
        </p:txBody>
      </p:sp>
      <p:pic>
        <p:nvPicPr>
          <p:cNvPr id="2050" name="Picture 2" descr="What is a Supply Curve? - Definition | Meaning |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4109" y="1891506"/>
            <a:ext cx="6243782" cy="442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4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Shifts in the supply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6" y="1773381"/>
            <a:ext cx="10633364" cy="4597545"/>
          </a:xfrm>
        </p:spPr>
        <p:txBody>
          <a:bodyPr/>
          <a:lstStyle/>
          <a:p>
            <a:pPr algn="just"/>
            <a:r>
              <a:rPr lang="en-US" dirty="0"/>
              <a:t>Because the market supply curve holds other things constant, the curve </a:t>
            </a:r>
            <a:r>
              <a:rPr lang="en-US" dirty="0" smtClean="0"/>
              <a:t>shifts </a:t>
            </a:r>
            <a:r>
              <a:rPr lang="en-US" b="1" dirty="0" smtClean="0"/>
              <a:t>when </a:t>
            </a:r>
            <a:r>
              <a:rPr lang="en-US" b="1" dirty="0"/>
              <a:t>one of the factors </a:t>
            </a:r>
            <a:r>
              <a:rPr lang="en-US" b="1" dirty="0" smtClean="0"/>
              <a:t>changes </a:t>
            </a:r>
            <a:r>
              <a:rPr lang="en-US" dirty="0" smtClean="0"/>
              <a:t>resulting in either increase (shift to the right) or decrease in supply (shift to the left).</a:t>
            </a:r>
          </a:p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Input prices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Technology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Expectations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Number of sellers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Demand and Supply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570181"/>
            <a:ext cx="10771909" cy="471761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now combine </a:t>
            </a:r>
            <a:r>
              <a:rPr lang="en-US" dirty="0" smtClean="0"/>
              <a:t>market demand and supply curves to see how </a:t>
            </a:r>
            <a:r>
              <a:rPr lang="en-US" dirty="0"/>
              <a:t>they determine the price and </a:t>
            </a:r>
            <a:r>
              <a:rPr lang="en-US" dirty="0" smtClean="0"/>
              <a:t>quantity </a:t>
            </a:r>
            <a:r>
              <a:rPr lang="en-US" dirty="0"/>
              <a:t>of a good sold in a market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is one point at which the supply and demand curves </a:t>
            </a:r>
            <a:r>
              <a:rPr lang="en-US" dirty="0" smtClean="0"/>
              <a:t>intersect. This </a:t>
            </a:r>
            <a:r>
              <a:rPr lang="en-US" dirty="0"/>
              <a:t>point is called the market’s </a:t>
            </a:r>
            <a:r>
              <a:rPr lang="en-US" b="1" dirty="0"/>
              <a:t>equilibrium</a:t>
            </a:r>
            <a:r>
              <a:rPr lang="en-US" dirty="0"/>
              <a:t>. The price at this intersection </a:t>
            </a:r>
            <a:r>
              <a:rPr lang="en-US" dirty="0" smtClean="0"/>
              <a:t>is called </a:t>
            </a:r>
            <a:r>
              <a:rPr lang="en-US" dirty="0"/>
              <a:t>the </a:t>
            </a:r>
            <a:r>
              <a:rPr lang="en-US" b="1" dirty="0"/>
              <a:t>equilibrium price</a:t>
            </a:r>
            <a:r>
              <a:rPr lang="en-US" dirty="0"/>
              <a:t>, and the quantity is called the </a:t>
            </a:r>
            <a:r>
              <a:rPr lang="en-US" b="1" dirty="0"/>
              <a:t>equilibrium quantity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IN" dirty="0"/>
              <a:t>The equilibrium price </a:t>
            </a:r>
            <a:r>
              <a:rPr lang="en-IN" dirty="0" smtClean="0"/>
              <a:t>is </a:t>
            </a:r>
            <a:r>
              <a:rPr lang="en-US" dirty="0" smtClean="0"/>
              <a:t>sometimes </a:t>
            </a:r>
            <a:r>
              <a:rPr lang="en-US" dirty="0"/>
              <a:t>called the market-clearing price because, at this price, everyone in </a:t>
            </a:r>
            <a:r>
              <a:rPr lang="en-US" dirty="0" smtClean="0"/>
              <a:t>the market </a:t>
            </a:r>
            <a:r>
              <a:rPr lang="en-US" dirty="0"/>
              <a:t>has been satisfied: Buyers have bought all they want to buy, and </a:t>
            </a:r>
            <a:r>
              <a:rPr lang="en-US" dirty="0" smtClean="0"/>
              <a:t>sellers have </a:t>
            </a:r>
            <a:r>
              <a:rPr lang="en-US" dirty="0"/>
              <a:t>sold all they want to </a:t>
            </a:r>
            <a:r>
              <a:rPr lang="en-US" dirty="0" smtClean="0"/>
              <a:t>sell.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actions of buyers and sellers naturally move markets toward the </a:t>
            </a:r>
            <a:r>
              <a:rPr lang="en-US" dirty="0" smtClean="0"/>
              <a:t>equilibrium </a:t>
            </a:r>
            <a:r>
              <a:rPr lang="en-IN" dirty="0" smtClean="0"/>
              <a:t>of </a:t>
            </a:r>
            <a:r>
              <a:rPr lang="en-IN" dirty="0"/>
              <a:t>supply and demand</a:t>
            </a:r>
            <a:r>
              <a:rPr lang="en-IN" dirty="0" smtClean="0"/>
              <a:t>.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there is no excess supply or demand)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5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093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dirty="0" smtClean="0"/>
              <a:t>Equilibrium in the market</a:t>
            </a:r>
            <a:endParaRPr lang="en-IN" dirty="0"/>
          </a:p>
        </p:txBody>
      </p:sp>
      <p:pic>
        <p:nvPicPr>
          <p:cNvPr id="3074" name="Picture 2" descr="614 Demand Supply Curve Stock Photos, Pictures &amp; Royalty-Free Images -  i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376218"/>
            <a:ext cx="6031345" cy="501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65126"/>
            <a:ext cx="10642600" cy="116811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Understanding changes to the equilibrium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4244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Shift of the demand curve (case of increase in demand)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Shift of the supply curve (case of decrease in supply)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Simultaneous shifts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8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Normal and inferior goods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271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Normal </a:t>
            </a:r>
            <a:r>
              <a:rPr lang="en-US" sz="3200" dirty="0"/>
              <a:t>goods are those goods for which the demand rises as consumer income rises</a:t>
            </a:r>
            <a:r>
              <a:rPr lang="en-US" sz="3200" dirty="0" smtClean="0"/>
              <a:t>.</a:t>
            </a:r>
          </a:p>
          <a:p>
            <a:pPr algn="just"/>
            <a:endParaRPr lang="en-US" sz="3200" baseline="30000" dirty="0"/>
          </a:p>
          <a:p>
            <a:pPr marL="0" indent="0" algn="just">
              <a:buNone/>
            </a:pPr>
            <a:endParaRPr lang="en-US" sz="3200" baseline="30000" dirty="0" smtClean="0"/>
          </a:p>
          <a:p>
            <a:pPr algn="just"/>
            <a:r>
              <a:rPr lang="en-US" sz="3200" dirty="0" smtClean="0"/>
              <a:t>An</a:t>
            </a:r>
            <a:r>
              <a:rPr lang="en-US" sz="3200" dirty="0"/>
              <a:t> </a:t>
            </a:r>
            <a:r>
              <a:rPr lang="en-US" sz="3200" b="1" dirty="0"/>
              <a:t>inferior good</a:t>
            </a:r>
            <a:r>
              <a:rPr lang="en-US" sz="3200" dirty="0"/>
              <a:t> is a good whose demand decreases when consumer income rises (or demand increases when consumer income decreases)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953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254289"/>
            <a:ext cx="10656453" cy="132556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3" y="1736437"/>
            <a:ext cx="10889673" cy="49414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Supply and demand are the forces that make market economies work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They determine the quantity of each good produced and the price at which it </a:t>
            </a:r>
            <a:r>
              <a:rPr lang="en-US" dirty="0" smtClean="0"/>
              <a:t>is sold</a:t>
            </a:r>
            <a:r>
              <a:rPr lang="en-US" dirty="0"/>
              <a:t>. If you want to know how any event or policy will affect the economy, </a:t>
            </a:r>
            <a:r>
              <a:rPr lang="en-US" dirty="0" smtClean="0"/>
              <a:t>you must </a:t>
            </a:r>
            <a:r>
              <a:rPr lang="en-US" dirty="0"/>
              <a:t>think first about how it will affect supply and </a:t>
            </a:r>
            <a:r>
              <a:rPr lang="en-US" dirty="0" smtClean="0"/>
              <a:t>demand.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terms </a:t>
            </a:r>
            <a:r>
              <a:rPr lang="en-US" i="1" dirty="0"/>
              <a:t>supply </a:t>
            </a:r>
            <a:r>
              <a:rPr lang="en-US" dirty="0"/>
              <a:t>and </a:t>
            </a:r>
            <a:r>
              <a:rPr lang="en-US" i="1" dirty="0"/>
              <a:t>demand </a:t>
            </a:r>
            <a:r>
              <a:rPr lang="en-US" dirty="0"/>
              <a:t>refer to the behavior of people as they interact </a:t>
            </a:r>
            <a:r>
              <a:rPr lang="en-US" dirty="0" smtClean="0"/>
              <a:t>with one </a:t>
            </a:r>
            <a:r>
              <a:rPr lang="en-US" dirty="0"/>
              <a:t>another in competitive markets.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5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What is a market?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market </a:t>
            </a:r>
            <a:r>
              <a:rPr lang="en-US" dirty="0"/>
              <a:t>is a group of buyers and sellers of a particular good or service. The </a:t>
            </a:r>
            <a:r>
              <a:rPr lang="en-US" dirty="0" smtClean="0"/>
              <a:t>buyers as </a:t>
            </a:r>
            <a:r>
              <a:rPr lang="en-US" dirty="0"/>
              <a:t>a group determine the demand for the product, and the sellers as a </a:t>
            </a:r>
            <a:r>
              <a:rPr lang="en-US" dirty="0" smtClean="0"/>
              <a:t>group determine </a:t>
            </a:r>
            <a:r>
              <a:rPr lang="en-US" dirty="0"/>
              <a:t>the supply of the </a:t>
            </a:r>
            <a:r>
              <a:rPr lang="en-US" dirty="0" smtClean="0"/>
              <a:t>product.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Sometimes </a:t>
            </a:r>
            <a:r>
              <a:rPr lang="en-US" dirty="0"/>
              <a:t>markets are highly organized, such </a:t>
            </a:r>
            <a:r>
              <a:rPr lang="en-US" dirty="0" smtClean="0"/>
              <a:t>as the </a:t>
            </a:r>
            <a:r>
              <a:rPr lang="en-US" dirty="0"/>
              <a:t>markets for many agricultural commodities. In these markets, buyers and </a:t>
            </a:r>
            <a:r>
              <a:rPr lang="en-US" dirty="0" smtClean="0"/>
              <a:t>sellers meet </a:t>
            </a:r>
            <a:r>
              <a:rPr lang="en-US" dirty="0"/>
              <a:t>at a specific time and place, where an auctioneer helps set prices </a:t>
            </a:r>
            <a:r>
              <a:rPr lang="en-US" dirty="0" smtClean="0"/>
              <a:t>and </a:t>
            </a:r>
            <a:r>
              <a:rPr lang="en-IN" dirty="0" smtClean="0"/>
              <a:t>arrange </a:t>
            </a:r>
            <a:r>
              <a:rPr lang="en-IN" dirty="0"/>
              <a:t>sales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US" dirty="0"/>
              <a:t>More often, markets are less organized. For example, consider the market </a:t>
            </a:r>
            <a:r>
              <a:rPr lang="en-US" dirty="0" smtClean="0"/>
              <a:t>for ice </a:t>
            </a:r>
            <a:r>
              <a:rPr lang="en-US" dirty="0"/>
              <a:t>cream in a particular town. Buyers of ice cream do not meet together at any </a:t>
            </a:r>
            <a:r>
              <a:rPr lang="en-US" dirty="0" smtClean="0"/>
              <a:t>one time</a:t>
            </a:r>
            <a:r>
              <a:rPr lang="en-US" dirty="0"/>
              <a:t>. The sellers of ice cream are in different locations and offer somewhat </a:t>
            </a:r>
            <a:r>
              <a:rPr lang="en-US" dirty="0" smtClean="0"/>
              <a:t>different products</a:t>
            </a:r>
            <a:r>
              <a:rPr lang="en-US" dirty="0"/>
              <a:t>. There is no auctioneer calling out the price of ice cream. Each </a:t>
            </a:r>
            <a:r>
              <a:rPr lang="en-US" dirty="0" smtClean="0"/>
              <a:t>seller posts </a:t>
            </a:r>
            <a:r>
              <a:rPr lang="en-US" dirty="0"/>
              <a:t>a price for an ice-cream cone, and each buyer decides how much ice </a:t>
            </a:r>
            <a:r>
              <a:rPr lang="en-US" dirty="0" smtClean="0"/>
              <a:t>cream to </a:t>
            </a:r>
            <a:r>
              <a:rPr lang="en-US" dirty="0"/>
              <a:t>buy at each store.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87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What is competition?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746540"/>
            <a:ext cx="10734964" cy="4652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Economists use the term </a:t>
            </a:r>
            <a:r>
              <a:rPr lang="en-US" b="1" dirty="0"/>
              <a:t>competitive market </a:t>
            </a:r>
            <a:r>
              <a:rPr lang="en-US" dirty="0"/>
              <a:t>to describe a market in </a:t>
            </a:r>
            <a:r>
              <a:rPr lang="en-US" dirty="0" smtClean="0"/>
              <a:t>which there </a:t>
            </a:r>
            <a:r>
              <a:rPr lang="en-US" dirty="0"/>
              <a:t>are so many buyers and so many sellers that each has a negligible </a:t>
            </a:r>
            <a:r>
              <a:rPr lang="en-US" dirty="0" smtClean="0"/>
              <a:t>impact on </a:t>
            </a:r>
            <a:r>
              <a:rPr lang="en-US" dirty="0"/>
              <a:t>the market price. Each seller of ice cream has limited control over the </a:t>
            </a:r>
            <a:r>
              <a:rPr lang="en-US" dirty="0" smtClean="0"/>
              <a:t>price because </a:t>
            </a:r>
            <a:r>
              <a:rPr lang="en-US" dirty="0"/>
              <a:t>other sellers are offering similar products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smtClean="0"/>
              <a:t>A perfectly competitive market </a:t>
            </a:r>
            <a:r>
              <a:rPr lang="en-US" dirty="0"/>
              <a:t>must have two characteristics: (1) the </a:t>
            </a:r>
            <a:r>
              <a:rPr lang="en-US" dirty="0" smtClean="0"/>
              <a:t>goods offered </a:t>
            </a:r>
            <a:r>
              <a:rPr lang="en-US" dirty="0"/>
              <a:t>for sale are all exactly the same, and </a:t>
            </a:r>
            <a:r>
              <a:rPr lang="en-US" dirty="0" smtClean="0"/>
              <a:t>(</a:t>
            </a:r>
            <a:r>
              <a:rPr lang="en-US" dirty="0"/>
              <a:t>2) the buyers and sellers are </a:t>
            </a:r>
            <a:r>
              <a:rPr lang="en-US" dirty="0" smtClean="0"/>
              <a:t>so numerous </a:t>
            </a:r>
            <a:r>
              <a:rPr lang="en-US" dirty="0"/>
              <a:t>that no single buyer or seller has any influence over the market </a:t>
            </a:r>
            <a:r>
              <a:rPr lang="en-US" dirty="0" smtClean="0"/>
              <a:t>price.</a:t>
            </a:r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buyers and sellers in perfectly competitive markets must accept the </a:t>
            </a:r>
            <a:r>
              <a:rPr lang="en-US" dirty="0" smtClean="0"/>
              <a:t>price the </a:t>
            </a:r>
            <a:r>
              <a:rPr lang="en-US" dirty="0"/>
              <a:t>market determines, they are said to be </a:t>
            </a:r>
            <a:r>
              <a:rPr lang="en-US" i="1" dirty="0"/>
              <a:t>price takers. </a:t>
            </a:r>
            <a:r>
              <a:rPr lang="en-US" dirty="0"/>
              <a:t>At the market price, </a:t>
            </a:r>
            <a:r>
              <a:rPr lang="en-US" dirty="0" smtClean="0"/>
              <a:t>buyers can </a:t>
            </a:r>
            <a:r>
              <a:rPr lang="en-US" dirty="0"/>
              <a:t>buy all they want, and sellers can sell all they want.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95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26964" cy="103880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836" y="1477818"/>
            <a:ext cx="10538691" cy="470838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Not all goods and services, however, are sold in perfectly competitive </a:t>
            </a:r>
            <a:r>
              <a:rPr lang="en-US" dirty="0" smtClean="0"/>
              <a:t>markets. Some </a:t>
            </a:r>
            <a:r>
              <a:rPr lang="en-US" dirty="0"/>
              <a:t>markets have only one seller, and this seller sets the price. Such a </a:t>
            </a:r>
            <a:r>
              <a:rPr lang="en-US" dirty="0" smtClean="0"/>
              <a:t>seller is </a:t>
            </a:r>
            <a:r>
              <a:rPr lang="en-IN" dirty="0" smtClean="0"/>
              <a:t>called </a:t>
            </a:r>
            <a:r>
              <a:rPr lang="en-IN" dirty="0"/>
              <a:t>a </a:t>
            </a:r>
            <a:r>
              <a:rPr lang="en-IN" b="1" dirty="0"/>
              <a:t>monopoly</a:t>
            </a:r>
            <a:r>
              <a:rPr lang="en-IN" i="1" dirty="0" smtClean="0"/>
              <a:t>.</a:t>
            </a:r>
          </a:p>
          <a:p>
            <a:pPr algn="just"/>
            <a:endParaRPr lang="en-US" i="1" dirty="0"/>
          </a:p>
          <a:p>
            <a:pPr algn="just"/>
            <a:r>
              <a:rPr lang="en-US" dirty="0"/>
              <a:t>Despite the diversity of market types we find in the world, assuming </a:t>
            </a:r>
            <a:r>
              <a:rPr lang="en-US" dirty="0" smtClean="0"/>
              <a:t>perfect competition </a:t>
            </a:r>
            <a:r>
              <a:rPr lang="en-US" dirty="0"/>
              <a:t>is a useful simplification and, therefore, a natural place to </a:t>
            </a:r>
            <a:r>
              <a:rPr lang="en-US" dirty="0" smtClean="0"/>
              <a:t>start. Perfectly competitive </a:t>
            </a:r>
            <a:r>
              <a:rPr lang="en-US" dirty="0"/>
              <a:t>markets are the easiest to analyze because everyone </a:t>
            </a:r>
            <a:r>
              <a:rPr lang="en-US" dirty="0" smtClean="0"/>
              <a:t>participating in </a:t>
            </a:r>
            <a:r>
              <a:rPr lang="en-US" dirty="0"/>
              <a:t>the market takes the price as given by market conditions. Moreover, </a:t>
            </a:r>
            <a:r>
              <a:rPr lang="en-US" dirty="0" smtClean="0"/>
              <a:t>because some </a:t>
            </a:r>
            <a:r>
              <a:rPr lang="en-US" dirty="0"/>
              <a:t>degree of competition is present in most markets, many of the lessons </a:t>
            </a:r>
            <a:r>
              <a:rPr lang="en-US" dirty="0" smtClean="0"/>
              <a:t>that we </a:t>
            </a:r>
            <a:r>
              <a:rPr lang="en-US" dirty="0"/>
              <a:t>learn by studying supply and demand under perfect competition apply </a:t>
            </a:r>
            <a:r>
              <a:rPr lang="en-US" dirty="0" smtClean="0"/>
              <a:t>in more </a:t>
            </a:r>
            <a:r>
              <a:rPr lang="en-US" dirty="0"/>
              <a:t>complicated markets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" y="1871805"/>
            <a:ext cx="10707255" cy="4686011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quantity demanded </a:t>
            </a:r>
            <a:r>
              <a:rPr lang="en-US" dirty="0"/>
              <a:t>of any good is the amount of the good that buyers </a:t>
            </a:r>
            <a:r>
              <a:rPr lang="en-US" dirty="0" smtClean="0"/>
              <a:t>are willing </a:t>
            </a:r>
            <a:r>
              <a:rPr lang="en-US" dirty="0"/>
              <a:t>and able to purchase</a:t>
            </a:r>
            <a:r>
              <a:rPr lang="en-US" dirty="0" smtClean="0"/>
              <a:t>. Many things influence demand but price plays a central role.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Other things equal, the quantity demanded of a good falls when the price of the good rises. The inverse relationship between price and quantity demanded is true for most goods in the economy that economists call it the </a:t>
            </a:r>
            <a:r>
              <a:rPr lang="en-US" b="1" dirty="0" smtClean="0"/>
              <a:t>law of demand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5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Market demand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sum the individual demand curves </a:t>
            </a:r>
            <a:r>
              <a:rPr lang="en-US" dirty="0" smtClean="0"/>
              <a:t>horizontally to </a:t>
            </a:r>
            <a:r>
              <a:rPr lang="en-US" dirty="0"/>
              <a:t>obtain the </a:t>
            </a:r>
            <a:r>
              <a:rPr lang="en-US" b="1" dirty="0"/>
              <a:t>market demand curve</a:t>
            </a:r>
            <a:r>
              <a:rPr lang="en-US" dirty="0"/>
              <a:t>. That is, to find the total quantity </a:t>
            </a:r>
            <a:r>
              <a:rPr lang="en-US" dirty="0" smtClean="0"/>
              <a:t>demanded at </a:t>
            </a:r>
            <a:r>
              <a:rPr lang="en-US" dirty="0"/>
              <a:t>any price, we add the individual quantities, which are found on the </a:t>
            </a:r>
            <a:r>
              <a:rPr lang="en-US" dirty="0" smtClean="0"/>
              <a:t>horizontal axis </a:t>
            </a:r>
            <a:r>
              <a:rPr lang="en-US" dirty="0"/>
              <a:t>of the individual demand curves. </a:t>
            </a:r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we are interested in analyzing </a:t>
            </a:r>
            <a:r>
              <a:rPr lang="en-US" dirty="0" smtClean="0"/>
              <a:t>how markets </a:t>
            </a:r>
            <a:r>
              <a:rPr lang="en-US" dirty="0"/>
              <a:t>function, we work most often with the market demand curve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The </a:t>
            </a:r>
            <a:r>
              <a:rPr lang="en-IN" dirty="0" smtClean="0"/>
              <a:t>market </a:t>
            </a:r>
            <a:r>
              <a:rPr lang="en-US" dirty="0" smtClean="0"/>
              <a:t>demand </a:t>
            </a:r>
            <a:r>
              <a:rPr lang="en-US" dirty="0"/>
              <a:t>curve shows how the total quantity demanded of a good varies as </a:t>
            </a:r>
            <a:r>
              <a:rPr lang="en-US" dirty="0" smtClean="0"/>
              <a:t>the </a:t>
            </a:r>
            <a:r>
              <a:rPr lang="en-US" dirty="0"/>
              <a:t>price of the good varies, while all the other factors that affect how much </a:t>
            </a:r>
            <a:r>
              <a:rPr lang="en-US" dirty="0" smtClean="0"/>
              <a:t>consumers want </a:t>
            </a:r>
            <a:r>
              <a:rPr lang="en-US" dirty="0"/>
              <a:t>to buy are held </a:t>
            </a:r>
            <a:r>
              <a:rPr lang="en-US" dirty="0" smtClean="0"/>
              <a:t>constant.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7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Demand Curve</a:t>
            </a:r>
            <a:endParaRPr lang="en-IN" dirty="0"/>
          </a:p>
        </p:txBody>
      </p:sp>
      <p:pic>
        <p:nvPicPr>
          <p:cNvPr id="1026" name="Picture 2" descr="What is the Market Demand Curve? - Definition | Meaning |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9437" y="1891506"/>
            <a:ext cx="59531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17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658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Factors shifting the demand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227" y="1690688"/>
            <a:ext cx="10679545" cy="464372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Shifts vs movement along the demand curve</a:t>
            </a:r>
            <a:endParaRPr lang="en-IN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the market demand curve holds other things constant, it need not </a:t>
            </a:r>
            <a:r>
              <a:rPr lang="en-US" dirty="0" smtClean="0"/>
              <a:t>be stable </a:t>
            </a:r>
            <a:r>
              <a:rPr lang="en-US" dirty="0"/>
              <a:t>over time. If something happens to alter the quantity demanded at </a:t>
            </a:r>
            <a:r>
              <a:rPr lang="en-US" dirty="0" smtClean="0"/>
              <a:t>any given </a:t>
            </a:r>
            <a:r>
              <a:rPr lang="en-US" dirty="0"/>
              <a:t>price, the demand curve </a:t>
            </a:r>
            <a:r>
              <a:rPr lang="en-US" dirty="0" smtClean="0"/>
              <a:t>shifts resulting in either increase (shift to the right) or decrease in demand (shift to the left).</a:t>
            </a:r>
          </a:p>
          <a:p>
            <a:pPr algn="just"/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Income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Prices of related goods-</a:t>
            </a:r>
            <a:r>
              <a:rPr lang="en-US" dirty="0"/>
              <a:t>When a fall in the price of </a:t>
            </a:r>
            <a:r>
              <a:rPr lang="en-US" dirty="0" smtClean="0"/>
              <a:t>one good </a:t>
            </a:r>
            <a:r>
              <a:rPr lang="en-US" dirty="0"/>
              <a:t>reduces the demand for another good, the two goods are called </a:t>
            </a:r>
            <a:r>
              <a:rPr lang="en-US" b="1" dirty="0"/>
              <a:t>substitutes</a:t>
            </a:r>
            <a:r>
              <a:rPr lang="en-US" dirty="0" smtClean="0"/>
              <a:t>.</a:t>
            </a:r>
            <a:r>
              <a:rPr lang="en-US" dirty="0"/>
              <a:t> When a fall in the price of </a:t>
            </a:r>
            <a:r>
              <a:rPr lang="en-US" dirty="0" smtClean="0"/>
              <a:t>one good </a:t>
            </a:r>
            <a:r>
              <a:rPr lang="en-US" dirty="0"/>
              <a:t>raises the demand for another good, the two goods are called </a:t>
            </a:r>
            <a:r>
              <a:rPr lang="en-US" b="1" dirty="0"/>
              <a:t>complements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1401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Wingdings</vt:lpstr>
      <vt:lpstr>Office Theme</vt:lpstr>
      <vt:lpstr>DEMAND AND SUPPLY</vt:lpstr>
      <vt:lpstr>Introduction</vt:lpstr>
      <vt:lpstr>What is a market?</vt:lpstr>
      <vt:lpstr>What is competition?</vt:lpstr>
      <vt:lpstr>PowerPoint Presentation</vt:lpstr>
      <vt:lpstr>Demand</vt:lpstr>
      <vt:lpstr>Market demand curves</vt:lpstr>
      <vt:lpstr>Demand Curve</vt:lpstr>
      <vt:lpstr>Factors shifting the demand curve</vt:lpstr>
      <vt:lpstr>PowerPoint Presentation</vt:lpstr>
      <vt:lpstr>Supply</vt:lpstr>
      <vt:lpstr>Market supply curves</vt:lpstr>
      <vt:lpstr>Supply curve</vt:lpstr>
      <vt:lpstr>Shifts in the supply curve</vt:lpstr>
      <vt:lpstr>Demand and Supply</vt:lpstr>
      <vt:lpstr>Equilibrium in the market</vt:lpstr>
      <vt:lpstr>Understanding changes to the equilibrium</vt:lpstr>
      <vt:lpstr>Normal and inferior goods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2022-08-04T06:13:48Z</dcterms:created>
  <dcterms:modified xsi:type="dcterms:W3CDTF">2023-01-16T05:09:21Z</dcterms:modified>
</cp:coreProperties>
</file>