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85" r:id="rId10"/>
    <p:sldId id="264" r:id="rId11"/>
    <p:sldId id="265" r:id="rId12"/>
    <p:sldId id="266" r:id="rId13"/>
    <p:sldId id="267" r:id="rId14"/>
    <p:sldId id="268" r:id="rId15"/>
    <p:sldId id="269" r:id="rId16"/>
    <p:sldId id="270" r:id="rId17"/>
    <p:sldId id="271" r:id="rId18"/>
    <p:sldId id="272" r:id="rId19"/>
    <p:sldId id="273" r:id="rId20"/>
    <p:sldId id="278" r:id="rId21"/>
    <p:sldId id="274" r:id="rId22"/>
    <p:sldId id="279" r:id="rId23"/>
    <p:sldId id="275" r:id="rId24"/>
    <p:sldId id="280" r:id="rId25"/>
    <p:sldId id="281" r:id="rId26"/>
    <p:sldId id="282" r:id="rId27"/>
    <p:sldId id="276" r:id="rId28"/>
    <p:sldId id="286" r:id="rId29"/>
    <p:sldId id="289" r:id="rId30"/>
    <p:sldId id="287" r:id="rId31"/>
    <p:sldId id="290" r:id="rId32"/>
    <p:sldId id="288" r:id="rId33"/>
    <p:sldId id="284" r:id="rId34"/>
    <p:sldId id="277"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65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421CAFEF-F2FC-4E16-9CB0-56C751A8396E}" type="datetimeFigureOut">
              <a:rPr lang="en-IN" smtClean="0"/>
              <a:t>13-02-2024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1267EF5-BF00-44FC-A869-265E69406CE6}" type="slidenum">
              <a:rPr lang="en-IN" smtClean="0"/>
              <a:t>‹#›</a:t>
            </a:fld>
            <a:endParaRPr lang="en-IN"/>
          </a:p>
        </p:txBody>
      </p:sp>
    </p:spTree>
    <p:extLst>
      <p:ext uri="{BB962C8B-B14F-4D97-AF65-F5344CB8AC3E}">
        <p14:creationId xmlns:p14="http://schemas.microsoft.com/office/powerpoint/2010/main" val="1679901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421CAFEF-F2FC-4E16-9CB0-56C751A8396E}" type="datetimeFigureOut">
              <a:rPr lang="en-IN" smtClean="0"/>
              <a:t>13-02-2024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1267EF5-BF00-44FC-A869-265E69406CE6}" type="slidenum">
              <a:rPr lang="en-IN" smtClean="0"/>
              <a:t>‹#›</a:t>
            </a:fld>
            <a:endParaRPr lang="en-IN"/>
          </a:p>
        </p:txBody>
      </p:sp>
    </p:spTree>
    <p:extLst>
      <p:ext uri="{BB962C8B-B14F-4D97-AF65-F5344CB8AC3E}">
        <p14:creationId xmlns:p14="http://schemas.microsoft.com/office/powerpoint/2010/main" val="2001662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421CAFEF-F2FC-4E16-9CB0-56C751A8396E}" type="datetimeFigureOut">
              <a:rPr lang="en-IN" smtClean="0"/>
              <a:t>13-02-2024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1267EF5-BF00-44FC-A869-265E69406CE6}" type="slidenum">
              <a:rPr lang="en-IN" smtClean="0"/>
              <a:t>‹#›</a:t>
            </a:fld>
            <a:endParaRPr lang="en-IN"/>
          </a:p>
        </p:txBody>
      </p:sp>
    </p:spTree>
    <p:extLst>
      <p:ext uri="{BB962C8B-B14F-4D97-AF65-F5344CB8AC3E}">
        <p14:creationId xmlns:p14="http://schemas.microsoft.com/office/powerpoint/2010/main" val="13387424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421CAFEF-F2FC-4E16-9CB0-56C751A8396E}" type="datetimeFigureOut">
              <a:rPr lang="en-IN" smtClean="0"/>
              <a:t>13-02-2024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1267EF5-BF00-44FC-A869-265E69406CE6}" type="slidenum">
              <a:rPr lang="en-IN" smtClean="0"/>
              <a:t>‹#›</a:t>
            </a:fld>
            <a:endParaRPr lang="en-IN"/>
          </a:p>
        </p:txBody>
      </p:sp>
    </p:spTree>
    <p:extLst>
      <p:ext uri="{BB962C8B-B14F-4D97-AF65-F5344CB8AC3E}">
        <p14:creationId xmlns:p14="http://schemas.microsoft.com/office/powerpoint/2010/main" val="306365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21CAFEF-F2FC-4E16-9CB0-56C751A8396E}" type="datetimeFigureOut">
              <a:rPr lang="en-IN" smtClean="0"/>
              <a:t>13-02-2024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1267EF5-BF00-44FC-A869-265E69406CE6}" type="slidenum">
              <a:rPr lang="en-IN" smtClean="0"/>
              <a:t>‹#›</a:t>
            </a:fld>
            <a:endParaRPr lang="en-IN"/>
          </a:p>
        </p:txBody>
      </p:sp>
    </p:spTree>
    <p:extLst>
      <p:ext uri="{BB962C8B-B14F-4D97-AF65-F5344CB8AC3E}">
        <p14:creationId xmlns:p14="http://schemas.microsoft.com/office/powerpoint/2010/main" val="3913558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421CAFEF-F2FC-4E16-9CB0-56C751A8396E}" type="datetimeFigureOut">
              <a:rPr lang="en-IN" smtClean="0"/>
              <a:t>13-02-2024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1267EF5-BF00-44FC-A869-265E69406CE6}" type="slidenum">
              <a:rPr lang="en-IN" smtClean="0"/>
              <a:t>‹#›</a:t>
            </a:fld>
            <a:endParaRPr lang="en-IN"/>
          </a:p>
        </p:txBody>
      </p:sp>
    </p:spTree>
    <p:extLst>
      <p:ext uri="{BB962C8B-B14F-4D97-AF65-F5344CB8AC3E}">
        <p14:creationId xmlns:p14="http://schemas.microsoft.com/office/powerpoint/2010/main" val="490081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421CAFEF-F2FC-4E16-9CB0-56C751A8396E}" type="datetimeFigureOut">
              <a:rPr lang="en-IN" smtClean="0"/>
              <a:t>13-02-2024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1267EF5-BF00-44FC-A869-265E69406CE6}" type="slidenum">
              <a:rPr lang="en-IN" smtClean="0"/>
              <a:t>‹#›</a:t>
            </a:fld>
            <a:endParaRPr lang="en-IN"/>
          </a:p>
        </p:txBody>
      </p:sp>
    </p:spTree>
    <p:extLst>
      <p:ext uri="{BB962C8B-B14F-4D97-AF65-F5344CB8AC3E}">
        <p14:creationId xmlns:p14="http://schemas.microsoft.com/office/powerpoint/2010/main" val="32424559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421CAFEF-F2FC-4E16-9CB0-56C751A8396E}" type="datetimeFigureOut">
              <a:rPr lang="en-IN" smtClean="0"/>
              <a:t>13-02-2024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1267EF5-BF00-44FC-A869-265E69406CE6}" type="slidenum">
              <a:rPr lang="en-IN" smtClean="0"/>
              <a:t>‹#›</a:t>
            </a:fld>
            <a:endParaRPr lang="en-IN"/>
          </a:p>
        </p:txBody>
      </p:sp>
    </p:spTree>
    <p:extLst>
      <p:ext uri="{BB962C8B-B14F-4D97-AF65-F5344CB8AC3E}">
        <p14:creationId xmlns:p14="http://schemas.microsoft.com/office/powerpoint/2010/main" val="17899488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1CAFEF-F2FC-4E16-9CB0-56C751A8396E}" type="datetimeFigureOut">
              <a:rPr lang="en-IN" smtClean="0"/>
              <a:t>13-02-2024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1267EF5-BF00-44FC-A869-265E69406CE6}" type="slidenum">
              <a:rPr lang="en-IN" smtClean="0"/>
              <a:t>‹#›</a:t>
            </a:fld>
            <a:endParaRPr lang="en-IN"/>
          </a:p>
        </p:txBody>
      </p:sp>
    </p:spTree>
    <p:extLst>
      <p:ext uri="{BB962C8B-B14F-4D97-AF65-F5344CB8AC3E}">
        <p14:creationId xmlns:p14="http://schemas.microsoft.com/office/powerpoint/2010/main" val="37001818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21CAFEF-F2FC-4E16-9CB0-56C751A8396E}" type="datetimeFigureOut">
              <a:rPr lang="en-IN" smtClean="0"/>
              <a:t>13-02-2024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1267EF5-BF00-44FC-A869-265E69406CE6}" type="slidenum">
              <a:rPr lang="en-IN" smtClean="0"/>
              <a:t>‹#›</a:t>
            </a:fld>
            <a:endParaRPr lang="en-IN"/>
          </a:p>
        </p:txBody>
      </p:sp>
    </p:spTree>
    <p:extLst>
      <p:ext uri="{BB962C8B-B14F-4D97-AF65-F5344CB8AC3E}">
        <p14:creationId xmlns:p14="http://schemas.microsoft.com/office/powerpoint/2010/main" val="32357909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21CAFEF-F2FC-4E16-9CB0-56C751A8396E}" type="datetimeFigureOut">
              <a:rPr lang="en-IN" smtClean="0"/>
              <a:t>13-02-2024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1267EF5-BF00-44FC-A869-265E69406CE6}" type="slidenum">
              <a:rPr lang="en-IN" smtClean="0"/>
              <a:t>‹#›</a:t>
            </a:fld>
            <a:endParaRPr lang="en-IN"/>
          </a:p>
        </p:txBody>
      </p:sp>
    </p:spTree>
    <p:extLst>
      <p:ext uri="{BB962C8B-B14F-4D97-AF65-F5344CB8AC3E}">
        <p14:creationId xmlns:p14="http://schemas.microsoft.com/office/powerpoint/2010/main" val="1827996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21CAFEF-F2FC-4E16-9CB0-56C751A8396E}" type="datetimeFigureOut">
              <a:rPr lang="en-IN" smtClean="0"/>
              <a:t>13-02-2024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1267EF5-BF00-44FC-A869-265E69406CE6}" type="slidenum">
              <a:rPr lang="en-IN" smtClean="0"/>
              <a:t>‹#›</a:t>
            </a:fld>
            <a:endParaRPr lang="en-IN"/>
          </a:p>
        </p:txBody>
      </p:sp>
    </p:spTree>
    <p:extLst>
      <p:ext uri="{BB962C8B-B14F-4D97-AF65-F5344CB8AC3E}">
        <p14:creationId xmlns:p14="http://schemas.microsoft.com/office/powerpoint/2010/main" val="14387660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Monopoly</a:t>
            </a:r>
            <a:endParaRPr lang="en-IN" dirty="0"/>
          </a:p>
        </p:txBody>
      </p:sp>
      <p:sp>
        <p:nvSpPr>
          <p:cNvPr id="3" name="Subtitle 2"/>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209320419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a:xfrm>
            <a:off x="838200" y="1567007"/>
            <a:ext cx="10515600" cy="4351338"/>
          </a:xfrm>
        </p:spPr>
        <p:txBody>
          <a:bodyPr>
            <a:normAutofit/>
          </a:bodyPr>
          <a:lstStyle/>
          <a:p>
            <a:pPr algn="just"/>
            <a:r>
              <a:rPr lang="en-US" dirty="0"/>
              <a:t>When a firm is a natural monopoly, it is less concerned about new entrants </a:t>
            </a:r>
            <a:r>
              <a:rPr lang="en-US" dirty="0" smtClean="0"/>
              <a:t>eroding its </a:t>
            </a:r>
            <a:r>
              <a:rPr lang="en-US" dirty="0"/>
              <a:t>monopoly power. Normally, a firm has trouble maintaining a </a:t>
            </a:r>
            <a:r>
              <a:rPr lang="en-US" dirty="0" smtClean="0"/>
              <a:t>monopoly position </a:t>
            </a:r>
            <a:r>
              <a:rPr lang="en-US" dirty="0"/>
              <a:t>without ownership of a key resource or protection from the </a:t>
            </a:r>
            <a:r>
              <a:rPr lang="en-US" dirty="0" smtClean="0"/>
              <a:t>government. The </a:t>
            </a:r>
            <a:r>
              <a:rPr lang="en-US" dirty="0"/>
              <a:t>monopolist’s profit attracts entrants into the market, and these entrants </a:t>
            </a:r>
            <a:r>
              <a:rPr lang="en-US" dirty="0" smtClean="0"/>
              <a:t>make the </a:t>
            </a:r>
            <a:r>
              <a:rPr lang="en-US" dirty="0"/>
              <a:t>market more competitive. By contrast, entering a market in which </a:t>
            </a:r>
            <a:r>
              <a:rPr lang="en-US" dirty="0" smtClean="0"/>
              <a:t>another firm </a:t>
            </a:r>
            <a:r>
              <a:rPr lang="en-US" dirty="0"/>
              <a:t>has a natural monopoly is </a:t>
            </a:r>
            <a:r>
              <a:rPr lang="en-US" dirty="0" smtClean="0"/>
              <a:t>unattractive.</a:t>
            </a:r>
          </a:p>
          <a:p>
            <a:pPr algn="just"/>
            <a:r>
              <a:rPr lang="en-US" dirty="0"/>
              <a:t>In some cases, the size of the market is one determinant of whether an </a:t>
            </a:r>
            <a:r>
              <a:rPr lang="en-US" dirty="0" smtClean="0"/>
              <a:t>industry </a:t>
            </a:r>
            <a:r>
              <a:rPr lang="en-IN" dirty="0" smtClean="0"/>
              <a:t>is </a:t>
            </a:r>
            <a:r>
              <a:rPr lang="en-IN" dirty="0"/>
              <a:t>a natural </a:t>
            </a:r>
            <a:r>
              <a:rPr lang="en-IN" dirty="0" smtClean="0"/>
              <a:t>monopoly. As a market expands, a natural monopoly can evolve into a more competitive market.</a:t>
            </a:r>
            <a:endParaRPr lang="en-IN" dirty="0"/>
          </a:p>
        </p:txBody>
      </p:sp>
    </p:spTree>
    <p:extLst>
      <p:ext uri="{BB962C8B-B14F-4D97-AF65-F5344CB8AC3E}">
        <p14:creationId xmlns:p14="http://schemas.microsoft.com/office/powerpoint/2010/main" val="75880977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0436" y="365126"/>
            <a:ext cx="10633364" cy="1195820"/>
          </a:xfrm>
          <a:solidFill>
            <a:schemeClr val="accent4">
              <a:lumMod val="75000"/>
            </a:schemeClr>
          </a:solidFill>
        </p:spPr>
        <p:txBody>
          <a:bodyPr/>
          <a:lstStyle/>
          <a:p>
            <a:pPr algn="ctr"/>
            <a:r>
              <a:rPr lang="en-US" dirty="0" smtClean="0"/>
              <a:t>Production and Pricing decisions</a:t>
            </a:r>
            <a:endParaRPr lang="en-IN" dirty="0"/>
          </a:p>
        </p:txBody>
      </p:sp>
      <p:sp>
        <p:nvSpPr>
          <p:cNvPr id="3" name="Content Placeholder 2"/>
          <p:cNvSpPr>
            <a:spLocks noGrp="1"/>
          </p:cNvSpPr>
          <p:nvPr>
            <p:ph idx="1"/>
          </p:nvPr>
        </p:nvSpPr>
        <p:spPr/>
        <p:txBody>
          <a:bodyPr>
            <a:normAutofit fontScale="85000" lnSpcReduction="10000"/>
          </a:bodyPr>
          <a:lstStyle/>
          <a:p>
            <a:pPr algn="just"/>
            <a:r>
              <a:rPr lang="en-US" dirty="0" smtClean="0"/>
              <a:t>A competitive </a:t>
            </a:r>
            <a:r>
              <a:rPr lang="en-US" dirty="0"/>
              <a:t>firm is small relative </a:t>
            </a:r>
            <a:r>
              <a:rPr lang="en-US" dirty="0" smtClean="0"/>
              <a:t>to the </a:t>
            </a:r>
            <a:r>
              <a:rPr lang="en-US" dirty="0"/>
              <a:t>market in which it operates and, therefore, has no power to influence the </a:t>
            </a:r>
            <a:r>
              <a:rPr lang="en-US" dirty="0" smtClean="0"/>
              <a:t>price of </a:t>
            </a:r>
            <a:r>
              <a:rPr lang="en-US" dirty="0"/>
              <a:t>its output. It takes the price as given by market conditions. By contrast, </a:t>
            </a:r>
            <a:r>
              <a:rPr lang="en-US" b="1" dirty="0" smtClean="0"/>
              <a:t>because a </a:t>
            </a:r>
            <a:r>
              <a:rPr lang="en-US" b="1" dirty="0"/>
              <a:t>monopoly is the sole producer in its market, it can alter the price of its good </a:t>
            </a:r>
            <a:r>
              <a:rPr lang="en-US" b="1" dirty="0" smtClean="0"/>
              <a:t>by adjusting </a:t>
            </a:r>
            <a:r>
              <a:rPr lang="en-US" b="1" dirty="0"/>
              <a:t>the quantity it supplies to the </a:t>
            </a:r>
            <a:r>
              <a:rPr lang="en-US" b="1" dirty="0" smtClean="0"/>
              <a:t>market.</a:t>
            </a:r>
          </a:p>
          <a:p>
            <a:pPr algn="just"/>
            <a:r>
              <a:rPr lang="en-US" dirty="0"/>
              <a:t>Because a competitive firm can sell as much or as </a:t>
            </a:r>
            <a:r>
              <a:rPr lang="en-US" dirty="0" smtClean="0"/>
              <a:t>little as </a:t>
            </a:r>
            <a:r>
              <a:rPr lang="en-US" dirty="0"/>
              <a:t>it wants at this price, the competitive firm faces a horizontal demand </a:t>
            </a:r>
            <a:r>
              <a:rPr lang="en-US" dirty="0" smtClean="0"/>
              <a:t>curve (perfectly elastic)</a:t>
            </a:r>
          </a:p>
          <a:p>
            <a:pPr algn="just"/>
            <a:r>
              <a:rPr lang="en-US" dirty="0"/>
              <a:t>By contrast, because a monopoly is the sole producer in its market, i</a:t>
            </a:r>
            <a:r>
              <a:rPr lang="en-US" b="1" dirty="0"/>
              <a:t>ts </a:t>
            </a:r>
            <a:r>
              <a:rPr lang="en-US" b="1" dirty="0" smtClean="0"/>
              <a:t>demand curve </a:t>
            </a:r>
            <a:r>
              <a:rPr lang="en-US" b="1" dirty="0"/>
              <a:t>is the market demand curve</a:t>
            </a:r>
            <a:r>
              <a:rPr lang="en-US" dirty="0"/>
              <a:t>. Thus, the monopolist’s demand curve </a:t>
            </a:r>
            <a:r>
              <a:rPr lang="en-US" dirty="0" smtClean="0"/>
              <a:t>slopes downward. </a:t>
            </a:r>
            <a:r>
              <a:rPr lang="en-US" dirty="0"/>
              <a:t>If the </a:t>
            </a:r>
            <a:r>
              <a:rPr lang="en-US" dirty="0" smtClean="0"/>
              <a:t>monopolist raises </a:t>
            </a:r>
            <a:r>
              <a:rPr lang="en-US" dirty="0"/>
              <a:t>the price of its good, consumers buy less of it</a:t>
            </a:r>
            <a:r>
              <a:rPr lang="en-US" dirty="0" smtClean="0"/>
              <a:t>.</a:t>
            </a:r>
            <a:r>
              <a:rPr lang="en-US" dirty="0"/>
              <a:t> The market demand curve provides a constraint on a monopoly’s ability </a:t>
            </a:r>
            <a:r>
              <a:rPr lang="en-US" dirty="0" smtClean="0"/>
              <a:t>to profit </a:t>
            </a:r>
            <a:r>
              <a:rPr lang="en-US" dirty="0"/>
              <a:t>from its market power. A monopolist would prefer, if it were possible, </a:t>
            </a:r>
            <a:r>
              <a:rPr lang="en-US" dirty="0" smtClean="0"/>
              <a:t>to charge </a:t>
            </a:r>
            <a:r>
              <a:rPr lang="en-US" dirty="0"/>
              <a:t>a high price and sell a large quantity at that high </a:t>
            </a:r>
            <a:r>
              <a:rPr lang="en-US" dirty="0" smtClean="0"/>
              <a:t>price.</a:t>
            </a:r>
            <a:endParaRPr lang="en-IN" dirty="0"/>
          </a:p>
        </p:txBody>
      </p:sp>
    </p:spTree>
    <p:extLst>
      <p:ext uri="{BB962C8B-B14F-4D97-AF65-F5344CB8AC3E}">
        <p14:creationId xmlns:p14="http://schemas.microsoft.com/office/powerpoint/2010/main" val="336222903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95926" y="655782"/>
            <a:ext cx="10457873" cy="5521181"/>
          </a:xfrm>
        </p:spPr>
        <p:txBody>
          <a:bodyPr/>
          <a:lstStyle/>
          <a:p>
            <a:pPr algn="just"/>
            <a:r>
              <a:rPr lang="en-IN" dirty="0" smtClean="0"/>
              <a:t>The </a:t>
            </a:r>
            <a:r>
              <a:rPr lang="en-IN" dirty="0"/>
              <a:t>market demand </a:t>
            </a:r>
            <a:r>
              <a:rPr lang="en-IN" dirty="0" smtClean="0"/>
              <a:t>curve </a:t>
            </a:r>
            <a:r>
              <a:rPr lang="en-US" dirty="0" smtClean="0"/>
              <a:t>describes </a:t>
            </a:r>
            <a:r>
              <a:rPr lang="en-US" dirty="0"/>
              <a:t>the combinations of price and quantity that are available to a </a:t>
            </a:r>
            <a:r>
              <a:rPr lang="en-US" dirty="0" smtClean="0"/>
              <a:t>monopoly firm</a:t>
            </a:r>
            <a:r>
              <a:rPr lang="en-US" dirty="0"/>
              <a:t>. By adjusting the quantity produced (or equivalently, the price charged), </a:t>
            </a:r>
            <a:r>
              <a:rPr lang="en-US" dirty="0" smtClean="0"/>
              <a:t>the monopolist </a:t>
            </a:r>
            <a:r>
              <a:rPr lang="en-US" dirty="0"/>
              <a:t>can choose any point on the demand curve, but it cannot choose </a:t>
            </a:r>
            <a:r>
              <a:rPr lang="en-US" dirty="0" smtClean="0"/>
              <a:t>a point </a:t>
            </a:r>
            <a:r>
              <a:rPr lang="en-US" dirty="0"/>
              <a:t>off the demand curve</a:t>
            </a:r>
            <a:r>
              <a:rPr lang="en-US" dirty="0" smtClean="0"/>
              <a:t>.</a:t>
            </a:r>
          </a:p>
          <a:p>
            <a:endParaRPr lang="en-IN" dirty="0"/>
          </a:p>
        </p:txBody>
      </p:sp>
      <p:pic>
        <p:nvPicPr>
          <p:cNvPr id="4" name="Picture 3"/>
          <p:cNvPicPr>
            <a:picLocks noChangeAspect="1"/>
          </p:cNvPicPr>
          <p:nvPr/>
        </p:nvPicPr>
        <p:blipFill>
          <a:blip r:embed="rId2"/>
          <a:stretch>
            <a:fillRect/>
          </a:stretch>
        </p:blipFill>
        <p:spPr>
          <a:xfrm>
            <a:off x="1833619" y="3022795"/>
            <a:ext cx="8063074" cy="3154168"/>
          </a:xfrm>
          <a:prstGeom prst="rect">
            <a:avLst/>
          </a:prstGeom>
        </p:spPr>
      </p:pic>
    </p:spTree>
    <p:extLst>
      <p:ext uri="{BB962C8B-B14F-4D97-AF65-F5344CB8AC3E}">
        <p14:creationId xmlns:p14="http://schemas.microsoft.com/office/powerpoint/2010/main" val="102970446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131166"/>
          </a:xfrm>
          <a:solidFill>
            <a:schemeClr val="bg2">
              <a:lumMod val="75000"/>
            </a:schemeClr>
          </a:solidFill>
        </p:spPr>
        <p:txBody>
          <a:bodyPr/>
          <a:lstStyle/>
          <a:p>
            <a:pPr algn="ctr"/>
            <a:r>
              <a:rPr lang="en-US" dirty="0" smtClean="0"/>
              <a:t>Monopoly Revenue</a:t>
            </a:r>
            <a:endParaRPr lang="en-IN" dirty="0"/>
          </a:p>
        </p:txBody>
      </p:sp>
      <p:sp>
        <p:nvSpPr>
          <p:cNvPr id="3" name="Content Placeholder 2"/>
          <p:cNvSpPr>
            <a:spLocks noGrp="1"/>
          </p:cNvSpPr>
          <p:nvPr>
            <p:ph idx="1"/>
          </p:nvPr>
        </p:nvSpPr>
        <p:spPr/>
        <p:txBody>
          <a:bodyPr>
            <a:normAutofit lnSpcReduction="10000"/>
          </a:bodyPr>
          <a:lstStyle/>
          <a:p>
            <a:pPr algn="just"/>
            <a:r>
              <a:rPr lang="en-US" dirty="0" smtClean="0"/>
              <a:t>Monopolist’s </a:t>
            </a:r>
            <a:r>
              <a:rPr lang="en-US" dirty="0"/>
              <a:t>total </a:t>
            </a:r>
            <a:r>
              <a:rPr lang="en-US" dirty="0" smtClean="0"/>
              <a:t>revenue equals the </a:t>
            </a:r>
            <a:r>
              <a:rPr lang="en-US" dirty="0"/>
              <a:t>quantity sold </a:t>
            </a:r>
            <a:r>
              <a:rPr lang="en-US" dirty="0" smtClean="0"/>
              <a:t>times </a:t>
            </a:r>
            <a:r>
              <a:rPr lang="en-US" dirty="0"/>
              <a:t>the </a:t>
            </a:r>
            <a:r>
              <a:rPr lang="en-US" dirty="0" smtClean="0"/>
              <a:t>price. Average </a:t>
            </a:r>
            <a:r>
              <a:rPr lang="en-US" dirty="0"/>
              <a:t>revenue </a:t>
            </a:r>
            <a:r>
              <a:rPr lang="en-US" dirty="0" smtClean="0"/>
              <a:t>is computed by dividing total revenue by the quantity of output.</a:t>
            </a:r>
            <a:endParaRPr lang="en-US" dirty="0"/>
          </a:p>
          <a:p>
            <a:pPr algn="just"/>
            <a:r>
              <a:rPr lang="en-US" dirty="0"/>
              <a:t>A</a:t>
            </a:r>
            <a:r>
              <a:rPr lang="en-US" dirty="0" smtClean="0"/>
              <a:t>verage revenue always </a:t>
            </a:r>
            <a:r>
              <a:rPr lang="en-US" dirty="0"/>
              <a:t>equals the price of the good. This is true for monopolists as well as </a:t>
            </a:r>
            <a:r>
              <a:rPr lang="en-US" dirty="0" smtClean="0"/>
              <a:t>for </a:t>
            </a:r>
            <a:r>
              <a:rPr lang="en-IN" dirty="0" smtClean="0"/>
              <a:t>competitive </a:t>
            </a:r>
            <a:r>
              <a:rPr lang="en-IN" dirty="0"/>
              <a:t>firms</a:t>
            </a:r>
            <a:r>
              <a:rPr lang="en-IN" dirty="0" smtClean="0"/>
              <a:t>.</a:t>
            </a:r>
          </a:p>
          <a:p>
            <a:pPr algn="just"/>
            <a:r>
              <a:rPr lang="en-IN" dirty="0" smtClean="0"/>
              <a:t>Marginal revenue is </a:t>
            </a:r>
            <a:r>
              <a:rPr lang="en-IN" dirty="0"/>
              <a:t>the </a:t>
            </a:r>
            <a:r>
              <a:rPr lang="en-IN" dirty="0" smtClean="0"/>
              <a:t>amount </a:t>
            </a:r>
            <a:r>
              <a:rPr lang="en-US" dirty="0" smtClean="0"/>
              <a:t>of </a:t>
            </a:r>
            <a:r>
              <a:rPr lang="en-US" dirty="0"/>
              <a:t>revenue that the firm receives for each </a:t>
            </a:r>
            <a:r>
              <a:rPr lang="en-US" dirty="0" smtClean="0"/>
              <a:t>additional </a:t>
            </a:r>
            <a:r>
              <a:rPr lang="en-US" dirty="0"/>
              <a:t>unit of </a:t>
            </a:r>
            <a:r>
              <a:rPr lang="en-US" dirty="0" smtClean="0"/>
              <a:t>output.</a:t>
            </a:r>
            <a:r>
              <a:rPr lang="en-US" dirty="0"/>
              <a:t> </a:t>
            </a:r>
            <a:r>
              <a:rPr lang="en-US" b="1" dirty="0"/>
              <a:t>A monopolist’s marginal revenue is always less than the price of its good</a:t>
            </a:r>
            <a:r>
              <a:rPr lang="en-US" dirty="0" smtClean="0"/>
              <a:t>. </a:t>
            </a:r>
            <a:r>
              <a:rPr lang="en-IN" dirty="0" smtClean="0"/>
              <a:t>For </a:t>
            </a:r>
            <a:r>
              <a:rPr lang="en-US" dirty="0" smtClean="0"/>
              <a:t>a </a:t>
            </a:r>
            <a:r>
              <a:rPr lang="en-US" dirty="0"/>
              <a:t>monopoly, marginal revenue is lower than price because a monopoly faces </a:t>
            </a:r>
            <a:r>
              <a:rPr lang="en-US" dirty="0" smtClean="0"/>
              <a:t>a downward-sloping </a:t>
            </a:r>
            <a:r>
              <a:rPr lang="en-US" dirty="0"/>
              <a:t>demand curve. To increase the amount sold, a monopoly </a:t>
            </a:r>
            <a:r>
              <a:rPr lang="en-US" dirty="0" smtClean="0"/>
              <a:t>firm must </a:t>
            </a:r>
            <a:r>
              <a:rPr lang="en-US" dirty="0"/>
              <a:t>lower the price it charges to all </a:t>
            </a:r>
            <a:r>
              <a:rPr lang="en-US" dirty="0" smtClean="0"/>
              <a:t>customers.</a:t>
            </a:r>
            <a:endParaRPr lang="en-IN" dirty="0"/>
          </a:p>
        </p:txBody>
      </p:sp>
    </p:spTree>
    <p:extLst>
      <p:ext uri="{BB962C8B-B14F-4D97-AF65-F5344CB8AC3E}">
        <p14:creationId xmlns:p14="http://schemas.microsoft.com/office/powerpoint/2010/main" val="117519761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29673" y="766618"/>
            <a:ext cx="10723417" cy="5541817"/>
          </a:xfrm>
        </p:spPr>
        <p:txBody>
          <a:bodyPr>
            <a:normAutofit fontScale="85000" lnSpcReduction="20000"/>
          </a:bodyPr>
          <a:lstStyle/>
          <a:p>
            <a:pPr algn="just"/>
            <a:r>
              <a:rPr lang="en-US" dirty="0"/>
              <a:t>Marginal revenue for monopolies is very different from marginal revenue </a:t>
            </a:r>
            <a:r>
              <a:rPr lang="en-US" dirty="0" smtClean="0"/>
              <a:t>for competitive </a:t>
            </a:r>
            <a:r>
              <a:rPr lang="en-US" dirty="0"/>
              <a:t>firms. When a monopoly increases the amount it sells, this action </a:t>
            </a:r>
            <a:r>
              <a:rPr lang="en-US" dirty="0" smtClean="0"/>
              <a:t>has two </a:t>
            </a:r>
            <a:r>
              <a:rPr lang="en-US" dirty="0"/>
              <a:t>effects on total revenue (</a:t>
            </a:r>
            <a:r>
              <a:rPr lang="en-US" i="1" dirty="0"/>
              <a:t>P </a:t>
            </a:r>
            <a:r>
              <a:rPr lang="en-US" dirty="0"/>
              <a:t>× </a:t>
            </a:r>
            <a:r>
              <a:rPr lang="en-US" i="1" dirty="0"/>
              <a:t>Q</a:t>
            </a:r>
            <a:r>
              <a:rPr lang="en-US" dirty="0"/>
              <a:t>):</a:t>
            </a:r>
          </a:p>
          <a:p>
            <a:pPr algn="just">
              <a:buFont typeface="Wingdings" panose="05000000000000000000" pitchFamily="2" charset="2"/>
              <a:buChar char="Ø"/>
            </a:pPr>
            <a:r>
              <a:rPr lang="en-US" i="1" dirty="0" smtClean="0"/>
              <a:t>The </a:t>
            </a:r>
            <a:r>
              <a:rPr lang="en-US" i="1" dirty="0"/>
              <a:t>output effect: </a:t>
            </a:r>
            <a:r>
              <a:rPr lang="en-US" dirty="0"/>
              <a:t>More output is sold, so </a:t>
            </a:r>
            <a:r>
              <a:rPr lang="en-US" i="1" dirty="0"/>
              <a:t>Q </a:t>
            </a:r>
            <a:r>
              <a:rPr lang="en-US" dirty="0"/>
              <a:t>is higher, which tends to </a:t>
            </a:r>
            <a:r>
              <a:rPr lang="en-US" dirty="0" smtClean="0"/>
              <a:t>increase </a:t>
            </a:r>
            <a:r>
              <a:rPr lang="en-IN" dirty="0" smtClean="0"/>
              <a:t>total </a:t>
            </a:r>
            <a:r>
              <a:rPr lang="en-IN" dirty="0"/>
              <a:t>revenue.</a:t>
            </a:r>
          </a:p>
          <a:p>
            <a:pPr algn="just">
              <a:buFont typeface="Wingdings" panose="05000000000000000000" pitchFamily="2" charset="2"/>
              <a:buChar char="Ø"/>
            </a:pPr>
            <a:r>
              <a:rPr lang="en-US" i="1" dirty="0" smtClean="0"/>
              <a:t>The </a:t>
            </a:r>
            <a:r>
              <a:rPr lang="en-US" i="1" dirty="0"/>
              <a:t>price effect: </a:t>
            </a:r>
            <a:r>
              <a:rPr lang="en-US" dirty="0"/>
              <a:t>The price falls, so </a:t>
            </a:r>
            <a:r>
              <a:rPr lang="en-US" i="1" dirty="0"/>
              <a:t>P </a:t>
            </a:r>
            <a:r>
              <a:rPr lang="en-US" dirty="0"/>
              <a:t>is lower, which tends to decrease </a:t>
            </a:r>
            <a:r>
              <a:rPr lang="en-US" dirty="0" smtClean="0"/>
              <a:t>total </a:t>
            </a:r>
            <a:r>
              <a:rPr lang="en-IN" dirty="0" smtClean="0"/>
              <a:t>revenue.</a:t>
            </a:r>
            <a:endParaRPr lang="en-IN" dirty="0"/>
          </a:p>
          <a:p>
            <a:pPr algn="just"/>
            <a:r>
              <a:rPr lang="en-US" dirty="0"/>
              <a:t>Because a competitive firm can sell all it wants at the market price, there is </a:t>
            </a:r>
            <a:r>
              <a:rPr lang="en-US" dirty="0" smtClean="0"/>
              <a:t>no price </a:t>
            </a:r>
            <a:r>
              <a:rPr lang="en-US" dirty="0"/>
              <a:t>effect. When it increases production by 1 unit, it receives the market price </a:t>
            </a:r>
            <a:r>
              <a:rPr lang="en-US" dirty="0" smtClean="0"/>
              <a:t>for that </a:t>
            </a:r>
            <a:r>
              <a:rPr lang="en-US" dirty="0"/>
              <a:t>unit, and it does not receive any less for the units it was already selling. </a:t>
            </a:r>
            <a:r>
              <a:rPr lang="en-US" dirty="0" smtClean="0"/>
              <a:t>That is</a:t>
            </a:r>
            <a:r>
              <a:rPr lang="en-US" dirty="0"/>
              <a:t>, because the competitive firm is a price taker, its marginal revenue equals </a:t>
            </a:r>
            <a:r>
              <a:rPr lang="en-US" dirty="0" smtClean="0"/>
              <a:t>the price </a:t>
            </a:r>
            <a:r>
              <a:rPr lang="en-US" dirty="0"/>
              <a:t>of its good. </a:t>
            </a:r>
            <a:r>
              <a:rPr lang="en-US" b="1" dirty="0"/>
              <a:t>By contrast, when a monopoly increases production by 1 unit, </a:t>
            </a:r>
            <a:r>
              <a:rPr lang="en-US" b="1" dirty="0" smtClean="0"/>
              <a:t>it must </a:t>
            </a:r>
            <a:r>
              <a:rPr lang="en-US" b="1" dirty="0"/>
              <a:t>reduce the price it charges for every unit it sells, and this cut in price </a:t>
            </a:r>
            <a:r>
              <a:rPr lang="en-US" b="1" dirty="0" smtClean="0"/>
              <a:t>reduces revenue </a:t>
            </a:r>
            <a:r>
              <a:rPr lang="en-US" b="1" dirty="0"/>
              <a:t>on the units it was already selling</a:t>
            </a:r>
            <a:r>
              <a:rPr lang="en-US" dirty="0"/>
              <a:t>. As a result, a monopoly’s </a:t>
            </a:r>
            <a:r>
              <a:rPr lang="en-US" dirty="0" smtClean="0"/>
              <a:t>marginal revenue </a:t>
            </a:r>
            <a:r>
              <a:rPr lang="en-US" dirty="0"/>
              <a:t>is less than its price</a:t>
            </a:r>
            <a:r>
              <a:rPr lang="en-US" dirty="0" smtClean="0"/>
              <a:t>.</a:t>
            </a:r>
          </a:p>
          <a:p>
            <a:pPr algn="just"/>
            <a:r>
              <a:rPr lang="en-IN" b="1" dirty="0" smtClean="0"/>
              <a:t>Marginal </a:t>
            </a:r>
            <a:r>
              <a:rPr lang="en-IN" b="1" dirty="0"/>
              <a:t>revenue can </a:t>
            </a:r>
            <a:r>
              <a:rPr lang="en-IN" b="1" dirty="0" smtClean="0"/>
              <a:t>even </a:t>
            </a:r>
            <a:r>
              <a:rPr lang="en-US" b="1" dirty="0" smtClean="0"/>
              <a:t>become </a:t>
            </a:r>
            <a:r>
              <a:rPr lang="en-US" b="1" dirty="0"/>
              <a:t>negative</a:t>
            </a:r>
            <a:r>
              <a:rPr lang="en-US" dirty="0"/>
              <a:t>. Marginal revenue is negative when the price effect on revenue </a:t>
            </a:r>
            <a:r>
              <a:rPr lang="en-US" dirty="0" smtClean="0"/>
              <a:t>is greater </a:t>
            </a:r>
            <a:r>
              <a:rPr lang="en-US" dirty="0"/>
              <a:t>than </a:t>
            </a:r>
            <a:r>
              <a:rPr lang="en-US" b="1" dirty="0"/>
              <a:t>the output effect. In this case, when the firm produces an extra unit </a:t>
            </a:r>
            <a:r>
              <a:rPr lang="en-US" b="1" dirty="0" smtClean="0"/>
              <a:t>of output</a:t>
            </a:r>
            <a:r>
              <a:rPr lang="en-US" b="1" dirty="0"/>
              <a:t>, the price falls by enough to cause the firm’s total revenue to decline</a:t>
            </a:r>
            <a:r>
              <a:rPr lang="en-US" dirty="0"/>
              <a:t>, </a:t>
            </a:r>
            <a:r>
              <a:rPr lang="en-US" dirty="0" smtClean="0"/>
              <a:t>even though </a:t>
            </a:r>
            <a:r>
              <a:rPr lang="en-US" dirty="0"/>
              <a:t>the firm is selling more units.</a:t>
            </a:r>
            <a:endParaRPr lang="en-IN" dirty="0"/>
          </a:p>
        </p:txBody>
      </p:sp>
    </p:spTree>
    <p:extLst>
      <p:ext uri="{BB962C8B-B14F-4D97-AF65-F5344CB8AC3E}">
        <p14:creationId xmlns:p14="http://schemas.microsoft.com/office/powerpoint/2010/main" val="257916735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8145" y="365126"/>
            <a:ext cx="10605655" cy="1242002"/>
          </a:xfrm>
          <a:solidFill>
            <a:schemeClr val="accent4">
              <a:lumMod val="60000"/>
              <a:lumOff val="40000"/>
            </a:schemeClr>
          </a:solidFill>
        </p:spPr>
        <p:txBody>
          <a:bodyPr/>
          <a:lstStyle/>
          <a:p>
            <a:pPr algn="ctr"/>
            <a:r>
              <a:rPr lang="en-US" dirty="0" smtClean="0"/>
              <a:t>Demand and Marginal Revenue for Monopoly</a:t>
            </a:r>
            <a:endParaRPr lang="en-IN" dirty="0"/>
          </a:p>
        </p:txBody>
      </p:sp>
      <p:pic>
        <p:nvPicPr>
          <p:cNvPr id="4" name="Content Placeholder 3"/>
          <p:cNvPicPr>
            <a:picLocks noGrp="1" noChangeAspect="1"/>
          </p:cNvPicPr>
          <p:nvPr>
            <p:ph idx="1"/>
          </p:nvPr>
        </p:nvPicPr>
        <p:blipFill>
          <a:blip r:embed="rId2"/>
          <a:stretch>
            <a:fillRect/>
          </a:stretch>
        </p:blipFill>
        <p:spPr>
          <a:xfrm>
            <a:off x="2764593" y="2004292"/>
            <a:ext cx="6269005" cy="4169992"/>
          </a:xfrm>
          <a:prstGeom prst="rect">
            <a:avLst/>
          </a:prstGeom>
        </p:spPr>
      </p:pic>
    </p:spTree>
    <p:extLst>
      <p:ext uri="{BB962C8B-B14F-4D97-AF65-F5344CB8AC3E}">
        <p14:creationId xmlns:p14="http://schemas.microsoft.com/office/powerpoint/2010/main" val="185991444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8145" y="291234"/>
            <a:ext cx="10605655" cy="1214293"/>
          </a:xfrm>
          <a:solidFill>
            <a:schemeClr val="accent1">
              <a:lumMod val="75000"/>
            </a:schemeClr>
          </a:solidFill>
        </p:spPr>
        <p:txBody>
          <a:bodyPr/>
          <a:lstStyle/>
          <a:p>
            <a:pPr algn="ctr"/>
            <a:r>
              <a:rPr lang="en-US" dirty="0" smtClean="0"/>
              <a:t>Profit Maximization</a:t>
            </a:r>
            <a:endParaRPr lang="en-IN" dirty="0"/>
          </a:p>
        </p:txBody>
      </p:sp>
      <p:sp>
        <p:nvSpPr>
          <p:cNvPr id="3" name="Content Placeholder 2"/>
          <p:cNvSpPr>
            <a:spLocks noGrp="1"/>
          </p:cNvSpPr>
          <p:nvPr>
            <p:ph idx="1"/>
          </p:nvPr>
        </p:nvSpPr>
        <p:spPr>
          <a:xfrm>
            <a:off x="793172" y="1936462"/>
            <a:ext cx="10515600" cy="4351338"/>
          </a:xfrm>
        </p:spPr>
        <p:txBody>
          <a:bodyPr>
            <a:normAutofit/>
          </a:bodyPr>
          <a:lstStyle/>
          <a:p>
            <a:pPr algn="just"/>
            <a:r>
              <a:rPr lang="en-IN" dirty="0"/>
              <a:t>As with </a:t>
            </a:r>
            <a:r>
              <a:rPr lang="en-IN" dirty="0" smtClean="0"/>
              <a:t>competitive </a:t>
            </a:r>
            <a:r>
              <a:rPr lang="en-US" dirty="0" smtClean="0"/>
              <a:t>firms</a:t>
            </a:r>
            <a:r>
              <a:rPr lang="en-US" dirty="0"/>
              <a:t>, we assume that the monopolist’s goal is to maximize </a:t>
            </a:r>
            <a:r>
              <a:rPr lang="en-US" dirty="0" smtClean="0"/>
              <a:t>profit.</a:t>
            </a:r>
            <a:r>
              <a:rPr lang="en-IN" i="1" dirty="0"/>
              <a:t> </a:t>
            </a:r>
            <a:r>
              <a:rPr lang="en-IN" dirty="0" smtClean="0"/>
              <a:t>The </a:t>
            </a:r>
            <a:r>
              <a:rPr lang="en-IN" dirty="0"/>
              <a:t>monopolist’s </a:t>
            </a:r>
            <a:r>
              <a:rPr lang="en-IN" b="1" dirty="0" smtClean="0"/>
              <a:t>profit maximizing </a:t>
            </a:r>
            <a:r>
              <a:rPr lang="en-US" b="1" dirty="0" smtClean="0"/>
              <a:t>quantity </a:t>
            </a:r>
            <a:r>
              <a:rPr lang="en-US" b="1" dirty="0"/>
              <a:t>of output is determined by the intersection of the </a:t>
            </a:r>
            <a:r>
              <a:rPr lang="en-US" b="1" dirty="0" smtClean="0"/>
              <a:t>marginal-revenue curve </a:t>
            </a:r>
            <a:r>
              <a:rPr lang="en-US" b="1" dirty="0"/>
              <a:t>and the marginal-cost </a:t>
            </a:r>
            <a:r>
              <a:rPr lang="en-US" b="1" dirty="0" smtClean="0"/>
              <a:t>curve.</a:t>
            </a:r>
          </a:p>
          <a:p>
            <a:pPr algn="just"/>
            <a:r>
              <a:rPr lang="en-IN" dirty="0"/>
              <a:t>A</a:t>
            </a:r>
            <a:r>
              <a:rPr lang="en-IN" dirty="0" smtClean="0"/>
              <a:t>fter </a:t>
            </a:r>
            <a:r>
              <a:rPr lang="en-IN" dirty="0"/>
              <a:t>the </a:t>
            </a:r>
            <a:r>
              <a:rPr lang="en-IN" dirty="0" smtClean="0"/>
              <a:t>monopoly </a:t>
            </a:r>
            <a:r>
              <a:rPr lang="en-US" dirty="0" smtClean="0"/>
              <a:t>firm </a:t>
            </a:r>
            <a:r>
              <a:rPr lang="en-US" dirty="0"/>
              <a:t>chooses the quantity of output that equates marginal revenue and </a:t>
            </a:r>
            <a:r>
              <a:rPr lang="en-US" dirty="0" smtClean="0"/>
              <a:t>marginal cost</a:t>
            </a:r>
            <a:r>
              <a:rPr lang="en-US" dirty="0"/>
              <a:t>, it uses the demand curve to find the highest price it can charge and sell </a:t>
            </a:r>
            <a:r>
              <a:rPr lang="en-US" dirty="0" smtClean="0"/>
              <a:t>that quantity</a:t>
            </a:r>
            <a:r>
              <a:rPr lang="en-US" dirty="0"/>
              <a:t>. In </a:t>
            </a:r>
            <a:r>
              <a:rPr lang="en-US" dirty="0" smtClean="0"/>
              <a:t>the following figure the </a:t>
            </a:r>
            <a:r>
              <a:rPr lang="en-US" dirty="0"/>
              <a:t>profit-maximizing price is found at point B</a:t>
            </a:r>
            <a:r>
              <a:rPr lang="en-US" dirty="0" smtClean="0"/>
              <a:t>.</a:t>
            </a:r>
            <a:endParaRPr lang="en-IN" dirty="0"/>
          </a:p>
        </p:txBody>
      </p:sp>
    </p:spTree>
    <p:extLst>
      <p:ext uri="{BB962C8B-B14F-4D97-AF65-F5344CB8AC3E}">
        <p14:creationId xmlns:p14="http://schemas.microsoft.com/office/powerpoint/2010/main" val="142230825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0364" y="365126"/>
            <a:ext cx="10753436" cy="1020330"/>
          </a:xfrm>
          <a:solidFill>
            <a:schemeClr val="accent4">
              <a:lumMod val="20000"/>
              <a:lumOff val="80000"/>
            </a:schemeClr>
          </a:solidFill>
        </p:spPr>
        <p:txBody>
          <a:bodyPr/>
          <a:lstStyle/>
          <a:p>
            <a:pPr algn="ctr"/>
            <a:r>
              <a:rPr lang="en-US" dirty="0" smtClean="0"/>
              <a:t>Monopoly price at maximum profit</a:t>
            </a:r>
            <a:endParaRPr lang="en-IN" dirty="0"/>
          </a:p>
        </p:txBody>
      </p:sp>
      <p:pic>
        <p:nvPicPr>
          <p:cNvPr id="4" name="Content Placeholder 3"/>
          <p:cNvPicPr>
            <a:picLocks noGrp="1" noChangeAspect="1"/>
          </p:cNvPicPr>
          <p:nvPr>
            <p:ph idx="1"/>
          </p:nvPr>
        </p:nvPicPr>
        <p:blipFill>
          <a:blip r:embed="rId2"/>
          <a:stretch>
            <a:fillRect/>
          </a:stretch>
        </p:blipFill>
        <p:spPr>
          <a:xfrm>
            <a:off x="2817700" y="1893456"/>
            <a:ext cx="6556599" cy="4499950"/>
          </a:xfrm>
          <a:prstGeom prst="rect">
            <a:avLst/>
          </a:prstGeom>
        </p:spPr>
      </p:pic>
    </p:spTree>
    <p:extLst>
      <p:ext uri="{BB962C8B-B14F-4D97-AF65-F5344CB8AC3E}">
        <p14:creationId xmlns:p14="http://schemas.microsoft.com/office/powerpoint/2010/main" val="31049353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6618" y="365125"/>
            <a:ext cx="10587182" cy="1158875"/>
          </a:xfrm>
          <a:solidFill>
            <a:schemeClr val="accent5">
              <a:lumMod val="20000"/>
              <a:lumOff val="80000"/>
            </a:schemeClr>
          </a:solidFill>
        </p:spPr>
        <p:txBody>
          <a:bodyPr/>
          <a:lstStyle/>
          <a:p>
            <a:pPr algn="ctr"/>
            <a:r>
              <a:rPr lang="en-US" dirty="0" smtClean="0"/>
              <a:t>Monopolist’s Profit</a:t>
            </a:r>
            <a:endParaRPr lang="en-IN" dirty="0"/>
          </a:p>
        </p:txBody>
      </p:sp>
      <p:pic>
        <p:nvPicPr>
          <p:cNvPr id="4" name="Content Placeholder 3"/>
          <p:cNvPicPr>
            <a:picLocks noGrp="1" noChangeAspect="1"/>
          </p:cNvPicPr>
          <p:nvPr>
            <p:ph idx="1"/>
          </p:nvPr>
        </p:nvPicPr>
        <p:blipFill>
          <a:blip r:embed="rId2"/>
          <a:stretch>
            <a:fillRect/>
          </a:stretch>
        </p:blipFill>
        <p:spPr>
          <a:xfrm>
            <a:off x="2660073" y="2046565"/>
            <a:ext cx="6179127" cy="4206143"/>
          </a:xfrm>
          <a:prstGeom prst="rect">
            <a:avLst/>
          </a:prstGeom>
        </p:spPr>
      </p:pic>
    </p:spTree>
    <p:extLst>
      <p:ext uri="{BB962C8B-B14F-4D97-AF65-F5344CB8AC3E}">
        <p14:creationId xmlns:p14="http://schemas.microsoft.com/office/powerpoint/2010/main" val="311521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0436" y="365126"/>
            <a:ext cx="10633364" cy="1186584"/>
          </a:xfrm>
          <a:solidFill>
            <a:schemeClr val="accent2">
              <a:lumMod val="20000"/>
              <a:lumOff val="80000"/>
            </a:schemeClr>
          </a:solidFill>
        </p:spPr>
        <p:txBody>
          <a:bodyPr/>
          <a:lstStyle/>
          <a:p>
            <a:pPr algn="ctr"/>
            <a:r>
              <a:rPr lang="en-US" dirty="0" smtClean="0"/>
              <a:t>Welfare cost of Monopolies</a:t>
            </a:r>
            <a:endParaRPr lang="en-IN" dirty="0"/>
          </a:p>
        </p:txBody>
      </p:sp>
      <p:sp>
        <p:nvSpPr>
          <p:cNvPr id="3" name="Content Placeholder 2"/>
          <p:cNvSpPr>
            <a:spLocks noGrp="1"/>
          </p:cNvSpPr>
          <p:nvPr>
            <p:ph idx="1"/>
          </p:nvPr>
        </p:nvSpPr>
        <p:spPr>
          <a:xfrm>
            <a:off x="812800" y="1825625"/>
            <a:ext cx="10541000" cy="4695248"/>
          </a:xfrm>
        </p:spPr>
        <p:txBody>
          <a:bodyPr>
            <a:normAutofit fontScale="92500"/>
          </a:bodyPr>
          <a:lstStyle/>
          <a:p>
            <a:pPr algn="just"/>
            <a:r>
              <a:rPr lang="en-IN" dirty="0" smtClean="0"/>
              <a:t>A monopoly, </a:t>
            </a:r>
            <a:r>
              <a:rPr lang="en-US" dirty="0" smtClean="0"/>
              <a:t>in </a:t>
            </a:r>
            <a:r>
              <a:rPr lang="en-US" dirty="0"/>
              <a:t>contrast to a competitive firm, charges a price above marginal cost. From </a:t>
            </a:r>
            <a:r>
              <a:rPr lang="en-US" dirty="0" smtClean="0"/>
              <a:t>the standpoint </a:t>
            </a:r>
            <a:r>
              <a:rPr lang="en-US" dirty="0"/>
              <a:t>of consumers, this high price makes monopoly undesirable. At </a:t>
            </a:r>
            <a:r>
              <a:rPr lang="en-US" dirty="0" smtClean="0"/>
              <a:t>the same </a:t>
            </a:r>
            <a:r>
              <a:rPr lang="en-US" dirty="0"/>
              <a:t>time, however, the monopoly is earning profit from </a:t>
            </a:r>
            <a:r>
              <a:rPr lang="en-US" dirty="0" smtClean="0"/>
              <a:t>charging this high price. From </a:t>
            </a:r>
            <a:r>
              <a:rPr lang="en-US" dirty="0"/>
              <a:t>the standpoint of the owners of the firm, the high price makes </a:t>
            </a:r>
            <a:r>
              <a:rPr lang="en-US" dirty="0" smtClean="0"/>
              <a:t>monopoly </a:t>
            </a:r>
            <a:r>
              <a:rPr lang="en-IN" dirty="0" smtClean="0"/>
              <a:t>very desirable.</a:t>
            </a:r>
          </a:p>
          <a:p>
            <a:pPr algn="just"/>
            <a:r>
              <a:rPr lang="en-US" dirty="0" smtClean="0"/>
              <a:t>So does the benefits to owners outweigh the costs imposed on consumers?</a:t>
            </a:r>
          </a:p>
          <a:p>
            <a:pPr algn="just"/>
            <a:r>
              <a:rPr lang="en-US" dirty="0" smtClean="0"/>
              <a:t>Total </a:t>
            </a:r>
            <a:r>
              <a:rPr lang="en-US" dirty="0"/>
              <a:t>surplus measures the economic well-being of buyers </a:t>
            </a:r>
            <a:r>
              <a:rPr lang="en-US" dirty="0" smtClean="0"/>
              <a:t>and sellers </a:t>
            </a:r>
            <a:r>
              <a:rPr lang="en-US" dirty="0"/>
              <a:t>in a market. Total surplus is the sum of consumer surplus and </a:t>
            </a:r>
            <a:r>
              <a:rPr lang="en-US" dirty="0" smtClean="0"/>
              <a:t>producer surplus</a:t>
            </a:r>
            <a:r>
              <a:rPr lang="en-US" dirty="0"/>
              <a:t>. Consumer surplus is consumers’ willingness to pay for a good </a:t>
            </a:r>
            <a:r>
              <a:rPr lang="en-US" dirty="0" smtClean="0"/>
              <a:t>minus the </a:t>
            </a:r>
            <a:r>
              <a:rPr lang="en-US" dirty="0"/>
              <a:t>amount they actually pay for it. Producer surplus is the amount </a:t>
            </a:r>
            <a:r>
              <a:rPr lang="en-US" dirty="0" smtClean="0"/>
              <a:t>producers receive </a:t>
            </a:r>
            <a:r>
              <a:rPr lang="en-US" dirty="0"/>
              <a:t>for a good minus their costs of producing it</a:t>
            </a:r>
            <a:r>
              <a:rPr lang="en-US" dirty="0" smtClean="0"/>
              <a:t>. </a:t>
            </a:r>
            <a:endParaRPr lang="en-IN" dirty="0"/>
          </a:p>
        </p:txBody>
      </p:sp>
    </p:spTree>
    <p:extLst>
      <p:ext uri="{BB962C8B-B14F-4D97-AF65-F5344CB8AC3E}">
        <p14:creationId xmlns:p14="http://schemas.microsoft.com/office/powerpoint/2010/main" val="31391912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7"/>
            <a:ext cx="10515600" cy="964910"/>
          </a:xfrm>
          <a:solidFill>
            <a:schemeClr val="accent4">
              <a:lumMod val="40000"/>
              <a:lumOff val="60000"/>
            </a:schemeClr>
          </a:solidFill>
        </p:spPr>
        <p:txBody>
          <a:bodyPr/>
          <a:lstStyle/>
          <a:p>
            <a:pPr algn="ctr"/>
            <a:r>
              <a:rPr lang="en-US" dirty="0" smtClean="0"/>
              <a:t>Introduction</a:t>
            </a:r>
            <a:endParaRPr lang="en-IN" dirty="0"/>
          </a:p>
        </p:txBody>
      </p:sp>
      <p:sp>
        <p:nvSpPr>
          <p:cNvPr id="3" name="Content Placeholder 2"/>
          <p:cNvSpPr>
            <a:spLocks noGrp="1"/>
          </p:cNvSpPr>
          <p:nvPr>
            <p:ph idx="1"/>
          </p:nvPr>
        </p:nvSpPr>
        <p:spPr>
          <a:xfrm>
            <a:off x="779318" y="1782619"/>
            <a:ext cx="10633364" cy="4634490"/>
          </a:xfrm>
        </p:spPr>
        <p:txBody>
          <a:bodyPr>
            <a:normAutofit fontScale="92500" lnSpcReduction="10000"/>
          </a:bodyPr>
          <a:lstStyle/>
          <a:p>
            <a:pPr algn="just"/>
            <a:r>
              <a:rPr lang="en-US" dirty="0" smtClean="0"/>
              <a:t>Competitive </a:t>
            </a:r>
            <a:r>
              <a:rPr lang="en-US" dirty="0"/>
              <a:t>markets, in which there are many firms offering essentially </a:t>
            </a:r>
            <a:r>
              <a:rPr lang="en-US" dirty="0" smtClean="0"/>
              <a:t>identical products</a:t>
            </a:r>
            <a:r>
              <a:rPr lang="en-US" dirty="0"/>
              <a:t>, so each firm has little influence over the price it receives. By </a:t>
            </a:r>
            <a:r>
              <a:rPr lang="en-US" dirty="0" smtClean="0"/>
              <a:t>contrast, a </a:t>
            </a:r>
            <a:r>
              <a:rPr lang="en-US" dirty="0"/>
              <a:t>monopoly such as Microsoft has no close competitors and, therefore, has </a:t>
            </a:r>
            <a:r>
              <a:rPr lang="en-US" dirty="0" smtClean="0"/>
              <a:t>the power </a:t>
            </a:r>
            <a:r>
              <a:rPr lang="en-US" dirty="0"/>
              <a:t>to influence the market price of its product. While a competitive firm is </a:t>
            </a:r>
            <a:r>
              <a:rPr lang="en-US" dirty="0" smtClean="0"/>
              <a:t>a </a:t>
            </a:r>
            <a:r>
              <a:rPr lang="en-US" i="1" dirty="0" smtClean="0"/>
              <a:t>price </a:t>
            </a:r>
            <a:r>
              <a:rPr lang="en-US" i="1" dirty="0"/>
              <a:t>taker</a:t>
            </a:r>
            <a:r>
              <a:rPr lang="en-US" dirty="0"/>
              <a:t>, a monopoly firm is a </a:t>
            </a:r>
            <a:r>
              <a:rPr lang="en-US" i="1" dirty="0"/>
              <a:t>price </a:t>
            </a:r>
            <a:r>
              <a:rPr lang="en-US" i="1" dirty="0" smtClean="0"/>
              <a:t>maker.</a:t>
            </a:r>
          </a:p>
          <a:p>
            <a:pPr algn="just"/>
            <a:r>
              <a:rPr lang="en-US" b="1" dirty="0" smtClean="0"/>
              <a:t>Market </a:t>
            </a:r>
            <a:r>
              <a:rPr lang="en-US" b="1" dirty="0"/>
              <a:t>power </a:t>
            </a:r>
            <a:r>
              <a:rPr lang="en-US" dirty="0"/>
              <a:t>alters the relationship between a firm’s costs and the price </a:t>
            </a:r>
            <a:r>
              <a:rPr lang="en-US" dirty="0" smtClean="0"/>
              <a:t>at which </a:t>
            </a:r>
            <a:r>
              <a:rPr lang="en-US" dirty="0"/>
              <a:t>it sells its product. A competitive firm takes the price of its output as </a:t>
            </a:r>
            <a:r>
              <a:rPr lang="en-US" dirty="0" smtClean="0"/>
              <a:t>given by </a:t>
            </a:r>
            <a:r>
              <a:rPr lang="en-US" dirty="0"/>
              <a:t>the market and then chooses the quantity it will supply so that price </a:t>
            </a:r>
            <a:r>
              <a:rPr lang="en-US" dirty="0" smtClean="0"/>
              <a:t>equals marginal </a:t>
            </a:r>
            <a:r>
              <a:rPr lang="en-US" dirty="0"/>
              <a:t>cost. By contrast, a monopoly charges a price that exceeds marginal </a:t>
            </a:r>
            <a:r>
              <a:rPr lang="en-US" dirty="0" smtClean="0"/>
              <a:t>cost.</a:t>
            </a:r>
          </a:p>
          <a:p>
            <a:pPr algn="just"/>
            <a:r>
              <a:rPr lang="en-US" dirty="0"/>
              <a:t>A monopoly firm can control the price of </a:t>
            </a:r>
            <a:r>
              <a:rPr lang="en-US" dirty="0" smtClean="0"/>
              <a:t>the good </a:t>
            </a:r>
            <a:r>
              <a:rPr lang="en-US" dirty="0"/>
              <a:t>it sells, but because a high price reduces the quantity that its customers </a:t>
            </a:r>
            <a:r>
              <a:rPr lang="en-US" dirty="0" smtClean="0"/>
              <a:t>buy, the </a:t>
            </a:r>
            <a:r>
              <a:rPr lang="en-US" dirty="0"/>
              <a:t>monopoly’s profits are not unlimited.</a:t>
            </a:r>
            <a:endParaRPr lang="en-IN" dirty="0"/>
          </a:p>
        </p:txBody>
      </p:sp>
    </p:spTree>
    <p:extLst>
      <p:ext uri="{BB962C8B-B14F-4D97-AF65-F5344CB8AC3E}">
        <p14:creationId xmlns:p14="http://schemas.microsoft.com/office/powerpoint/2010/main" val="330473140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073" y="960582"/>
            <a:ext cx="10725727" cy="5216381"/>
          </a:xfrm>
        </p:spPr>
        <p:txBody>
          <a:bodyPr>
            <a:normAutofit fontScale="92500" lnSpcReduction="20000"/>
          </a:bodyPr>
          <a:lstStyle/>
          <a:p>
            <a:pPr algn="just"/>
            <a:r>
              <a:rPr lang="en-US" dirty="0"/>
              <a:t>The demand curve reflects the value of the good to </a:t>
            </a:r>
            <a:r>
              <a:rPr lang="en-US" dirty="0" smtClean="0"/>
              <a:t>consumers, as </a:t>
            </a:r>
            <a:r>
              <a:rPr lang="en-US" dirty="0"/>
              <a:t>measured by their willingness to pay for it. The marginal-cost curve </a:t>
            </a:r>
            <a:r>
              <a:rPr lang="en-US" dirty="0" smtClean="0"/>
              <a:t>reflects the </a:t>
            </a:r>
            <a:r>
              <a:rPr lang="en-US" dirty="0"/>
              <a:t>costs of the monopolist. Thus</a:t>
            </a:r>
            <a:r>
              <a:rPr lang="en-US" i="1" dirty="0"/>
              <a:t>, </a:t>
            </a:r>
            <a:r>
              <a:rPr lang="en-US" b="1" dirty="0"/>
              <a:t>the socially efficient quantity is found where </a:t>
            </a:r>
            <a:r>
              <a:rPr lang="en-US" b="1" dirty="0" smtClean="0"/>
              <a:t>the demand </a:t>
            </a:r>
            <a:r>
              <a:rPr lang="en-US" b="1" dirty="0"/>
              <a:t>curve and the marginal-cost curve intersect</a:t>
            </a:r>
            <a:r>
              <a:rPr lang="en-US" i="1" dirty="0"/>
              <a:t>. </a:t>
            </a:r>
            <a:endParaRPr lang="en-US" i="1" dirty="0" smtClean="0"/>
          </a:p>
          <a:p>
            <a:pPr algn="just"/>
            <a:r>
              <a:rPr lang="en-US" dirty="0" smtClean="0"/>
              <a:t>Below </a:t>
            </a:r>
            <a:r>
              <a:rPr lang="en-US" dirty="0"/>
              <a:t>this quantity, the value </a:t>
            </a:r>
            <a:r>
              <a:rPr lang="en-US" dirty="0" smtClean="0"/>
              <a:t>of an </a:t>
            </a:r>
            <a:r>
              <a:rPr lang="en-US" dirty="0"/>
              <a:t>extra unit to consumers exceeds the cost of providing it, so increasing </a:t>
            </a:r>
            <a:r>
              <a:rPr lang="en-US" dirty="0" smtClean="0"/>
              <a:t>output would </a:t>
            </a:r>
            <a:r>
              <a:rPr lang="en-US" dirty="0"/>
              <a:t>raise total surplus. Above this quantity, the cost of producing an extra </a:t>
            </a:r>
            <a:r>
              <a:rPr lang="en-US" dirty="0" smtClean="0"/>
              <a:t>unit exceeds </a:t>
            </a:r>
            <a:r>
              <a:rPr lang="en-US" dirty="0"/>
              <a:t>the value of that unit to consumers, so decreasing output would </a:t>
            </a:r>
            <a:r>
              <a:rPr lang="en-US" dirty="0" smtClean="0"/>
              <a:t>raise total </a:t>
            </a:r>
            <a:r>
              <a:rPr lang="en-US" dirty="0"/>
              <a:t>surplus. At the optimal quantity, the value of an extra unit to </a:t>
            </a:r>
            <a:r>
              <a:rPr lang="en-US" dirty="0" smtClean="0"/>
              <a:t>consumers exactly </a:t>
            </a:r>
            <a:r>
              <a:rPr lang="en-US" dirty="0"/>
              <a:t>equals the marginal cost of </a:t>
            </a:r>
            <a:r>
              <a:rPr lang="en-US" dirty="0" smtClean="0"/>
              <a:t>production.</a:t>
            </a:r>
          </a:p>
          <a:p>
            <a:pPr algn="just"/>
            <a:r>
              <a:rPr lang="en-US" dirty="0"/>
              <a:t>If </a:t>
            </a:r>
            <a:r>
              <a:rPr lang="en-US" dirty="0" smtClean="0"/>
              <a:t>a </a:t>
            </a:r>
            <a:r>
              <a:rPr lang="en-US" dirty="0"/>
              <a:t>social planner were running the monopoly, the firm could achieve </a:t>
            </a:r>
            <a:r>
              <a:rPr lang="en-US" dirty="0" smtClean="0"/>
              <a:t>this efficient </a:t>
            </a:r>
            <a:r>
              <a:rPr lang="en-US" dirty="0"/>
              <a:t>outcome by charging the price found at the intersection of the </a:t>
            </a:r>
            <a:r>
              <a:rPr lang="en-US" dirty="0" smtClean="0"/>
              <a:t>demand and </a:t>
            </a:r>
            <a:r>
              <a:rPr lang="en-US" dirty="0"/>
              <a:t>marginal-cost curves. Thus, like a competitive firm and unlike a </a:t>
            </a:r>
            <a:r>
              <a:rPr lang="en-US" dirty="0" smtClean="0"/>
              <a:t>profit maximizing</a:t>
            </a:r>
            <a:r>
              <a:rPr lang="en-US" dirty="0"/>
              <a:t> </a:t>
            </a:r>
            <a:r>
              <a:rPr lang="en-US" dirty="0" smtClean="0"/>
              <a:t>monopoly</a:t>
            </a:r>
            <a:r>
              <a:rPr lang="en-US" dirty="0"/>
              <a:t>, a social planner would charge a price equal to </a:t>
            </a:r>
            <a:r>
              <a:rPr lang="en-US" dirty="0" smtClean="0"/>
              <a:t>marginal cost</a:t>
            </a:r>
            <a:r>
              <a:rPr lang="en-US" dirty="0"/>
              <a:t>. Because this price would give consumers an accurate signal about the cost </a:t>
            </a:r>
            <a:r>
              <a:rPr lang="en-US" dirty="0" smtClean="0"/>
              <a:t>of producing </a:t>
            </a:r>
            <a:r>
              <a:rPr lang="en-US" dirty="0"/>
              <a:t>the good, consumers would buy the efficient </a:t>
            </a:r>
            <a:r>
              <a:rPr lang="en-US" dirty="0" smtClean="0"/>
              <a:t>quantity.</a:t>
            </a:r>
            <a:endParaRPr lang="en-IN" dirty="0"/>
          </a:p>
        </p:txBody>
      </p:sp>
    </p:spTree>
    <p:extLst>
      <p:ext uri="{BB962C8B-B14F-4D97-AF65-F5344CB8AC3E}">
        <p14:creationId xmlns:p14="http://schemas.microsoft.com/office/powerpoint/2010/main" val="39761422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1964" y="365126"/>
            <a:ext cx="10651836" cy="1084983"/>
          </a:xfrm>
          <a:solidFill>
            <a:schemeClr val="accent3"/>
          </a:solidFill>
        </p:spPr>
        <p:txBody>
          <a:bodyPr/>
          <a:lstStyle/>
          <a:p>
            <a:pPr algn="ctr"/>
            <a:r>
              <a:rPr lang="en-US" dirty="0" smtClean="0"/>
              <a:t>The Efficient Level of Output</a:t>
            </a:r>
            <a:endParaRPr lang="en-IN" dirty="0"/>
          </a:p>
        </p:txBody>
      </p:sp>
      <p:pic>
        <p:nvPicPr>
          <p:cNvPr id="4" name="Content Placeholder 3"/>
          <p:cNvPicPr>
            <a:picLocks noGrp="1" noChangeAspect="1"/>
          </p:cNvPicPr>
          <p:nvPr>
            <p:ph idx="1"/>
          </p:nvPr>
        </p:nvPicPr>
        <p:blipFill>
          <a:blip r:embed="rId2"/>
          <a:stretch>
            <a:fillRect/>
          </a:stretch>
        </p:blipFill>
        <p:spPr>
          <a:xfrm>
            <a:off x="3168072" y="1735691"/>
            <a:ext cx="5477164" cy="4722348"/>
          </a:xfrm>
          <a:prstGeom prst="rect">
            <a:avLst/>
          </a:prstGeom>
        </p:spPr>
      </p:pic>
    </p:spTree>
    <p:extLst>
      <p:ext uri="{BB962C8B-B14F-4D97-AF65-F5344CB8AC3E}">
        <p14:creationId xmlns:p14="http://schemas.microsoft.com/office/powerpoint/2010/main" val="2084821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normAutofit fontScale="92500" lnSpcReduction="10000"/>
          </a:bodyPr>
          <a:lstStyle/>
          <a:p>
            <a:pPr algn="just"/>
            <a:r>
              <a:rPr lang="en-US" dirty="0"/>
              <a:t>When a monopolist charges a price </a:t>
            </a:r>
            <a:r>
              <a:rPr lang="en-US" dirty="0" smtClean="0"/>
              <a:t>above marginal </a:t>
            </a:r>
            <a:r>
              <a:rPr lang="en-US" dirty="0"/>
              <a:t>cost, some potential consumers value the good at more than its </a:t>
            </a:r>
            <a:r>
              <a:rPr lang="en-US" dirty="0" smtClean="0"/>
              <a:t>marginal cost </a:t>
            </a:r>
            <a:r>
              <a:rPr lang="en-US" dirty="0"/>
              <a:t>but less than the monopolist’s price. These consumers do not buy the </a:t>
            </a:r>
            <a:r>
              <a:rPr lang="en-US" dirty="0" smtClean="0"/>
              <a:t>good. Because </a:t>
            </a:r>
            <a:r>
              <a:rPr lang="en-US" dirty="0"/>
              <a:t>the value these consumers place on the good is greater than the cost </a:t>
            </a:r>
            <a:r>
              <a:rPr lang="en-US" dirty="0" smtClean="0"/>
              <a:t>of providing </a:t>
            </a:r>
            <a:r>
              <a:rPr lang="en-US" dirty="0"/>
              <a:t>it to them, this result is inefficient. Thus, monopoly pricing </a:t>
            </a:r>
            <a:r>
              <a:rPr lang="en-US" dirty="0" smtClean="0"/>
              <a:t>prevents some </a:t>
            </a:r>
            <a:r>
              <a:rPr lang="en-US" dirty="0"/>
              <a:t>mutually beneficial trades from taking place</a:t>
            </a:r>
            <a:r>
              <a:rPr lang="en-US" dirty="0" smtClean="0"/>
              <a:t>.</a:t>
            </a:r>
          </a:p>
          <a:p>
            <a:pPr algn="just"/>
            <a:r>
              <a:rPr lang="en-US" dirty="0"/>
              <a:t>The </a:t>
            </a:r>
            <a:r>
              <a:rPr lang="en-US" b="1" dirty="0"/>
              <a:t>inefficiency of monopoly can be measured with a deadweight loss </a:t>
            </a:r>
            <a:r>
              <a:rPr lang="en-US" b="1" dirty="0" smtClean="0"/>
              <a:t>triangle</a:t>
            </a:r>
            <a:r>
              <a:rPr lang="en-US" dirty="0" smtClean="0"/>
              <a:t>. Because </a:t>
            </a:r>
            <a:r>
              <a:rPr lang="en-US" dirty="0"/>
              <a:t>the demand curve reflects the value to </a:t>
            </a:r>
            <a:r>
              <a:rPr lang="en-US" dirty="0" smtClean="0"/>
              <a:t>consumers and </a:t>
            </a:r>
            <a:r>
              <a:rPr lang="en-US" dirty="0"/>
              <a:t>the marginal-cost curve reflects the costs to the monopoly </a:t>
            </a:r>
            <a:r>
              <a:rPr lang="en-US" dirty="0" smtClean="0"/>
              <a:t>producer, the </a:t>
            </a:r>
            <a:r>
              <a:rPr lang="en-US" dirty="0"/>
              <a:t>area of the deadweight loss triangle between the demand curve and </a:t>
            </a:r>
            <a:r>
              <a:rPr lang="en-US" dirty="0" smtClean="0"/>
              <a:t>the marginal-cost </a:t>
            </a:r>
            <a:r>
              <a:rPr lang="en-US" dirty="0"/>
              <a:t>curve equals the total surplus lost because of monopoly </a:t>
            </a:r>
            <a:r>
              <a:rPr lang="en-US" dirty="0" smtClean="0"/>
              <a:t>pricing. It </a:t>
            </a:r>
            <a:r>
              <a:rPr lang="en-US" dirty="0"/>
              <a:t>is the reduction in economic well-being that results from the monopoly’s </a:t>
            </a:r>
            <a:r>
              <a:rPr lang="en-US" dirty="0" smtClean="0"/>
              <a:t>use </a:t>
            </a:r>
            <a:r>
              <a:rPr lang="en-IN" dirty="0" smtClean="0"/>
              <a:t>of </a:t>
            </a:r>
            <a:r>
              <a:rPr lang="en-IN" dirty="0"/>
              <a:t>its market power.</a:t>
            </a:r>
          </a:p>
        </p:txBody>
      </p:sp>
    </p:spTree>
    <p:extLst>
      <p:ext uri="{BB962C8B-B14F-4D97-AF65-F5344CB8AC3E}">
        <p14:creationId xmlns:p14="http://schemas.microsoft.com/office/powerpoint/2010/main" val="20639342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3546" y="365126"/>
            <a:ext cx="10515600" cy="1094219"/>
          </a:xfrm>
          <a:solidFill>
            <a:schemeClr val="accent3">
              <a:lumMod val="20000"/>
              <a:lumOff val="80000"/>
            </a:schemeClr>
          </a:solidFill>
        </p:spPr>
        <p:txBody>
          <a:bodyPr/>
          <a:lstStyle/>
          <a:p>
            <a:pPr algn="ctr"/>
            <a:r>
              <a:rPr lang="en-US" dirty="0" smtClean="0"/>
              <a:t>Deadweight loss of Monopoly</a:t>
            </a:r>
            <a:endParaRPr lang="en-IN" dirty="0"/>
          </a:p>
        </p:txBody>
      </p:sp>
      <p:pic>
        <p:nvPicPr>
          <p:cNvPr id="4" name="Content Placeholder 3"/>
          <p:cNvPicPr>
            <a:picLocks noGrp="1" noChangeAspect="1"/>
          </p:cNvPicPr>
          <p:nvPr>
            <p:ph idx="1"/>
          </p:nvPr>
        </p:nvPicPr>
        <p:blipFill>
          <a:blip r:embed="rId2"/>
          <a:stretch>
            <a:fillRect/>
          </a:stretch>
        </p:blipFill>
        <p:spPr>
          <a:xfrm>
            <a:off x="2669309" y="2101995"/>
            <a:ext cx="6280641" cy="4153255"/>
          </a:xfrm>
          <a:prstGeom prst="rect">
            <a:avLst/>
          </a:prstGeom>
        </p:spPr>
      </p:pic>
    </p:spTree>
    <p:extLst>
      <p:ext uri="{BB962C8B-B14F-4D97-AF65-F5344CB8AC3E}">
        <p14:creationId xmlns:p14="http://schemas.microsoft.com/office/powerpoint/2010/main" val="258127214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12800" y="729673"/>
            <a:ext cx="10575636" cy="5588000"/>
          </a:xfrm>
        </p:spPr>
        <p:txBody>
          <a:bodyPr>
            <a:normAutofit fontScale="85000" lnSpcReduction="10000"/>
          </a:bodyPr>
          <a:lstStyle/>
          <a:p>
            <a:pPr algn="just"/>
            <a:r>
              <a:rPr lang="en-US" dirty="0"/>
              <a:t>Whenever a consumer pays an </a:t>
            </a:r>
            <a:r>
              <a:rPr lang="en-US" dirty="0" smtClean="0"/>
              <a:t>extra rupee </a:t>
            </a:r>
            <a:r>
              <a:rPr lang="en-US" dirty="0"/>
              <a:t>to a </a:t>
            </a:r>
            <a:r>
              <a:rPr lang="en-US" dirty="0" smtClean="0"/>
              <a:t>producer because </a:t>
            </a:r>
            <a:r>
              <a:rPr lang="en-US" dirty="0"/>
              <a:t>of a monopoly price, the consumer is worse off by </a:t>
            </a:r>
            <a:r>
              <a:rPr lang="en-US" dirty="0" smtClean="0"/>
              <a:t>a rupee, </a:t>
            </a:r>
            <a:r>
              <a:rPr lang="en-US" dirty="0"/>
              <a:t>and </a:t>
            </a:r>
            <a:r>
              <a:rPr lang="en-US" dirty="0" smtClean="0"/>
              <a:t>the producer </a:t>
            </a:r>
            <a:r>
              <a:rPr lang="en-US" dirty="0"/>
              <a:t>is better off by the same amount. This transfer from the consumers of </a:t>
            </a:r>
            <a:r>
              <a:rPr lang="en-US" dirty="0" smtClean="0"/>
              <a:t>the good </a:t>
            </a:r>
            <a:r>
              <a:rPr lang="en-US" dirty="0"/>
              <a:t>to the owners of the monopoly does not affect the market’s total </a:t>
            </a:r>
            <a:r>
              <a:rPr lang="en-US" dirty="0" smtClean="0"/>
              <a:t>surplus— the </a:t>
            </a:r>
            <a:r>
              <a:rPr lang="en-US" dirty="0"/>
              <a:t>sum of consumer and producer surplus. </a:t>
            </a:r>
            <a:endParaRPr lang="en-US" dirty="0" smtClean="0"/>
          </a:p>
          <a:p>
            <a:pPr algn="just"/>
            <a:r>
              <a:rPr lang="en-US" dirty="0" smtClean="0"/>
              <a:t>In </a:t>
            </a:r>
            <a:r>
              <a:rPr lang="en-US" dirty="0"/>
              <a:t>other words, the monopoly </a:t>
            </a:r>
            <a:r>
              <a:rPr lang="en-US" dirty="0" smtClean="0"/>
              <a:t>profit itself </a:t>
            </a:r>
            <a:r>
              <a:rPr lang="en-US" dirty="0"/>
              <a:t>represents not a reduction in the size of the economic pie but merely a </a:t>
            </a:r>
            <a:r>
              <a:rPr lang="en-US" dirty="0" smtClean="0"/>
              <a:t>bigger slice </a:t>
            </a:r>
            <a:r>
              <a:rPr lang="en-US" dirty="0"/>
              <a:t>for producers and a smaller slice for consumers. Unless consumers </a:t>
            </a:r>
            <a:r>
              <a:rPr lang="en-US" dirty="0" smtClean="0"/>
              <a:t>are for </a:t>
            </a:r>
            <a:r>
              <a:rPr lang="en-US" dirty="0"/>
              <a:t>some reason more deserving than producers—a normative judgment </a:t>
            </a:r>
            <a:r>
              <a:rPr lang="en-US" dirty="0" smtClean="0"/>
              <a:t>about equity </a:t>
            </a:r>
            <a:r>
              <a:rPr lang="en-US" dirty="0"/>
              <a:t>that goes beyond the realm of economic efficiency—the monopoly profit </a:t>
            </a:r>
            <a:r>
              <a:rPr lang="en-US" dirty="0" smtClean="0"/>
              <a:t>is </a:t>
            </a:r>
            <a:r>
              <a:rPr lang="en-IN" dirty="0" smtClean="0"/>
              <a:t>not </a:t>
            </a:r>
            <a:r>
              <a:rPr lang="en-IN" dirty="0"/>
              <a:t>a social problem</a:t>
            </a:r>
            <a:r>
              <a:rPr lang="en-IN" dirty="0" smtClean="0"/>
              <a:t>.</a:t>
            </a:r>
          </a:p>
          <a:p>
            <a:pPr algn="just"/>
            <a:r>
              <a:rPr lang="en-US" dirty="0"/>
              <a:t>The problem in a monopolized market arises because the firm produces </a:t>
            </a:r>
            <a:r>
              <a:rPr lang="en-US" dirty="0" smtClean="0"/>
              <a:t>and sells </a:t>
            </a:r>
            <a:r>
              <a:rPr lang="en-US" dirty="0"/>
              <a:t>a quantity of output below the level that maximizes total surplus. The </a:t>
            </a:r>
            <a:r>
              <a:rPr lang="en-US" dirty="0" smtClean="0"/>
              <a:t>deadweight loss </a:t>
            </a:r>
            <a:r>
              <a:rPr lang="en-US" dirty="0"/>
              <a:t>measures how much the economic pie shrinks as a result. This </a:t>
            </a:r>
            <a:r>
              <a:rPr lang="en-US" dirty="0" smtClean="0"/>
              <a:t>inefficiency is </a:t>
            </a:r>
            <a:r>
              <a:rPr lang="en-US" dirty="0"/>
              <a:t>connected to the monopoly’s high price: Consumers buy fewer </a:t>
            </a:r>
            <a:r>
              <a:rPr lang="en-US" dirty="0" smtClean="0"/>
              <a:t>units when </a:t>
            </a:r>
            <a:r>
              <a:rPr lang="en-US" dirty="0"/>
              <a:t>the firm raises its price above marginal cost. But keep in mind that the </a:t>
            </a:r>
            <a:r>
              <a:rPr lang="en-US" dirty="0" smtClean="0"/>
              <a:t>profit earned </a:t>
            </a:r>
            <a:r>
              <a:rPr lang="en-US" dirty="0"/>
              <a:t>on the units that continue to be sold is not the problem. The problem </a:t>
            </a:r>
            <a:r>
              <a:rPr lang="en-US" dirty="0" smtClean="0"/>
              <a:t>stems from </a:t>
            </a:r>
            <a:r>
              <a:rPr lang="en-US" dirty="0"/>
              <a:t>the inefficiently low quantity of output.</a:t>
            </a:r>
            <a:endParaRPr lang="en-IN" dirty="0"/>
          </a:p>
        </p:txBody>
      </p:sp>
    </p:spTree>
    <p:extLst>
      <p:ext uri="{BB962C8B-B14F-4D97-AF65-F5344CB8AC3E}">
        <p14:creationId xmlns:p14="http://schemas.microsoft.com/office/powerpoint/2010/main" val="241819396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3491" y="365126"/>
            <a:ext cx="10670309" cy="1158874"/>
          </a:xfrm>
          <a:solidFill>
            <a:schemeClr val="tx2">
              <a:lumMod val="60000"/>
              <a:lumOff val="40000"/>
            </a:schemeClr>
          </a:solidFill>
        </p:spPr>
        <p:txBody>
          <a:bodyPr/>
          <a:lstStyle/>
          <a:p>
            <a:pPr algn="ctr"/>
            <a:r>
              <a:rPr lang="en-US" dirty="0" smtClean="0"/>
              <a:t>	Price discrimination</a:t>
            </a:r>
            <a:endParaRPr lang="en-IN" dirty="0"/>
          </a:p>
        </p:txBody>
      </p:sp>
      <p:sp>
        <p:nvSpPr>
          <p:cNvPr id="3" name="Content Placeholder 2"/>
          <p:cNvSpPr>
            <a:spLocks noGrp="1"/>
          </p:cNvSpPr>
          <p:nvPr>
            <p:ph idx="1"/>
          </p:nvPr>
        </p:nvSpPr>
        <p:spPr>
          <a:xfrm>
            <a:off x="695036" y="1825624"/>
            <a:ext cx="10658764" cy="4722957"/>
          </a:xfrm>
        </p:spPr>
        <p:txBody>
          <a:bodyPr>
            <a:normAutofit fontScale="85000" lnSpcReduction="20000"/>
          </a:bodyPr>
          <a:lstStyle/>
          <a:p>
            <a:pPr algn="just"/>
            <a:r>
              <a:rPr lang="en-US" dirty="0"/>
              <a:t>I</a:t>
            </a:r>
            <a:r>
              <a:rPr lang="en-US" dirty="0" smtClean="0"/>
              <a:t>n </a:t>
            </a:r>
            <a:r>
              <a:rPr lang="en-US" dirty="0"/>
              <a:t>many cases, firms sell the same good to different </a:t>
            </a:r>
            <a:r>
              <a:rPr lang="en-US" dirty="0" smtClean="0"/>
              <a:t>customers for </a:t>
            </a:r>
            <a:r>
              <a:rPr lang="en-US" dirty="0"/>
              <a:t>different prices, even though the costs of producing for the two customers </a:t>
            </a:r>
            <a:r>
              <a:rPr lang="en-US" dirty="0" smtClean="0"/>
              <a:t>are the </a:t>
            </a:r>
            <a:r>
              <a:rPr lang="en-US" dirty="0"/>
              <a:t>same. This practice is called </a:t>
            </a:r>
            <a:r>
              <a:rPr lang="en-US" b="1" dirty="0"/>
              <a:t>price discrimination</a:t>
            </a:r>
            <a:r>
              <a:rPr lang="en-US" dirty="0" smtClean="0"/>
              <a:t>.</a:t>
            </a:r>
          </a:p>
          <a:p>
            <a:pPr algn="just"/>
            <a:r>
              <a:rPr lang="en-US" dirty="0"/>
              <a:t>P</a:t>
            </a:r>
            <a:r>
              <a:rPr lang="en-US" dirty="0" smtClean="0"/>
              <a:t>rice </a:t>
            </a:r>
            <a:r>
              <a:rPr lang="en-US" dirty="0"/>
              <a:t>discrimination is a </a:t>
            </a:r>
            <a:r>
              <a:rPr lang="en-US" b="1" dirty="0" smtClean="0"/>
              <a:t>rational strategy </a:t>
            </a:r>
            <a:r>
              <a:rPr lang="en-US" b="1" dirty="0"/>
              <a:t>for a profit-maximizing monopolist</a:t>
            </a:r>
            <a:r>
              <a:rPr lang="en-US" dirty="0"/>
              <a:t>. That is, by charging different </a:t>
            </a:r>
            <a:r>
              <a:rPr lang="en-US" dirty="0" smtClean="0"/>
              <a:t>prices to </a:t>
            </a:r>
            <a:r>
              <a:rPr lang="en-US" dirty="0"/>
              <a:t>different customers, a monopolist can increase its profit. In essence, a </a:t>
            </a:r>
            <a:r>
              <a:rPr lang="en-US" dirty="0" smtClean="0"/>
              <a:t>price discriminating monopolist </a:t>
            </a:r>
            <a:r>
              <a:rPr lang="en-US" dirty="0"/>
              <a:t>charges each customer a price closer to his or her </a:t>
            </a:r>
            <a:r>
              <a:rPr lang="en-US" dirty="0" smtClean="0"/>
              <a:t>willingness to </a:t>
            </a:r>
            <a:r>
              <a:rPr lang="en-US" dirty="0"/>
              <a:t>pay, therefore selling more than is possible with a single price.</a:t>
            </a:r>
          </a:p>
          <a:p>
            <a:pPr algn="just"/>
            <a:r>
              <a:rPr lang="en-US" b="1" dirty="0"/>
              <a:t>P</a:t>
            </a:r>
            <a:r>
              <a:rPr lang="en-US" b="1" dirty="0" smtClean="0"/>
              <a:t>rice </a:t>
            </a:r>
            <a:r>
              <a:rPr lang="en-US" b="1" dirty="0"/>
              <a:t>discrimination requires the ability to </a:t>
            </a:r>
            <a:r>
              <a:rPr lang="en-US" b="1" dirty="0" smtClean="0"/>
              <a:t>separate customers </a:t>
            </a:r>
            <a:r>
              <a:rPr lang="en-US" b="1" dirty="0"/>
              <a:t>according to their willingness to pay</a:t>
            </a:r>
            <a:r>
              <a:rPr lang="en-US" dirty="0"/>
              <a:t>. C</a:t>
            </a:r>
            <a:r>
              <a:rPr lang="en-US" dirty="0" smtClean="0"/>
              <a:t>ustomers could be separated </a:t>
            </a:r>
            <a:r>
              <a:rPr lang="en-US" dirty="0"/>
              <a:t>geographically. But sometimes monopolists choose other </a:t>
            </a:r>
            <a:r>
              <a:rPr lang="en-US" dirty="0" smtClean="0"/>
              <a:t>differences, such </a:t>
            </a:r>
            <a:r>
              <a:rPr lang="en-US" dirty="0"/>
              <a:t>as age or income, to distinguish among customers</a:t>
            </a:r>
            <a:r>
              <a:rPr lang="en-US" dirty="0" smtClean="0"/>
              <a:t>.</a:t>
            </a:r>
          </a:p>
          <a:p>
            <a:pPr algn="just"/>
            <a:r>
              <a:rPr lang="en-US" dirty="0"/>
              <a:t>C</a:t>
            </a:r>
            <a:r>
              <a:rPr lang="en-US" dirty="0" smtClean="0"/>
              <a:t>ertain </a:t>
            </a:r>
            <a:r>
              <a:rPr lang="en-US" dirty="0"/>
              <a:t>market forces can prevent </a:t>
            </a:r>
            <a:r>
              <a:rPr lang="en-US" dirty="0" smtClean="0"/>
              <a:t>firms from </a:t>
            </a:r>
            <a:r>
              <a:rPr lang="en-US" dirty="0"/>
              <a:t>price discriminating. In particular, one such force is </a:t>
            </a:r>
            <a:r>
              <a:rPr lang="en-US" i="1" dirty="0"/>
              <a:t>arbitrage</a:t>
            </a:r>
            <a:r>
              <a:rPr lang="en-US" dirty="0"/>
              <a:t>, the </a:t>
            </a:r>
            <a:r>
              <a:rPr lang="en-US" dirty="0" smtClean="0"/>
              <a:t>process of </a:t>
            </a:r>
            <a:r>
              <a:rPr lang="en-US" dirty="0"/>
              <a:t>buying a good in one market at a low price and selling it in another market </a:t>
            </a:r>
            <a:r>
              <a:rPr lang="en-US" dirty="0" smtClean="0"/>
              <a:t>at a higher price to profit from the price difference.</a:t>
            </a:r>
          </a:p>
        </p:txBody>
      </p:sp>
    </p:spTree>
    <p:extLst>
      <p:ext uri="{BB962C8B-B14F-4D97-AF65-F5344CB8AC3E}">
        <p14:creationId xmlns:p14="http://schemas.microsoft.com/office/powerpoint/2010/main" val="247837772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199" y="763442"/>
            <a:ext cx="10568709" cy="5766667"/>
          </a:xfrm>
        </p:spPr>
        <p:txBody>
          <a:bodyPr>
            <a:normAutofit fontScale="85000" lnSpcReduction="20000"/>
          </a:bodyPr>
          <a:lstStyle/>
          <a:p>
            <a:pPr algn="just"/>
            <a:r>
              <a:rPr lang="en-IN" b="1" dirty="0"/>
              <a:t>Price </a:t>
            </a:r>
            <a:r>
              <a:rPr lang="en-IN" b="1" dirty="0" smtClean="0"/>
              <a:t>discrimination can </a:t>
            </a:r>
            <a:r>
              <a:rPr lang="en-IN" b="1" dirty="0"/>
              <a:t>raise economic welfare</a:t>
            </a:r>
            <a:r>
              <a:rPr lang="en-IN" dirty="0" smtClean="0"/>
              <a:t>.</a:t>
            </a:r>
            <a:r>
              <a:rPr lang="en-US" dirty="0"/>
              <a:t> </a:t>
            </a:r>
            <a:r>
              <a:rPr lang="en-US" dirty="0" smtClean="0"/>
              <a:t>Thus price </a:t>
            </a:r>
            <a:r>
              <a:rPr lang="en-US" dirty="0"/>
              <a:t>discrimination can eliminate </a:t>
            </a:r>
            <a:r>
              <a:rPr lang="en-US" dirty="0" smtClean="0"/>
              <a:t>the inefficiency </a:t>
            </a:r>
            <a:r>
              <a:rPr lang="en-US" dirty="0"/>
              <a:t>inherent in monopoly pricing</a:t>
            </a:r>
            <a:r>
              <a:rPr lang="en-US" dirty="0" smtClean="0"/>
              <a:t>.</a:t>
            </a:r>
          </a:p>
          <a:p>
            <a:pPr algn="just"/>
            <a:r>
              <a:rPr lang="en-US" dirty="0" smtClean="0"/>
              <a:t>The following figure shows </a:t>
            </a:r>
            <a:r>
              <a:rPr lang="en-US" dirty="0"/>
              <a:t>producer and consumer surplus with and without </a:t>
            </a:r>
            <a:r>
              <a:rPr lang="en-US" dirty="0" smtClean="0"/>
              <a:t>price discrimination. Without </a:t>
            </a:r>
            <a:r>
              <a:rPr lang="en-US" dirty="0"/>
              <a:t>price discrimination, the firm charges a single price </a:t>
            </a:r>
            <a:r>
              <a:rPr lang="en-US" dirty="0" smtClean="0"/>
              <a:t>above marginal </a:t>
            </a:r>
            <a:r>
              <a:rPr lang="en-US" dirty="0"/>
              <a:t>cost, as shown in panel (a). Because some potential customers who </a:t>
            </a:r>
            <a:r>
              <a:rPr lang="en-US" dirty="0" smtClean="0"/>
              <a:t>value the </a:t>
            </a:r>
            <a:r>
              <a:rPr lang="en-US" dirty="0"/>
              <a:t>good at more than marginal cost do not buy it at this high price, the </a:t>
            </a:r>
            <a:r>
              <a:rPr lang="en-US" dirty="0" smtClean="0"/>
              <a:t>monopoly causes </a:t>
            </a:r>
            <a:r>
              <a:rPr lang="en-US" dirty="0"/>
              <a:t>a deadweight loss. </a:t>
            </a:r>
            <a:endParaRPr lang="en-US" dirty="0" smtClean="0"/>
          </a:p>
          <a:p>
            <a:pPr algn="just"/>
            <a:r>
              <a:rPr lang="en-US" dirty="0" smtClean="0"/>
              <a:t>Yet </a:t>
            </a:r>
            <a:r>
              <a:rPr lang="en-US" b="1" dirty="0"/>
              <a:t>when a firm can perfectly price discriminate</a:t>
            </a:r>
            <a:r>
              <a:rPr lang="en-US" dirty="0"/>
              <a:t>, </a:t>
            </a:r>
            <a:r>
              <a:rPr lang="en-US" dirty="0" smtClean="0"/>
              <a:t>as shown </a:t>
            </a:r>
            <a:r>
              <a:rPr lang="en-US" dirty="0"/>
              <a:t>in panel (b), each customer who values the good at more than </a:t>
            </a:r>
            <a:r>
              <a:rPr lang="en-US" dirty="0" smtClean="0"/>
              <a:t>marginal cost </a:t>
            </a:r>
            <a:r>
              <a:rPr lang="en-US" dirty="0"/>
              <a:t>buys the good and is charged his or her willingness to pay. All </a:t>
            </a:r>
            <a:r>
              <a:rPr lang="en-US" dirty="0" smtClean="0"/>
              <a:t>mutually beneficial </a:t>
            </a:r>
            <a:r>
              <a:rPr lang="en-US" dirty="0"/>
              <a:t>trades take place, </a:t>
            </a:r>
            <a:r>
              <a:rPr lang="en-US" b="1" dirty="0"/>
              <a:t>there is no deadweight loss</a:t>
            </a:r>
            <a:r>
              <a:rPr lang="en-US" dirty="0"/>
              <a:t>, and the entire </a:t>
            </a:r>
            <a:r>
              <a:rPr lang="en-US" dirty="0" smtClean="0"/>
              <a:t>surplus derived </a:t>
            </a:r>
            <a:r>
              <a:rPr lang="en-US" dirty="0"/>
              <a:t>from the market goes to the monopoly producer in the form of </a:t>
            </a:r>
            <a:r>
              <a:rPr lang="en-US" dirty="0" smtClean="0"/>
              <a:t>profit.</a:t>
            </a:r>
          </a:p>
          <a:p>
            <a:pPr algn="just"/>
            <a:r>
              <a:rPr lang="en-US" b="1" dirty="0"/>
              <a:t>In reality, of course, price discrimination is not </a:t>
            </a:r>
            <a:r>
              <a:rPr lang="en-US" b="1" dirty="0" smtClean="0"/>
              <a:t>perfect</a:t>
            </a:r>
            <a:r>
              <a:rPr lang="en-US" dirty="0" smtClean="0"/>
              <a:t>. </a:t>
            </a:r>
            <a:r>
              <a:rPr lang="en-US" dirty="0"/>
              <a:t>Instead, firms price </a:t>
            </a:r>
            <a:r>
              <a:rPr lang="en-US" dirty="0" smtClean="0"/>
              <a:t>discriminate by </a:t>
            </a:r>
            <a:r>
              <a:rPr lang="en-US" dirty="0"/>
              <a:t>dividing customers into groups: young versus old, weekday </a:t>
            </a:r>
            <a:r>
              <a:rPr lang="en-US" dirty="0" smtClean="0"/>
              <a:t>versus </a:t>
            </a:r>
            <a:r>
              <a:rPr lang="en-IN" dirty="0" smtClean="0"/>
              <a:t>weekend shoppers. The implication  of imperfect price discrimination on total welfare is complicated.</a:t>
            </a:r>
            <a:r>
              <a:rPr lang="en-US" dirty="0"/>
              <a:t> Compared to the monopoly outcome with a </a:t>
            </a:r>
            <a:r>
              <a:rPr lang="en-US" dirty="0" smtClean="0"/>
              <a:t>single price</a:t>
            </a:r>
            <a:r>
              <a:rPr lang="en-US" dirty="0"/>
              <a:t>, imperfect price discrimination can raise, lower, or leave unchanged </a:t>
            </a:r>
            <a:r>
              <a:rPr lang="en-US" dirty="0" smtClean="0"/>
              <a:t>total surplus </a:t>
            </a:r>
            <a:r>
              <a:rPr lang="en-US" dirty="0"/>
              <a:t>in a market. The only certain conclusion is that price discrimination </a:t>
            </a:r>
            <a:r>
              <a:rPr lang="en-US" dirty="0" smtClean="0"/>
              <a:t>raises the </a:t>
            </a:r>
            <a:r>
              <a:rPr lang="en-US" dirty="0"/>
              <a:t>monopoly’s profit; otherwise, the firm would choose to charge all </a:t>
            </a:r>
            <a:r>
              <a:rPr lang="en-US" dirty="0" smtClean="0"/>
              <a:t>customers </a:t>
            </a:r>
            <a:r>
              <a:rPr lang="en-IN" dirty="0" smtClean="0"/>
              <a:t>the </a:t>
            </a:r>
            <a:r>
              <a:rPr lang="en-IN" dirty="0"/>
              <a:t>same </a:t>
            </a:r>
            <a:r>
              <a:rPr lang="en-IN" dirty="0" smtClean="0"/>
              <a:t>price.</a:t>
            </a:r>
            <a:endParaRPr lang="en-IN" dirty="0"/>
          </a:p>
        </p:txBody>
      </p:sp>
    </p:spTree>
    <p:extLst>
      <p:ext uri="{BB962C8B-B14F-4D97-AF65-F5344CB8AC3E}">
        <p14:creationId xmlns:p14="http://schemas.microsoft.com/office/powerpoint/2010/main" val="323083099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2727" y="365125"/>
            <a:ext cx="10661073" cy="1066511"/>
          </a:xfrm>
          <a:solidFill>
            <a:schemeClr val="accent2">
              <a:lumMod val="20000"/>
              <a:lumOff val="80000"/>
            </a:schemeClr>
          </a:solidFill>
        </p:spPr>
        <p:txBody>
          <a:bodyPr/>
          <a:lstStyle/>
          <a:p>
            <a:pPr algn="ctr"/>
            <a:r>
              <a:rPr lang="en-US" dirty="0" smtClean="0"/>
              <a:t>Welfare with and without price discrimination</a:t>
            </a:r>
            <a:endParaRPr lang="en-IN" dirty="0"/>
          </a:p>
        </p:txBody>
      </p:sp>
      <p:pic>
        <p:nvPicPr>
          <p:cNvPr id="4" name="Content Placeholder 3"/>
          <p:cNvPicPr>
            <a:picLocks noGrp="1" noChangeAspect="1"/>
          </p:cNvPicPr>
          <p:nvPr>
            <p:ph idx="1"/>
          </p:nvPr>
        </p:nvPicPr>
        <p:blipFill>
          <a:blip r:embed="rId2"/>
          <a:stretch>
            <a:fillRect/>
          </a:stretch>
        </p:blipFill>
        <p:spPr>
          <a:xfrm>
            <a:off x="979717" y="2314443"/>
            <a:ext cx="4623185" cy="3756316"/>
          </a:xfrm>
          <a:prstGeom prst="rect">
            <a:avLst/>
          </a:prstGeom>
        </p:spPr>
      </p:pic>
      <p:pic>
        <p:nvPicPr>
          <p:cNvPr id="5" name="Picture 4"/>
          <p:cNvPicPr>
            <a:picLocks noChangeAspect="1"/>
          </p:cNvPicPr>
          <p:nvPr/>
        </p:nvPicPr>
        <p:blipFill>
          <a:blip r:embed="rId3"/>
          <a:stretch>
            <a:fillRect/>
          </a:stretch>
        </p:blipFill>
        <p:spPr>
          <a:xfrm>
            <a:off x="6493164" y="2314444"/>
            <a:ext cx="4590471" cy="3756315"/>
          </a:xfrm>
          <a:prstGeom prst="rect">
            <a:avLst/>
          </a:prstGeom>
        </p:spPr>
      </p:pic>
    </p:spTree>
    <p:extLst>
      <p:ext uri="{BB962C8B-B14F-4D97-AF65-F5344CB8AC3E}">
        <p14:creationId xmlns:p14="http://schemas.microsoft.com/office/powerpoint/2010/main" val="420617181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140402"/>
          </a:xfrm>
          <a:solidFill>
            <a:schemeClr val="accent6">
              <a:lumMod val="40000"/>
              <a:lumOff val="60000"/>
            </a:schemeClr>
          </a:solidFill>
        </p:spPr>
        <p:txBody>
          <a:bodyPr/>
          <a:lstStyle/>
          <a:p>
            <a:pPr algn="ctr"/>
            <a:r>
              <a:rPr lang="en-US" dirty="0" smtClean="0"/>
              <a:t>First degree price discrimination</a:t>
            </a:r>
            <a:endParaRPr lang="en-IN" dirty="0"/>
          </a:p>
        </p:txBody>
      </p:sp>
      <p:sp>
        <p:nvSpPr>
          <p:cNvPr id="3" name="Content Placeholder 2"/>
          <p:cNvSpPr>
            <a:spLocks noGrp="1"/>
          </p:cNvSpPr>
          <p:nvPr>
            <p:ph idx="1"/>
          </p:nvPr>
        </p:nvSpPr>
        <p:spPr/>
        <p:txBody>
          <a:bodyPr>
            <a:normAutofit lnSpcReduction="10000"/>
          </a:bodyPr>
          <a:lstStyle/>
          <a:p>
            <a:pPr algn="just"/>
            <a:r>
              <a:rPr lang="en-US" dirty="0"/>
              <a:t>In a perfect business world, companies would be able to eliminate all consumer surplus through first-degree price discrimination. Also called </a:t>
            </a:r>
            <a:r>
              <a:rPr lang="en-US" b="1" dirty="0"/>
              <a:t>personalized pricing or perfect price discrimination</a:t>
            </a:r>
            <a:r>
              <a:rPr lang="en-US" dirty="0"/>
              <a:t>, this strategy occurs when </a:t>
            </a:r>
            <a:r>
              <a:rPr lang="en-US" b="1" dirty="0"/>
              <a:t>businesses can accurately determine what each customer will pay for a specific product or service </a:t>
            </a:r>
            <a:r>
              <a:rPr lang="en-US" dirty="0"/>
              <a:t>and then sell it for that price.</a:t>
            </a:r>
          </a:p>
          <a:p>
            <a:pPr algn="just"/>
            <a:r>
              <a:rPr lang="en-US" dirty="0"/>
              <a:t>An expectation to negotiate the final purchase price is part of the buying process in some industries, such as the used automobile industry. The company selling the used car can gather information through data mining relating to each buyer’s past purchase habits, income, budget, and maximum available output to determine what to charge for each car </a:t>
            </a:r>
            <a:r>
              <a:rPr lang="en-US" dirty="0" smtClean="0"/>
              <a:t>sold.</a:t>
            </a:r>
            <a:endParaRPr lang="en-US" dirty="0"/>
          </a:p>
          <a:p>
            <a:endParaRPr lang="en-IN" dirty="0"/>
          </a:p>
        </p:txBody>
      </p:sp>
    </p:spTree>
    <p:extLst>
      <p:ext uri="{BB962C8B-B14F-4D97-AF65-F5344CB8AC3E}">
        <p14:creationId xmlns:p14="http://schemas.microsoft.com/office/powerpoint/2010/main" val="359449170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algn="just"/>
            <a:r>
              <a:rPr lang="en-US" dirty="0"/>
              <a:t>This pricing strategy is well-suited for businesses and industries with high fixed costs as it allows the seller to capture the highest amount of available profit for each sale. It can only work if a company is able to segment or separate the market. It must also be able to stop the customer from selling the product or service to someone else at a higher price</a:t>
            </a:r>
            <a:r>
              <a:rPr lang="en-US" dirty="0" smtClean="0"/>
              <a:t>.</a:t>
            </a:r>
          </a:p>
          <a:p>
            <a:pPr algn="just"/>
            <a:r>
              <a:rPr lang="en-US" dirty="0"/>
              <a:t>One of the drawbacks to first-degree price discrimination is that it is time-consuming and difficult to perfect for most businesses. It's not a process that many businesses can execute—especially large companies that have many customers.</a:t>
            </a:r>
            <a:endParaRPr lang="en-IN" dirty="0"/>
          </a:p>
        </p:txBody>
      </p:sp>
    </p:spTree>
    <p:extLst>
      <p:ext uri="{BB962C8B-B14F-4D97-AF65-F5344CB8AC3E}">
        <p14:creationId xmlns:p14="http://schemas.microsoft.com/office/powerpoint/2010/main" val="10550068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pPr algn="just"/>
            <a:r>
              <a:rPr lang="en-IN" dirty="0"/>
              <a:t>Monopoly </a:t>
            </a:r>
            <a:r>
              <a:rPr lang="en-IN" dirty="0" smtClean="0"/>
              <a:t>firms, </a:t>
            </a:r>
            <a:r>
              <a:rPr lang="en-US" dirty="0" smtClean="0"/>
              <a:t>like </a:t>
            </a:r>
            <a:r>
              <a:rPr lang="en-US" dirty="0"/>
              <a:t>competitive firms, aim to maximize profit. But this goal has very </a:t>
            </a:r>
            <a:r>
              <a:rPr lang="en-US" dirty="0" smtClean="0"/>
              <a:t>different ramifications </a:t>
            </a:r>
            <a:r>
              <a:rPr lang="en-US" dirty="0"/>
              <a:t>for competitive and monopoly firms. In competitive markets, </a:t>
            </a:r>
            <a:r>
              <a:rPr lang="en-US" dirty="0" smtClean="0"/>
              <a:t>self interested consumers </a:t>
            </a:r>
            <a:r>
              <a:rPr lang="en-US" dirty="0"/>
              <a:t>and producers behave as if they are guided by an </a:t>
            </a:r>
            <a:r>
              <a:rPr lang="en-US" dirty="0" smtClean="0"/>
              <a:t>invisible hand </a:t>
            </a:r>
            <a:r>
              <a:rPr lang="en-US" dirty="0"/>
              <a:t>to promote general economic well-being. </a:t>
            </a:r>
            <a:endParaRPr lang="en-US" dirty="0" smtClean="0"/>
          </a:p>
          <a:p>
            <a:pPr algn="just"/>
            <a:r>
              <a:rPr lang="en-US" dirty="0" smtClean="0"/>
              <a:t>By </a:t>
            </a:r>
            <a:r>
              <a:rPr lang="en-US" dirty="0"/>
              <a:t>contrast, because </a:t>
            </a:r>
            <a:r>
              <a:rPr lang="en-US" dirty="0" smtClean="0"/>
              <a:t>monopoly firms </a:t>
            </a:r>
            <a:r>
              <a:rPr lang="en-US" dirty="0"/>
              <a:t>are unchecked by competition, the outcome in a market with a monopoly </a:t>
            </a:r>
            <a:r>
              <a:rPr lang="en-US" dirty="0" smtClean="0"/>
              <a:t>is often </a:t>
            </a:r>
            <a:r>
              <a:rPr lang="en-US" dirty="0"/>
              <a:t>not in the best interest of </a:t>
            </a:r>
            <a:r>
              <a:rPr lang="en-US" dirty="0" smtClean="0"/>
              <a:t>society.</a:t>
            </a:r>
            <a:endParaRPr lang="en-IN" dirty="0"/>
          </a:p>
        </p:txBody>
      </p:sp>
    </p:spTree>
    <p:extLst>
      <p:ext uri="{BB962C8B-B14F-4D97-AF65-F5344CB8AC3E}">
        <p14:creationId xmlns:p14="http://schemas.microsoft.com/office/powerpoint/2010/main" val="386545071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pPr algn="just"/>
            <a:r>
              <a:rPr lang="en-US" dirty="0"/>
              <a:t>In second-degree price discrimination, the ability to gather information on every potential buyer is not present. Instead, companies price products or services differently based on the preferences of various groups of consumers. Put simply, </a:t>
            </a:r>
            <a:r>
              <a:rPr lang="en-US" b="1" dirty="0"/>
              <a:t>companies price based on how much they can sell.</a:t>
            </a:r>
          </a:p>
          <a:p>
            <a:pPr algn="just"/>
            <a:r>
              <a:rPr lang="en-US" dirty="0"/>
              <a:t>Second-degree price discrimination, which is also called product versioning or menu pricing, is normally applied through:</a:t>
            </a:r>
          </a:p>
          <a:p>
            <a:pPr algn="just">
              <a:buFont typeface="Wingdings" panose="05000000000000000000" pitchFamily="2" charset="2"/>
              <a:buChar char="Ø"/>
            </a:pPr>
            <a:r>
              <a:rPr lang="en-US" dirty="0"/>
              <a:t>Quantity discounts, such as special offers to customers who buy in bulk over those who buy a single product</a:t>
            </a:r>
          </a:p>
          <a:p>
            <a:pPr algn="just">
              <a:buFont typeface="Wingdings" panose="05000000000000000000" pitchFamily="2" charset="2"/>
              <a:buChar char="Ø"/>
            </a:pPr>
            <a:r>
              <a:rPr lang="en-US" dirty="0"/>
              <a:t>Buy-two-get-one offers</a:t>
            </a:r>
          </a:p>
          <a:p>
            <a:pPr algn="just">
              <a:buFont typeface="Wingdings" panose="05000000000000000000" pitchFamily="2" charset="2"/>
              <a:buChar char="Ø"/>
            </a:pPr>
            <a:r>
              <a:rPr lang="en-US" dirty="0"/>
              <a:t>Coupons</a:t>
            </a:r>
          </a:p>
          <a:p>
            <a:pPr algn="just">
              <a:buFont typeface="Wingdings" panose="05000000000000000000" pitchFamily="2" charset="2"/>
              <a:buChar char="Ø"/>
            </a:pPr>
            <a:r>
              <a:rPr lang="en-US" dirty="0"/>
              <a:t>Loyalty and rewards cards for frequent customers</a:t>
            </a:r>
          </a:p>
          <a:p>
            <a:endParaRPr lang="en-IN" dirty="0"/>
          </a:p>
        </p:txBody>
      </p:sp>
      <p:sp>
        <p:nvSpPr>
          <p:cNvPr id="4" name="Title 1"/>
          <p:cNvSpPr>
            <a:spLocks noGrp="1"/>
          </p:cNvSpPr>
          <p:nvPr>
            <p:ph type="title"/>
          </p:nvPr>
        </p:nvSpPr>
        <p:spPr>
          <a:xfrm>
            <a:off x="838200" y="365125"/>
            <a:ext cx="10515600" cy="1251239"/>
          </a:xfrm>
          <a:solidFill>
            <a:schemeClr val="accent4">
              <a:lumMod val="60000"/>
              <a:lumOff val="40000"/>
            </a:schemeClr>
          </a:solidFill>
        </p:spPr>
        <p:txBody>
          <a:bodyPr/>
          <a:lstStyle/>
          <a:p>
            <a:pPr algn="ctr"/>
            <a:r>
              <a:rPr lang="en-US" dirty="0" smtClean="0"/>
              <a:t>Second degree price discrimination</a:t>
            </a:r>
            <a:endParaRPr lang="en-IN" dirty="0"/>
          </a:p>
        </p:txBody>
      </p:sp>
    </p:spTree>
    <p:extLst>
      <p:ext uri="{BB962C8B-B14F-4D97-AF65-F5344CB8AC3E}">
        <p14:creationId xmlns:p14="http://schemas.microsoft.com/office/powerpoint/2010/main" val="87544465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algn="just"/>
            <a:r>
              <a:rPr lang="en-US" dirty="0"/>
              <a:t>Second-degree price discrimination does not eliminate consumer surplus altogether, but it does allow a company to increase its profit margin on a subset of its consumer base. It's also a very easy strategy to execute since it doesn't take a lot of effort to attract and segment the consumer base.</a:t>
            </a:r>
            <a:endParaRPr lang="en-IN" dirty="0"/>
          </a:p>
        </p:txBody>
      </p:sp>
    </p:spTree>
    <p:extLst>
      <p:ext uri="{BB962C8B-B14F-4D97-AF65-F5344CB8AC3E}">
        <p14:creationId xmlns:p14="http://schemas.microsoft.com/office/powerpoint/2010/main" val="201431987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954934"/>
            <a:ext cx="10515600" cy="4351338"/>
          </a:xfrm>
        </p:spPr>
        <p:txBody>
          <a:bodyPr/>
          <a:lstStyle/>
          <a:p>
            <a:pPr algn="just"/>
            <a:r>
              <a:rPr lang="en-US" dirty="0"/>
              <a:t>Third-degree price discrimination occurs when </a:t>
            </a:r>
            <a:r>
              <a:rPr lang="en-US" b="1" dirty="0"/>
              <a:t>companies price products and services differently based on the unique demographics of subsets of their consumer base</a:t>
            </a:r>
            <a:r>
              <a:rPr lang="en-US" dirty="0"/>
              <a:t>, such as students, military personnel, or older adults. As such, it's commonly called group pricing.</a:t>
            </a:r>
          </a:p>
          <a:p>
            <a:pPr algn="just"/>
            <a:r>
              <a:rPr lang="en-US" dirty="0"/>
              <a:t>You'll commonly see this type of pricing strategy in movie theater ticket sales, admission prices to amusement parks, and restaurant offers. The travel and tourism industry also uses third-degree price discrimination for those who book on a last-minute basis. </a:t>
            </a:r>
          </a:p>
          <a:p>
            <a:endParaRPr lang="en-IN" dirty="0"/>
          </a:p>
        </p:txBody>
      </p:sp>
      <p:sp>
        <p:nvSpPr>
          <p:cNvPr id="4" name="Title 1"/>
          <p:cNvSpPr>
            <a:spLocks noGrp="1"/>
          </p:cNvSpPr>
          <p:nvPr>
            <p:ph type="title"/>
          </p:nvPr>
        </p:nvSpPr>
        <p:spPr>
          <a:solidFill>
            <a:schemeClr val="accent2">
              <a:lumMod val="75000"/>
            </a:schemeClr>
          </a:solidFill>
        </p:spPr>
        <p:txBody>
          <a:bodyPr/>
          <a:lstStyle/>
          <a:p>
            <a:pPr algn="ctr"/>
            <a:r>
              <a:rPr lang="en-US" dirty="0" smtClean="0"/>
              <a:t>Third degree price discrimination</a:t>
            </a:r>
            <a:endParaRPr lang="en-IN" dirty="0"/>
          </a:p>
        </p:txBody>
      </p:sp>
    </p:spTree>
    <p:extLst>
      <p:ext uri="{BB962C8B-B14F-4D97-AF65-F5344CB8AC3E}">
        <p14:creationId xmlns:p14="http://schemas.microsoft.com/office/powerpoint/2010/main" val="277454552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6618" y="365126"/>
            <a:ext cx="10587182" cy="1048038"/>
          </a:xfrm>
          <a:solidFill>
            <a:schemeClr val="accent3">
              <a:lumMod val="40000"/>
              <a:lumOff val="60000"/>
            </a:schemeClr>
          </a:solidFill>
        </p:spPr>
        <p:txBody>
          <a:bodyPr/>
          <a:lstStyle/>
          <a:p>
            <a:pPr algn="ctr"/>
            <a:r>
              <a:rPr lang="en-US" dirty="0" smtClean="0"/>
              <a:t>Public Polices towards Monopoly</a:t>
            </a:r>
            <a:endParaRPr lang="en-IN" dirty="0"/>
          </a:p>
        </p:txBody>
      </p:sp>
      <p:sp>
        <p:nvSpPr>
          <p:cNvPr id="3" name="Content Placeholder 2"/>
          <p:cNvSpPr>
            <a:spLocks noGrp="1"/>
          </p:cNvSpPr>
          <p:nvPr>
            <p:ph idx="1"/>
          </p:nvPr>
        </p:nvSpPr>
        <p:spPr>
          <a:xfrm>
            <a:off x="766618" y="1616364"/>
            <a:ext cx="10587182" cy="5052291"/>
          </a:xfrm>
        </p:spPr>
        <p:txBody>
          <a:bodyPr>
            <a:normAutofit fontScale="77500" lnSpcReduction="20000"/>
          </a:bodyPr>
          <a:lstStyle/>
          <a:p>
            <a:pPr algn="just"/>
            <a:r>
              <a:rPr lang="en-IN" dirty="0"/>
              <a:t>Policymakers in </a:t>
            </a:r>
            <a:r>
              <a:rPr lang="en-IN" dirty="0" smtClean="0"/>
              <a:t>the </a:t>
            </a:r>
            <a:r>
              <a:rPr lang="en-US" dirty="0" smtClean="0"/>
              <a:t>government </a:t>
            </a:r>
            <a:r>
              <a:rPr lang="en-US" dirty="0"/>
              <a:t>can respond to the problem of monopoly in one of </a:t>
            </a:r>
            <a:r>
              <a:rPr lang="en-US" dirty="0" smtClean="0"/>
              <a:t>three ways</a:t>
            </a:r>
            <a:r>
              <a:rPr lang="en-US" dirty="0"/>
              <a:t>:</a:t>
            </a:r>
          </a:p>
          <a:p>
            <a:pPr algn="just">
              <a:buFont typeface="Wingdings" panose="05000000000000000000" pitchFamily="2" charset="2"/>
              <a:buChar char="Ø"/>
            </a:pPr>
            <a:r>
              <a:rPr lang="en-US" b="1" dirty="0" smtClean="0"/>
              <a:t>By </a:t>
            </a:r>
            <a:r>
              <a:rPr lang="en-US" b="1" dirty="0"/>
              <a:t>trying to make monopolized industries more </a:t>
            </a:r>
            <a:r>
              <a:rPr lang="en-US" b="1" dirty="0" smtClean="0"/>
              <a:t>competitive- </a:t>
            </a:r>
            <a:r>
              <a:rPr lang="en-US" dirty="0" smtClean="0"/>
              <a:t>Competition Act, 2002. </a:t>
            </a:r>
            <a:r>
              <a:rPr lang="en-US" dirty="0"/>
              <a:t>Antitrust laws have costs as well as benefits. Sometimes companies merge </a:t>
            </a:r>
            <a:r>
              <a:rPr lang="en-US" dirty="0" smtClean="0"/>
              <a:t>not to </a:t>
            </a:r>
            <a:r>
              <a:rPr lang="en-US" dirty="0"/>
              <a:t>reduce competition but to lower costs through more efficient joint </a:t>
            </a:r>
            <a:r>
              <a:rPr lang="en-US" dirty="0" smtClean="0"/>
              <a:t>production. These </a:t>
            </a:r>
            <a:r>
              <a:rPr lang="en-US" dirty="0"/>
              <a:t>benefits from mergers are </a:t>
            </a:r>
            <a:r>
              <a:rPr lang="en-US" dirty="0" smtClean="0"/>
              <a:t>called </a:t>
            </a:r>
            <a:r>
              <a:rPr lang="en-US" i="1" dirty="0"/>
              <a:t>synergies</a:t>
            </a:r>
            <a:r>
              <a:rPr lang="en-US" dirty="0"/>
              <a:t>. For example, </a:t>
            </a:r>
            <a:r>
              <a:rPr lang="en-US" dirty="0" smtClean="0"/>
              <a:t>SBI merger. If </a:t>
            </a:r>
            <a:r>
              <a:rPr lang="en-US" dirty="0"/>
              <a:t>antitrust laws are to raise social welfare, </a:t>
            </a:r>
            <a:r>
              <a:rPr lang="en-US" dirty="0" smtClean="0"/>
              <a:t>the government </a:t>
            </a:r>
            <a:r>
              <a:rPr lang="en-US" dirty="0"/>
              <a:t>must be able to determine which mergers are desirable and </a:t>
            </a:r>
            <a:r>
              <a:rPr lang="en-US" dirty="0" smtClean="0"/>
              <a:t>which </a:t>
            </a:r>
            <a:r>
              <a:rPr lang="en-IN" dirty="0" smtClean="0"/>
              <a:t>are </a:t>
            </a:r>
            <a:r>
              <a:rPr lang="en-IN" dirty="0"/>
              <a:t>not.</a:t>
            </a:r>
            <a:endParaRPr lang="en-US" dirty="0"/>
          </a:p>
          <a:p>
            <a:pPr algn="just"/>
            <a:r>
              <a:rPr lang="en-US" b="1" dirty="0" smtClean="0"/>
              <a:t>By </a:t>
            </a:r>
            <a:r>
              <a:rPr lang="en-US" b="1" dirty="0"/>
              <a:t>regulating the behavior of the </a:t>
            </a:r>
            <a:r>
              <a:rPr lang="en-US" b="1" dirty="0" smtClean="0"/>
              <a:t>monopolies- </a:t>
            </a:r>
            <a:r>
              <a:rPr lang="en-US" dirty="0" smtClean="0"/>
              <a:t>imposing marginal cost pricing. But this faces a hurdle as monopolies have declining average total cost. The following figure </a:t>
            </a:r>
            <a:r>
              <a:rPr lang="en-US" dirty="0"/>
              <a:t>shows a firm with a large fixed </a:t>
            </a:r>
            <a:r>
              <a:rPr lang="en-US" dirty="0" smtClean="0"/>
              <a:t>cost and </a:t>
            </a:r>
            <a:r>
              <a:rPr lang="en-US" dirty="0"/>
              <a:t>then constant marginal cost thereafter. If regulators were to set price equal </a:t>
            </a:r>
            <a:r>
              <a:rPr lang="en-US" dirty="0" smtClean="0"/>
              <a:t>to marginal </a:t>
            </a:r>
            <a:r>
              <a:rPr lang="en-US" dirty="0"/>
              <a:t>cost, that price must be less than the firm’s average total cost, and </a:t>
            </a:r>
            <a:r>
              <a:rPr lang="en-US" dirty="0" smtClean="0"/>
              <a:t>the firm </a:t>
            </a:r>
            <a:r>
              <a:rPr lang="en-US" dirty="0"/>
              <a:t>would lose money. Instead of charging such a low price, the monopoly </a:t>
            </a:r>
            <a:r>
              <a:rPr lang="en-US" dirty="0" smtClean="0"/>
              <a:t>firm would </a:t>
            </a:r>
            <a:r>
              <a:rPr lang="en-US" dirty="0"/>
              <a:t>just exit the industry.</a:t>
            </a:r>
          </a:p>
          <a:p>
            <a:pPr algn="just">
              <a:buFont typeface="Wingdings" panose="05000000000000000000" pitchFamily="2" charset="2"/>
              <a:buChar char="Ø"/>
            </a:pPr>
            <a:r>
              <a:rPr lang="en-US" b="1" dirty="0" smtClean="0"/>
              <a:t>By </a:t>
            </a:r>
            <a:r>
              <a:rPr lang="en-US" b="1" dirty="0"/>
              <a:t>turning some private monopolies into public </a:t>
            </a:r>
            <a:r>
              <a:rPr lang="en-US" b="1" dirty="0" smtClean="0"/>
              <a:t>enterprises- </a:t>
            </a:r>
            <a:r>
              <a:rPr lang="en-US" dirty="0" smtClean="0"/>
              <a:t>governments can run natural monopolies like utilities but even then bureaucrats may form a special interest group and can block cost reducing reforms.</a:t>
            </a:r>
            <a:endParaRPr lang="en-IN" dirty="0"/>
          </a:p>
        </p:txBody>
      </p:sp>
    </p:spTree>
    <p:extLst>
      <p:ext uri="{BB962C8B-B14F-4D97-AF65-F5344CB8AC3E}">
        <p14:creationId xmlns:p14="http://schemas.microsoft.com/office/powerpoint/2010/main" val="375030351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7309" y="365125"/>
            <a:ext cx="10716491" cy="1048039"/>
          </a:xfrm>
          <a:solidFill>
            <a:schemeClr val="accent1"/>
          </a:solidFill>
        </p:spPr>
        <p:txBody>
          <a:bodyPr/>
          <a:lstStyle/>
          <a:p>
            <a:pPr algn="ctr"/>
            <a:r>
              <a:rPr lang="en-US" dirty="0" smtClean="0"/>
              <a:t>Marginal cost pricing for a Natural Monopoly</a:t>
            </a:r>
            <a:endParaRPr lang="en-IN" dirty="0"/>
          </a:p>
        </p:txBody>
      </p:sp>
      <p:pic>
        <p:nvPicPr>
          <p:cNvPr id="4" name="Content Placeholder 3"/>
          <p:cNvPicPr>
            <a:picLocks noGrp="1" noChangeAspect="1"/>
          </p:cNvPicPr>
          <p:nvPr>
            <p:ph idx="1"/>
          </p:nvPr>
        </p:nvPicPr>
        <p:blipFill>
          <a:blip r:embed="rId2"/>
          <a:stretch>
            <a:fillRect/>
          </a:stretch>
        </p:blipFill>
        <p:spPr>
          <a:xfrm>
            <a:off x="2807855" y="2089074"/>
            <a:ext cx="6511636" cy="4017516"/>
          </a:xfrm>
          <a:prstGeom prst="rect">
            <a:avLst/>
          </a:prstGeom>
        </p:spPr>
      </p:pic>
    </p:spTree>
    <p:extLst>
      <p:ext uri="{BB962C8B-B14F-4D97-AF65-F5344CB8AC3E}">
        <p14:creationId xmlns:p14="http://schemas.microsoft.com/office/powerpoint/2010/main" val="163038301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00471"/>
            <a:ext cx="10515600" cy="1131165"/>
          </a:xfrm>
          <a:solidFill>
            <a:schemeClr val="accent2">
              <a:lumMod val="20000"/>
              <a:lumOff val="80000"/>
            </a:schemeClr>
          </a:solidFill>
        </p:spPr>
        <p:txBody>
          <a:bodyPr/>
          <a:lstStyle/>
          <a:p>
            <a:pPr algn="ctr"/>
            <a:r>
              <a:rPr lang="en-US" dirty="0" smtClean="0"/>
              <a:t>Why Monopolies arise?</a:t>
            </a:r>
            <a:endParaRPr lang="en-IN" dirty="0"/>
          </a:p>
        </p:txBody>
      </p:sp>
      <p:sp>
        <p:nvSpPr>
          <p:cNvPr id="3" name="Content Placeholder 2"/>
          <p:cNvSpPr>
            <a:spLocks noGrp="1"/>
          </p:cNvSpPr>
          <p:nvPr>
            <p:ph idx="1"/>
          </p:nvPr>
        </p:nvSpPr>
        <p:spPr/>
        <p:txBody>
          <a:bodyPr>
            <a:normAutofit fontScale="92500" lnSpcReduction="10000"/>
          </a:bodyPr>
          <a:lstStyle/>
          <a:p>
            <a:pPr algn="just"/>
            <a:r>
              <a:rPr lang="en-US" dirty="0"/>
              <a:t>A firm is a </a:t>
            </a:r>
            <a:r>
              <a:rPr lang="en-US" b="1" dirty="0"/>
              <a:t>monopoly </a:t>
            </a:r>
            <a:r>
              <a:rPr lang="en-US" dirty="0"/>
              <a:t>if it is the sole seller of its product and if its product </a:t>
            </a:r>
            <a:r>
              <a:rPr lang="en-US" dirty="0" smtClean="0"/>
              <a:t>does not </a:t>
            </a:r>
            <a:r>
              <a:rPr lang="en-US" dirty="0"/>
              <a:t>have close substitutes. The fundamental cause of monopoly is </a:t>
            </a:r>
            <a:r>
              <a:rPr lang="en-US" i="1" dirty="0"/>
              <a:t>barriers to </a:t>
            </a:r>
            <a:r>
              <a:rPr lang="en-US" i="1" dirty="0" smtClean="0"/>
              <a:t>entry. </a:t>
            </a:r>
            <a:r>
              <a:rPr lang="en-US" dirty="0" smtClean="0"/>
              <a:t>A </a:t>
            </a:r>
            <a:r>
              <a:rPr lang="en-US" dirty="0"/>
              <a:t>monopoly remains the only seller in its market because other firms </a:t>
            </a:r>
            <a:r>
              <a:rPr lang="en-US" dirty="0" smtClean="0"/>
              <a:t>cannot enter </a:t>
            </a:r>
            <a:r>
              <a:rPr lang="en-US" dirty="0"/>
              <a:t>the market and compete with it. </a:t>
            </a:r>
            <a:endParaRPr lang="en-US" dirty="0" smtClean="0"/>
          </a:p>
          <a:p>
            <a:pPr algn="just"/>
            <a:r>
              <a:rPr lang="en-US" dirty="0" smtClean="0"/>
              <a:t>Barriers </a:t>
            </a:r>
            <a:r>
              <a:rPr lang="en-US" dirty="0"/>
              <a:t>to entry, </a:t>
            </a:r>
            <a:r>
              <a:rPr lang="en-US" dirty="0" smtClean="0"/>
              <a:t>have </a:t>
            </a:r>
            <a:r>
              <a:rPr lang="en-US" dirty="0"/>
              <a:t>three </a:t>
            </a:r>
            <a:r>
              <a:rPr lang="en-US" dirty="0" smtClean="0"/>
              <a:t>main </a:t>
            </a:r>
            <a:r>
              <a:rPr lang="en-IN" dirty="0" smtClean="0"/>
              <a:t>sources</a:t>
            </a:r>
            <a:r>
              <a:rPr lang="en-IN" dirty="0"/>
              <a:t>:</a:t>
            </a:r>
          </a:p>
          <a:p>
            <a:pPr algn="just">
              <a:buFont typeface="Wingdings" panose="05000000000000000000" pitchFamily="2" charset="2"/>
              <a:buChar char="Ø"/>
            </a:pPr>
            <a:r>
              <a:rPr lang="en-US" i="1" dirty="0" smtClean="0"/>
              <a:t>Monopoly </a:t>
            </a:r>
            <a:r>
              <a:rPr lang="en-US" i="1" dirty="0"/>
              <a:t>resources: </a:t>
            </a:r>
            <a:r>
              <a:rPr lang="en-US" dirty="0"/>
              <a:t>A key resource required for production is owned by </a:t>
            </a:r>
            <a:r>
              <a:rPr lang="en-US" dirty="0" smtClean="0"/>
              <a:t>a </a:t>
            </a:r>
            <a:r>
              <a:rPr lang="en-IN" dirty="0" smtClean="0"/>
              <a:t>single </a:t>
            </a:r>
            <a:r>
              <a:rPr lang="en-IN" dirty="0"/>
              <a:t>firm.</a:t>
            </a:r>
          </a:p>
          <a:p>
            <a:pPr algn="just">
              <a:buFont typeface="Wingdings" panose="05000000000000000000" pitchFamily="2" charset="2"/>
              <a:buChar char="Ø"/>
            </a:pPr>
            <a:r>
              <a:rPr lang="en-US" i="1" dirty="0" smtClean="0"/>
              <a:t>Government </a:t>
            </a:r>
            <a:r>
              <a:rPr lang="en-US" i="1" dirty="0"/>
              <a:t>regulation: </a:t>
            </a:r>
            <a:r>
              <a:rPr lang="en-US" dirty="0"/>
              <a:t>The government gives a single firm the exclusive </a:t>
            </a:r>
            <a:r>
              <a:rPr lang="en-US" dirty="0" smtClean="0"/>
              <a:t>right to </a:t>
            </a:r>
            <a:r>
              <a:rPr lang="en-US" dirty="0"/>
              <a:t>produce some good or service.</a:t>
            </a:r>
          </a:p>
          <a:p>
            <a:pPr algn="just">
              <a:buFont typeface="Wingdings" panose="05000000000000000000" pitchFamily="2" charset="2"/>
              <a:buChar char="Ø"/>
            </a:pPr>
            <a:r>
              <a:rPr lang="en-US" i="1" dirty="0" smtClean="0"/>
              <a:t>The </a:t>
            </a:r>
            <a:r>
              <a:rPr lang="en-US" i="1" dirty="0"/>
              <a:t>production process: </a:t>
            </a:r>
            <a:r>
              <a:rPr lang="en-US" dirty="0"/>
              <a:t>A single firm can produce output at a lower cost </a:t>
            </a:r>
            <a:r>
              <a:rPr lang="en-US" dirty="0" smtClean="0"/>
              <a:t>than can </a:t>
            </a:r>
            <a:r>
              <a:rPr lang="en-US" dirty="0"/>
              <a:t>a larger number of producers</a:t>
            </a:r>
            <a:endParaRPr lang="en-IN" dirty="0"/>
          </a:p>
        </p:txBody>
      </p:sp>
    </p:spTree>
    <p:extLst>
      <p:ext uri="{BB962C8B-B14F-4D97-AF65-F5344CB8AC3E}">
        <p14:creationId xmlns:p14="http://schemas.microsoft.com/office/powerpoint/2010/main" val="246699652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01857"/>
          </a:xfrm>
          <a:solidFill>
            <a:schemeClr val="accent5">
              <a:lumMod val="40000"/>
              <a:lumOff val="60000"/>
            </a:schemeClr>
          </a:solidFill>
        </p:spPr>
        <p:txBody>
          <a:bodyPr/>
          <a:lstStyle/>
          <a:p>
            <a:pPr algn="ctr"/>
            <a:r>
              <a:rPr lang="en-US" dirty="0" smtClean="0"/>
              <a:t>Monopoly Resources</a:t>
            </a:r>
            <a:endParaRPr lang="en-IN" dirty="0"/>
          </a:p>
        </p:txBody>
      </p:sp>
      <p:sp>
        <p:nvSpPr>
          <p:cNvPr id="3" name="Content Placeholder 2"/>
          <p:cNvSpPr>
            <a:spLocks noGrp="1"/>
          </p:cNvSpPr>
          <p:nvPr>
            <p:ph idx="1"/>
          </p:nvPr>
        </p:nvSpPr>
        <p:spPr>
          <a:xfrm>
            <a:off x="665019" y="1496291"/>
            <a:ext cx="10688782" cy="4680672"/>
          </a:xfrm>
        </p:spPr>
        <p:txBody>
          <a:bodyPr>
            <a:normAutofit fontScale="92500" lnSpcReduction="10000"/>
          </a:bodyPr>
          <a:lstStyle/>
          <a:p>
            <a:pPr algn="just"/>
            <a:r>
              <a:rPr lang="en-US" dirty="0"/>
              <a:t>A classic example of market power arising from the ownership of a </a:t>
            </a:r>
            <a:r>
              <a:rPr lang="en-US" dirty="0" smtClean="0"/>
              <a:t>key resource </a:t>
            </a:r>
            <a:r>
              <a:rPr lang="en-US" dirty="0"/>
              <a:t>is DeBeers, the South African diamond company. Founded in 1888 </a:t>
            </a:r>
            <a:r>
              <a:rPr lang="en-US" dirty="0" smtClean="0"/>
              <a:t>by  Cecil </a:t>
            </a:r>
            <a:r>
              <a:rPr lang="en-US" dirty="0"/>
              <a:t>Rhodes, an English businessman (and benefactor for the Rhodes scholarship</a:t>
            </a:r>
            <a:r>
              <a:rPr lang="en-US" dirty="0" smtClean="0"/>
              <a:t>),</a:t>
            </a:r>
            <a:r>
              <a:rPr lang="en-US" dirty="0"/>
              <a:t> </a:t>
            </a:r>
            <a:r>
              <a:rPr lang="en-US" dirty="0" smtClean="0"/>
              <a:t>DeBeers </a:t>
            </a:r>
            <a:r>
              <a:rPr lang="en-US" dirty="0"/>
              <a:t>has at times controlled up to 80 percent of the production from </a:t>
            </a:r>
            <a:r>
              <a:rPr lang="en-US" dirty="0" smtClean="0"/>
              <a:t>the world’s </a:t>
            </a:r>
            <a:r>
              <a:rPr lang="en-US" dirty="0"/>
              <a:t>diamond mines. Because its market share is less than 100 percent, </a:t>
            </a:r>
            <a:r>
              <a:rPr lang="en-US" dirty="0" smtClean="0"/>
              <a:t>DeBeers is </a:t>
            </a:r>
            <a:r>
              <a:rPr lang="en-US" dirty="0"/>
              <a:t>not exactly a monopoly, but the company has nonetheless exerted </a:t>
            </a:r>
            <a:r>
              <a:rPr lang="en-US" dirty="0" smtClean="0"/>
              <a:t>substantial influence </a:t>
            </a:r>
            <a:r>
              <a:rPr lang="en-US" dirty="0"/>
              <a:t>over the market price of diamonds</a:t>
            </a:r>
            <a:r>
              <a:rPr lang="en-US" dirty="0" smtClean="0"/>
              <a:t>.</a:t>
            </a:r>
          </a:p>
          <a:p>
            <a:pPr algn="just"/>
            <a:r>
              <a:rPr lang="en-US" dirty="0"/>
              <a:t>Although exclusive ownership of a key resource is a potential cause of </a:t>
            </a:r>
            <a:r>
              <a:rPr lang="en-US" dirty="0" smtClean="0"/>
              <a:t>monopoly, </a:t>
            </a:r>
            <a:r>
              <a:rPr lang="en-US" b="1" dirty="0" smtClean="0"/>
              <a:t>in </a:t>
            </a:r>
            <a:r>
              <a:rPr lang="en-US" b="1" dirty="0"/>
              <a:t>practice monopolies rarely arise for this reason</a:t>
            </a:r>
            <a:r>
              <a:rPr lang="en-US" dirty="0"/>
              <a:t>. Economies are large, </a:t>
            </a:r>
            <a:r>
              <a:rPr lang="en-US" dirty="0" smtClean="0"/>
              <a:t>and resources </a:t>
            </a:r>
            <a:r>
              <a:rPr lang="en-US" dirty="0"/>
              <a:t>are owned by many people. Indeed, because many goods are </a:t>
            </a:r>
            <a:r>
              <a:rPr lang="en-US" dirty="0" smtClean="0"/>
              <a:t>traded internationally</a:t>
            </a:r>
            <a:r>
              <a:rPr lang="en-US" dirty="0"/>
              <a:t>, the natural scope of their markets is often worldwide.</a:t>
            </a:r>
            <a:endParaRPr lang="en-IN" dirty="0"/>
          </a:p>
        </p:txBody>
      </p:sp>
    </p:spTree>
    <p:extLst>
      <p:ext uri="{BB962C8B-B14F-4D97-AF65-F5344CB8AC3E}">
        <p14:creationId xmlns:p14="http://schemas.microsoft.com/office/powerpoint/2010/main" val="355743226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075747"/>
          </a:xfrm>
          <a:solidFill>
            <a:schemeClr val="accent6">
              <a:lumMod val="75000"/>
            </a:schemeClr>
          </a:solidFill>
        </p:spPr>
        <p:txBody>
          <a:bodyPr/>
          <a:lstStyle/>
          <a:p>
            <a:pPr algn="ctr"/>
            <a:r>
              <a:rPr lang="en-US" dirty="0" smtClean="0"/>
              <a:t>Government created monopolies</a:t>
            </a:r>
            <a:endParaRPr lang="en-IN" dirty="0"/>
          </a:p>
        </p:txBody>
      </p:sp>
      <p:sp>
        <p:nvSpPr>
          <p:cNvPr id="3" name="Content Placeholder 2"/>
          <p:cNvSpPr>
            <a:spLocks noGrp="1"/>
          </p:cNvSpPr>
          <p:nvPr>
            <p:ph idx="1"/>
          </p:nvPr>
        </p:nvSpPr>
        <p:spPr>
          <a:xfrm>
            <a:off x="838200" y="1825624"/>
            <a:ext cx="10515600" cy="4427393"/>
          </a:xfrm>
        </p:spPr>
        <p:txBody>
          <a:bodyPr>
            <a:normAutofit fontScale="85000" lnSpcReduction="20000"/>
          </a:bodyPr>
          <a:lstStyle/>
          <a:p>
            <a:pPr algn="just"/>
            <a:r>
              <a:rPr lang="en-US" dirty="0"/>
              <a:t>In many cases, monopolies arise because the government has given one </a:t>
            </a:r>
            <a:r>
              <a:rPr lang="en-US" dirty="0" smtClean="0"/>
              <a:t>person or </a:t>
            </a:r>
            <a:r>
              <a:rPr lang="en-US" dirty="0"/>
              <a:t>firm the exclusive right to sell some good or </a:t>
            </a:r>
            <a:r>
              <a:rPr lang="en-US" dirty="0" smtClean="0"/>
              <a:t>service.</a:t>
            </a:r>
          </a:p>
          <a:p>
            <a:pPr algn="just"/>
            <a:r>
              <a:rPr lang="en-US" dirty="0"/>
              <a:t>The </a:t>
            </a:r>
            <a:r>
              <a:rPr lang="en-US" b="1" dirty="0"/>
              <a:t>patent and copyright laws </a:t>
            </a:r>
            <a:r>
              <a:rPr lang="en-US" dirty="0"/>
              <a:t>are two important examples. When a </a:t>
            </a:r>
            <a:r>
              <a:rPr lang="en-US" dirty="0" smtClean="0"/>
              <a:t>pharmaceutical company </a:t>
            </a:r>
            <a:r>
              <a:rPr lang="en-US" dirty="0"/>
              <a:t>discovers a new drug, it can apply to the government for a </a:t>
            </a:r>
            <a:r>
              <a:rPr lang="en-US" dirty="0" smtClean="0"/>
              <a:t>patent. If </a:t>
            </a:r>
            <a:r>
              <a:rPr lang="en-US" dirty="0"/>
              <a:t>the government deems the drug to be truly original, it approves the </a:t>
            </a:r>
            <a:r>
              <a:rPr lang="en-US" dirty="0" smtClean="0"/>
              <a:t>patent, which </a:t>
            </a:r>
            <a:r>
              <a:rPr lang="en-US" dirty="0"/>
              <a:t>gives the company the exclusive right to manufacture and sell the </a:t>
            </a:r>
            <a:r>
              <a:rPr lang="en-US" dirty="0" smtClean="0"/>
              <a:t>drug for </a:t>
            </a:r>
            <a:r>
              <a:rPr lang="en-US" dirty="0"/>
              <a:t>20 years. </a:t>
            </a:r>
            <a:endParaRPr lang="en-US" dirty="0" smtClean="0"/>
          </a:p>
          <a:p>
            <a:pPr algn="just"/>
            <a:r>
              <a:rPr lang="en-US" dirty="0" smtClean="0"/>
              <a:t>Similarly</a:t>
            </a:r>
            <a:r>
              <a:rPr lang="en-US" dirty="0"/>
              <a:t>, when a novelist finishes a book, she can copyright it. </a:t>
            </a:r>
            <a:r>
              <a:rPr lang="en-US" dirty="0" smtClean="0"/>
              <a:t>The copyright </a:t>
            </a:r>
            <a:r>
              <a:rPr lang="en-US" dirty="0"/>
              <a:t>is a government guarantee that no one can print and sell the work </a:t>
            </a:r>
            <a:r>
              <a:rPr lang="en-US" dirty="0" smtClean="0"/>
              <a:t>without the </a:t>
            </a:r>
            <a:r>
              <a:rPr lang="en-US" dirty="0"/>
              <a:t>author’s permission. The copyright makes the novelist a monopolist in </a:t>
            </a:r>
            <a:r>
              <a:rPr lang="en-US" dirty="0" smtClean="0"/>
              <a:t>the </a:t>
            </a:r>
            <a:r>
              <a:rPr lang="en-IN" dirty="0" smtClean="0"/>
              <a:t>sale </a:t>
            </a:r>
            <a:r>
              <a:rPr lang="en-IN" dirty="0"/>
              <a:t>of her novel.</a:t>
            </a:r>
          </a:p>
          <a:p>
            <a:pPr algn="just"/>
            <a:r>
              <a:rPr lang="en-US" dirty="0"/>
              <a:t>The effects of patent and copyright laws are easy to see. Because these </a:t>
            </a:r>
            <a:r>
              <a:rPr lang="en-US" dirty="0" smtClean="0"/>
              <a:t>laws give </a:t>
            </a:r>
            <a:r>
              <a:rPr lang="en-US" dirty="0"/>
              <a:t>one producer a monopoly, they lead to higher prices than would occur </a:t>
            </a:r>
            <a:r>
              <a:rPr lang="en-US" dirty="0" smtClean="0"/>
              <a:t>under competition</a:t>
            </a:r>
            <a:r>
              <a:rPr lang="en-US" dirty="0"/>
              <a:t>. But by allowing these monopoly producers to charge higher </a:t>
            </a:r>
            <a:r>
              <a:rPr lang="en-US" dirty="0" smtClean="0"/>
              <a:t>prices and </a:t>
            </a:r>
            <a:r>
              <a:rPr lang="en-US" dirty="0"/>
              <a:t>earn higher profits, the laws also encourage some desirable </a:t>
            </a:r>
            <a:r>
              <a:rPr lang="en-US" dirty="0" smtClean="0"/>
              <a:t>behaviour.</a:t>
            </a:r>
            <a:endParaRPr lang="en-IN" dirty="0"/>
          </a:p>
        </p:txBody>
      </p:sp>
    </p:spTree>
    <p:extLst>
      <p:ext uri="{BB962C8B-B14F-4D97-AF65-F5344CB8AC3E}">
        <p14:creationId xmlns:p14="http://schemas.microsoft.com/office/powerpoint/2010/main" val="276756408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149639"/>
          </a:xfrm>
          <a:solidFill>
            <a:schemeClr val="accent3">
              <a:lumMod val="60000"/>
              <a:lumOff val="40000"/>
            </a:schemeClr>
          </a:solidFill>
        </p:spPr>
        <p:txBody>
          <a:bodyPr/>
          <a:lstStyle/>
          <a:p>
            <a:pPr algn="ctr"/>
            <a:r>
              <a:rPr lang="en-US" dirty="0" smtClean="0"/>
              <a:t>Natural monopolies</a:t>
            </a:r>
            <a:endParaRPr lang="en-IN" dirty="0"/>
          </a:p>
        </p:txBody>
      </p:sp>
      <p:sp>
        <p:nvSpPr>
          <p:cNvPr id="3" name="Content Placeholder 2"/>
          <p:cNvSpPr>
            <a:spLocks noGrp="1"/>
          </p:cNvSpPr>
          <p:nvPr>
            <p:ph idx="1"/>
          </p:nvPr>
        </p:nvSpPr>
        <p:spPr/>
        <p:txBody>
          <a:bodyPr>
            <a:normAutofit fontScale="92500" lnSpcReduction="20000"/>
          </a:bodyPr>
          <a:lstStyle/>
          <a:p>
            <a:pPr algn="just"/>
            <a:r>
              <a:rPr lang="en-US" dirty="0"/>
              <a:t>An industry is a </a:t>
            </a:r>
            <a:r>
              <a:rPr lang="en-US" b="1" dirty="0"/>
              <a:t>natural monopoly </a:t>
            </a:r>
            <a:r>
              <a:rPr lang="en-US" dirty="0"/>
              <a:t>when a single firm can supply a good or </a:t>
            </a:r>
            <a:r>
              <a:rPr lang="en-US" dirty="0" smtClean="0"/>
              <a:t>service to </a:t>
            </a:r>
            <a:r>
              <a:rPr lang="en-US" dirty="0"/>
              <a:t>an entire market at a lower cost than could two or more firms. </a:t>
            </a:r>
            <a:r>
              <a:rPr lang="en-US" b="1" dirty="0"/>
              <a:t>A </a:t>
            </a:r>
            <a:r>
              <a:rPr lang="en-US" b="1" dirty="0" smtClean="0"/>
              <a:t>natural monopoly </a:t>
            </a:r>
            <a:r>
              <a:rPr lang="en-US" b="1" dirty="0"/>
              <a:t>arises when there are economies of scale</a:t>
            </a:r>
            <a:r>
              <a:rPr lang="en-US" dirty="0"/>
              <a:t> over the relevant range </a:t>
            </a:r>
            <a:r>
              <a:rPr lang="en-US" dirty="0" smtClean="0"/>
              <a:t>of </a:t>
            </a:r>
            <a:r>
              <a:rPr lang="en-IN" dirty="0" smtClean="0"/>
              <a:t>output.</a:t>
            </a:r>
          </a:p>
          <a:p>
            <a:pPr algn="just"/>
            <a:r>
              <a:rPr lang="en-US" dirty="0"/>
              <a:t>In this case, a single firm can produce any amount of output at least cost. That </a:t>
            </a:r>
            <a:r>
              <a:rPr lang="en-US" dirty="0" smtClean="0"/>
              <a:t>is, for </a:t>
            </a:r>
            <a:r>
              <a:rPr lang="en-US" dirty="0"/>
              <a:t>any given amount of output, a larger number of firms leads to less output </a:t>
            </a:r>
            <a:r>
              <a:rPr lang="en-US" dirty="0" smtClean="0"/>
              <a:t>per firm </a:t>
            </a:r>
            <a:r>
              <a:rPr lang="en-US" dirty="0"/>
              <a:t>and higher average total </a:t>
            </a:r>
            <a:r>
              <a:rPr lang="en-US" dirty="0" smtClean="0"/>
              <a:t>cost.</a:t>
            </a:r>
            <a:endParaRPr lang="en-IN" dirty="0" smtClean="0"/>
          </a:p>
          <a:p>
            <a:pPr algn="just"/>
            <a:r>
              <a:rPr lang="en-US" dirty="0"/>
              <a:t>An example of a natural monopoly is the distribution of water. To </a:t>
            </a:r>
            <a:r>
              <a:rPr lang="en-US" dirty="0" smtClean="0"/>
              <a:t>provide water </a:t>
            </a:r>
            <a:r>
              <a:rPr lang="en-US" dirty="0"/>
              <a:t>to residents of a town, a firm must build a network of pipes throughout </a:t>
            </a:r>
            <a:r>
              <a:rPr lang="en-US" dirty="0" smtClean="0"/>
              <a:t>the town</a:t>
            </a:r>
            <a:r>
              <a:rPr lang="en-US" dirty="0"/>
              <a:t>. If two or more firms were to compete in the provision of this service, </a:t>
            </a:r>
            <a:r>
              <a:rPr lang="en-US" dirty="0" smtClean="0"/>
              <a:t>each firm </a:t>
            </a:r>
            <a:r>
              <a:rPr lang="en-US" dirty="0"/>
              <a:t>would have to pay the fixed cost of building a network. Thus, the </a:t>
            </a:r>
            <a:r>
              <a:rPr lang="en-US" dirty="0" smtClean="0"/>
              <a:t>average total </a:t>
            </a:r>
            <a:r>
              <a:rPr lang="en-US" dirty="0"/>
              <a:t>cost of water is lowest if a single firm serves the entire </a:t>
            </a:r>
            <a:r>
              <a:rPr lang="en-US" dirty="0" smtClean="0"/>
              <a:t>market.</a:t>
            </a:r>
            <a:endParaRPr lang="en-IN" dirty="0"/>
          </a:p>
        </p:txBody>
      </p:sp>
    </p:spTree>
    <p:extLst>
      <p:ext uri="{BB962C8B-B14F-4D97-AF65-F5344CB8AC3E}">
        <p14:creationId xmlns:p14="http://schemas.microsoft.com/office/powerpoint/2010/main" val="145590615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8909" y="365125"/>
            <a:ext cx="10614891" cy="1205057"/>
          </a:xfrm>
          <a:solidFill>
            <a:schemeClr val="accent6">
              <a:lumMod val="40000"/>
              <a:lumOff val="60000"/>
            </a:schemeClr>
          </a:solidFill>
        </p:spPr>
        <p:txBody>
          <a:bodyPr/>
          <a:lstStyle/>
          <a:p>
            <a:pPr algn="ctr"/>
            <a:r>
              <a:rPr lang="en-US" dirty="0" smtClean="0"/>
              <a:t>Economies of scale as cause for monopoly</a:t>
            </a:r>
            <a:endParaRPr lang="en-IN" dirty="0"/>
          </a:p>
        </p:txBody>
      </p:sp>
      <p:pic>
        <p:nvPicPr>
          <p:cNvPr id="4" name="Content Placeholder 3"/>
          <p:cNvPicPr>
            <a:picLocks noGrp="1" noChangeAspect="1"/>
          </p:cNvPicPr>
          <p:nvPr>
            <p:ph idx="1"/>
          </p:nvPr>
        </p:nvPicPr>
        <p:blipFill>
          <a:blip r:embed="rId2"/>
          <a:stretch>
            <a:fillRect/>
          </a:stretch>
        </p:blipFill>
        <p:spPr>
          <a:xfrm>
            <a:off x="3288145" y="2141763"/>
            <a:ext cx="5578763" cy="4099112"/>
          </a:xfrm>
          <a:prstGeom prst="rect">
            <a:avLst/>
          </a:prstGeom>
        </p:spPr>
      </p:pic>
    </p:spTree>
    <p:extLst>
      <p:ext uri="{BB962C8B-B14F-4D97-AF65-F5344CB8AC3E}">
        <p14:creationId xmlns:p14="http://schemas.microsoft.com/office/powerpoint/2010/main" val="152579253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01857"/>
          </a:xfrm>
        </p:spPr>
        <p:txBody>
          <a:bodyPr/>
          <a:lstStyle/>
          <a:p>
            <a:endParaRPr lang="en-IN" dirty="0"/>
          </a:p>
        </p:txBody>
      </p:sp>
      <p:pic>
        <p:nvPicPr>
          <p:cNvPr id="4" name="Content Placeholder 3"/>
          <p:cNvPicPr>
            <a:picLocks noGrp="1" noChangeAspect="1"/>
          </p:cNvPicPr>
          <p:nvPr>
            <p:ph idx="1"/>
          </p:nvPr>
        </p:nvPicPr>
        <p:blipFill>
          <a:blip r:embed="rId2"/>
          <a:stretch>
            <a:fillRect/>
          </a:stretch>
        </p:blipFill>
        <p:spPr>
          <a:xfrm>
            <a:off x="3260436" y="1649093"/>
            <a:ext cx="5671127" cy="4678533"/>
          </a:xfrm>
          <a:prstGeom prst="rect">
            <a:avLst/>
          </a:prstGeom>
        </p:spPr>
      </p:pic>
    </p:spTree>
    <p:extLst>
      <p:ext uri="{BB962C8B-B14F-4D97-AF65-F5344CB8AC3E}">
        <p14:creationId xmlns:p14="http://schemas.microsoft.com/office/powerpoint/2010/main" val="13138368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1412</TotalTime>
  <Words>3414</Words>
  <Application>Microsoft Office PowerPoint</Application>
  <PresentationFormat>Widescreen</PresentationFormat>
  <Paragraphs>94</Paragraphs>
  <Slides>34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34</vt:i4>
      </vt:variant>
    </vt:vector>
  </HeadingPairs>
  <TitlesOfParts>
    <vt:vector size="39" baseType="lpstr">
      <vt:lpstr>Arial</vt:lpstr>
      <vt:lpstr>Calibri</vt:lpstr>
      <vt:lpstr>Calibri Light</vt:lpstr>
      <vt:lpstr>Wingdings</vt:lpstr>
      <vt:lpstr>Office Theme</vt:lpstr>
      <vt:lpstr>Monopoly</vt:lpstr>
      <vt:lpstr>Introduction</vt:lpstr>
      <vt:lpstr>PowerPoint Presentation</vt:lpstr>
      <vt:lpstr>Why Monopolies arise?</vt:lpstr>
      <vt:lpstr>Monopoly Resources</vt:lpstr>
      <vt:lpstr>Government created monopolies</vt:lpstr>
      <vt:lpstr>Natural monopolies</vt:lpstr>
      <vt:lpstr>Economies of scale as cause for monopoly</vt:lpstr>
      <vt:lpstr>PowerPoint Presentation</vt:lpstr>
      <vt:lpstr>PowerPoint Presentation</vt:lpstr>
      <vt:lpstr>Production and Pricing decisions</vt:lpstr>
      <vt:lpstr>PowerPoint Presentation</vt:lpstr>
      <vt:lpstr>Monopoly Revenue</vt:lpstr>
      <vt:lpstr>PowerPoint Presentation</vt:lpstr>
      <vt:lpstr>Demand and Marginal Revenue for Monopoly</vt:lpstr>
      <vt:lpstr>Profit Maximization</vt:lpstr>
      <vt:lpstr>Monopoly price at maximum profit</vt:lpstr>
      <vt:lpstr>Monopolist’s Profit</vt:lpstr>
      <vt:lpstr>Welfare cost of Monopolies</vt:lpstr>
      <vt:lpstr>PowerPoint Presentation</vt:lpstr>
      <vt:lpstr>The Efficient Level of Output</vt:lpstr>
      <vt:lpstr>PowerPoint Presentation</vt:lpstr>
      <vt:lpstr>Deadweight loss of Monopoly</vt:lpstr>
      <vt:lpstr>PowerPoint Presentation</vt:lpstr>
      <vt:lpstr> Price discrimination</vt:lpstr>
      <vt:lpstr>PowerPoint Presentation</vt:lpstr>
      <vt:lpstr>Welfare with and without price discrimination</vt:lpstr>
      <vt:lpstr>First degree price discrimination</vt:lpstr>
      <vt:lpstr>PowerPoint Presentation</vt:lpstr>
      <vt:lpstr>Second degree price discrimination</vt:lpstr>
      <vt:lpstr>PowerPoint Presentation</vt:lpstr>
      <vt:lpstr>Third degree price discrimination</vt:lpstr>
      <vt:lpstr>Public Polices towards Monopoly</vt:lpstr>
      <vt:lpstr>Marginal cost pricing for a Natural Monopoly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Monopoly</dc:title>
  <dc:creator>admin</dc:creator>
  <cp:lastModifiedBy>admin</cp:lastModifiedBy>
  <cp:revision>50</cp:revision>
  <dcterms:created xsi:type="dcterms:W3CDTF">2022-09-05T06:30:07Z</dcterms:created>
  <dcterms:modified xsi:type="dcterms:W3CDTF">2024-02-13T12:17:27Z</dcterms:modified>
</cp:coreProperties>
</file>