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5A527A7-A6C9-4E94-84AC-322C70341F4A}">
          <p14:sldIdLst>
            <p14:sldId id="256"/>
            <p14:sldId id="257"/>
            <p14:sldId id="258"/>
            <p14:sldId id="259"/>
            <p14:sldId id="261"/>
            <p14:sldId id="262"/>
            <p14:sldId id="260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4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A733-E270-47CB-AFEB-301882CDA1CC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EFD5-BED7-401C-AEBD-43EE826CB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96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A733-E270-47CB-AFEB-301882CDA1CC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EFD5-BED7-401C-AEBD-43EE826CB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48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A733-E270-47CB-AFEB-301882CDA1CC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EFD5-BED7-401C-AEBD-43EE826CB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8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A733-E270-47CB-AFEB-301882CDA1CC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EFD5-BED7-401C-AEBD-43EE826CB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72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A733-E270-47CB-AFEB-301882CDA1CC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EFD5-BED7-401C-AEBD-43EE826CB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0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A733-E270-47CB-AFEB-301882CDA1CC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EFD5-BED7-401C-AEBD-43EE826CB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60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A733-E270-47CB-AFEB-301882CDA1CC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EFD5-BED7-401C-AEBD-43EE826CB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03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A733-E270-47CB-AFEB-301882CDA1CC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EFD5-BED7-401C-AEBD-43EE826CB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56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A733-E270-47CB-AFEB-301882CDA1CC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EFD5-BED7-401C-AEBD-43EE826CB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10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A733-E270-47CB-AFEB-301882CDA1CC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EFD5-BED7-401C-AEBD-43EE826CB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75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A733-E270-47CB-AFEB-301882CDA1CC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0EFD5-BED7-401C-AEBD-43EE826CB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8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A733-E270-47CB-AFEB-301882CDA1CC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0EFD5-BED7-401C-AEBD-43EE826CB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1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Monopolistic Competition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8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36" y="365125"/>
            <a:ext cx="10734964" cy="108498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Excess capacity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618" y="1751733"/>
            <a:ext cx="10668000" cy="483379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E</a:t>
            </a:r>
            <a:r>
              <a:rPr lang="en-US" dirty="0" smtClean="0"/>
              <a:t>ntry </a:t>
            </a:r>
            <a:r>
              <a:rPr lang="en-US" dirty="0"/>
              <a:t>and exit drive each firm in </a:t>
            </a:r>
            <a:r>
              <a:rPr lang="en-US" dirty="0" smtClean="0"/>
              <a:t>a monopolistically </a:t>
            </a:r>
            <a:r>
              <a:rPr lang="en-US" dirty="0"/>
              <a:t>competitive market to a point of tangency between its </a:t>
            </a:r>
            <a:r>
              <a:rPr lang="en-US" dirty="0" smtClean="0"/>
              <a:t>demand and </a:t>
            </a:r>
            <a:r>
              <a:rPr lang="en-US" dirty="0"/>
              <a:t>average-total-cost curves. T</a:t>
            </a:r>
            <a:r>
              <a:rPr lang="en-US" dirty="0" smtClean="0"/>
              <a:t>he </a:t>
            </a:r>
            <a:r>
              <a:rPr lang="en-US" dirty="0"/>
              <a:t>quantity </a:t>
            </a:r>
            <a:r>
              <a:rPr lang="en-US" dirty="0" smtClean="0"/>
              <a:t>of output </a:t>
            </a:r>
            <a:r>
              <a:rPr lang="en-US" dirty="0"/>
              <a:t>at this point is smaller than the quantity that minimizes average total </a:t>
            </a:r>
            <a:r>
              <a:rPr lang="en-US" dirty="0" smtClean="0"/>
              <a:t>cost. Thus</a:t>
            </a:r>
            <a:r>
              <a:rPr lang="en-US" dirty="0"/>
              <a:t>, under monopolistic competition, firms produce on the </a:t>
            </a:r>
            <a:r>
              <a:rPr lang="en-US" dirty="0" smtClean="0"/>
              <a:t>downward-sloping portion </a:t>
            </a:r>
            <a:r>
              <a:rPr lang="en-US" dirty="0"/>
              <a:t>of their average-total-cost curves. In this way, monopolistic </a:t>
            </a:r>
            <a:r>
              <a:rPr lang="en-US" dirty="0" smtClean="0"/>
              <a:t>competition contrasts </a:t>
            </a:r>
            <a:r>
              <a:rPr lang="en-US" dirty="0"/>
              <a:t>starkly with perfect competition. </a:t>
            </a:r>
            <a:endParaRPr lang="en-US" dirty="0" smtClean="0"/>
          </a:p>
          <a:p>
            <a:pPr algn="just"/>
            <a:r>
              <a:rPr lang="en-US" dirty="0" smtClean="0"/>
              <a:t>Free entry </a:t>
            </a:r>
            <a:r>
              <a:rPr lang="en-US" dirty="0"/>
              <a:t>in competitive markets drives firms to produce at the minimum of </a:t>
            </a:r>
            <a:r>
              <a:rPr lang="en-US" dirty="0" smtClean="0"/>
              <a:t>average </a:t>
            </a:r>
            <a:r>
              <a:rPr lang="en-IN" dirty="0" smtClean="0"/>
              <a:t>total cost. </a:t>
            </a:r>
            <a:r>
              <a:rPr lang="en-US" b="1" dirty="0" smtClean="0"/>
              <a:t>The </a:t>
            </a:r>
            <a:r>
              <a:rPr lang="en-US" b="1" dirty="0"/>
              <a:t>quantity that minimizes average total cost is called the efficient scale of </a:t>
            </a:r>
            <a:r>
              <a:rPr lang="en-US" b="1" dirty="0" smtClean="0"/>
              <a:t>the firm</a:t>
            </a:r>
            <a:r>
              <a:rPr lang="en-US" dirty="0"/>
              <a:t>. In the long run, perfectly competitive firms produce at the efficient </a:t>
            </a:r>
            <a:r>
              <a:rPr lang="en-US" dirty="0" smtClean="0"/>
              <a:t>scale whereas </a:t>
            </a:r>
            <a:r>
              <a:rPr lang="en-US" dirty="0"/>
              <a:t>monopolistically competitive firms produce below this level. </a:t>
            </a:r>
            <a:endParaRPr lang="en-US" dirty="0" smtClean="0"/>
          </a:p>
          <a:p>
            <a:pPr algn="just"/>
            <a:r>
              <a:rPr lang="en-US" b="1" dirty="0" smtClean="0"/>
              <a:t>Firms are </a:t>
            </a:r>
            <a:r>
              <a:rPr lang="en-US" b="1" dirty="0"/>
              <a:t>said to have excess capacity under monopolistic competition</a:t>
            </a:r>
            <a:r>
              <a:rPr lang="en-US" dirty="0"/>
              <a:t>. In other </a:t>
            </a:r>
            <a:r>
              <a:rPr lang="en-US" dirty="0" smtClean="0"/>
              <a:t>words, a </a:t>
            </a:r>
            <a:r>
              <a:rPr lang="en-US" dirty="0"/>
              <a:t>monopolistically competitive firm, unlike a perfectly competitive firm, </a:t>
            </a:r>
            <a:r>
              <a:rPr lang="en-US" dirty="0" smtClean="0"/>
              <a:t>could increase </a:t>
            </a:r>
            <a:r>
              <a:rPr lang="en-US" dirty="0"/>
              <a:t>the quantity it produces and lower the average total cost of </a:t>
            </a:r>
            <a:r>
              <a:rPr lang="en-US" dirty="0" smtClean="0"/>
              <a:t>production. The </a:t>
            </a:r>
            <a:r>
              <a:rPr lang="en-US" dirty="0"/>
              <a:t>firm forgoes this opportunity because it would need to cut its price to sell </a:t>
            </a:r>
            <a:r>
              <a:rPr lang="en-US" dirty="0" smtClean="0"/>
              <a:t>the additional </a:t>
            </a:r>
            <a:r>
              <a:rPr lang="en-US" dirty="0"/>
              <a:t>output. It is more profitable for a monopolistic competitor to </a:t>
            </a:r>
            <a:r>
              <a:rPr lang="en-US" dirty="0" smtClean="0"/>
              <a:t>continue </a:t>
            </a:r>
            <a:r>
              <a:rPr lang="en-IN" dirty="0" smtClean="0"/>
              <a:t>operating </a:t>
            </a:r>
            <a:r>
              <a:rPr lang="en-IN" dirty="0"/>
              <a:t>with excess capacity.</a:t>
            </a:r>
          </a:p>
        </p:txBody>
      </p:sp>
    </p:spTree>
    <p:extLst>
      <p:ext uri="{BB962C8B-B14F-4D97-AF65-F5344CB8AC3E}">
        <p14:creationId xmlns:p14="http://schemas.microsoft.com/office/powerpoint/2010/main" val="34692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457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Markup over marginal cost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746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 second </a:t>
            </a:r>
            <a:r>
              <a:rPr lang="en-US" dirty="0"/>
              <a:t>difference between perfect </a:t>
            </a:r>
            <a:r>
              <a:rPr lang="en-US" dirty="0" smtClean="0"/>
              <a:t>competition and </a:t>
            </a:r>
            <a:r>
              <a:rPr lang="en-US" dirty="0"/>
              <a:t>monopolistic competition is the relationship between price and marginal cost.</a:t>
            </a:r>
          </a:p>
          <a:p>
            <a:pPr algn="just"/>
            <a:r>
              <a:rPr lang="en-US" dirty="0"/>
              <a:t>For a competitive </a:t>
            </a:r>
            <a:r>
              <a:rPr lang="en-US" dirty="0" smtClean="0"/>
              <a:t>firm, </a:t>
            </a:r>
            <a:r>
              <a:rPr lang="en-US" dirty="0"/>
              <a:t>price </a:t>
            </a:r>
            <a:r>
              <a:rPr lang="en-US" dirty="0" smtClean="0"/>
              <a:t>equals marginal </a:t>
            </a:r>
            <a:r>
              <a:rPr lang="en-US" dirty="0"/>
              <a:t>cost. For a monopolistically competitive </a:t>
            </a:r>
            <a:r>
              <a:rPr lang="en-US" dirty="0" smtClean="0"/>
              <a:t>firm price </a:t>
            </a:r>
            <a:r>
              <a:rPr lang="en-US" dirty="0"/>
              <a:t>exceeds marginal cost because the firm always has some market power.</a:t>
            </a:r>
          </a:p>
          <a:p>
            <a:pPr algn="just"/>
            <a:r>
              <a:rPr lang="en-US" dirty="0"/>
              <a:t>How is this markup over marginal cost consistent with free entry and </a:t>
            </a:r>
            <a:r>
              <a:rPr lang="en-US" dirty="0" smtClean="0"/>
              <a:t>zero profit</a:t>
            </a:r>
            <a:r>
              <a:rPr lang="en-US" dirty="0"/>
              <a:t>? The </a:t>
            </a:r>
            <a:r>
              <a:rPr lang="en-US" b="1" dirty="0"/>
              <a:t>zero-profit condition ensures only that price equals average total </a:t>
            </a:r>
            <a:r>
              <a:rPr lang="en-US" b="1" dirty="0" smtClean="0"/>
              <a:t>cost</a:t>
            </a:r>
            <a:r>
              <a:rPr lang="en-US" dirty="0" smtClean="0"/>
              <a:t>. It </a:t>
            </a:r>
            <a:r>
              <a:rPr lang="en-US" dirty="0"/>
              <a:t>does </a:t>
            </a:r>
            <a:r>
              <a:rPr lang="en-US" i="1" dirty="0"/>
              <a:t>not </a:t>
            </a:r>
            <a:r>
              <a:rPr lang="en-US" dirty="0"/>
              <a:t>ensure that price equals marginal cost. </a:t>
            </a:r>
            <a:endParaRPr lang="en-US" dirty="0" smtClean="0"/>
          </a:p>
          <a:p>
            <a:pPr algn="just"/>
            <a:r>
              <a:rPr lang="en-US" dirty="0" smtClean="0"/>
              <a:t>Indeed</a:t>
            </a:r>
            <a:r>
              <a:rPr lang="en-US" dirty="0"/>
              <a:t>, in the long-run </a:t>
            </a:r>
            <a:r>
              <a:rPr lang="en-US" dirty="0" smtClean="0"/>
              <a:t>equilibrium, monopolistically </a:t>
            </a:r>
            <a:r>
              <a:rPr lang="en-US" dirty="0"/>
              <a:t>competitive firms operate on the declining portion of </a:t>
            </a:r>
            <a:r>
              <a:rPr lang="en-US" dirty="0" smtClean="0"/>
              <a:t>their average-total-cost </a:t>
            </a:r>
            <a:r>
              <a:rPr lang="en-US" dirty="0"/>
              <a:t>curves, so marginal cost is below average total cost. Thus, </a:t>
            </a:r>
            <a:r>
              <a:rPr lang="en-US" dirty="0" smtClean="0"/>
              <a:t>for price </a:t>
            </a:r>
            <a:r>
              <a:rPr lang="en-US" dirty="0"/>
              <a:t>to equal average total cost, price must be above marginal cost.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4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072"/>
            <a:ext cx="10515600" cy="1205055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Monopolistic Competition and Welfare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</a:t>
            </a:r>
            <a:r>
              <a:rPr lang="en-US" dirty="0" smtClean="0"/>
              <a:t>ompetitive </a:t>
            </a:r>
            <a:r>
              <a:rPr lang="en-US" dirty="0"/>
              <a:t>markets lead to efficient outcomes, unless there are </a:t>
            </a:r>
            <a:r>
              <a:rPr lang="en-US" dirty="0" smtClean="0"/>
              <a:t>externalities, and </a:t>
            </a:r>
            <a:r>
              <a:rPr lang="en-US" dirty="0"/>
              <a:t>that monopoly markets lead to deadweight losses. Monopolistically </a:t>
            </a:r>
            <a:r>
              <a:rPr lang="en-US" dirty="0" smtClean="0"/>
              <a:t>competitive markets </a:t>
            </a:r>
            <a:r>
              <a:rPr lang="en-US" dirty="0"/>
              <a:t>are more complex than either of these polar cases, so evaluating </a:t>
            </a:r>
            <a:r>
              <a:rPr lang="en-US" dirty="0" smtClean="0"/>
              <a:t>welfare in </a:t>
            </a:r>
            <a:r>
              <a:rPr lang="en-US" dirty="0"/>
              <a:t>these markets is a more subtle exercise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One source of inefficiency is the markup of price over marginal </a:t>
            </a:r>
            <a:r>
              <a:rPr lang="en-US" b="1" dirty="0" smtClean="0"/>
              <a:t>cost. </a:t>
            </a:r>
            <a:r>
              <a:rPr lang="en-US" dirty="0" smtClean="0"/>
              <a:t>Because of </a:t>
            </a:r>
            <a:r>
              <a:rPr lang="en-US" dirty="0"/>
              <a:t>the markup, some consumers who value the good at more than the </a:t>
            </a:r>
            <a:r>
              <a:rPr lang="en-US" dirty="0" smtClean="0"/>
              <a:t>marginal cost </a:t>
            </a:r>
            <a:r>
              <a:rPr lang="en-US" dirty="0"/>
              <a:t>of production (but less than the price) will be deterred from buying it. </a:t>
            </a:r>
            <a:r>
              <a:rPr lang="en-US" dirty="0" smtClean="0"/>
              <a:t>Thus, a </a:t>
            </a:r>
            <a:r>
              <a:rPr lang="en-US" dirty="0"/>
              <a:t>monopolistically competitive market has the normal deadweight loss of </a:t>
            </a:r>
            <a:r>
              <a:rPr lang="en-US" dirty="0" smtClean="0"/>
              <a:t>monopoly </a:t>
            </a:r>
            <a:r>
              <a:rPr lang="en-IN" dirty="0" smtClean="0"/>
              <a:t>pricing.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8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Although this outcome is undesirable compared to the first-best outcome </a:t>
            </a:r>
            <a:r>
              <a:rPr lang="en-US" dirty="0" smtClean="0"/>
              <a:t>of price </a:t>
            </a:r>
            <a:r>
              <a:rPr lang="en-US" dirty="0"/>
              <a:t>equal to marginal cost, there is no easy way for policymakers to fix the </a:t>
            </a:r>
            <a:r>
              <a:rPr lang="en-US" dirty="0" smtClean="0"/>
              <a:t>problem. To </a:t>
            </a:r>
            <a:r>
              <a:rPr lang="en-US" dirty="0"/>
              <a:t>enforce marginal-cost pricing, policymakers would need to regulate </a:t>
            </a:r>
            <a:r>
              <a:rPr lang="en-US" dirty="0" smtClean="0"/>
              <a:t>all firms </a:t>
            </a:r>
            <a:r>
              <a:rPr lang="en-US" dirty="0"/>
              <a:t>that produce differentiated products. Because such products are so </a:t>
            </a:r>
            <a:r>
              <a:rPr lang="en-US" dirty="0" smtClean="0"/>
              <a:t>common in </a:t>
            </a:r>
            <a:r>
              <a:rPr lang="en-US" dirty="0"/>
              <a:t>the economy, the </a:t>
            </a:r>
            <a:r>
              <a:rPr lang="en-US" b="1" dirty="0"/>
              <a:t>administrative burden of such regulation would </a:t>
            </a:r>
            <a:r>
              <a:rPr lang="en-US" b="1" dirty="0" smtClean="0"/>
              <a:t>be </a:t>
            </a:r>
            <a:r>
              <a:rPr lang="en-IN" b="1" dirty="0" smtClean="0"/>
              <a:t>overwhelming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Moreover, regulating monopolistic competitors would entail all the </a:t>
            </a:r>
            <a:r>
              <a:rPr lang="en-US" dirty="0" smtClean="0"/>
              <a:t>problems of </a:t>
            </a:r>
            <a:r>
              <a:rPr lang="en-US" dirty="0"/>
              <a:t>regulating natural monopolies. In particular, because monopolistic </a:t>
            </a:r>
            <a:r>
              <a:rPr lang="en-US" dirty="0" smtClean="0"/>
              <a:t>competitors are </a:t>
            </a:r>
            <a:r>
              <a:rPr lang="en-US" dirty="0"/>
              <a:t>making zero profits already, requiring them to lower their prices to </a:t>
            </a:r>
            <a:r>
              <a:rPr lang="en-US" dirty="0" smtClean="0"/>
              <a:t>equal marginal </a:t>
            </a:r>
            <a:r>
              <a:rPr lang="en-US" dirty="0"/>
              <a:t>cost would cause them to make losses. To keep these firms in </a:t>
            </a:r>
            <a:r>
              <a:rPr lang="en-US" dirty="0" smtClean="0"/>
              <a:t>business, the </a:t>
            </a:r>
            <a:r>
              <a:rPr lang="en-US" dirty="0"/>
              <a:t>government would need to help them cover these losses. Rather than </a:t>
            </a:r>
            <a:r>
              <a:rPr lang="en-US" dirty="0" smtClean="0"/>
              <a:t>raise taxes </a:t>
            </a:r>
            <a:r>
              <a:rPr lang="en-US" dirty="0"/>
              <a:t>to pay for these subsidies, policymakers may decide it is better to live </a:t>
            </a:r>
            <a:r>
              <a:rPr lang="en-US" dirty="0" smtClean="0"/>
              <a:t>with the </a:t>
            </a:r>
            <a:r>
              <a:rPr lang="en-US" dirty="0"/>
              <a:t>inefficiency of monopolistic </a:t>
            </a:r>
            <a:r>
              <a:rPr lang="en-US" dirty="0" smtClean="0"/>
              <a:t>pricing.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45" y="683489"/>
            <a:ext cx="10852728" cy="564341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Another way in which monopolistic competition may be socially inefficient </a:t>
            </a:r>
            <a:r>
              <a:rPr lang="en-US" b="1" dirty="0" smtClean="0"/>
              <a:t>is that </a:t>
            </a:r>
            <a:r>
              <a:rPr lang="en-US" b="1" dirty="0"/>
              <a:t>the number of firms in the market may not be “ideal.” </a:t>
            </a:r>
            <a:r>
              <a:rPr lang="en-US" dirty="0"/>
              <a:t>That is, there may </a:t>
            </a:r>
            <a:r>
              <a:rPr lang="en-US" dirty="0" smtClean="0"/>
              <a:t>be too </a:t>
            </a:r>
            <a:r>
              <a:rPr lang="en-US" dirty="0"/>
              <a:t>much or too little entry. One way to think about this problem is in terms </a:t>
            </a:r>
            <a:r>
              <a:rPr lang="en-US" dirty="0" smtClean="0"/>
              <a:t>of the </a:t>
            </a:r>
            <a:r>
              <a:rPr lang="en-US" dirty="0"/>
              <a:t>externalities associated with entry. </a:t>
            </a:r>
            <a:endParaRPr lang="en-US" dirty="0" smtClean="0"/>
          </a:p>
          <a:p>
            <a:pPr algn="just"/>
            <a:r>
              <a:rPr lang="en-US" dirty="0" smtClean="0"/>
              <a:t>Whenever </a:t>
            </a:r>
            <a:r>
              <a:rPr lang="en-US" dirty="0"/>
              <a:t>a new firm considers </a:t>
            </a:r>
            <a:r>
              <a:rPr lang="en-US" dirty="0" smtClean="0"/>
              <a:t>entering the </a:t>
            </a:r>
            <a:r>
              <a:rPr lang="en-US" dirty="0"/>
              <a:t>market with a new product, it considers only the profit it would make. Yet </a:t>
            </a:r>
            <a:r>
              <a:rPr lang="en-US" dirty="0" smtClean="0"/>
              <a:t>its entry </a:t>
            </a:r>
            <a:r>
              <a:rPr lang="en-US" dirty="0"/>
              <a:t>would also have two effects that are external to the firm: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The </a:t>
            </a:r>
            <a:r>
              <a:rPr lang="en-US" b="1" dirty="0"/>
              <a:t>product-variety externality: </a:t>
            </a:r>
            <a:r>
              <a:rPr lang="en-US" dirty="0"/>
              <a:t>Because consumers get some consumer </a:t>
            </a:r>
            <a:r>
              <a:rPr lang="en-US" dirty="0" smtClean="0"/>
              <a:t>surplus from </a:t>
            </a:r>
            <a:r>
              <a:rPr lang="en-US" dirty="0"/>
              <a:t>the introduction of a new product, entry of a new firm </a:t>
            </a:r>
            <a:r>
              <a:rPr lang="en-US" dirty="0" smtClean="0"/>
              <a:t>conveys a </a:t>
            </a:r>
            <a:r>
              <a:rPr lang="en-US" dirty="0"/>
              <a:t>positive externality on consumers.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The </a:t>
            </a:r>
            <a:r>
              <a:rPr lang="en-US" b="1" dirty="0"/>
              <a:t>business-stealing externality</a:t>
            </a:r>
            <a:r>
              <a:rPr lang="en-US" i="1" dirty="0"/>
              <a:t>: </a:t>
            </a:r>
            <a:r>
              <a:rPr lang="en-US" dirty="0"/>
              <a:t>Because other firms lose customers </a:t>
            </a:r>
            <a:r>
              <a:rPr lang="en-US" dirty="0" smtClean="0"/>
              <a:t>and profits </a:t>
            </a:r>
            <a:r>
              <a:rPr lang="en-US" dirty="0"/>
              <a:t>from the entry of a new competitor, entry of a new firm </a:t>
            </a:r>
            <a:r>
              <a:rPr lang="en-US" dirty="0" smtClean="0"/>
              <a:t>imposes a </a:t>
            </a:r>
            <a:r>
              <a:rPr lang="en-US" dirty="0"/>
              <a:t>negative externality on existing firms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Thus</a:t>
            </a:r>
            <a:r>
              <a:rPr lang="en-US" dirty="0"/>
              <a:t>, in a monopolistically competitive market, there are positive and </a:t>
            </a:r>
            <a:r>
              <a:rPr lang="en-US" dirty="0" smtClean="0"/>
              <a:t>negative externalities </a:t>
            </a:r>
            <a:r>
              <a:rPr lang="en-US" dirty="0"/>
              <a:t>associated with the entry of new firms. Depending on which </a:t>
            </a:r>
            <a:r>
              <a:rPr lang="en-US" dirty="0" smtClean="0"/>
              <a:t>externality is </a:t>
            </a:r>
            <a:r>
              <a:rPr lang="en-US" dirty="0"/>
              <a:t>larger, a monopolistically competitive market could have either too </a:t>
            </a:r>
            <a:r>
              <a:rPr lang="en-US" dirty="0" smtClean="0"/>
              <a:t>few </a:t>
            </a:r>
            <a:r>
              <a:rPr lang="en-IN" dirty="0" smtClean="0"/>
              <a:t>or </a:t>
            </a:r>
            <a:r>
              <a:rPr lang="en-IN" dirty="0"/>
              <a:t>too many products.</a:t>
            </a:r>
          </a:p>
        </p:txBody>
      </p:sp>
    </p:spTree>
    <p:extLst>
      <p:ext uri="{BB962C8B-B14F-4D97-AF65-F5344CB8AC3E}">
        <p14:creationId xmlns:p14="http://schemas.microsoft.com/office/powerpoint/2010/main" val="25474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618" y="365125"/>
            <a:ext cx="10587182" cy="1057275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Advertising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35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Advertising behavior </a:t>
            </a:r>
            <a:r>
              <a:rPr lang="en-US" dirty="0"/>
              <a:t>is a natural feature of monopolistic </a:t>
            </a:r>
            <a:r>
              <a:rPr lang="en-US" dirty="0" smtClean="0"/>
              <a:t>competition (as </a:t>
            </a:r>
            <a:r>
              <a:rPr lang="en-US" dirty="0"/>
              <a:t>well as some oligopolistic industries). When firms </a:t>
            </a:r>
            <a:r>
              <a:rPr lang="en-US" dirty="0" smtClean="0"/>
              <a:t>sells differentiated products and </a:t>
            </a:r>
            <a:r>
              <a:rPr lang="en-US" dirty="0"/>
              <a:t>charge prices above marginal cost, each firm has an incentive to advertise </a:t>
            </a:r>
            <a:r>
              <a:rPr lang="en-US" dirty="0" smtClean="0"/>
              <a:t>to attract </a:t>
            </a:r>
            <a:r>
              <a:rPr lang="en-US" dirty="0"/>
              <a:t>more buyers to its particular product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Assessing the social value of advertising is difficult </a:t>
            </a:r>
            <a:r>
              <a:rPr lang="en-US" dirty="0" smtClean="0"/>
              <a:t>and often </a:t>
            </a:r>
            <a:r>
              <a:rPr lang="en-US" dirty="0"/>
              <a:t>generates heated argument among </a:t>
            </a:r>
            <a:r>
              <a:rPr lang="en-US" dirty="0" smtClean="0"/>
              <a:t>economists.</a:t>
            </a:r>
            <a:r>
              <a:rPr lang="en-US" dirty="0"/>
              <a:t> </a:t>
            </a:r>
            <a:r>
              <a:rPr lang="en-US" b="1" dirty="0"/>
              <a:t>Critics of advertising argue that firms advertise </a:t>
            </a:r>
            <a:r>
              <a:rPr lang="en-US" b="1" dirty="0" smtClean="0"/>
              <a:t>to manipulate </a:t>
            </a:r>
            <a:r>
              <a:rPr lang="en-US" b="1" dirty="0"/>
              <a:t>people’s </a:t>
            </a:r>
            <a:r>
              <a:rPr lang="en-US" b="1" dirty="0" smtClean="0"/>
              <a:t>tastes and that such </a:t>
            </a:r>
            <a:r>
              <a:rPr lang="en-US" b="1" dirty="0"/>
              <a:t>advertising is psychological rather than informational</a:t>
            </a:r>
            <a:r>
              <a:rPr lang="en-US" dirty="0" smtClean="0"/>
              <a:t>. They also </a:t>
            </a:r>
            <a:r>
              <a:rPr lang="en-US" dirty="0"/>
              <a:t>argue that advertising impedes competition. Advertising often </a:t>
            </a:r>
            <a:r>
              <a:rPr lang="en-US" dirty="0" smtClean="0"/>
              <a:t>tries to </a:t>
            </a:r>
            <a:r>
              <a:rPr lang="en-US" dirty="0"/>
              <a:t>convince consumers that products are more different than they truly are. </a:t>
            </a:r>
            <a:r>
              <a:rPr lang="en-US" dirty="0" smtClean="0"/>
              <a:t>By increasing </a:t>
            </a:r>
            <a:r>
              <a:rPr lang="en-US" dirty="0"/>
              <a:t>the perception of product differentiation and fostering brand </a:t>
            </a:r>
            <a:r>
              <a:rPr lang="en-US" dirty="0" smtClean="0"/>
              <a:t>loyalty, advertising </a:t>
            </a:r>
            <a:r>
              <a:rPr lang="en-US" dirty="0"/>
              <a:t>makes buyers less concerned with price differences among </a:t>
            </a:r>
            <a:r>
              <a:rPr lang="en-US" dirty="0" smtClean="0"/>
              <a:t>similar goods</a:t>
            </a:r>
            <a:r>
              <a:rPr lang="en-US" dirty="0"/>
              <a:t>. With a less elastic demand curve, each firm charges a larger markup </a:t>
            </a:r>
            <a:r>
              <a:rPr lang="en-US" dirty="0" smtClean="0"/>
              <a:t>over </a:t>
            </a:r>
            <a:r>
              <a:rPr lang="en-IN" dirty="0" smtClean="0"/>
              <a:t>marginal </a:t>
            </a:r>
            <a:r>
              <a:rPr lang="en-IN" dirty="0"/>
              <a:t>cost.</a:t>
            </a:r>
          </a:p>
        </p:txBody>
      </p:sp>
    </p:spTree>
    <p:extLst>
      <p:ext uri="{BB962C8B-B14F-4D97-AF65-F5344CB8AC3E}">
        <p14:creationId xmlns:p14="http://schemas.microsoft.com/office/powerpoint/2010/main" val="93247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073" y="1062182"/>
            <a:ext cx="10799618" cy="541034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Defenders of advertising argue that firms </a:t>
            </a:r>
            <a:r>
              <a:rPr lang="en-US" b="1" dirty="0" smtClean="0"/>
              <a:t>use advertising </a:t>
            </a:r>
            <a:r>
              <a:rPr lang="en-US" b="1" dirty="0"/>
              <a:t>to provide information to customers</a:t>
            </a:r>
            <a:r>
              <a:rPr lang="en-US" dirty="0"/>
              <a:t>. Advertising conveys the </a:t>
            </a:r>
            <a:r>
              <a:rPr lang="en-US" dirty="0" smtClean="0"/>
              <a:t>prices of </a:t>
            </a:r>
            <a:r>
              <a:rPr lang="en-US" dirty="0"/>
              <a:t>the goods offered for sale, the existence of new products, and the locations </a:t>
            </a:r>
            <a:r>
              <a:rPr lang="en-US" dirty="0" smtClean="0"/>
              <a:t>of retail </a:t>
            </a:r>
            <a:r>
              <a:rPr lang="en-US" dirty="0"/>
              <a:t>outlets. This information allows customers to make better choices about </a:t>
            </a:r>
            <a:r>
              <a:rPr lang="en-US" dirty="0" smtClean="0"/>
              <a:t>what to </a:t>
            </a:r>
            <a:r>
              <a:rPr lang="en-US" dirty="0"/>
              <a:t>buy and, thus, enhances the ability of markets to allocate resources efficiently.</a:t>
            </a:r>
          </a:p>
          <a:p>
            <a:pPr algn="just"/>
            <a:r>
              <a:rPr lang="en-US" b="1" dirty="0"/>
              <a:t>Defenders also argue that advertising fosters competition</a:t>
            </a:r>
            <a:r>
              <a:rPr lang="en-US" dirty="0"/>
              <a:t>. Because </a:t>
            </a:r>
            <a:r>
              <a:rPr lang="en-US" dirty="0" smtClean="0"/>
              <a:t>advertising allows </a:t>
            </a:r>
            <a:r>
              <a:rPr lang="en-US" dirty="0"/>
              <a:t>customers to be more fully informed about all the firms in the </a:t>
            </a:r>
            <a:r>
              <a:rPr lang="en-US" dirty="0" smtClean="0"/>
              <a:t>market, customers </a:t>
            </a:r>
            <a:r>
              <a:rPr lang="en-US" dirty="0"/>
              <a:t>can more easily take advantage of price differences. Thus, each firm </a:t>
            </a:r>
            <a:r>
              <a:rPr lang="en-US" dirty="0" smtClean="0"/>
              <a:t>has less </a:t>
            </a:r>
            <a:r>
              <a:rPr lang="en-US" dirty="0"/>
              <a:t>market power. In addition, advertising allows new firms to enter more </a:t>
            </a:r>
            <a:r>
              <a:rPr lang="en-US" dirty="0" smtClean="0"/>
              <a:t>easily because </a:t>
            </a:r>
            <a:r>
              <a:rPr lang="en-US" dirty="0"/>
              <a:t>it gives entrants a means to attract customers from existing </a:t>
            </a:r>
            <a:r>
              <a:rPr lang="en-US" dirty="0" smtClean="0"/>
              <a:t>firms.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8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438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Two notable views on advertising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3310"/>
            <a:ext cx="10515600" cy="462525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John Kenneth Galbraith’s </a:t>
            </a:r>
            <a:r>
              <a:rPr lang="en-US" dirty="0"/>
              <a:t>most famous </a:t>
            </a:r>
            <a:r>
              <a:rPr lang="en-US" dirty="0" smtClean="0"/>
              <a:t>book was </a:t>
            </a:r>
            <a:r>
              <a:rPr lang="en-US" i="1" dirty="0"/>
              <a:t>The Affluent Society, </a:t>
            </a:r>
            <a:r>
              <a:rPr lang="en-US" dirty="0"/>
              <a:t>published in 1958. In </a:t>
            </a:r>
            <a:r>
              <a:rPr lang="en-US" dirty="0" smtClean="0"/>
              <a:t>it, he </a:t>
            </a:r>
            <a:r>
              <a:rPr lang="en-US" dirty="0"/>
              <a:t>argued that corporations use advertising to </a:t>
            </a:r>
            <a:r>
              <a:rPr lang="en-US" dirty="0" smtClean="0"/>
              <a:t>create demand </a:t>
            </a:r>
            <a:r>
              <a:rPr lang="en-US" dirty="0"/>
              <a:t>for products that people otherwise </a:t>
            </a:r>
            <a:r>
              <a:rPr lang="en-US" dirty="0" smtClean="0"/>
              <a:t>do not </a:t>
            </a:r>
            <a:r>
              <a:rPr lang="en-US" dirty="0"/>
              <a:t>want or need. The market system should </a:t>
            </a:r>
            <a:r>
              <a:rPr lang="en-US" dirty="0" smtClean="0"/>
              <a:t>not be </a:t>
            </a:r>
            <a:r>
              <a:rPr lang="en-US" dirty="0"/>
              <a:t>applauded, he believed, for satisfying </a:t>
            </a:r>
            <a:r>
              <a:rPr lang="en-US" dirty="0" smtClean="0"/>
              <a:t>desires that </a:t>
            </a:r>
            <a:r>
              <a:rPr lang="en-US" dirty="0"/>
              <a:t>it </a:t>
            </a:r>
            <a:r>
              <a:rPr lang="en-US" dirty="0" smtClean="0"/>
              <a:t>has </a:t>
            </a:r>
            <a:r>
              <a:rPr lang="en-US" dirty="0"/>
              <a:t>itself created.</a:t>
            </a:r>
            <a:endParaRPr lang="en-IN" dirty="0"/>
          </a:p>
          <a:p>
            <a:pPr algn="just"/>
            <a:endParaRPr lang="en-US" dirty="0" smtClean="0"/>
          </a:p>
          <a:p>
            <a:pPr algn="just"/>
            <a:r>
              <a:rPr lang="en-IN" b="1" dirty="0" smtClean="0"/>
              <a:t>Frederic Hayek </a:t>
            </a:r>
            <a:r>
              <a:rPr lang="en-US" dirty="0" smtClean="0"/>
              <a:t>observed </a:t>
            </a:r>
            <a:r>
              <a:rPr lang="en-US" dirty="0"/>
              <a:t>that advertising was merely one </a:t>
            </a:r>
            <a:r>
              <a:rPr lang="en-US" dirty="0" smtClean="0"/>
              <a:t>example of </a:t>
            </a:r>
            <a:r>
              <a:rPr lang="en-US" dirty="0"/>
              <a:t>a larger phenomenon: Our social </a:t>
            </a:r>
            <a:r>
              <a:rPr lang="en-US" dirty="0" smtClean="0"/>
              <a:t>environment creates </a:t>
            </a:r>
            <a:r>
              <a:rPr lang="en-US" dirty="0"/>
              <a:t>many of our preferences. Literature, art, </a:t>
            </a:r>
            <a:r>
              <a:rPr lang="en-US" dirty="0" smtClean="0"/>
              <a:t>and music </a:t>
            </a:r>
            <a:r>
              <a:rPr lang="en-US" dirty="0"/>
              <a:t>are all acquired tastes. A person’s </a:t>
            </a:r>
            <a:r>
              <a:rPr lang="en-US" dirty="0" smtClean="0"/>
              <a:t>demand for </a:t>
            </a:r>
            <a:r>
              <a:rPr lang="en-US" dirty="0"/>
              <a:t>hearing a Mozart concerto may have been </a:t>
            </a:r>
            <a:r>
              <a:rPr lang="en-US" dirty="0" smtClean="0"/>
              <a:t>created in </a:t>
            </a:r>
            <a:r>
              <a:rPr lang="en-US" dirty="0"/>
              <a:t>a music appreciation class, but this fact </a:t>
            </a:r>
            <a:r>
              <a:rPr lang="en-US" dirty="0" smtClean="0"/>
              <a:t>does not </a:t>
            </a:r>
            <a:r>
              <a:rPr lang="en-US" dirty="0"/>
              <a:t>make the desire less legitimate or the </a:t>
            </a:r>
            <a:r>
              <a:rPr lang="en-US" dirty="0" smtClean="0"/>
              <a:t>music professor </a:t>
            </a:r>
            <a:r>
              <a:rPr lang="en-US" dirty="0"/>
              <a:t>a sinister influence. Hayek concluded, “</a:t>
            </a:r>
            <a:r>
              <a:rPr lang="en-US" dirty="0" smtClean="0"/>
              <a:t>It is </a:t>
            </a:r>
            <a:r>
              <a:rPr lang="en-US" dirty="0"/>
              <a:t>because each individual producer thinks that </a:t>
            </a:r>
            <a:r>
              <a:rPr lang="en-US" dirty="0" smtClean="0"/>
              <a:t>the consumers </a:t>
            </a:r>
            <a:r>
              <a:rPr lang="en-US" dirty="0"/>
              <a:t>can be persuaded to like his </a:t>
            </a:r>
            <a:r>
              <a:rPr lang="en-US" dirty="0" smtClean="0"/>
              <a:t>products that </a:t>
            </a:r>
            <a:r>
              <a:rPr lang="en-US" dirty="0"/>
              <a:t>he endeavors to influence them. But </a:t>
            </a:r>
            <a:r>
              <a:rPr lang="en-US" dirty="0" smtClean="0"/>
              <a:t>though this </a:t>
            </a:r>
            <a:r>
              <a:rPr lang="en-US" dirty="0"/>
              <a:t>effort is part of the influences which </a:t>
            </a:r>
            <a:r>
              <a:rPr lang="en-US" dirty="0" smtClean="0"/>
              <a:t>shape consumers</a:t>
            </a:r>
            <a:r>
              <a:rPr lang="en-US" dirty="0"/>
              <a:t>’ taste, no producer can in any real </a:t>
            </a:r>
            <a:r>
              <a:rPr lang="en-US" dirty="0" smtClean="0"/>
              <a:t>sense </a:t>
            </a:r>
            <a:r>
              <a:rPr lang="en-IN" dirty="0" smtClean="0"/>
              <a:t>‘determine</a:t>
            </a:r>
            <a:r>
              <a:rPr lang="en-IN" dirty="0"/>
              <a:t>’ them</a:t>
            </a:r>
            <a:r>
              <a:rPr lang="en-IN" dirty="0" smtClean="0"/>
              <a:t>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475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Brand names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618" y="1696315"/>
            <a:ext cx="10587182" cy="468601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Advertising is closely related to the existence of brand names. In many </a:t>
            </a:r>
            <a:r>
              <a:rPr lang="en-US" dirty="0" smtClean="0"/>
              <a:t>markets, there </a:t>
            </a:r>
            <a:r>
              <a:rPr lang="en-US" dirty="0"/>
              <a:t>are two types of firms. Some firms sell products with widely </a:t>
            </a:r>
            <a:r>
              <a:rPr lang="en-US" dirty="0" smtClean="0"/>
              <a:t>recognized brand </a:t>
            </a:r>
            <a:r>
              <a:rPr lang="en-US" dirty="0"/>
              <a:t>names, while other firms sell generic substitutes</a:t>
            </a:r>
            <a:r>
              <a:rPr lang="en-US" dirty="0" smtClean="0"/>
              <a:t>.</a:t>
            </a:r>
            <a:r>
              <a:rPr lang="en-IN" dirty="0"/>
              <a:t> Most often, </a:t>
            </a:r>
            <a:r>
              <a:rPr lang="en-IN" dirty="0" smtClean="0"/>
              <a:t>the </a:t>
            </a:r>
            <a:r>
              <a:rPr lang="en-US" dirty="0" smtClean="0"/>
              <a:t>firm </a:t>
            </a:r>
            <a:r>
              <a:rPr lang="en-US" dirty="0"/>
              <a:t>with the brand name spends more on advertising and charges a higher </a:t>
            </a:r>
            <a:r>
              <a:rPr lang="en-US" dirty="0" smtClean="0"/>
              <a:t>price </a:t>
            </a:r>
            <a:r>
              <a:rPr lang="en-IN" dirty="0" smtClean="0"/>
              <a:t>for </a:t>
            </a:r>
            <a:r>
              <a:rPr lang="en-IN" dirty="0"/>
              <a:t>its </a:t>
            </a:r>
            <a:r>
              <a:rPr lang="en-IN" dirty="0" smtClean="0"/>
              <a:t>product.</a:t>
            </a:r>
          </a:p>
          <a:p>
            <a:pPr algn="just"/>
            <a:r>
              <a:rPr lang="en-US" dirty="0"/>
              <a:t>Critics argue that </a:t>
            </a:r>
            <a:r>
              <a:rPr lang="en-US" b="1" dirty="0"/>
              <a:t>brand names cause consumers to perceive differences that </a:t>
            </a:r>
            <a:r>
              <a:rPr lang="en-US" b="1" dirty="0" smtClean="0"/>
              <a:t>do not </a:t>
            </a:r>
            <a:r>
              <a:rPr lang="en-US" b="1" dirty="0"/>
              <a:t>really exist</a:t>
            </a:r>
            <a:r>
              <a:rPr lang="en-US" dirty="0"/>
              <a:t>. In many cases, the generic good is almost indistinguishable </a:t>
            </a:r>
            <a:r>
              <a:rPr lang="en-US" dirty="0" smtClean="0"/>
              <a:t>from the </a:t>
            </a:r>
            <a:r>
              <a:rPr lang="en-US" dirty="0"/>
              <a:t>brand-name good. Consumers’ willingness to pay more for the </a:t>
            </a:r>
            <a:r>
              <a:rPr lang="en-US" dirty="0" smtClean="0"/>
              <a:t>brand-name good</a:t>
            </a:r>
            <a:r>
              <a:rPr lang="en-US" dirty="0"/>
              <a:t>, these critics assert, is a form of irrationality fostered by advertising. </a:t>
            </a:r>
            <a:endParaRPr lang="en-US" dirty="0" smtClean="0"/>
          </a:p>
          <a:p>
            <a:pPr algn="just"/>
            <a:r>
              <a:rPr lang="en-US" dirty="0" smtClean="0"/>
              <a:t>Economist</a:t>
            </a:r>
            <a:r>
              <a:rPr lang="en-US" dirty="0"/>
              <a:t> </a:t>
            </a:r>
            <a:r>
              <a:rPr lang="en-US" dirty="0" smtClean="0"/>
              <a:t>Edward </a:t>
            </a:r>
            <a:r>
              <a:rPr lang="en-US" dirty="0"/>
              <a:t>Chamberlin, one of the early developers of the theory of </a:t>
            </a:r>
            <a:r>
              <a:rPr lang="en-US" dirty="0" smtClean="0"/>
              <a:t>monopolistic competition</a:t>
            </a:r>
            <a:r>
              <a:rPr lang="en-US" dirty="0"/>
              <a:t>, concluded from this argument that brand names were bad for </a:t>
            </a:r>
            <a:r>
              <a:rPr lang="en-US" dirty="0" smtClean="0"/>
              <a:t>the economy</a:t>
            </a:r>
            <a:r>
              <a:rPr lang="en-US" dirty="0"/>
              <a:t>. He proposed that the government discourage their use by refusing </a:t>
            </a:r>
            <a:r>
              <a:rPr lang="en-US" dirty="0" smtClean="0"/>
              <a:t>to enforce </a:t>
            </a:r>
            <a:r>
              <a:rPr lang="en-US" dirty="0"/>
              <a:t>the exclusive trademarks that companies use to identify their </a:t>
            </a:r>
            <a:r>
              <a:rPr lang="en-US" dirty="0" smtClean="0"/>
              <a:t>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9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More recently, economists have defended brand names as a useful way </a:t>
            </a:r>
            <a:r>
              <a:rPr lang="en-US" dirty="0" smtClean="0"/>
              <a:t>for consumers </a:t>
            </a:r>
            <a:r>
              <a:rPr lang="en-US" dirty="0"/>
              <a:t>to ensure that the goods they buy are of high quality. There are </a:t>
            </a:r>
            <a:r>
              <a:rPr lang="en-US" dirty="0" smtClean="0"/>
              <a:t>two related </a:t>
            </a:r>
            <a:r>
              <a:rPr lang="en-US" dirty="0"/>
              <a:t>arguments. </a:t>
            </a:r>
            <a:r>
              <a:rPr lang="en-US" b="1" dirty="0"/>
              <a:t>First, brand names provide consumers with information </a:t>
            </a:r>
            <a:r>
              <a:rPr lang="en-US" b="1" dirty="0" smtClean="0"/>
              <a:t>about quality </a:t>
            </a:r>
            <a:r>
              <a:rPr lang="en-US" dirty="0"/>
              <a:t>when quality cannot be easily judged in advance of purchase. </a:t>
            </a:r>
            <a:r>
              <a:rPr lang="en-US" b="1" dirty="0" smtClean="0"/>
              <a:t>Second, brand </a:t>
            </a:r>
            <a:r>
              <a:rPr lang="en-US" b="1" dirty="0"/>
              <a:t>names give firms an incentive to maintain high quality </a:t>
            </a:r>
            <a:r>
              <a:rPr lang="en-US" dirty="0"/>
              <a:t>because firms have </a:t>
            </a:r>
            <a:r>
              <a:rPr lang="en-US" dirty="0" smtClean="0"/>
              <a:t>a financial </a:t>
            </a:r>
            <a:r>
              <a:rPr lang="en-US" dirty="0"/>
              <a:t>stake in maintaining the reputation of their brand </a:t>
            </a:r>
            <a:r>
              <a:rPr lang="en-US" dirty="0" smtClean="0"/>
              <a:t>names.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12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73" y="365125"/>
            <a:ext cx="10624127" cy="1131165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87182" cy="460288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Competition </a:t>
            </a:r>
            <a:r>
              <a:rPr lang="en-US" dirty="0" smtClean="0"/>
              <a:t>and </a:t>
            </a:r>
            <a:r>
              <a:rPr lang="en-US" dirty="0"/>
              <a:t>monopoly are extreme forms of market structure. Competition occurs </a:t>
            </a:r>
            <a:r>
              <a:rPr lang="en-US" dirty="0" smtClean="0"/>
              <a:t>when there </a:t>
            </a:r>
            <a:r>
              <a:rPr lang="en-US" dirty="0"/>
              <a:t>are many firms in a market offering essentially identical products; </a:t>
            </a:r>
            <a:r>
              <a:rPr lang="en-US" dirty="0" smtClean="0"/>
              <a:t>monopoly occurs </a:t>
            </a:r>
            <a:r>
              <a:rPr lang="en-US" dirty="0"/>
              <a:t>when there is only one firm in a market.</a:t>
            </a:r>
          </a:p>
          <a:p>
            <a:pPr algn="just"/>
            <a:r>
              <a:rPr lang="en-US" dirty="0"/>
              <a:t>Although the cases of perfect competition and monopoly illustrate some </a:t>
            </a:r>
            <a:r>
              <a:rPr lang="en-US" dirty="0" smtClean="0"/>
              <a:t>important ideas </a:t>
            </a:r>
            <a:r>
              <a:rPr lang="en-US" dirty="0"/>
              <a:t>about how markets work, most markets in the economy include </a:t>
            </a:r>
            <a:r>
              <a:rPr lang="en-US" dirty="0" smtClean="0"/>
              <a:t>elements of </a:t>
            </a:r>
            <a:r>
              <a:rPr lang="en-US" dirty="0"/>
              <a:t>both these cases and, therefore, are not completely described by either </a:t>
            </a:r>
            <a:r>
              <a:rPr lang="en-US" dirty="0" smtClean="0"/>
              <a:t>of them</a:t>
            </a:r>
            <a:r>
              <a:rPr lang="en-US" dirty="0"/>
              <a:t>. The typical firm in the economy faces competition, but the competition </a:t>
            </a:r>
            <a:r>
              <a:rPr lang="en-US" dirty="0" smtClean="0"/>
              <a:t>is not </a:t>
            </a:r>
            <a:r>
              <a:rPr lang="en-US" dirty="0"/>
              <a:t>so rigorous as to make the firm a price </a:t>
            </a:r>
            <a:r>
              <a:rPr lang="en-US" dirty="0" smtClean="0"/>
              <a:t>taker.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typical firm also has some degree of market power, but its market </a:t>
            </a:r>
            <a:r>
              <a:rPr lang="en-US" dirty="0" smtClean="0"/>
              <a:t>power is </a:t>
            </a:r>
            <a:r>
              <a:rPr lang="en-US" dirty="0"/>
              <a:t>not so great that the firm can be described exactly by the monopoly </a:t>
            </a:r>
            <a:r>
              <a:rPr lang="en-US" dirty="0" smtClean="0"/>
              <a:t>model. </a:t>
            </a:r>
            <a:r>
              <a:rPr lang="en-US" dirty="0"/>
              <a:t>In other words, many industries fall somewhere </a:t>
            </a:r>
            <a:r>
              <a:rPr lang="en-US" dirty="0" smtClean="0"/>
              <a:t>between the </a:t>
            </a:r>
            <a:r>
              <a:rPr lang="en-US" dirty="0"/>
              <a:t>polar cases of perfect competition and monopoly. Economists call this </a:t>
            </a:r>
            <a:r>
              <a:rPr lang="en-US" dirty="0" smtClean="0"/>
              <a:t>situation </a:t>
            </a:r>
            <a:r>
              <a:rPr lang="en-IN" b="1" dirty="0" smtClean="0"/>
              <a:t>imperfect </a:t>
            </a:r>
            <a:r>
              <a:rPr lang="en-IN" b="1" dirty="0"/>
              <a:t>competition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7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909" y="886690"/>
            <a:ext cx="10695709" cy="5588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One type of imperfectly competitive market is an </a:t>
            </a:r>
            <a:r>
              <a:rPr lang="en-US" b="1" dirty="0"/>
              <a:t>oligopoly</a:t>
            </a:r>
            <a:r>
              <a:rPr lang="en-US" dirty="0"/>
              <a:t>, which is a </a:t>
            </a:r>
            <a:r>
              <a:rPr lang="en-US" dirty="0" smtClean="0"/>
              <a:t>market with </a:t>
            </a:r>
            <a:r>
              <a:rPr lang="en-US" dirty="0"/>
              <a:t>only a few sellers, each offering a product that is similar or identical </a:t>
            </a:r>
            <a:r>
              <a:rPr lang="en-US" dirty="0" smtClean="0"/>
              <a:t>to the </a:t>
            </a:r>
            <a:r>
              <a:rPr lang="en-US" dirty="0"/>
              <a:t>products offered by other sellers. Economists measure a market’s </a:t>
            </a:r>
            <a:r>
              <a:rPr lang="en-US" dirty="0" smtClean="0"/>
              <a:t>domination by </a:t>
            </a:r>
            <a:r>
              <a:rPr lang="en-US" dirty="0"/>
              <a:t>a small number of firms with a statistic called the </a:t>
            </a:r>
            <a:r>
              <a:rPr lang="en-US" i="1" dirty="0"/>
              <a:t>concentration </a:t>
            </a:r>
            <a:r>
              <a:rPr lang="en-US" i="1" dirty="0" smtClean="0"/>
              <a:t>ratio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second type of imperfectly competitive market is called </a:t>
            </a:r>
            <a:r>
              <a:rPr lang="en-US" b="1" dirty="0" smtClean="0"/>
              <a:t>monopolistic competition</a:t>
            </a:r>
            <a:r>
              <a:rPr lang="en-US" dirty="0"/>
              <a:t>. This describes a market structure in which there are many </a:t>
            </a:r>
            <a:r>
              <a:rPr lang="en-US" dirty="0" smtClean="0"/>
              <a:t>firms selling </a:t>
            </a:r>
            <a:r>
              <a:rPr lang="en-US" dirty="0"/>
              <a:t>products that are similar but not identical. In a monopolistically </a:t>
            </a:r>
            <a:r>
              <a:rPr lang="en-US" dirty="0" smtClean="0"/>
              <a:t>competitive market</a:t>
            </a:r>
            <a:r>
              <a:rPr lang="en-US" dirty="0"/>
              <a:t>, each firm has a monopoly over the product it makes, but many </a:t>
            </a:r>
            <a:r>
              <a:rPr lang="en-US" dirty="0" smtClean="0"/>
              <a:t>other firms </a:t>
            </a:r>
            <a:r>
              <a:rPr lang="en-US" dirty="0"/>
              <a:t>make similar products that compete for the same customers.</a:t>
            </a:r>
          </a:p>
          <a:p>
            <a:pPr algn="just"/>
            <a:r>
              <a:rPr lang="en-US" dirty="0"/>
              <a:t>To be more precise, monopolistic competition describes a market with the </a:t>
            </a:r>
            <a:r>
              <a:rPr lang="en-US" dirty="0" smtClean="0"/>
              <a:t>following </a:t>
            </a:r>
            <a:r>
              <a:rPr lang="en-IN" dirty="0" smtClean="0"/>
              <a:t>attributes</a:t>
            </a:r>
            <a:r>
              <a:rPr lang="en-IN" dirty="0"/>
              <a:t>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i="1" dirty="0" smtClean="0"/>
              <a:t>Many </a:t>
            </a:r>
            <a:r>
              <a:rPr lang="en-US" b="1" i="1" dirty="0"/>
              <a:t>sellers</a:t>
            </a:r>
            <a:r>
              <a:rPr lang="en-US" i="1" dirty="0"/>
              <a:t>: </a:t>
            </a:r>
            <a:r>
              <a:rPr lang="en-US" dirty="0"/>
              <a:t>There are many firms competing for the same group </a:t>
            </a:r>
            <a:r>
              <a:rPr lang="en-US" dirty="0" smtClean="0"/>
              <a:t>of </a:t>
            </a:r>
            <a:r>
              <a:rPr lang="en-IN" dirty="0" smtClean="0"/>
              <a:t>customers</a:t>
            </a:r>
            <a:r>
              <a:rPr lang="en-IN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i="1" dirty="0" smtClean="0"/>
              <a:t>Product </a:t>
            </a:r>
            <a:r>
              <a:rPr lang="en-US" b="1" i="1" dirty="0"/>
              <a:t>differentiation</a:t>
            </a:r>
            <a:r>
              <a:rPr lang="en-US" i="1" dirty="0"/>
              <a:t>: </a:t>
            </a:r>
            <a:r>
              <a:rPr lang="en-US" dirty="0"/>
              <a:t>Each firm produces a product that is at least </a:t>
            </a:r>
            <a:r>
              <a:rPr lang="en-US" dirty="0" smtClean="0"/>
              <a:t>slightly different </a:t>
            </a:r>
            <a:r>
              <a:rPr lang="en-US" dirty="0"/>
              <a:t>from those of other firms. Thus, rather than being a price </a:t>
            </a:r>
            <a:r>
              <a:rPr lang="en-US" dirty="0" smtClean="0"/>
              <a:t>taker, each </a:t>
            </a:r>
            <a:r>
              <a:rPr lang="en-US" dirty="0"/>
              <a:t>firm faces a downward-sloping demand curve</a:t>
            </a:r>
            <a:r>
              <a:rPr lang="en-US" dirty="0" smtClean="0"/>
              <a:t>.</a:t>
            </a:r>
          </a:p>
          <a:p>
            <a:pPr algn="just"/>
            <a:r>
              <a:rPr lang="en-US" b="1" i="1" dirty="0"/>
              <a:t>Free entry and exit</a:t>
            </a:r>
            <a:r>
              <a:rPr lang="en-US" i="1" dirty="0"/>
              <a:t>: </a:t>
            </a:r>
            <a:r>
              <a:rPr lang="en-US" dirty="0"/>
              <a:t>Firms can enter or exit the market without </a:t>
            </a:r>
            <a:r>
              <a:rPr lang="en-US" dirty="0" smtClean="0"/>
              <a:t>restriction. Thus</a:t>
            </a:r>
            <a:r>
              <a:rPr lang="en-US" dirty="0"/>
              <a:t>, the number of firms in the market adjusts until economic profits </a:t>
            </a:r>
            <a:r>
              <a:rPr lang="en-US" dirty="0" smtClean="0"/>
              <a:t>are </a:t>
            </a:r>
            <a:r>
              <a:rPr lang="en-IN" dirty="0" smtClean="0"/>
              <a:t>driven </a:t>
            </a:r>
            <a:r>
              <a:rPr lang="en-IN" dirty="0"/>
              <a:t>to zero</a:t>
            </a:r>
          </a:p>
        </p:txBody>
      </p:sp>
    </p:spTree>
    <p:extLst>
      <p:ext uri="{BB962C8B-B14F-4D97-AF65-F5344CB8AC3E}">
        <p14:creationId xmlns:p14="http://schemas.microsoft.com/office/powerpoint/2010/main" val="18171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963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Short run for a Monopolistically Competitive Firm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Each firm in a monopolistically competitive market is, in many ways, like a </a:t>
            </a:r>
            <a:r>
              <a:rPr lang="en-US" sz="2000" dirty="0" smtClean="0"/>
              <a:t>monopoly. Because </a:t>
            </a:r>
            <a:r>
              <a:rPr lang="en-US" sz="2000" dirty="0"/>
              <a:t>its product is different from those offered by other firms, </a:t>
            </a:r>
            <a:r>
              <a:rPr lang="en-US" sz="2000" b="1" dirty="0"/>
              <a:t>it faces </a:t>
            </a:r>
            <a:r>
              <a:rPr lang="en-US" sz="2000" b="1" dirty="0" smtClean="0"/>
              <a:t>a </a:t>
            </a:r>
            <a:r>
              <a:rPr lang="en-IN" sz="2000" b="1" dirty="0" smtClean="0"/>
              <a:t>downward-sloping </a:t>
            </a:r>
            <a:r>
              <a:rPr lang="en-IN" sz="2000" b="1" dirty="0"/>
              <a:t>demand </a:t>
            </a:r>
            <a:r>
              <a:rPr lang="en-IN" sz="2000" b="1" dirty="0" smtClean="0"/>
              <a:t>curve</a:t>
            </a:r>
            <a:r>
              <a:rPr lang="en-IN" sz="2000" dirty="0" smtClean="0"/>
              <a:t>. A monopolistically competitive firm </a:t>
            </a:r>
            <a:r>
              <a:rPr lang="en-IN" sz="2000" dirty="0"/>
              <a:t>chooses </a:t>
            </a:r>
            <a:r>
              <a:rPr lang="en-IN" sz="2000" dirty="0" smtClean="0"/>
              <a:t>to </a:t>
            </a:r>
            <a:r>
              <a:rPr lang="en-US" sz="2000" dirty="0" smtClean="0"/>
              <a:t>produce </a:t>
            </a:r>
            <a:r>
              <a:rPr lang="en-US" sz="2000" dirty="0"/>
              <a:t>the quantity at which marginal revenue equals marginal cost and </a:t>
            </a:r>
            <a:r>
              <a:rPr lang="en-US" sz="2000" dirty="0" smtClean="0"/>
              <a:t>then uses </a:t>
            </a:r>
            <a:r>
              <a:rPr lang="en-US" sz="2000" dirty="0"/>
              <a:t>its demand curve to find the price at which it can sell that quantity.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5" y="3191784"/>
            <a:ext cx="7620000" cy="336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1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56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Long run for a Monopolistically Competitive Firm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64" y="1644074"/>
            <a:ext cx="10651836" cy="469207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When firms are </a:t>
            </a:r>
            <a:r>
              <a:rPr lang="en-IN" dirty="0" smtClean="0"/>
              <a:t>making </a:t>
            </a:r>
            <a:r>
              <a:rPr lang="en-US" dirty="0" smtClean="0"/>
              <a:t>profits, new </a:t>
            </a:r>
            <a:r>
              <a:rPr lang="en-US" dirty="0"/>
              <a:t>firms have an incentive to enter the market. </a:t>
            </a:r>
            <a:r>
              <a:rPr lang="en-US" dirty="0" smtClean="0"/>
              <a:t>This entry </a:t>
            </a:r>
            <a:r>
              <a:rPr lang="en-US" dirty="0"/>
              <a:t>increases the number of products from which customers can choose and</a:t>
            </a:r>
            <a:r>
              <a:rPr lang="en-US" dirty="0" smtClean="0"/>
              <a:t>,</a:t>
            </a:r>
            <a:r>
              <a:rPr lang="en-US" dirty="0"/>
              <a:t> therefore, reduces the demand faced by each firm already in the market. In </a:t>
            </a:r>
            <a:r>
              <a:rPr lang="en-US" dirty="0" smtClean="0"/>
              <a:t>other words</a:t>
            </a:r>
            <a:r>
              <a:rPr lang="en-US" dirty="0"/>
              <a:t>, profit encourages entry, and entry shifts the demand curves faced by </a:t>
            </a:r>
            <a:r>
              <a:rPr lang="en-US" dirty="0" smtClean="0"/>
              <a:t>the incumbent </a:t>
            </a:r>
            <a:r>
              <a:rPr lang="en-US" dirty="0"/>
              <a:t>firms to the left. As the demand for incumbent firms’ products </a:t>
            </a:r>
            <a:r>
              <a:rPr lang="en-US" dirty="0" smtClean="0"/>
              <a:t>falls, these </a:t>
            </a:r>
            <a:r>
              <a:rPr lang="en-US" dirty="0"/>
              <a:t>firms experience declining profit.</a:t>
            </a:r>
          </a:p>
          <a:p>
            <a:pPr algn="just"/>
            <a:r>
              <a:rPr lang="en-US" dirty="0"/>
              <a:t>Conversely, when firms are making </a:t>
            </a:r>
            <a:r>
              <a:rPr lang="en-US" dirty="0" smtClean="0"/>
              <a:t>losses, </a:t>
            </a:r>
            <a:r>
              <a:rPr lang="en-US" dirty="0"/>
              <a:t>firms in the </a:t>
            </a:r>
            <a:r>
              <a:rPr lang="en-US" dirty="0" smtClean="0"/>
              <a:t>market have </a:t>
            </a:r>
            <a:r>
              <a:rPr lang="en-US" dirty="0"/>
              <a:t>an incentive to exit. As firms exit, customers have fewer products </a:t>
            </a:r>
            <a:r>
              <a:rPr lang="en-US" dirty="0" smtClean="0"/>
              <a:t>from which </a:t>
            </a:r>
            <a:r>
              <a:rPr lang="en-US" dirty="0"/>
              <a:t>to choose. This decrease in the number of firms expands the demand </a:t>
            </a:r>
            <a:r>
              <a:rPr lang="en-US" dirty="0" smtClean="0"/>
              <a:t>faced by </a:t>
            </a:r>
            <a:r>
              <a:rPr lang="en-US" dirty="0"/>
              <a:t>those firms that stay in the market. In other words, losses encourage exit, </a:t>
            </a:r>
            <a:r>
              <a:rPr lang="en-US" dirty="0" smtClean="0"/>
              <a:t>and exit </a:t>
            </a:r>
            <a:r>
              <a:rPr lang="en-US" dirty="0"/>
              <a:t>shifts the demand curves of the remaining firms to the right. As the </a:t>
            </a:r>
            <a:r>
              <a:rPr lang="en-US" dirty="0" smtClean="0"/>
              <a:t>demand for </a:t>
            </a:r>
            <a:r>
              <a:rPr lang="en-US" dirty="0"/>
              <a:t>the remaining firms’ products rises, these firms experience rising profit (</a:t>
            </a:r>
            <a:r>
              <a:rPr lang="en-US" dirty="0" smtClean="0"/>
              <a:t>that </a:t>
            </a:r>
            <a:r>
              <a:rPr lang="en-IN" dirty="0" smtClean="0"/>
              <a:t>is</a:t>
            </a:r>
            <a:r>
              <a:rPr lang="en-IN" dirty="0"/>
              <a:t>, declining losses).</a:t>
            </a:r>
          </a:p>
          <a:p>
            <a:pPr algn="just"/>
            <a:r>
              <a:rPr lang="en-US" dirty="0"/>
              <a:t>This process of entry and exit continues until the firms in the market are </a:t>
            </a:r>
            <a:r>
              <a:rPr lang="en-US" dirty="0" smtClean="0"/>
              <a:t>making exactly </a:t>
            </a:r>
            <a:r>
              <a:rPr lang="en-US" dirty="0"/>
              <a:t>zero economic </a:t>
            </a:r>
            <a:r>
              <a:rPr lang="en-US" dirty="0" smtClean="0"/>
              <a:t>profit. Once the </a:t>
            </a:r>
            <a:r>
              <a:rPr lang="en-US" dirty="0"/>
              <a:t>market reaches this equilibrium, new firms have no incentive to enter, </a:t>
            </a:r>
            <a:r>
              <a:rPr lang="en-US" dirty="0" smtClean="0"/>
              <a:t>and existing </a:t>
            </a:r>
            <a:r>
              <a:rPr lang="en-US" dirty="0"/>
              <a:t>firms have no incentive to exit.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7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491" y="868218"/>
            <a:ext cx="10670309" cy="530874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Notice that the demand curve in </a:t>
            </a:r>
            <a:r>
              <a:rPr lang="en-US" dirty="0" smtClean="0"/>
              <a:t>the following </a:t>
            </a:r>
            <a:r>
              <a:rPr lang="en-US" dirty="0"/>
              <a:t>figure just barely touches the </a:t>
            </a:r>
            <a:r>
              <a:rPr lang="en-US" dirty="0" smtClean="0"/>
              <a:t>average total cost </a:t>
            </a:r>
            <a:r>
              <a:rPr lang="en-US" dirty="0"/>
              <a:t>curve. </a:t>
            </a:r>
            <a:r>
              <a:rPr lang="en-US" dirty="0" smtClean="0"/>
              <a:t> These </a:t>
            </a:r>
            <a:r>
              <a:rPr lang="en-US" dirty="0"/>
              <a:t>two curves must be tangent once entry and exit have driven profit to </a:t>
            </a:r>
            <a:r>
              <a:rPr lang="en-US" dirty="0" smtClean="0"/>
              <a:t>zero. Because </a:t>
            </a:r>
            <a:r>
              <a:rPr lang="en-US" dirty="0"/>
              <a:t>profit per unit sold is the difference between price (found on the </a:t>
            </a:r>
            <a:r>
              <a:rPr lang="en-US" dirty="0" smtClean="0"/>
              <a:t>demand curve</a:t>
            </a:r>
            <a:r>
              <a:rPr lang="en-US" dirty="0"/>
              <a:t>) and average total cost, the maximum profit is zero only if these two </a:t>
            </a:r>
            <a:r>
              <a:rPr lang="en-US" dirty="0" smtClean="0"/>
              <a:t>curves touch </a:t>
            </a:r>
            <a:r>
              <a:rPr lang="en-US" dirty="0"/>
              <a:t>each other without crossing. </a:t>
            </a:r>
            <a:endParaRPr lang="en-US" dirty="0" smtClean="0"/>
          </a:p>
          <a:p>
            <a:pPr algn="just"/>
            <a:r>
              <a:rPr lang="en-US" dirty="0" smtClean="0"/>
              <a:t>Also </a:t>
            </a:r>
            <a:r>
              <a:rPr lang="en-US" dirty="0"/>
              <a:t>note that this point of tangency occurs </a:t>
            </a:r>
            <a:r>
              <a:rPr lang="en-US" dirty="0" smtClean="0"/>
              <a:t>at the </a:t>
            </a:r>
            <a:r>
              <a:rPr lang="en-US" dirty="0"/>
              <a:t>same quantity where marginal revenue equals marginal cost. </a:t>
            </a:r>
            <a:r>
              <a:rPr lang="en-US" dirty="0" smtClean="0"/>
              <a:t>This </a:t>
            </a:r>
            <a:r>
              <a:rPr lang="en-US" dirty="0"/>
              <a:t>is required because this particular </a:t>
            </a:r>
            <a:r>
              <a:rPr lang="en-US" dirty="0" smtClean="0"/>
              <a:t>quantity maximizes </a:t>
            </a:r>
            <a:r>
              <a:rPr lang="en-US" dirty="0"/>
              <a:t>profit and the maximum profit is exactly zero in the long </a:t>
            </a:r>
            <a:r>
              <a:rPr lang="en-US" dirty="0" smtClean="0"/>
              <a:t>run.</a:t>
            </a:r>
          </a:p>
          <a:p>
            <a:pPr algn="just"/>
            <a:r>
              <a:rPr lang="en-US" dirty="0"/>
              <a:t>To sum up, two characteristics describe the long-run equilibrium in a </a:t>
            </a:r>
            <a:r>
              <a:rPr lang="en-US" dirty="0" smtClean="0"/>
              <a:t>monopolistically </a:t>
            </a:r>
            <a:r>
              <a:rPr lang="en-IN" dirty="0" smtClean="0"/>
              <a:t>competitive market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As in a monopoly market, price exceeds marginal cost.</a:t>
            </a:r>
            <a:r>
              <a:rPr lang="en-US" dirty="0"/>
              <a:t> This conclusion arises because profit maximization requires marginal revenue to equal marginal cost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because the downward-sloping demand curve makes </a:t>
            </a:r>
            <a:r>
              <a:rPr lang="en-US" dirty="0" smtClean="0"/>
              <a:t>marginal revenue </a:t>
            </a:r>
            <a:r>
              <a:rPr lang="en-US" dirty="0"/>
              <a:t>less than the </a:t>
            </a:r>
            <a:r>
              <a:rPr lang="en-US" dirty="0" smtClean="0"/>
              <a:t>price.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As </a:t>
            </a:r>
            <a:r>
              <a:rPr lang="en-US" b="1" dirty="0"/>
              <a:t>in a competitive market, price equals average total cost</a:t>
            </a:r>
            <a:r>
              <a:rPr lang="en-US" dirty="0"/>
              <a:t>. This </a:t>
            </a:r>
            <a:r>
              <a:rPr lang="en-US" dirty="0" smtClean="0"/>
              <a:t>conclusion arises </a:t>
            </a:r>
            <a:r>
              <a:rPr lang="en-US" dirty="0"/>
              <a:t>because free entry and exit drive economic profit to zero.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9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436" y="365125"/>
            <a:ext cx="10633364" cy="114963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Long Run equilibrium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073" y="2002239"/>
            <a:ext cx="6363854" cy="42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The second characteristic shows how monopolistic competition differs </a:t>
            </a:r>
            <a:r>
              <a:rPr lang="en-US" b="1" dirty="0" smtClean="0"/>
              <a:t>from monopoly</a:t>
            </a:r>
            <a:r>
              <a:rPr lang="en-US" dirty="0"/>
              <a:t>. Because a monopoly is the sole seller of a product without close </a:t>
            </a:r>
            <a:r>
              <a:rPr lang="en-US" dirty="0" smtClean="0"/>
              <a:t>substitutes, it </a:t>
            </a:r>
            <a:r>
              <a:rPr lang="en-US" dirty="0"/>
              <a:t>can earn positive economic profit, even in the long run. By </a:t>
            </a:r>
            <a:r>
              <a:rPr lang="en-US" dirty="0" smtClean="0"/>
              <a:t>contrast, because </a:t>
            </a:r>
            <a:r>
              <a:rPr lang="en-US" dirty="0"/>
              <a:t>there is free entry into a monopolistically competitive market, the </a:t>
            </a:r>
            <a:r>
              <a:rPr lang="en-US" dirty="0" smtClean="0"/>
              <a:t>economic profit </a:t>
            </a:r>
            <a:r>
              <a:rPr lang="en-US" dirty="0"/>
              <a:t>of a firm in this type of market is driven to zero.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25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269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Monopolistic versus Perfect Competition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6630"/>
          </a:xfrm>
        </p:spPr>
        <p:txBody>
          <a:bodyPr/>
          <a:lstStyle/>
          <a:p>
            <a:pPr algn="just"/>
            <a:r>
              <a:rPr lang="en-US" dirty="0" smtClean="0"/>
              <a:t>In the comparison of long equilibrium of perfect competition and monopolistic competition, </a:t>
            </a:r>
            <a:r>
              <a:rPr lang="en-US" b="1" dirty="0" smtClean="0"/>
              <a:t>there are two noteworthy differences- excess </a:t>
            </a:r>
            <a:r>
              <a:rPr lang="en-US" b="1" dirty="0"/>
              <a:t>capacity and the markup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13" y="3106350"/>
            <a:ext cx="7549402" cy="338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0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2490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Monopolistic Competition</vt:lpstr>
      <vt:lpstr>Introduction</vt:lpstr>
      <vt:lpstr>PowerPoint Presentation</vt:lpstr>
      <vt:lpstr>Short run for a Monopolistically Competitive Firm</vt:lpstr>
      <vt:lpstr>Long run for a Monopolistically Competitive Firm</vt:lpstr>
      <vt:lpstr>PowerPoint Presentation</vt:lpstr>
      <vt:lpstr>Long Run equilibrium</vt:lpstr>
      <vt:lpstr>PowerPoint Presentation</vt:lpstr>
      <vt:lpstr>Monopolistic versus Perfect Competition</vt:lpstr>
      <vt:lpstr>Excess capacity</vt:lpstr>
      <vt:lpstr>Markup over marginal cost</vt:lpstr>
      <vt:lpstr>Monopolistic Competition and Welfare</vt:lpstr>
      <vt:lpstr>PowerPoint Presentation</vt:lpstr>
      <vt:lpstr>PowerPoint Presentation</vt:lpstr>
      <vt:lpstr>Advertising</vt:lpstr>
      <vt:lpstr>PowerPoint Presentation</vt:lpstr>
      <vt:lpstr>Two notable views on advertising</vt:lpstr>
      <vt:lpstr>Brand names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Monopolistic Competition</dc:title>
  <dc:creator>admin</dc:creator>
  <cp:lastModifiedBy>admin</cp:lastModifiedBy>
  <cp:revision>27</cp:revision>
  <dcterms:created xsi:type="dcterms:W3CDTF">2022-09-06T13:43:10Z</dcterms:created>
  <dcterms:modified xsi:type="dcterms:W3CDTF">2023-02-25T15:11:30Z</dcterms:modified>
</cp:coreProperties>
</file>