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6" r:id="rId9"/>
    <p:sldId id="267" r:id="rId10"/>
    <p:sldId id="268" r:id="rId11"/>
    <p:sldId id="269" r:id="rId12"/>
    <p:sldId id="270" r:id="rId13"/>
    <p:sldId id="271" r:id="rId14"/>
    <p:sldId id="272" r:id="rId15"/>
    <p:sldId id="279" r:id="rId16"/>
    <p:sldId id="274" r:id="rId17"/>
    <p:sldId id="275" r:id="rId18"/>
    <p:sldId id="276" r:id="rId19"/>
    <p:sldId id="277" r:id="rId20"/>
    <p:sldId id="278" r:id="rId21"/>
    <p:sldId id="280" r:id="rId22"/>
    <p:sldId id="282" r:id="rId23"/>
    <p:sldId id="283" r:id="rId24"/>
    <p:sldId id="281" r:id="rId25"/>
    <p:sldId id="286" r:id="rId26"/>
    <p:sldId id="287" r:id="rId27"/>
    <p:sldId id="284" r:id="rId28"/>
    <p:sldId id="285" r:id="rId29"/>
    <p:sldId id="288" r:id="rId30"/>
    <p:sldId id="289" r:id="rId31"/>
    <p:sldId id="290" r:id="rId32"/>
    <p:sldId id="291" r:id="rId33"/>
    <p:sldId id="292" r:id="rId34"/>
    <p:sldId id="293" r:id="rId35"/>
    <p:sldId id="294" r:id="rId36"/>
    <p:sldId id="295" r:id="rId37"/>
    <p:sldId id="296" r:id="rId38"/>
    <p:sldId id="298" r:id="rId39"/>
    <p:sldId id="299" r:id="rId40"/>
    <p:sldId id="300" r:id="rId41"/>
    <p:sldId id="301" r:id="rId42"/>
    <p:sldId id="302" r:id="rId43"/>
    <p:sldId id="297" r:id="rId44"/>
    <p:sldId id="263" r:id="rId45"/>
    <p:sldId id="264" r:id="rId46"/>
    <p:sldId id="303" r:id="rId47"/>
    <p:sldId id="26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50C5FB-E5E5-4C97-B6AA-EF537D84C879}"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91786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50C5FB-E5E5-4C97-B6AA-EF537D84C879}"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34616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50C5FB-E5E5-4C97-B6AA-EF537D84C879}"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398888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50C5FB-E5E5-4C97-B6AA-EF537D84C879}"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17323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50C5FB-E5E5-4C97-B6AA-EF537D84C879}" type="datetimeFigureOut">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145664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50C5FB-E5E5-4C97-B6AA-EF537D84C87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218984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50C5FB-E5E5-4C97-B6AA-EF537D84C879}" type="datetimeFigureOut">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8532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50C5FB-E5E5-4C97-B6AA-EF537D84C879}" type="datetimeFigureOut">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345086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0C5FB-E5E5-4C97-B6AA-EF537D84C879}" type="datetimeFigureOut">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342840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50C5FB-E5E5-4C97-B6AA-EF537D84C87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339650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50C5FB-E5E5-4C97-B6AA-EF537D84C879}" type="datetimeFigureOut">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D75CF-422C-4645-B687-1BDCCE3EA382}" type="slidenum">
              <a:rPr lang="en-IN" smtClean="0"/>
              <a:t>‹#›</a:t>
            </a:fld>
            <a:endParaRPr lang="en-IN"/>
          </a:p>
        </p:txBody>
      </p:sp>
    </p:spTree>
    <p:extLst>
      <p:ext uri="{BB962C8B-B14F-4D97-AF65-F5344CB8AC3E}">
        <p14:creationId xmlns:p14="http://schemas.microsoft.com/office/powerpoint/2010/main" val="107878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0C5FB-E5E5-4C97-B6AA-EF537D84C879}" type="datetimeFigureOut">
              <a:rPr lang="en-IN" smtClean="0"/>
              <a:t>12-03-2023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D75CF-422C-4645-B687-1BDCCE3EA382}" type="slidenum">
              <a:rPr lang="en-IN" smtClean="0"/>
              <a:t>‹#›</a:t>
            </a:fld>
            <a:endParaRPr lang="en-IN"/>
          </a:p>
        </p:txBody>
      </p:sp>
    </p:spTree>
    <p:extLst>
      <p:ext uri="{BB962C8B-B14F-4D97-AF65-F5344CB8AC3E}">
        <p14:creationId xmlns:p14="http://schemas.microsoft.com/office/powerpoint/2010/main" val="712388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Oligopoly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65747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457"/>
          </a:xfrm>
          <a:solidFill>
            <a:schemeClr val="accent1"/>
          </a:solidFill>
        </p:spPr>
        <p:txBody>
          <a:bodyPr/>
          <a:lstStyle/>
          <a:p>
            <a:pPr algn="ctr"/>
            <a:r>
              <a:rPr lang="en-US" dirty="0" smtClean="0"/>
              <a:t>Quantity leadership</a:t>
            </a:r>
            <a:endParaRPr lang="en-IN" dirty="0"/>
          </a:p>
        </p:txBody>
      </p:sp>
      <p:sp>
        <p:nvSpPr>
          <p:cNvPr id="3" name="Content Placeholder 2"/>
          <p:cNvSpPr>
            <a:spLocks noGrp="1"/>
          </p:cNvSpPr>
          <p:nvPr>
            <p:ph idx="1"/>
          </p:nvPr>
        </p:nvSpPr>
        <p:spPr/>
        <p:txBody>
          <a:bodyPr>
            <a:normAutofit/>
          </a:bodyPr>
          <a:lstStyle/>
          <a:p>
            <a:pPr algn="just"/>
            <a:r>
              <a:rPr lang="en-US" dirty="0"/>
              <a:t>In the case of quantity leadership, one firm makes a choice before the </a:t>
            </a:r>
            <a:r>
              <a:rPr lang="en-US" dirty="0" smtClean="0"/>
              <a:t>other firm</a:t>
            </a:r>
            <a:r>
              <a:rPr lang="en-US" dirty="0"/>
              <a:t>. </a:t>
            </a:r>
            <a:r>
              <a:rPr lang="en-US" b="1" dirty="0"/>
              <a:t>This </a:t>
            </a:r>
            <a:r>
              <a:rPr lang="en-US" b="1" dirty="0" smtClean="0"/>
              <a:t>is called </a:t>
            </a:r>
            <a:r>
              <a:rPr lang="en-US" b="1" dirty="0"/>
              <a:t>the Stackelberg model </a:t>
            </a:r>
            <a:r>
              <a:rPr lang="en-US" dirty="0"/>
              <a:t>in </a:t>
            </a:r>
            <a:r>
              <a:rPr lang="en-US" dirty="0" err="1" smtClean="0"/>
              <a:t>honour</a:t>
            </a:r>
            <a:r>
              <a:rPr lang="en-US" dirty="0" smtClean="0"/>
              <a:t> </a:t>
            </a:r>
            <a:r>
              <a:rPr lang="en-US" dirty="0"/>
              <a:t>of </a:t>
            </a:r>
            <a:r>
              <a:rPr lang="en-US" dirty="0" smtClean="0"/>
              <a:t>the first </a:t>
            </a:r>
            <a:r>
              <a:rPr lang="en-US" dirty="0"/>
              <a:t>economist who systematically studied leader-follower interactions</a:t>
            </a:r>
            <a:r>
              <a:rPr lang="en-US" dirty="0" smtClean="0"/>
              <a:t>.</a:t>
            </a:r>
            <a:endParaRPr lang="en-US" dirty="0"/>
          </a:p>
          <a:p>
            <a:pPr algn="just"/>
            <a:r>
              <a:rPr lang="en-US" dirty="0"/>
              <a:t>The Stackelberg model is often used to describe industries in which </a:t>
            </a:r>
            <a:r>
              <a:rPr lang="en-US" dirty="0" smtClean="0"/>
              <a:t>there is </a:t>
            </a:r>
            <a:r>
              <a:rPr lang="en-US" dirty="0"/>
              <a:t>a dominant firm, or a natural leader. For example, IBM is often </a:t>
            </a:r>
            <a:r>
              <a:rPr lang="en-US" dirty="0" smtClean="0"/>
              <a:t>considered to </a:t>
            </a:r>
            <a:r>
              <a:rPr lang="en-US" dirty="0"/>
              <a:t>be a dominant firm in the computer industry. A </a:t>
            </a:r>
            <a:r>
              <a:rPr lang="en-US" dirty="0" smtClean="0"/>
              <a:t>commonly observed </a:t>
            </a:r>
            <a:r>
              <a:rPr lang="en-US" dirty="0"/>
              <a:t>pattern of behavior is for smaller firms in the computer </a:t>
            </a:r>
            <a:r>
              <a:rPr lang="en-US" dirty="0" smtClean="0"/>
              <a:t>industry to </a:t>
            </a:r>
            <a:r>
              <a:rPr lang="en-US" dirty="0"/>
              <a:t>wait for IBM’s announcements of new products and then adjust </a:t>
            </a:r>
            <a:r>
              <a:rPr lang="en-US" dirty="0" smtClean="0"/>
              <a:t>their </a:t>
            </a:r>
            <a:r>
              <a:rPr lang="en-IN" dirty="0" smtClean="0"/>
              <a:t>own </a:t>
            </a:r>
            <a:r>
              <a:rPr lang="en-IN" dirty="0"/>
              <a:t>product decisions accordingly.</a:t>
            </a:r>
          </a:p>
        </p:txBody>
      </p:sp>
    </p:spTree>
    <p:extLst>
      <p:ext uri="{BB962C8B-B14F-4D97-AF65-F5344CB8AC3E}">
        <p14:creationId xmlns:p14="http://schemas.microsoft.com/office/powerpoint/2010/main" val="3537233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673" y="951345"/>
            <a:ext cx="10624127" cy="5668963"/>
          </a:xfrm>
        </p:spPr>
        <p:txBody>
          <a:bodyPr>
            <a:normAutofit/>
          </a:bodyPr>
          <a:lstStyle/>
          <a:p>
            <a:pPr algn="just"/>
            <a:r>
              <a:rPr lang="en-IN" dirty="0"/>
              <a:t>Suppose </a:t>
            </a:r>
            <a:r>
              <a:rPr lang="en-IN" dirty="0" smtClean="0"/>
              <a:t>that </a:t>
            </a:r>
            <a:r>
              <a:rPr lang="en-US" dirty="0" smtClean="0"/>
              <a:t>firm </a:t>
            </a:r>
            <a:r>
              <a:rPr lang="en-US" dirty="0"/>
              <a:t>1 is the leader and that it chooses to produce a quantity y</a:t>
            </a:r>
            <a:r>
              <a:rPr lang="en-US" baseline="-25000" dirty="0"/>
              <a:t>1</a:t>
            </a:r>
            <a:r>
              <a:rPr lang="en-US" dirty="0"/>
              <a:t>. Firm </a:t>
            </a:r>
            <a:r>
              <a:rPr lang="en-US" dirty="0" smtClean="0"/>
              <a:t>2 responds </a:t>
            </a:r>
            <a:r>
              <a:rPr lang="en-US" dirty="0"/>
              <a:t>by choosing a quantity y</a:t>
            </a:r>
            <a:r>
              <a:rPr lang="en-US" baseline="-25000" dirty="0"/>
              <a:t>2</a:t>
            </a:r>
            <a:r>
              <a:rPr lang="en-US" dirty="0"/>
              <a:t>. Each firm knows that the </a:t>
            </a:r>
            <a:r>
              <a:rPr lang="en-US" dirty="0" smtClean="0"/>
              <a:t>equilibrium price </a:t>
            </a:r>
            <a:r>
              <a:rPr lang="en-US" dirty="0"/>
              <a:t>in the market depends on the total output produced</a:t>
            </a:r>
            <a:r>
              <a:rPr lang="en-US" dirty="0" smtClean="0"/>
              <a:t>. The inverse </a:t>
            </a:r>
            <a:r>
              <a:rPr lang="en-US" dirty="0"/>
              <a:t>demand function </a:t>
            </a:r>
            <a:r>
              <a:rPr lang="en-US" dirty="0" smtClean="0"/>
              <a:t>p(Y) is used to </a:t>
            </a:r>
            <a:r>
              <a:rPr lang="en-US" dirty="0"/>
              <a:t>indicate the equilibrium price as a </a:t>
            </a:r>
            <a:r>
              <a:rPr lang="en-US" dirty="0" smtClean="0"/>
              <a:t>function </a:t>
            </a:r>
            <a:r>
              <a:rPr lang="en-IN" dirty="0" smtClean="0"/>
              <a:t>of </a:t>
            </a:r>
            <a:r>
              <a:rPr lang="en-IN" dirty="0"/>
              <a:t>industry output, Y = y</a:t>
            </a:r>
            <a:r>
              <a:rPr lang="en-IN" baseline="-25000" dirty="0"/>
              <a:t>1</a:t>
            </a:r>
            <a:r>
              <a:rPr lang="en-IN" dirty="0"/>
              <a:t> + y</a:t>
            </a:r>
            <a:r>
              <a:rPr lang="en-IN" baseline="-25000" dirty="0"/>
              <a:t>2</a:t>
            </a:r>
            <a:r>
              <a:rPr lang="en-IN" dirty="0" smtClean="0"/>
              <a:t>.</a:t>
            </a:r>
          </a:p>
          <a:p>
            <a:pPr algn="just"/>
            <a:r>
              <a:rPr lang="en-US" dirty="0"/>
              <a:t>T</a:t>
            </a:r>
            <a:r>
              <a:rPr lang="en-US" dirty="0" smtClean="0"/>
              <a:t>he </a:t>
            </a:r>
            <a:r>
              <a:rPr lang="en-US" dirty="0"/>
              <a:t>leader should </a:t>
            </a:r>
            <a:r>
              <a:rPr lang="en-US" dirty="0" smtClean="0"/>
              <a:t>choose an output that maximizes his profits. He should expect </a:t>
            </a:r>
            <a:r>
              <a:rPr lang="en-US" dirty="0"/>
              <a:t>that the follower will </a:t>
            </a:r>
            <a:r>
              <a:rPr lang="en-US" dirty="0" smtClean="0"/>
              <a:t>attempt to </a:t>
            </a:r>
            <a:r>
              <a:rPr lang="en-US" dirty="0"/>
              <a:t>maximize profits as well, given the choice made by the leader. In </a:t>
            </a:r>
            <a:r>
              <a:rPr lang="en-US" dirty="0" smtClean="0"/>
              <a:t>order for </a:t>
            </a:r>
            <a:r>
              <a:rPr lang="en-US" dirty="0"/>
              <a:t>the leader to make a sensible decision about its own production, </a:t>
            </a:r>
            <a:r>
              <a:rPr lang="en-US" b="1" dirty="0"/>
              <a:t>it </a:t>
            </a:r>
            <a:r>
              <a:rPr lang="en-US" b="1" dirty="0" smtClean="0"/>
              <a:t>has to </a:t>
            </a:r>
            <a:r>
              <a:rPr lang="en-US" b="1" dirty="0"/>
              <a:t>consider the follower’s profit-maximization </a:t>
            </a:r>
            <a:r>
              <a:rPr lang="en-US" b="1" dirty="0" smtClean="0"/>
              <a:t>problem.</a:t>
            </a:r>
          </a:p>
          <a:p>
            <a:endParaRPr lang="en-IN" dirty="0"/>
          </a:p>
        </p:txBody>
      </p:sp>
    </p:spTree>
    <p:extLst>
      <p:ext uri="{BB962C8B-B14F-4D97-AF65-F5344CB8AC3E}">
        <p14:creationId xmlns:p14="http://schemas.microsoft.com/office/powerpoint/2010/main" val="2810626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a:solidFill>
            <a:schemeClr val="accent4">
              <a:lumMod val="20000"/>
              <a:lumOff val="80000"/>
            </a:schemeClr>
          </a:solidFill>
        </p:spPr>
        <p:txBody>
          <a:bodyPr/>
          <a:lstStyle/>
          <a:p>
            <a:pPr algn="ctr"/>
            <a:r>
              <a:rPr lang="en-US" dirty="0" smtClean="0"/>
              <a:t>Follower’s problem</a:t>
            </a:r>
            <a:endParaRPr lang="en-IN" dirty="0"/>
          </a:p>
        </p:txBody>
      </p:sp>
      <p:sp>
        <p:nvSpPr>
          <p:cNvPr id="3" name="Content Placeholder 2"/>
          <p:cNvSpPr>
            <a:spLocks noGrp="1"/>
          </p:cNvSpPr>
          <p:nvPr>
            <p:ph idx="1"/>
          </p:nvPr>
        </p:nvSpPr>
        <p:spPr/>
        <p:txBody>
          <a:bodyPr>
            <a:normAutofit lnSpcReduction="10000"/>
          </a:bodyPr>
          <a:lstStyle/>
          <a:p>
            <a:pPr algn="just"/>
            <a:r>
              <a:rPr lang="en-US" dirty="0"/>
              <a:t>We assume that the follower wants to maximize its profits</a:t>
            </a:r>
          </a:p>
          <a:p>
            <a:pPr marL="0" indent="0" algn="ctr">
              <a:buNone/>
            </a:pPr>
            <a:r>
              <a:rPr lang="en-IN" dirty="0" smtClean="0"/>
              <a:t>Max</a:t>
            </a:r>
            <a:r>
              <a:rPr lang="en-IN" baseline="-25000" dirty="0" smtClean="0"/>
              <a:t>y2</a:t>
            </a:r>
            <a:r>
              <a:rPr lang="en-IN" dirty="0" smtClean="0"/>
              <a:t> p(y</a:t>
            </a:r>
            <a:r>
              <a:rPr lang="en-IN" baseline="-25000" dirty="0" smtClean="0"/>
              <a:t>1</a:t>
            </a:r>
            <a:r>
              <a:rPr lang="en-IN" dirty="0" smtClean="0"/>
              <a:t> </a:t>
            </a:r>
            <a:r>
              <a:rPr lang="en-IN" dirty="0"/>
              <a:t>+ y</a:t>
            </a:r>
            <a:r>
              <a:rPr lang="en-IN" baseline="-25000" dirty="0"/>
              <a:t>2</a:t>
            </a:r>
            <a:r>
              <a:rPr lang="en-IN" dirty="0"/>
              <a:t>)y</a:t>
            </a:r>
            <a:r>
              <a:rPr lang="en-IN" baseline="-25000" dirty="0"/>
              <a:t>2</a:t>
            </a:r>
            <a:r>
              <a:rPr lang="en-IN" dirty="0"/>
              <a:t> − c</a:t>
            </a:r>
            <a:r>
              <a:rPr lang="en-IN" baseline="-25000" dirty="0"/>
              <a:t>2</a:t>
            </a:r>
            <a:r>
              <a:rPr lang="en-IN" dirty="0"/>
              <a:t>(y</a:t>
            </a:r>
            <a:r>
              <a:rPr lang="en-IN" baseline="-25000" dirty="0"/>
              <a:t>2</a:t>
            </a:r>
            <a:r>
              <a:rPr lang="en-IN" dirty="0" smtClean="0"/>
              <a:t>)</a:t>
            </a:r>
            <a:endParaRPr lang="en-IN" dirty="0"/>
          </a:p>
          <a:p>
            <a:pPr algn="just"/>
            <a:r>
              <a:rPr lang="en-US" dirty="0"/>
              <a:t>The follower’s profit depends on the output choice of the leader, but </a:t>
            </a:r>
            <a:r>
              <a:rPr lang="en-US" b="1" dirty="0" smtClean="0"/>
              <a:t>from the </a:t>
            </a:r>
            <a:r>
              <a:rPr lang="en-US" b="1" dirty="0"/>
              <a:t>viewpoint of the follower the leader’s output is </a:t>
            </a:r>
            <a:r>
              <a:rPr lang="en-US" b="1" dirty="0" smtClean="0"/>
              <a:t>predetermined</a:t>
            </a:r>
            <a:r>
              <a:rPr lang="en-US" dirty="0" smtClean="0"/>
              <a:t>—the production </a:t>
            </a:r>
            <a:r>
              <a:rPr lang="en-US" dirty="0"/>
              <a:t>by the leader has already been made, and the follower </a:t>
            </a:r>
            <a:r>
              <a:rPr lang="en-US" dirty="0" smtClean="0"/>
              <a:t>simply views </a:t>
            </a:r>
            <a:r>
              <a:rPr lang="en-US" dirty="0"/>
              <a:t>it as a </a:t>
            </a:r>
            <a:r>
              <a:rPr lang="en-US" dirty="0" smtClean="0"/>
              <a:t>constant.</a:t>
            </a:r>
          </a:p>
          <a:p>
            <a:pPr algn="just"/>
            <a:r>
              <a:rPr lang="en-US" dirty="0"/>
              <a:t>The follower wants to choose an output level such that marginal </a:t>
            </a:r>
            <a:r>
              <a:rPr lang="en-US" dirty="0" smtClean="0"/>
              <a:t>revenue </a:t>
            </a:r>
            <a:r>
              <a:rPr lang="en-IN" dirty="0" smtClean="0"/>
              <a:t>equals </a:t>
            </a:r>
            <a:r>
              <a:rPr lang="en-IN" dirty="0"/>
              <a:t>marginal cost:</a:t>
            </a:r>
          </a:p>
          <a:p>
            <a:pPr marL="0" indent="0" algn="ctr">
              <a:buNone/>
            </a:pPr>
            <a:r>
              <a:rPr lang="en-IN" dirty="0" smtClean="0"/>
              <a:t>MR</a:t>
            </a:r>
            <a:r>
              <a:rPr lang="en-IN" baseline="-25000" dirty="0" smtClean="0"/>
              <a:t>2</a:t>
            </a:r>
            <a:r>
              <a:rPr lang="en-IN" dirty="0" smtClean="0"/>
              <a:t> </a:t>
            </a:r>
            <a:r>
              <a:rPr lang="en-IN" dirty="0"/>
              <a:t>= p(y</a:t>
            </a:r>
            <a:r>
              <a:rPr lang="en-IN" baseline="-25000" dirty="0"/>
              <a:t>1</a:t>
            </a:r>
            <a:r>
              <a:rPr lang="en-IN" dirty="0"/>
              <a:t> + y</a:t>
            </a:r>
            <a:r>
              <a:rPr lang="en-IN" baseline="-25000" dirty="0"/>
              <a:t>2</a:t>
            </a:r>
            <a:r>
              <a:rPr lang="en-IN" dirty="0"/>
              <a:t>) </a:t>
            </a:r>
            <a:r>
              <a:rPr lang="en-IN" dirty="0" smtClean="0"/>
              <a:t>+ </a:t>
            </a:r>
            <a:r>
              <a:rPr lang="el-GR" u="sng" dirty="0" smtClean="0"/>
              <a:t>Δ</a:t>
            </a:r>
            <a:r>
              <a:rPr lang="en-IN" u="sng" dirty="0" smtClean="0"/>
              <a:t>p </a:t>
            </a:r>
            <a:r>
              <a:rPr lang="en-IN" dirty="0" smtClean="0"/>
              <a:t>y</a:t>
            </a:r>
            <a:r>
              <a:rPr lang="en-IN" baseline="-25000" dirty="0" smtClean="0"/>
              <a:t>2</a:t>
            </a:r>
            <a:r>
              <a:rPr lang="en-IN" dirty="0" smtClean="0"/>
              <a:t> </a:t>
            </a:r>
            <a:r>
              <a:rPr lang="en-IN" dirty="0"/>
              <a:t>= MC</a:t>
            </a:r>
            <a:r>
              <a:rPr lang="en-IN" baseline="-25000" dirty="0"/>
              <a:t>2</a:t>
            </a:r>
            <a:r>
              <a:rPr lang="en-IN" dirty="0" smtClean="0"/>
              <a:t>.</a:t>
            </a:r>
          </a:p>
          <a:p>
            <a:pPr marL="0" indent="0" algn="ctr">
              <a:buNone/>
            </a:pPr>
            <a:r>
              <a:rPr lang="en-US" dirty="0"/>
              <a:t> </a:t>
            </a:r>
            <a:r>
              <a:rPr lang="en-US" dirty="0" smtClean="0"/>
              <a:t>               </a:t>
            </a:r>
            <a:r>
              <a:rPr lang="el-GR" dirty="0" smtClean="0"/>
              <a:t>Δ</a:t>
            </a:r>
            <a:r>
              <a:rPr lang="en-IN" dirty="0"/>
              <a:t>y</a:t>
            </a:r>
            <a:r>
              <a:rPr lang="en-IN" baseline="-25000" dirty="0"/>
              <a:t>2</a:t>
            </a:r>
          </a:p>
        </p:txBody>
      </p:sp>
    </p:spTree>
    <p:extLst>
      <p:ext uri="{BB962C8B-B14F-4D97-AF65-F5344CB8AC3E}">
        <p14:creationId xmlns:p14="http://schemas.microsoft.com/office/powerpoint/2010/main" val="669135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988290"/>
            <a:ext cx="10698018" cy="5530418"/>
          </a:xfrm>
        </p:spPr>
        <p:txBody>
          <a:bodyPr>
            <a:normAutofit/>
          </a:bodyPr>
          <a:lstStyle/>
          <a:p>
            <a:pPr algn="just"/>
            <a:r>
              <a:rPr lang="en-IN" dirty="0"/>
              <a:t>When the </a:t>
            </a:r>
            <a:r>
              <a:rPr lang="en-IN" dirty="0" smtClean="0"/>
              <a:t>follower </a:t>
            </a:r>
            <a:r>
              <a:rPr lang="en-US" dirty="0" smtClean="0"/>
              <a:t>increases </a:t>
            </a:r>
            <a:r>
              <a:rPr lang="en-US" dirty="0"/>
              <a:t>its output, it increases its revenue by selling more output at </a:t>
            </a:r>
            <a:r>
              <a:rPr lang="en-US" dirty="0" smtClean="0"/>
              <a:t>the market </a:t>
            </a:r>
            <a:r>
              <a:rPr lang="en-US" dirty="0"/>
              <a:t>price. But it also pushes the price down by </a:t>
            </a:r>
            <a:r>
              <a:rPr lang="en-US" dirty="0" err="1"/>
              <a:t>Δp</a:t>
            </a:r>
            <a:r>
              <a:rPr lang="en-US" dirty="0"/>
              <a:t>, and this lowers </a:t>
            </a:r>
            <a:r>
              <a:rPr lang="en-US" dirty="0" smtClean="0"/>
              <a:t>its profits </a:t>
            </a:r>
            <a:r>
              <a:rPr lang="en-US" dirty="0"/>
              <a:t>on all the units that were previously sold at the higher price</a:t>
            </a:r>
            <a:r>
              <a:rPr lang="en-US" dirty="0" smtClean="0"/>
              <a:t>.</a:t>
            </a:r>
          </a:p>
          <a:p>
            <a:pPr algn="just"/>
            <a:r>
              <a:rPr lang="en-US" dirty="0"/>
              <a:t>The important thing to observe is that the profit-maximizing choice </a:t>
            </a:r>
            <a:r>
              <a:rPr lang="en-US" dirty="0" smtClean="0"/>
              <a:t>of the </a:t>
            </a:r>
            <a:r>
              <a:rPr lang="en-US" dirty="0"/>
              <a:t>follower will depend on the choice made by the leader. We write </a:t>
            </a:r>
            <a:r>
              <a:rPr lang="en-US" dirty="0" smtClean="0"/>
              <a:t>this </a:t>
            </a:r>
            <a:r>
              <a:rPr lang="en-IN" dirty="0" smtClean="0"/>
              <a:t>relationship as y</a:t>
            </a:r>
            <a:r>
              <a:rPr lang="en-IN" baseline="-25000" dirty="0" smtClean="0"/>
              <a:t>2</a:t>
            </a:r>
            <a:r>
              <a:rPr lang="en-IN" dirty="0" smtClean="0"/>
              <a:t> </a:t>
            </a:r>
            <a:r>
              <a:rPr lang="en-IN" dirty="0"/>
              <a:t>= f</a:t>
            </a:r>
            <a:r>
              <a:rPr lang="en-IN" baseline="-25000" dirty="0"/>
              <a:t>2</a:t>
            </a:r>
            <a:r>
              <a:rPr lang="en-IN" dirty="0"/>
              <a:t>(y</a:t>
            </a:r>
            <a:r>
              <a:rPr lang="en-IN" baseline="-25000" dirty="0"/>
              <a:t>1</a:t>
            </a:r>
            <a:r>
              <a:rPr lang="en-IN" dirty="0"/>
              <a:t>).</a:t>
            </a:r>
          </a:p>
          <a:p>
            <a:pPr algn="just"/>
            <a:r>
              <a:rPr lang="en-US" b="1" dirty="0"/>
              <a:t>The function </a:t>
            </a:r>
            <a:r>
              <a:rPr lang="en-IN" b="1" dirty="0" smtClean="0"/>
              <a:t>f</a:t>
            </a:r>
            <a:r>
              <a:rPr lang="en-IN" b="1" baseline="-25000" dirty="0" smtClean="0"/>
              <a:t>2</a:t>
            </a:r>
            <a:r>
              <a:rPr lang="en-IN" b="1" dirty="0" smtClean="0"/>
              <a:t>(y</a:t>
            </a:r>
            <a:r>
              <a:rPr lang="en-IN" b="1" baseline="-25000" dirty="0" smtClean="0"/>
              <a:t>1</a:t>
            </a:r>
            <a:r>
              <a:rPr lang="en-IN" b="1" dirty="0" smtClean="0"/>
              <a:t>) </a:t>
            </a:r>
            <a:r>
              <a:rPr lang="en-US" b="1" dirty="0" smtClean="0"/>
              <a:t>tells </a:t>
            </a:r>
            <a:r>
              <a:rPr lang="en-US" b="1" dirty="0"/>
              <a:t>us the profit-maximizing output of the </a:t>
            </a:r>
            <a:r>
              <a:rPr lang="en-US" b="1" dirty="0" smtClean="0"/>
              <a:t>follower as </a:t>
            </a:r>
            <a:r>
              <a:rPr lang="en-US" b="1" dirty="0"/>
              <a:t>a function of the leader’s choice. This function is called the </a:t>
            </a:r>
            <a:r>
              <a:rPr lang="en-US" b="1" dirty="0" smtClean="0"/>
              <a:t>reaction function</a:t>
            </a:r>
            <a:r>
              <a:rPr lang="en-US" dirty="0" smtClean="0"/>
              <a:t> </a:t>
            </a:r>
            <a:r>
              <a:rPr lang="en-US" dirty="0"/>
              <a:t>since it tells us how the follower will react to the leader’s </a:t>
            </a:r>
            <a:r>
              <a:rPr lang="en-US" dirty="0" smtClean="0"/>
              <a:t>choice </a:t>
            </a:r>
            <a:r>
              <a:rPr lang="en-IN" dirty="0" smtClean="0"/>
              <a:t>of </a:t>
            </a:r>
            <a:r>
              <a:rPr lang="en-IN" dirty="0"/>
              <a:t>output</a:t>
            </a:r>
            <a:r>
              <a:rPr lang="en-IN" dirty="0" smtClean="0"/>
              <a:t>.</a:t>
            </a:r>
            <a:endParaRPr lang="en-IN" dirty="0"/>
          </a:p>
        </p:txBody>
      </p:sp>
    </p:spTree>
    <p:extLst>
      <p:ext uri="{BB962C8B-B14F-4D97-AF65-F5344CB8AC3E}">
        <p14:creationId xmlns:p14="http://schemas.microsoft.com/office/powerpoint/2010/main" val="13072904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382" y="738909"/>
            <a:ext cx="10723418" cy="5680364"/>
          </a:xfrm>
        </p:spPr>
        <p:txBody>
          <a:bodyPr>
            <a:normAutofit fontScale="85000" lnSpcReduction="20000"/>
          </a:bodyPr>
          <a:lstStyle/>
          <a:p>
            <a:pPr algn="just"/>
            <a:r>
              <a:rPr lang="en-US" dirty="0"/>
              <a:t>Let’s derive a reaction curve in the simple case of linear demand. In this case the (inverse) demand function takes the form p(y</a:t>
            </a:r>
            <a:r>
              <a:rPr lang="en-US" baseline="-25000" dirty="0"/>
              <a:t>1</a:t>
            </a:r>
            <a:r>
              <a:rPr lang="en-US" dirty="0"/>
              <a:t>+y</a:t>
            </a:r>
            <a:r>
              <a:rPr lang="en-US" baseline="-25000" dirty="0"/>
              <a:t>2</a:t>
            </a:r>
            <a:r>
              <a:rPr lang="en-US" dirty="0"/>
              <a:t>) = a−</a:t>
            </a:r>
            <a:r>
              <a:rPr lang="en-US" dirty="0" smtClean="0"/>
              <a:t>b</a:t>
            </a:r>
            <a:r>
              <a:rPr lang="en-US" dirty="0"/>
              <a:t>(y</a:t>
            </a:r>
            <a:r>
              <a:rPr lang="en-US" baseline="-25000" dirty="0"/>
              <a:t>1</a:t>
            </a:r>
            <a:r>
              <a:rPr lang="en-US" dirty="0"/>
              <a:t>+y</a:t>
            </a:r>
            <a:r>
              <a:rPr lang="en-US" baseline="-25000" dirty="0"/>
              <a:t>2</a:t>
            </a:r>
            <a:r>
              <a:rPr lang="en-US" dirty="0"/>
              <a:t>) </a:t>
            </a:r>
            <a:r>
              <a:rPr lang="en-US" dirty="0" smtClean="0"/>
              <a:t>For </a:t>
            </a:r>
            <a:r>
              <a:rPr lang="en-US" dirty="0"/>
              <a:t>convenience we’ll take costs to be zero.</a:t>
            </a:r>
            <a:endParaRPr lang="en-IN" dirty="0"/>
          </a:p>
          <a:p>
            <a:pPr algn="just"/>
            <a:r>
              <a:rPr lang="en-US" dirty="0"/>
              <a:t>Then the profit function for firm 2 is</a:t>
            </a:r>
          </a:p>
          <a:p>
            <a:pPr marL="0" indent="0" algn="ctr">
              <a:buNone/>
            </a:pPr>
            <a:r>
              <a:rPr lang="es-ES" dirty="0"/>
              <a:t>π</a:t>
            </a:r>
            <a:r>
              <a:rPr lang="es-ES" baseline="-25000" dirty="0"/>
              <a:t>2</a:t>
            </a:r>
            <a:r>
              <a:rPr lang="es-ES" dirty="0"/>
              <a:t>(y</a:t>
            </a:r>
            <a:r>
              <a:rPr lang="es-ES" baseline="-25000" dirty="0"/>
              <a:t>1</a:t>
            </a:r>
            <a:r>
              <a:rPr lang="es-ES" dirty="0"/>
              <a:t>, y</a:t>
            </a:r>
            <a:r>
              <a:rPr lang="es-ES" baseline="-25000" dirty="0"/>
              <a:t>2</a:t>
            </a:r>
            <a:r>
              <a:rPr lang="es-ES" dirty="0"/>
              <a:t>) = [a − b(y</a:t>
            </a:r>
            <a:r>
              <a:rPr lang="es-ES" baseline="-25000" dirty="0"/>
              <a:t>1</a:t>
            </a:r>
            <a:r>
              <a:rPr lang="es-ES" dirty="0"/>
              <a:t> + y</a:t>
            </a:r>
            <a:r>
              <a:rPr lang="es-ES" baseline="-25000" dirty="0"/>
              <a:t>2</a:t>
            </a:r>
            <a:r>
              <a:rPr lang="es-ES" dirty="0"/>
              <a:t>)]</a:t>
            </a:r>
            <a:r>
              <a:rPr lang="es-ES" dirty="0" smtClean="0"/>
              <a:t>y</a:t>
            </a:r>
            <a:r>
              <a:rPr lang="es-ES" baseline="-25000" dirty="0" smtClean="0"/>
              <a:t>2</a:t>
            </a:r>
          </a:p>
          <a:p>
            <a:pPr marL="0" indent="0" algn="ctr">
              <a:buNone/>
            </a:pPr>
            <a:r>
              <a:rPr lang="es-ES" dirty="0" smtClean="0"/>
              <a:t> </a:t>
            </a:r>
            <a:r>
              <a:rPr lang="es-ES" b="1" dirty="0"/>
              <a:t>π</a:t>
            </a:r>
            <a:r>
              <a:rPr lang="es-ES" b="1" baseline="-25000" dirty="0"/>
              <a:t>2</a:t>
            </a:r>
            <a:r>
              <a:rPr lang="es-ES" b="1" dirty="0"/>
              <a:t>(y</a:t>
            </a:r>
            <a:r>
              <a:rPr lang="es-ES" b="1" baseline="-25000" dirty="0"/>
              <a:t>1</a:t>
            </a:r>
            <a:r>
              <a:rPr lang="es-ES" b="1" dirty="0"/>
              <a:t>, y</a:t>
            </a:r>
            <a:r>
              <a:rPr lang="es-ES" b="1" baseline="-25000" dirty="0"/>
              <a:t>2</a:t>
            </a:r>
            <a:r>
              <a:rPr lang="es-ES" b="1" dirty="0"/>
              <a:t>) </a:t>
            </a:r>
            <a:r>
              <a:rPr lang="es-ES" b="1" dirty="0" smtClean="0"/>
              <a:t>= </a:t>
            </a:r>
            <a:r>
              <a:rPr lang="es-ES" b="1" dirty="0"/>
              <a:t>ay</a:t>
            </a:r>
            <a:r>
              <a:rPr lang="es-ES" b="1" baseline="-25000" dirty="0"/>
              <a:t>2</a:t>
            </a:r>
            <a:r>
              <a:rPr lang="es-ES" b="1" dirty="0"/>
              <a:t> − by</a:t>
            </a:r>
            <a:r>
              <a:rPr lang="es-ES" b="1" baseline="-25000" dirty="0"/>
              <a:t>1</a:t>
            </a:r>
            <a:r>
              <a:rPr lang="es-ES" b="1" dirty="0"/>
              <a:t>y</a:t>
            </a:r>
            <a:r>
              <a:rPr lang="es-ES" b="1" baseline="-25000" dirty="0"/>
              <a:t>2</a:t>
            </a:r>
            <a:r>
              <a:rPr lang="es-ES" b="1" dirty="0"/>
              <a:t> − </a:t>
            </a:r>
            <a:r>
              <a:rPr lang="es-ES" b="1" dirty="0" smtClean="0"/>
              <a:t>by</a:t>
            </a:r>
            <a:r>
              <a:rPr lang="es-ES" b="1" baseline="-25000" dirty="0" smtClean="0"/>
              <a:t>2</a:t>
            </a:r>
            <a:r>
              <a:rPr lang="en-IN" b="1" baseline="30000" dirty="0" smtClean="0"/>
              <a:t>2</a:t>
            </a:r>
          </a:p>
          <a:p>
            <a:pPr marL="0" indent="0" algn="ctr">
              <a:buNone/>
            </a:pPr>
            <a:endParaRPr lang="en-IN" baseline="30000" dirty="0" smtClean="0"/>
          </a:p>
          <a:p>
            <a:pPr algn="just"/>
            <a:r>
              <a:rPr lang="en-US" dirty="0"/>
              <a:t>We can use this expression to draw the isoprofit </a:t>
            </a:r>
            <a:r>
              <a:rPr lang="en-US" dirty="0" smtClean="0"/>
              <a:t>curves. </a:t>
            </a:r>
            <a:r>
              <a:rPr lang="en-US" b="1" dirty="0" smtClean="0"/>
              <a:t>These </a:t>
            </a:r>
            <a:r>
              <a:rPr lang="en-US" b="1" dirty="0"/>
              <a:t>are </a:t>
            </a:r>
            <a:r>
              <a:rPr lang="en-US" b="1" dirty="0" smtClean="0"/>
              <a:t>curves </a:t>
            </a:r>
            <a:r>
              <a:rPr lang="en-US" b="1" dirty="0"/>
              <a:t>depicting those combinations of y</a:t>
            </a:r>
            <a:r>
              <a:rPr lang="en-US" b="1" baseline="-25000" dirty="0"/>
              <a:t>1</a:t>
            </a:r>
            <a:r>
              <a:rPr lang="en-US" b="1" dirty="0" smtClean="0"/>
              <a:t> </a:t>
            </a:r>
            <a:r>
              <a:rPr lang="en-US" b="1" dirty="0"/>
              <a:t>and </a:t>
            </a:r>
            <a:r>
              <a:rPr lang="en-US" b="1" dirty="0" smtClean="0"/>
              <a:t>y</a:t>
            </a:r>
            <a:r>
              <a:rPr lang="en-US" b="1" baseline="-25000" dirty="0" smtClean="0"/>
              <a:t>2 </a:t>
            </a:r>
            <a:r>
              <a:rPr lang="en-US" b="1" dirty="0" smtClean="0"/>
              <a:t>that </a:t>
            </a:r>
            <a:r>
              <a:rPr lang="en-US" b="1" dirty="0"/>
              <a:t>yield </a:t>
            </a:r>
            <a:r>
              <a:rPr lang="en-US" b="1" dirty="0" smtClean="0"/>
              <a:t>a constant </a:t>
            </a:r>
            <a:r>
              <a:rPr lang="en-US" b="1" dirty="0"/>
              <a:t>level of profit to firm 2</a:t>
            </a:r>
            <a:r>
              <a:rPr lang="en-US" dirty="0"/>
              <a:t>. That is, the isoprofit </a:t>
            </a:r>
            <a:r>
              <a:rPr lang="en-US" dirty="0" smtClean="0"/>
              <a:t>curves are comprised of </a:t>
            </a:r>
            <a:r>
              <a:rPr lang="en-US" dirty="0"/>
              <a:t>all points </a:t>
            </a:r>
            <a:r>
              <a:rPr lang="en-US" dirty="0" smtClean="0"/>
              <a:t>(</a:t>
            </a:r>
            <a:r>
              <a:rPr lang="en-US" dirty="0"/>
              <a:t>y</a:t>
            </a:r>
            <a:r>
              <a:rPr lang="en-US" baseline="-25000" dirty="0"/>
              <a:t>1</a:t>
            </a:r>
            <a:r>
              <a:rPr lang="en-US" dirty="0" smtClean="0"/>
              <a:t>, </a:t>
            </a:r>
            <a:r>
              <a:rPr lang="en-US" dirty="0"/>
              <a:t>y</a:t>
            </a:r>
            <a:r>
              <a:rPr lang="en-US" baseline="-25000" dirty="0"/>
              <a:t>2</a:t>
            </a:r>
            <a:r>
              <a:rPr lang="en-US" dirty="0" smtClean="0"/>
              <a:t>) </a:t>
            </a:r>
            <a:r>
              <a:rPr lang="en-US" dirty="0"/>
              <a:t>that satisfy equations of the form</a:t>
            </a:r>
          </a:p>
          <a:p>
            <a:pPr marL="0" indent="0" algn="ctr">
              <a:buNone/>
            </a:pPr>
            <a:r>
              <a:rPr lang="en-IN" b="1" dirty="0" smtClean="0"/>
              <a:t>a</a:t>
            </a:r>
            <a:r>
              <a:rPr lang="en-US" b="1" dirty="0"/>
              <a:t>y</a:t>
            </a:r>
            <a:r>
              <a:rPr lang="en-US" b="1" baseline="-25000" dirty="0"/>
              <a:t>2</a:t>
            </a:r>
            <a:r>
              <a:rPr lang="en-IN" b="1" dirty="0" smtClean="0"/>
              <a:t> </a:t>
            </a:r>
            <a:r>
              <a:rPr lang="en-IN" b="1" dirty="0"/>
              <a:t>− </a:t>
            </a:r>
            <a:r>
              <a:rPr lang="en-IN" b="1" dirty="0" smtClean="0"/>
              <a:t>by</a:t>
            </a:r>
            <a:r>
              <a:rPr lang="en-IN" b="1" baseline="-25000" dirty="0" smtClean="0"/>
              <a:t>1</a:t>
            </a:r>
            <a:r>
              <a:rPr lang="en-US" b="1" dirty="0"/>
              <a:t>y</a:t>
            </a:r>
            <a:r>
              <a:rPr lang="en-US" b="1" baseline="-25000" dirty="0"/>
              <a:t>2</a:t>
            </a:r>
            <a:r>
              <a:rPr lang="en-IN" b="1" dirty="0" smtClean="0"/>
              <a:t> </a:t>
            </a:r>
            <a:r>
              <a:rPr lang="en-IN" b="1" dirty="0"/>
              <a:t>− </a:t>
            </a:r>
            <a:r>
              <a:rPr lang="en-IN" b="1" dirty="0" smtClean="0"/>
              <a:t>by</a:t>
            </a:r>
            <a:r>
              <a:rPr lang="en-IN" b="1" baseline="-25000" dirty="0" smtClean="0"/>
              <a:t>2</a:t>
            </a:r>
            <a:r>
              <a:rPr lang="el-GR" b="1" baseline="30000" dirty="0" smtClean="0"/>
              <a:t>2</a:t>
            </a:r>
            <a:r>
              <a:rPr lang="el-GR" b="1" dirty="0" smtClean="0"/>
              <a:t> </a:t>
            </a:r>
            <a:r>
              <a:rPr lang="el-GR" b="1" dirty="0"/>
              <a:t>= </a:t>
            </a:r>
            <a:r>
              <a:rPr lang="el-GR" b="1" dirty="0" smtClean="0"/>
              <a:t>π</a:t>
            </a:r>
            <a:r>
              <a:rPr lang="el-GR" b="1" baseline="-25000" dirty="0" smtClean="0"/>
              <a:t>2</a:t>
            </a:r>
            <a:r>
              <a:rPr lang="en-US" b="1" dirty="0" smtClean="0"/>
              <a:t>(constant)</a:t>
            </a:r>
          </a:p>
          <a:p>
            <a:pPr marL="0" indent="0" algn="ctr">
              <a:buNone/>
            </a:pPr>
            <a:endParaRPr lang="el-GR" b="1" dirty="0"/>
          </a:p>
          <a:p>
            <a:pPr algn="just"/>
            <a:r>
              <a:rPr lang="en-US" dirty="0"/>
              <a:t>Note that profits to firm 2 will increase as we move to isoprofit curves </a:t>
            </a:r>
            <a:r>
              <a:rPr lang="en-US" dirty="0" smtClean="0"/>
              <a:t>that are </a:t>
            </a:r>
            <a:r>
              <a:rPr lang="en-US" dirty="0"/>
              <a:t>further to the left. This is true since if we fix the output of firm 2 </a:t>
            </a:r>
            <a:r>
              <a:rPr lang="en-US" dirty="0" smtClean="0"/>
              <a:t>at some </a:t>
            </a:r>
            <a:r>
              <a:rPr lang="en-US" dirty="0"/>
              <a:t>level, firm 2’s profits will increase as firm 1’s output decreases. Firm </a:t>
            </a:r>
            <a:r>
              <a:rPr lang="en-US" dirty="0" smtClean="0"/>
              <a:t>2 will </a:t>
            </a:r>
            <a:r>
              <a:rPr lang="en-US" dirty="0"/>
              <a:t>make its maximum possible profits when it is a monopolist; that </a:t>
            </a:r>
            <a:r>
              <a:rPr lang="en-US" dirty="0" smtClean="0"/>
              <a:t>is, when </a:t>
            </a:r>
            <a:r>
              <a:rPr lang="en-US" dirty="0"/>
              <a:t>firm 1 chooses to produce zero units of output.</a:t>
            </a:r>
            <a:endParaRPr lang="en-IN" baseline="-25000" dirty="0"/>
          </a:p>
        </p:txBody>
      </p:sp>
    </p:spTree>
    <p:extLst>
      <p:ext uri="{BB962C8B-B14F-4D97-AF65-F5344CB8AC3E}">
        <p14:creationId xmlns:p14="http://schemas.microsoft.com/office/powerpoint/2010/main" val="2202641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8"/>
          </a:xfrm>
          <a:solidFill>
            <a:schemeClr val="accent3">
              <a:lumMod val="20000"/>
              <a:lumOff val="80000"/>
            </a:schemeClr>
          </a:solidFill>
        </p:spPr>
        <p:txBody>
          <a:bodyPr/>
          <a:lstStyle/>
          <a:p>
            <a:pPr algn="ctr"/>
            <a:r>
              <a:rPr lang="en-US" dirty="0"/>
              <a:t>Isoprofit curves</a:t>
            </a:r>
            <a:endParaRPr lang="en-IN" dirty="0"/>
          </a:p>
        </p:txBody>
      </p:sp>
      <p:pic>
        <p:nvPicPr>
          <p:cNvPr id="4" name="Content Placeholder 3"/>
          <p:cNvPicPr>
            <a:picLocks noGrp="1" noChangeAspect="1"/>
          </p:cNvPicPr>
          <p:nvPr>
            <p:ph idx="1"/>
          </p:nvPr>
        </p:nvPicPr>
        <p:blipFill>
          <a:blip r:embed="rId2"/>
          <a:stretch>
            <a:fillRect/>
          </a:stretch>
        </p:blipFill>
        <p:spPr>
          <a:xfrm>
            <a:off x="3117273" y="1926651"/>
            <a:ext cx="5957453" cy="4167103"/>
          </a:xfrm>
          <a:prstGeom prst="rect">
            <a:avLst/>
          </a:prstGeom>
        </p:spPr>
      </p:pic>
    </p:spTree>
    <p:extLst>
      <p:ext uri="{BB962C8B-B14F-4D97-AF65-F5344CB8AC3E}">
        <p14:creationId xmlns:p14="http://schemas.microsoft.com/office/powerpoint/2010/main" val="1532268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2872" y="803564"/>
            <a:ext cx="10474037" cy="5523345"/>
          </a:xfrm>
        </p:spPr>
        <p:txBody>
          <a:bodyPr>
            <a:normAutofit fontScale="85000" lnSpcReduction="10000"/>
          </a:bodyPr>
          <a:lstStyle/>
          <a:p>
            <a:pPr algn="just"/>
            <a:r>
              <a:rPr lang="en-US" dirty="0"/>
              <a:t>For each possible choice of firm 1’s output, firm 2 wants to choose its </a:t>
            </a:r>
            <a:r>
              <a:rPr lang="en-US" dirty="0" smtClean="0"/>
              <a:t>own output </a:t>
            </a:r>
            <a:r>
              <a:rPr lang="en-US" dirty="0"/>
              <a:t>to make its profits as large as possible. This means that for </a:t>
            </a:r>
            <a:r>
              <a:rPr lang="en-US" dirty="0" smtClean="0"/>
              <a:t>each </a:t>
            </a:r>
            <a:r>
              <a:rPr lang="en-US" dirty="0"/>
              <a:t>choice of y</a:t>
            </a:r>
            <a:r>
              <a:rPr lang="en-US" baseline="-25000" dirty="0"/>
              <a:t>1</a:t>
            </a:r>
            <a:r>
              <a:rPr lang="en-US" dirty="0"/>
              <a:t>, firm 2 will pick the value of y</a:t>
            </a:r>
            <a:r>
              <a:rPr lang="en-US" baseline="-25000" dirty="0"/>
              <a:t>2</a:t>
            </a:r>
            <a:r>
              <a:rPr lang="en-US" dirty="0"/>
              <a:t> that puts it on the </a:t>
            </a:r>
            <a:r>
              <a:rPr lang="en-US" dirty="0" smtClean="0"/>
              <a:t>isoprofit</a:t>
            </a:r>
            <a:r>
              <a:rPr lang="en-US" dirty="0"/>
              <a:t> </a:t>
            </a:r>
            <a:r>
              <a:rPr lang="en-US" dirty="0" smtClean="0"/>
              <a:t>line </a:t>
            </a:r>
            <a:r>
              <a:rPr lang="en-US" dirty="0"/>
              <a:t>furthest to the </a:t>
            </a:r>
            <a:r>
              <a:rPr lang="en-US" dirty="0" smtClean="0"/>
              <a:t>left.</a:t>
            </a:r>
          </a:p>
          <a:p>
            <a:pPr algn="just"/>
            <a:r>
              <a:rPr lang="en-IN" dirty="0"/>
              <a:t>This point will </a:t>
            </a:r>
            <a:r>
              <a:rPr lang="en-IN" dirty="0" smtClean="0"/>
              <a:t>satisfy </a:t>
            </a:r>
            <a:r>
              <a:rPr lang="en-US" dirty="0" smtClean="0"/>
              <a:t>the </a:t>
            </a:r>
            <a:r>
              <a:rPr lang="en-US" dirty="0"/>
              <a:t>usual sort of tangency condition: the slope of the isoprofit </a:t>
            </a:r>
            <a:r>
              <a:rPr lang="en-US" dirty="0" smtClean="0"/>
              <a:t>curve must be </a:t>
            </a:r>
            <a:r>
              <a:rPr lang="en-US" dirty="0"/>
              <a:t>vertical at the optimal choice. </a:t>
            </a:r>
            <a:r>
              <a:rPr lang="en-US" b="1" dirty="0"/>
              <a:t>The locus of these tangencies </a:t>
            </a:r>
            <a:r>
              <a:rPr lang="en-US" b="1" dirty="0" smtClean="0"/>
              <a:t>describes firm </a:t>
            </a:r>
            <a:r>
              <a:rPr lang="en-US" b="1" dirty="0"/>
              <a:t>2’s reaction curve, f</a:t>
            </a:r>
            <a:r>
              <a:rPr lang="en-US" b="1" baseline="-25000" dirty="0"/>
              <a:t>2</a:t>
            </a:r>
            <a:r>
              <a:rPr lang="en-US" b="1" dirty="0"/>
              <a:t>(y</a:t>
            </a:r>
            <a:r>
              <a:rPr lang="en-US" b="1" baseline="-25000" dirty="0"/>
              <a:t>1</a:t>
            </a:r>
            <a:r>
              <a:rPr lang="en-US" b="1" dirty="0" smtClean="0"/>
              <a:t>).</a:t>
            </a:r>
          </a:p>
          <a:p>
            <a:pPr algn="just"/>
            <a:r>
              <a:rPr lang="en-US" dirty="0"/>
              <a:t>To see this result algebraically, we need an expression for the </a:t>
            </a:r>
            <a:r>
              <a:rPr lang="en-US" dirty="0" smtClean="0"/>
              <a:t>marginal revenue </a:t>
            </a:r>
            <a:r>
              <a:rPr lang="en-US" dirty="0"/>
              <a:t>associated with </a:t>
            </a:r>
            <a:r>
              <a:rPr lang="en-US" dirty="0" smtClean="0"/>
              <a:t>the </a:t>
            </a:r>
            <a:r>
              <a:rPr lang="en-US" dirty="0"/>
              <a:t>profit function for firm 2</a:t>
            </a:r>
            <a:r>
              <a:rPr lang="en-US" dirty="0" smtClean="0"/>
              <a:t>.</a:t>
            </a:r>
          </a:p>
          <a:p>
            <a:pPr marL="0" indent="0" algn="ctr">
              <a:buNone/>
            </a:pPr>
            <a:r>
              <a:rPr lang="en-US" b="1" dirty="0"/>
              <a:t>MR</a:t>
            </a:r>
            <a:r>
              <a:rPr lang="en-US" b="1" baseline="-25000" dirty="0"/>
              <a:t>2</a:t>
            </a:r>
            <a:r>
              <a:rPr lang="en-US" b="1" dirty="0"/>
              <a:t>(y</a:t>
            </a:r>
            <a:r>
              <a:rPr lang="en-US" b="1" baseline="-25000" dirty="0"/>
              <a:t>1</a:t>
            </a:r>
            <a:r>
              <a:rPr lang="en-US" b="1" dirty="0"/>
              <a:t>, y</a:t>
            </a:r>
            <a:r>
              <a:rPr lang="en-US" b="1" baseline="-25000" dirty="0"/>
              <a:t>2</a:t>
            </a:r>
            <a:r>
              <a:rPr lang="en-US" b="1" dirty="0"/>
              <a:t>) = a − by</a:t>
            </a:r>
            <a:r>
              <a:rPr lang="en-US" b="1" baseline="-25000" dirty="0"/>
              <a:t>1</a:t>
            </a:r>
            <a:r>
              <a:rPr lang="en-US" b="1" dirty="0"/>
              <a:t> − </a:t>
            </a:r>
            <a:r>
              <a:rPr lang="en-US" b="1" dirty="0" smtClean="0"/>
              <a:t>2by</a:t>
            </a:r>
            <a:r>
              <a:rPr lang="en-US" b="1" baseline="-25000" dirty="0" smtClean="0"/>
              <a:t>2</a:t>
            </a:r>
            <a:endParaRPr lang="en-US" b="1" dirty="0"/>
          </a:p>
          <a:p>
            <a:pPr algn="just"/>
            <a:r>
              <a:rPr lang="en-US" dirty="0" smtClean="0"/>
              <a:t>Setting marginal revenue equal to marginal cost(which is assumed to be zero), we get</a:t>
            </a:r>
          </a:p>
          <a:p>
            <a:pPr marL="0" indent="0" algn="ctr">
              <a:buNone/>
            </a:pPr>
            <a:r>
              <a:rPr lang="en-IN" dirty="0" smtClean="0"/>
              <a:t>a </a:t>
            </a:r>
            <a:r>
              <a:rPr lang="en-IN" dirty="0"/>
              <a:t>− by</a:t>
            </a:r>
            <a:r>
              <a:rPr lang="en-IN" baseline="-25000" dirty="0"/>
              <a:t>1</a:t>
            </a:r>
            <a:r>
              <a:rPr lang="en-IN" dirty="0"/>
              <a:t> − 2by</a:t>
            </a:r>
            <a:r>
              <a:rPr lang="en-IN" baseline="-25000" dirty="0"/>
              <a:t>2</a:t>
            </a:r>
            <a:r>
              <a:rPr lang="en-IN" dirty="0"/>
              <a:t> = </a:t>
            </a:r>
            <a:r>
              <a:rPr lang="en-IN" dirty="0" smtClean="0"/>
              <a:t>0,</a:t>
            </a:r>
          </a:p>
          <a:p>
            <a:pPr marL="0" indent="0">
              <a:buNone/>
            </a:pPr>
            <a:r>
              <a:rPr lang="en-US" dirty="0" smtClean="0"/>
              <a:t>   which </a:t>
            </a:r>
            <a:r>
              <a:rPr lang="en-US" dirty="0"/>
              <a:t>we can solve to derive firm 2’s reaction curve:</a:t>
            </a:r>
          </a:p>
          <a:p>
            <a:pPr marL="0" indent="0" algn="ctr">
              <a:buNone/>
            </a:pPr>
            <a:r>
              <a:rPr lang="en-IN" b="1" dirty="0"/>
              <a:t>y</a:t>
            </a:r>
            <a:r>
              <a:rPr lang="en-IN" b="1" baseline="-25000" dirty="0"/>
              <a:t>2 </a:t>
            </a:r>
            <a:r>
              <a:rPr lang="en-IN" b="1" dirty="0" smtClean="0"/>
              <a:t>= </a:t>
            </a:r>
            <a:r>
              <a:rPr lang="en-IN" b="1" u="sng" dirty="0" smtClean="0"/>
              <a:t>a </a:t>
            </a:r>
            <a:r>
              <a:rPr lang="en-IN" b="1" u="sng" dirty="0"/>
              <a:t>− </a:t>
            </a:r>
            <a:r>
              <a:rPr lang="en-IN" b="1" u="sng" dirty="0" smtClean="0"/>
              <a:t>by</a:t>
            </a:r>
            <a:r>
              <a:rPr lang="en-IN" b="1" u="sng" baseline="-25000" dirty="0" smtClean="0"/>
              <a:t>1</a:t>
            </a:r>
          </a:p>
          <a:p>
            <a:pPr marL="0" indent="0" algn="ctr">
              <a:buNone/>
            </a:pPr>
            <a:r>
              <a:rPr lang="en-IN" b="1" dirty="0" smtClean="0"/>
              <a:t>      2b</a:t>
            </a:r>
            <a:endParaRPr lang="en-US" b="1" dirty="0" smtClean="0"/>
          </a:p>
          <a:p>
            <a:pPr marL="0" indent="0">
              <a:buNone/>
            </a:pPr>
            <a:endParaRPr lang="en-IN" dirty="0"/>
          </a:p>
        </p:txBody>
      </p:sp>
    </p:spTree>
    <p:extLst>
      <p:ext uri="{BB962C8B-B14F-4D97-AF65-F5344CB8AC3E}">
        <p14:creationId xmlns:p14="http://schemas.microsoft.com/office/powerpoint/2010/main" val="2008199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a:solidFill>
            <a:schemeClr val="accent2">
              <a:lumMod val="75000"/>
            </a:schemeClr>
          </a:solidFill>
        </p:spPr>
        <p:txBody>
          <a:bodyPr/>
          <a:lstStyle/>
          <a:p>
            <a:pPr algn="ctr"/>
            <a:r>
              <a:rPr lang="en-US" dirty="0" smtClean="0"/>
              <a:t>Leader’s problem</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We turn now to the leader’s </a:t>
            </a:r>
            <a:r>
              <a:rPr lang="en-US" dirty="0" smtClean="0"/>
              <a:t>profit-maximization </a:t>
            </a:r>
            <a:r>
              <a:rPr lang="en-IN" dirty="0" smtClean="0"/>
              <a:t>problem. </a:t>
            </a:r>
            <a:r>
              <a:rPr lang="en-US" dirty="0" smtClean="0"/>
              <a:t>Presumably</a:t>
            </a:r>
            <a:r>
              <a:rPr lang="en-US" dirty="0"/>
              <a:t>, the leader is also aware that its actions influence the </a:t>
            </a:r>
            <a:r>
              <a:rPr lang="en-US" dirty="0" smtClean="0"/>
              <a:t>output choice </a:t>
            </a:r>
            <a:r>
              <a:rPr lang="en-US" dirty="0"/>
              <a:t>of the follower. This relationship is summarized by the </a:t>
            </a:r>
            <a:r>
              <a:rPr lang="en-US" dirty="0" smtClean="0"/>
              <a:t>reaction function </a:t>
            </a:r>
            <a:r>
              <a:rPr lang="en-US" dirty="0"/>
              <a:t>f</a:t>
            </a:r>
            <a:r>
              <a:rPr lang="en-US" baseline="-25000" dirty="0"/>
              <a:t>2</a:t>
            </a:r>
            <a:r>
              <a:rPr lang="en-US" dirty="0"/>
              <a:t>(y</a:t>
            </a:r>
            <a:r>
              <a:rPr lang="en-US" baseline="-25000" dirty="0"/>
              <a:t>1</a:t>
            </a:r>
            <a:r>
              <a:rPr lang="en-US" dirty="0"/>
              <a:t>). Hence when making its output choice it should </a:t>
            </a:r>
            <a:r>
              <a:rPr lang="en-US" dirty="0" smtClean="0"/>
              <a:t>recognize the </a:t>
            </a:r>
            <a:r>
              <a:rPr lang="en-US" dirty="0"/>
              <a:t>influence that it exerts on the follower.</a:t>
            </a:r>
          </a:p>
          <a:p>
            <a:pPr algn="just"/>
            <a:r>
              <a:rPr lang="en-US" dirty="0"/>
              <a:t>The profit-maximization problem for the leader therefore becomes</a:t>
            </a:r>
          </a:p>
          <a:p>
            <a:pPr marL="0" indent="0" algn="ctr">
              <a:buNone/>
            </a:pPr>
            <a:r>
              <a:rPr lang="en-IN" dirty="0" smtClean="0"/>
              <a:t>Max </a:t>
            </a:r>
            <a:r>
              <a:rPr lang="en-IN" baseline="-25000" dirty="0" smtClean="0"/>
              <a:t>y1</a:t>
            </a:r>
            <a:r>
              <a:rPr lang="en-IN" dirty="0"/>
              <a:t> </a:t>
            </a:r>
            <a:r>
              <a:rPr lang="en-IN" dirty="0" smtClean="0"/>
              <a:t>p(y</a:t>
            </a:r>
            <a:r>
              <a:rPr lang="en-IN" baseline="-25000" dirty="0" smtClean="0"/>
              <a:t>1</a:t>
            </a:r>
            <a:r>
              <a:rPr lang="en-IN" dirty="0" smtClean="0"/>
              <a:t> </a:t>
            </a:r>
            <a:r>
              <a:rPr lang="en-IN" dirty="0"/>
              <a:t>+ y</a:t>
            </a:r>
            <a:r>
              <a:rPr lang="en-IN" baseline="-25000" dirty="0"/>
              <a:t>2</a:t>
            </a:r>
            <a:r>
              <a:rPr lang="en-IN" dirty="0"/>
              <a:t>)y</a:t>
            </a:r>
            <a:r>
              <a:rPr lang="en-IN" baseline="-25000" dirty="0"/>
              <a:t>1 </a:t>
            </a:r>
            <a:r>
              <a:rPr lang="en-IN" dirty="0"/>
              <a:t>− </a:t>
            </a:r>
            <a:r>
              <a:rPr lang="en-IN" dirty="0" smtClean="0"/>
              <a:t>c</a:t>
            </a:r>
            <a:r>
              <a:rPr lang="en-IN" baseline="-25000" dirty="0" smtClean="0"/>
              <a:t>1</a:t>
            </a:r>
            <a:r>
              <a:rPr lang="en-IN" dirty="0" smtClean="0"/>
              <a:t>(y</a:t>
            </a:r>
            <a:r>
              <a:rPr lang="en-IN" baseline="-25000" dirty="0" smtClean="0"/>
              <a:t>1</a:t>
            </a:r>
            <a:r>
              <a:rPr lang="en-IN" dirty="0" smtClean="0"/>
              <a:t>)</a:t>
            </a:r>
          </a:p>
          <a:p>
            <a:pPr marL="0" indent="0" algn="ctr">
              <a:buNone/>
            </a:pPr>
            <a:r>
              <a:rPr lang="en-IN" dirty="0" smtClean="0"/>
              <a:t>such </a:t>
            </a:r>
            <a:r>
              <a:rPr lang="en-IN" dirty="0"/>
              <a:t>that y</a:t>
            </a:r>
            <a:r>
              <a:rPr lang="en-IN" baseline="-25000" dirty="0"/>
              <a:t>2</a:t>
            </a:r>
            <a:r>
              <a:rPr lang="en-IN" dirty="0"/>
              <a:t> = f</a:t>
            </a:r>
            <a:r>
              <a:rPr lang="en-IN" baseline="-25000" dirty="0"/>
              <a:t>2</a:t>
            </a:r>
            <a:r>
              <a:rPr lang="en-IN" dirty="0"/>
              <a:t>(y</a:t>
            </a:r>
            <a:r>
              <a:rPr lang="en-IN" baseline="-25000" dirty="0"/>
              <a:t>1</a:t>
            </a:r>
            <a:r>
              <a:rPr lang="en-IN" dirty="0"/>
              <a:t>).</a:t>
            </a:r>
          </a:p>
          <a:p>
            <a:pPr algn="just"/>
            <a:r>
              <a:rPr lang="en-US" dirty="0"/>
              <a:t>Substituting the second equation into the first gives us</a:t>
            </a:r>
          </a:p>
          <a:p>
            <a:pPr marL="0" indent="0" algn="ctr">
              <a:buNone/>
            </a:pPr>
            <a:r>
              <a:rPr lang="en-IN" dirty="0" smtClean="0"/>
              <a:t>Max </a:t>
            </a:r>
            <a:r>
              <a:rPr lang="en-IN" baseline="-25000" dirty="0" smtClean="0"/>
              <a:t>y1</a:t>
            </a:r>
            <a:r>
              <a:rPr lang="en-IN" baseline="-25000" dirty="0"/>
              <a:t> </a:t>
            </a:r>
            <a:r>
              <a:rPr lang="en-IN" dirty="0" smtClean="0"/>
              <a:t>p[y</a:t>
            </a:r>
            <a:r>
              <a:rPr lang="en-IN" baseline="-25000" dirty="0" smtClean="0"/>
              <a:t>1</a:t>
            </a:r>
            <a:r>
              <a:rPr lang="en-IN" dirty="0" smtClean="0"/>
              <a:t> </a:t>
            </a:r>
            <a:r>
              <a:rPr lang="en-IN" dirty="0"/>
              <a:t>+ f</a:t>
            </a:r>
            <a:r>
              <a:rPr lang="en-IN" baseline="-25000" dirty="0"/>
              <a:t>2</a:t>
            </a:r>
            <a:r>
              <a:rPr lang="en-IN" dirty="0"/>
              <a:t>(y</a:t>
            </a:r>
            <a:r>
              <a:rPr lang="en-IN" baseline="-25000" dirty="0"/>
              <a:t>1</a:t>
            </a:r>
            <a:r>
              <a:rPr lang="en-IN" dirty="0"/>
              <a:t>)]y</a:t>
            </a:r>
            <a:r>
              <a:rPr lang="en-IN" baseline="-25000" dirty="0"/>
              <a:t>1</a:t>
            </a:r>
            <a:r>
              <a:rPr lang="en-IN" dirty="0"/>
              <a:t> − c</a:t>
            </a:r>
            <a:r>
              <a:rPr lang="en-IN" baseline="-25000" dirty="0"/>
              <a:t>1</a:t>
            </a:r>
            <a:r>
              <a:rPr lang="en-IN" dirty="0"/>
              <a:t>(y</a:t>
            </a:r>
            <a:r>
              <a:rPr lang="en-IN" baseline="-25000" dirty="0"/>
              <a:t>1</a:t>
            </a:r>
            <a:r>
              <a:rPr lang="en-IN" dirty="0" smtClean="0"/>
              <a:t>)</a:t>
            </a:r>
          </a:p>
          <a:p>
            <a:pPr marL="0" indent="0" algn="ctr">
              <a:buNone/>
            </a:pPr>
            <a:endParaRPr lang="en-IN" dirty="0"/>
          </a:p>
          <a:p>
            <a:pPr algn="just"/>
            <a:r>
              <a:rPr lang="en-US" dirty="0"/>
              <a:t>Note that the leader recognizes that when it chooses output y</a:t>
            </a:r>
            <a:r>
              <a:rPr lang="en-US" baseline="-25000" dirty="0"/>
              <a:t>1</a:t>
            </a:r>
            <a:r>
              <a:rPr lang="en-US" dirty="0"/>
              <a:t>, the </a:t>
            </a:r>
            <a:r>
              <a:rPr lang="en-US" dirty="0" smtClean="0"/>
              <a:t>total output </a:t>
            </a:r>
            <a:r>
              <a:rPr lang="en-US" dirty="0"/>
              <a:t>produced will be y</a:t>
            </a:r>
            <a:r>
              <a:rPr lang="en-US" baseline="-25000" dirty="0"/>
              <a:t>1</a:t>
            </a:r>
            <a:r>
              <a:rPr lang="en-US" dirty="0"/>
              <a:t> + f</a:t>
            </a:r>
            <a:r>
              <a:rPr lang="en-US" baseline="-25000" dirty="0"/>
              <a:t>2</a:t>
            </a:r>
            <a:r>
              <a:rPr lang="en-US" dirty="0"/>
              <a:t>(y</a:t>
            </a:r>
            <a:r>
              <a:rPr lang="en-US" baseline="-25000" dirty="0"/>
              <a:t>1</a:t>
            </a:r>
            <a:r>
              <a:rPr lang="en-US" dirty="0"/>
              <a:t>): its own output plus the </a:t>
            </a:r>
            <a:r>
              <a:rPr lang="en-US" dirty="0" smtClean="0"/>
              <a:t>output </a:t>
            </a:r>
            <a:r>
              <a:rPr lang="en-IN" dirty="0" smtClean="0"/>
              <a:t>produced </a:t>
            </a:r>
            <a:r>
              <a:rPr lang="en-IN" dirty="0"/>
              <a:t>by the follower.</a:t>
            </a:r>
          </a:p>
        </p:txBody>
      </p:sp>
    </p:spTree>
    <p:extLst>
      <p:ext uri="{BB962C8B-B14F-4D97-AF65-F5344CB8AC3E}">
        <p14:creationId xmlns:p14="http://schemas.microsoft.com/office/powerpoint/2010/main" val="30673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580" y="932873"/>
            <a:ext cx="10365509" cy="5622781"/>
          </a:xfrm>
        </p:spPr>
        <p:txBody>
          <a:bodyPr>
            <a:normAutofit/>
          </a:bodyPr>
          <a:lstStyle/>
          <a:p>
            <a:pPr algn="just"/>
            <a:r>
              <a:rPr lang="en-US" dirty="0"/>
              <a:t>When the leader contemplates changing its output it has to </a:t>
            </a:r>
            <a:r>
              <a:rPr lang="en-US" dirty="0" smtClean="0"/>
              <a:t>recognize the </a:t>
            </a:r>
            <a:r>
              <a:rPr lang="en-US" dirty="0"/>
              <a:t>influence it exerts on the follower</a:t>
            </a:r>
            <a:r>
              <a:rPr lang="en-US" dirty="0" smtClean="0"/>
              <a:t>.</a:t>
            </a:r>
          </a:p>
          <a:p>
            <a:pPr algn="just"/>
            <a:r>
              <a:rPr lang="en-IN" dirty="0" smtClean="0"/>
              <a:t>In the context of the linear demand curve, the </a:t>
            </a:r>
            <a:r>
              <a:rPr lang="en-IN" dirty="0"/>
              <a:t>leader’s profits are</a:t>
            </a:r>
          </a:p>
          <a:p>
            <a:pPr marL="0" indent="0" algn="ctr">
              <a:buNone/>
            </a:pPr>
            <a:r>
              <a:rPr lang="es-ES" dirty="0"/>
              <a:t>π</a:t>
            </a:r>
            <a:r>
              <a:rPr lang="es-ES" baseline="-25000" dirty="0"/>
              <a:t>1</a:t>
            </a:r>
            <a:r>
              <a:rPr lang="es-ES" dirty="0"/>
              <a:t>(y</a:t>
            </a:r>
            <a:r>
              <a:rPr lang="es-ES" baseline="-25000" dirty="0"/>
              <a:t>1</a:t>
            </a:r>
            <a:r>
              <a:rPr lang="es-ES" dirty="0"/>
              <a:t>, y</a:t>
            </a:r>
            <a:r>
              <a:rPr lang="es-ES" baseline="-25000" dirty="0"/>
              <a:t>2</a:t>
            </a:r>
            <a:r>
              <a:rPr lang="es-ES" dirty="0"/>
              <a:t>) = p(y</a:t>
            </a:r>
            <a:r>
              <a:rPr lang="es-ES" baseline="-25000" dirty="0"/>
              <a:t>1</a:t>
            </a:r>
            <a:r>
              <a:rPr lang="es-ES" dirty="0"/>
              <a:t> + y</a:t>
            </a:r>
            <a:r>
              <a:rPr lang="es-ES" baseline="-25000" dirty="0"/>
              <a:t>2</a:t>
            </a:r>
            <a:r>
              <a:rPr lang="es-ES" dirty="0"/>
              <a:t>)y</a:t>
            </a:r>
            <a:r>
              <a:rPr lang="es-ES" baseline="-25000" dirty="0"/>
              <a:t>1</a:t>
            </a:r>
            <a:r>
              <a:rPr lang="es-ES" dirty="0"/>
              <a:t> = ay</a:t>
            </a:r>
            <a:r>
              <a:rPr lang="es-ES" baseline="-25000" dirty="0"/>
              <a:t>1</a:t>
            </a:r>
            <a:r>
              <a:rPr lang="es-ES" dirty="0"/>
              <a:t> − </a:t>
            </a:r>
            <a:r>
              <a:rPr lang="es-ES" dirty="0" smtClean="0"/>
              <a:t>by</a:t>
            </a:r>
            <a:r>
              <a:rPr lang="es-ES" baseline="-25000" dirty="0" smtClean="0"/>
              <a:t>1</a:t>
            </a:r>
            <a:r>
              <a:rPr lang="es-ES" baseline="30000" dirty="0" smtClean="0"/>
              <a:t>2</a:t>
            </a:r>
            <a:r>
              <a:rPr lang="en-IN" dirty="0" smtClean="0"/>
              <a:t> - by</a:t>
            </a:r>
            <a:r>
              <a:rPr lang="en-IN" baseline="-25000" dirty="0" smtClean="0"/>
              <a:t>1</a:t>
            </a:r>
            <a:r>
              <a:rPr lang="en-IN" dirty="0" smtClean="0"/>
              <a:t>y</a:t>
            </a:r>
            <a:r>
              <a:rPr lang="en-IN" baseline="-25000" dirty="0" smtClean="0"/>
              <a:t>2</a:t>
            </a:r>
          </a:p>
          <a:p>
            <a:pPr marL="0" indent="0" algn="ctr">
              <a:buNone/>
            </a:pPr>
            <a:endParaRPr lang="en-IN" baseline="-25000" dirty="0" smtClean="0"/>
          </a:p>
          <a:p>
            <a:pPr algn="just"/>
            <a:r>
              <a:rPr lang="en-US" dirty="0"/>
              <a:t>But the output of the follower, y</a:t>
            </a:r>
            <a:r>
              <a:rPr lang="en-US" baseline="-25000" dirty="0"/>
              <a:t>2</a:t>
            </a:r>
            <a:r>
              <a:rPr lang="en-US" dirty="0"/>
              <a:t>, will depend on the leader’s choice </a:t>
            </a:r>
            <a:r>
              <a:rPr lang="en-US" dirty="0" smtClean="0"/>
              <a:t>via the </a:t>
            </a:r>
            <a:r>
              <a:rPr lang="en-US" dirty="0"/>
              <a:t>reaction </a:t>
            </a:r>
            <a:r>
              <a:rPr lang="en-US" dirty="0" smtClean="0"/>
              <a:t>function </a:t>
            </a:r>
            <a:r>
              <a:rPr lang="en-US" dirty="0"/>
              <a:t>y</a:t>
            </a:r>
            <a:r>
              <a:rPr lang="en-US" baseline="-25000" dirty="0"/>
              <a:t>2 </a:t>
            </a:r>
            <a:r>
              <a:rPr lang="en-US" dirty="0"/>
              <a:t>= f</a:t>
            </a:r>
            <a:r>
              <a:rPr lang="en-US" baseline="-25000" dirty="0"/>
              <a:t>2</a:t>
            </a:r>
            <a:r>
              <a:rPr lang="en-US" dirty="0"/>
              <a:t>(y</a:t>
            </a:r>
            <a:r>
              <a:rPr lang="en-US" baseline="-25000" dirty="0"/>
              <a:t>1</a:t>
            </a:r>
            <a:r>
              <a:rPr lang="en-US" dirty="0" smtClean="0"/>
              <a:t>)= </a:t>
            </a:r>
            <a:r>
              <a:rPr lang="en-IN" u="sng" dirty="0" smtClean="0"/>
              <a:t>a </a:t>
            </a:r>
            <a:r>
              <a:rPr lang="en-IN" u="sng" dirty="0"/>
              <a:t>− by</a:t>
            </a:r>
            <a:r>
              <a:rPr lang="en-IN" u="sng" baseline="-25000" dirty="0"/>
              <a:t>1</a:t>
            </a:r>
          </a:p>
          <a:p>
            <a:pPr marL="0" indent="0">
              <a:buNone/>
            </a:pPr>
            <a:r>
              <a:rPr lang="en-IN" dirty="0" smtClean="0"/>
              <a:t>                                                                       2b</a:t>
            </a:r>
          </a:p>
          <a:p>
            <a:pPr algn="just"/>
            <a:r>
              <a:rPr lang="en-US" dirty="0" smtClean="0"/>
              <a:t>Substituting the reaction function in the profit equation and simplifying the expression, we get</a:t>
            </a:r>
          </a:p>
          <a:p>
            <a:pPr marL="0" indent="0" algn="ctr">
              <a:buNone/>
            </a:pPr>
            <a:r>
              <a:rPr lang="es-ES" b="1" dirty="0"/>
              <a:t>π</a:t>
            </a:r>
            <a:r>
              <a:rPr lang="es-ES" b="1" baseline="-25000" dirty="0"/>
              <a:t>1</a:t>
            </a:r>
            <a:r>
              <a:rPr lang="es-ES" b="1" dirty="0"/>
              <a:t>(y</a:t>
            </a:r>
            <a:r>
              <a:rPr lang="es-ES" b="1" baseline="-25000" dirty="0"/>
              <a:t>1</a:t>
            </a:r>
            <a:r>
              <a:rPr lang="es-ES" b="1" dirty="0"/>
              <a:t>, y</a:t>
            </a:r>
            <a:r>
              <a:rPr lang="es-ES" b="1" baseline="-25000" dirty="0"/>
              <a:t>2</a:t>
            </a:r>
            <a:r>
              <a:rPr lang="es-ES" b="1" dirty="0"/>
              <a:t>) </a:t>
            </a:r>
            <a:r>
              <a:rPr lang="en-IN" b="1" dirty="0" smtClean="0"/>
              <a:t>= </a:t>
            </a:r>
            <a:r>
              <a:rPr lang="en-IN" b="1" u="sng" dirty="0" smtClean="0"/>
              <a:t>a </a:t>
            </a:r>
            <a:r>
              <a:rPr lang="en-IN" b="1" dirty="0" smtClean="0"/>
              <a:t>y</a:t>
            </a:r>
            <a:r>
              <a:rPr lang="en-IN" b="1" baseline="-25000" dirty="0" smtClean="0"/>
              <a:t>1</a:t>
            </a:r>
            <a:r>
              <a:rPr lang="en-IN" b="1" dirty="0" smtClean="0"/>
              <a:t> – </a:t>
            </a:r>
            <a:r>
              <a:rPr lang="en-IN" b="1" u="sng" dirty="0" smtClean="0"/>
              <a:t>b y</a:t>
            </a:r>
            <a:r>
              <a:rPr lang="en-IN" b="1" u="sng" baseline="-25000" dirty="0" smtClean="0"/>
              <a:t>1</a:t>
            </a:r>
            <a:r>
              <a:rPr lang="en-IN" b="1" baseline="30000" dirty="0" smtClean="0"/>
              <a:t>2</a:t>
            </a:r>
            <a:endParaRPr lang="en-IN" b="1" baseline="30000" dirty="0"/>
          </a:p>
          <a:p>
            <a:pPr marL="0" indent="0" algn="ctr">
              <a:buNone/>
            </a:pPr>
            <a:r>
              <a:rPr lang="en-IN" b="1" dirty="0" smtClean="0"/>
              <a:t>                2         2</a:t>
            </a:r>
            <a:endParaRPr lang="en-IN" b="1" dirty="0"/>
          </a:p>
        </p:txBody>
      </p:sp>
    </p:spTree>
    <p:extLst>
      <p:ext uri="{BB962C8B-B14F-4D97-AF65-F5344CB8AC3E}">
        <p14:creationId xmlns:p14="http://schemas.microsoft.com/office/powerpoint/2010/main" val="58992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690" y="812800"/>
            <a:ext cx="10467109" cy="5410344"/>
          </a:xfrm>
        </p:spPr>
        <p:txBody>
          <a:bodyPr>
            <a:normAutofit fontScale="92500" lnSpcReduction="20000"/>
          </a:bodyPr>
          <a:lstStyle/>
          <a:p>
            <a:pPr algn="just"/>
            <a:r>
              <a:rPr lang="en-US" dirty="0" smtClean="0"/>
              <a:t>The marginal revenue for this function is </a:t>
            </a:r>
          </a:p>
          <a:p>
            <a:pPr marL="0" indent="0" algn="ctr">
              <a:buNone/>
            </a:pPr>
            <a:r>
              <a:rPr lang="en-IN" dirty="0" smtClean="0"/>
              <a:t>MR = </a:t>
            </a:r>
            <a:r>
              <a:rPr lang="en-IN" u="sng" dirty="0" smtClean="0"/>
              <a:t>a </a:t>
            </a:r>
            <a:r>
              <a:rPr lang="en-IN" dirty="0"/>
              <a:t>− by</a:t>
            </a:r>
            <a:r>
              <a:rPr lang="en-IN" baseline="-25000" dirty="0"/>
              <a:t>1</a:t>
            </a:r>
            <a:r>
              <a:rPr lang="en-IN" dirty="0"/>
              <a:t>.</a:t>
            </a:r>
          </a:p>
          <a:p>
            <a:pPr marL="0" indent="0" algn="ctr">
              <a:buNone/>
            </a:pPr>
            <a:r>
              <a:rPr lang="en-US" dirty="0" smtClean="0"/>
              <a:t>2</a:t>
            </a:r>
          </a:p>
          <a:p>
            <a:r>
              <a:rPr lang="en-US" dirty="0"/>
              <a:t>Setting this equal to marginal cost, which is zero in this example, </a:t>
            </a:r>
            <a:r>
              <a:rPr lang="en-US" dirty="0" smtClean="0"/>
              <a:t>and solving </a:t>
            </a:r>
            <a:r>
              <a:rPr lang="en-US" dirty="0"/>
              <a:t>for y</a:t>
            </a:r>
            <a:r>
              <a:rPr lang="en-US" baseline="-25000" dirty="0"/>
              <a:t>1</a:t>
            </a:r>
            <a:r>
              <a:rPr lang="en-US" dirty="0"/>
              <a:t> gives </a:t>
            </a:r>
            <a:r>
              <a:rPr lang="en-US" dirty="0" smtClean="0"/>
              <a:t>us</a:t>
            </a:r>
          </a:p>
          <a:p>
            <a:pPr marL="0" indent="0" algn="ctr">
              <a:buNone/>
            </a:pPr>
            <a:r>
              <a:rPr lang="en-IN" b="1" dirty="0" smtClean="0"/>
              <a:t>y</a:t>
            </a:r>
            <a:r>
              <a:rPr lang="en-IN" b="1" baseline="-25000" dirty="0" smtClean="0"/>
              <a:t>1</a:t>
            </a:r>
            <a:r>
              <a:rPr lang="en-IN" b="1" dirty="0" smtClean="0"/>
              <a:t>∗</a:t>
            </a:r>
            <a:r>
              <a:rPr lang="en-IN" b="1" baseline="-25000" dirty="0" smtClean="0"/>
              <a:t> </a:t>
            </a:r>
            <a:r>
              <a:rPr lang="en-IN" b="1" dirty="0" smtClean="0"/>
              <a:t>= a/2b</a:t>
            </a:r>
          </a:p>
          <a:p>
            <a:pPr marL="0" indent="0" algn="ctr">
              <a:buNone/>
            </a:pPr>
            <a:endParaRPr lang="en-IN" b="1" dirty="0"/>
          </a:p>
          <a:p>
            <a:pPr algn="just"/>
            <a:r>
              <a:rPr lang="en-US" dirty="0"/>
              <a:t>In order to find the follower’s output, we simply substitute y</a:t>
            </a:r>
            <a:r>
              <a:rPr lang="en-US" dirty="0" smtClean="0"/>
              <a:t>∗</a:t>
            </a:r>
            <a:r>
              <a:rPr lang="en-IN" baseline="-25000" dirty="0" smtClean="0"/>
              <a:t>1</a:t>
            </a:r>
            <a:r>
              <a:rPr lang="en-IN" dirty="0" smtClean="0"/>
              <a:t> </a:t>
            </a:r>
            <a:r>
              <a:rPr lang="en-IN" dirty="0"/>
              <a:t>into </a:t>
            </a:r>
            <a:r>
              <a:rPr lang="en-IN" dirty="0" smtClean="0"/>
              <a:t>the reaction function,</a:t>
            </a:r>
          </a:p>
          <a:p>
            <a:pPr marL="0" indent="0" algn="ctr">
              <a:buNone/>
            </a:pPr>
            <a:r>
              <a:rPr lang="en-IN" b="1" dirty="0"/>
              <a:t> </a:t>
            </a:r>
            <a:r>
              <a:rPr lang="en-IN" b="1" dirty="0" smtClean="0"/>
              <a:t>      </a:t>
            </a:r>
            <a:r>
              <a:rPr lang="en-IN" dirty="0" smtClean="0"/>
              <a:t>y</a:t>
            </a:r>
            <a:r>
              <a:rPr lang="en-IN" baseline="-25000" dirty="0" smtClean="0"/>
              <a:t>2</a:t>
            </a:r>
            <a:r>
              <a:rPr lang="en-IN" dirty="0" smtClean="0"/>
              <a:t>∗</a:t>
            </a:r>
            <a:r>
              <a:rPr lang="en-IN" baseline="-25000" dirty="0" smtClean="0"/>
              <a:t> </a:t>
            </a:r>
            <a:r>
              <a:rPr lang="en-IN" dirty="0" smtClean="0"/>
              <a:t>=</a:t>
            </a:r>
            <a:r>
              <a:rPr lang="en-IN" u="sng" dirty="0" smtClean="0"/>
              <a:t>a </a:t>
            </a:r>
            <a:r>
              <a:rPr lang="en-IN" u="sng" dirty="0"/>
              <a:t>− </a:t>
            </a:r>
            <a:r>
              <a:rPr lang="en-IN" u="sng" dirty="0" smtClean="0"/>
              <a:t>by</a:t>
            </a:r>
            <a:r>
              <a:rPr lang="en-IN" u="sng" baseline="-25000" dirty="0" smtClean="0"/>
              <a:t>1</a:t>
            </a:r>
            <a:r>
              <a:rPr lang="en-IN" u="sng" dirty="0" smtClean="0"/>
              <a:t>∗</a:t>
            </a:r>
            <a:endParaRPr lang="en-IN" u="sng" dirty="0"/>
          </a:p>
          <a:p>
            <a:pPr marL="0" indent="0" algn="ctr">
              <a:buNone/>
            </a:pPr>
            <a:r>
              <a:rPr lang="en-IN" dirty="0" smtClean="0"/>
              <a:t>           2b</a:t>
            </a:r>
          </a:p>
          <a:p>
            <a:pPr marL="0" indent="0">
              <a:buNone/>
            </a:pPr>
            <a:r>
              <a:rPr lang="en-IN" b="1" dirty="0" smtClean="0"/>
              <a:t>                                                             y</a:t>
            </a:r>
            <a:r>
              <a:rPr lang="en-IN" b="1" baseline="-25000" dirty="0" smtClean="0"/>
              <a:t>2</a:t>
            </a:r>
            <a:r>
              <a:rPr lang="en-IN" b="1" dirty="0" smtClean="0"/>
              <a:t>∗</a:t>
            </a:r>
            <a:r>
              <a:rPr lang="en-IN" b="1" baseline="-25000" dirty="0" smtClean="0"/>
              <a:t> </a:t>
            </a:r>
            <a:r>
              <a:rPr lang="en-IN" b="1" dirty="0"/>
              <a:t>= </a:t>
            </a:r>
            <a:r>
              <a:rPr lang="en-IN" b="1" dirty="0" smtClean="0"/>
              <a:t>a/4b</a:t>
            </a:r>
            <a:endParaRPr lang="en-IN" b="1" dirty="0"/>
          </a:p>
          <a:p>
            <a:pPr algn="just"/>
            <a:r>
              <a:rPr lang="en-US" dirty="0" smtClean="0"/>
              <a:t>These </a:t>
            </a:r>
            <a:r>
              <a:rPr lang="en-US" dirty="0"/>
              <a:t>two equations give a total industry </a:t>
            </a:r>
            <a:r>
              <a:rPr lang="en-US" dirty="0" smtClean="0"/>
              <a:t>output of </a:t>
            </a:r>
            <a:r>
              <a:rPr lang="en-US" b="1" dirty="0" smtClean="0"/>
              <a:t>y∗</a:t>
            </a:r>
            <a:r>
              <a:rPr lang="en-IN" b="1" baseline="-25000" dirty="0" smtClean="0"/>
              <a:t>1 </a:t>
            </a:r>
            <a:r>
              <a:rPr lang="en-IN" b="1" dirty="0" smtClean="0"/>
              <a:t>+ y∗</a:t>
            </a:r>
            <a:r>
              <a:rPr lang="en-IN" b="1" baseline="-25000" dirty="0" smtClean="0"/>
              <a:t>2 </a:t>
            </a:r>
            <a:r>
              <a:rPr lang="en-IN" b="1" dirty="0" smtClean="0"/>
              <a:t>= 3a/4b.</a:t>
            </a:r>
          </a:p>
          <a:p>
            <a:pPr marL="0" indent="0">
              <a:buNone/>
            </a:pPr>
            <a:endParaRPr lang="en-IN" dirty="0"/>
          </a:p>
        </p:txBody>
      </p:sp>
    </p:spTree>
    <p:extLst>
      <p:ext uri="{BB962C8B-B14F-4D97-AF65-F5344CB8AC3E}">
        <p14:creationId xmlns:p14="http://schemas.microsoft.com/office/powerpoint/2010/main" val="2295363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1166"/>
          </a:xfrm>
          <a:solidFill>
            <a:schemeClr val="bg2">
              <a:lumMod val="9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a:xfrm>
            <a:off x="838200" y="1653308"/>
            <a:ext cx="10515600" cy="4941456"/>
          </a:xfrm>
        </p:spPr>
        <p:txBody>
          <a:bodyPr>
            <a:normAutofit fontScale="85000" lnSpcReduction="10000"/>
          </a:bodyPr>
          <a:lstStyle/>
          <a:p>
            <a:pPr algn="just"/>
            <a:r>
              <a:rPr lang="en-IN" dirty="0"/>
              <a:t>The essence of </a:t>
            </a:r>
            <a:r>
              <a:rPr lang="en-IN" dirty="0" smtClean="0"/>
              <a:t>an </a:t>
            </a:r>
            <a:r>
              <a:rPr lang="en-US" dirty="0" smtClean="0"/>
              <a:t>oligopolistic </a:t>
            </a:r>
            <a:r>
              <a:rPr lang="en-US" dirty="0"/>
              <a:t>market is that there are only a few sellers. As a result, the actions </a:t>
            </a:r>
            <a:r>
              <a:rPr lang="en-US" dirty="0" smtClean="0"/>
              <a:t>of any </a:t>
            </a:r>
            <a:r>
              <a:rPr lang="en-US" dirty="0"/>
              <a:t>one seller in the market can have a large impact on the profits of all the </a:t>
            </a:r>
            <a:r>
              <a:rPr lang="en-US" dirty="0" smtClean="0"/>
              <a:t>other sellers</a:t>
            </a:r>
            <a:r>
              <a:rPr lang="en-US" dirty="0"/>
              <a:t>. </a:t>
            </a:r>
            <a:endParaRPr lang="en-US" dirty="0" smtClean="0"/>
          </a:p>
          <a:p>
            <a:pPr algn="just"/>
            <a:r>
              <a:rPr lang="en-US" dirty="0" smtClean="0"/>
              <a:t>Oligopolistic </a:t>
            </a:r>
            <a:r>
              <a:rPr lang="en-US" dirty="0"/>
              <a:t>firms are interdependent in a way that competitive firms </a:t>
            </a:r>
            <a:r>
              <a:rPr lang="en-US" dirty="0" smtClean="0"/>
              <a:t>are not</a:t>
            </a:r>
            <a:r>
              <a:rPr lang="en-US" dirty="0"/>
              <a:t>. T</a:t>
            </a:r>
            <a:r>
              <a:rPr lang="en-US" dirty="0" smtClean="0"/>
              <a:t>his </a:t>
            </a:r>
            <a:r>
              <a:rPr lang="en-US" dirty="0"/>
              <a:t>interdependence shapes the </a:t>
            </a:r>
            <a:r>
              <a:rPr lang="en-US" dirty="0" smtClean="0"/>
              <a:t>firms’ behaviour </a:t>
            </a:r>
            <a:r>
              <a:rPr lang="en-US" dirty="0"/>
              <a:t>and </a:t>
            </a:r>
            <a:r>
              <a:rPr lang="en-US" dirty="0" smtClean="0"/>
              <a:t>raises </a:t>
            </a:r>
            <a:r>
              <a:rPr lang="en-US" dirty="0"/>
              <a:t>problems </a:t>
            </a:r>
            <a:r>
              <a:rPr lang="en-US" dirty="0" smtClean="0"/>
              <a:t>for </a:t>
            </a:r>
            <a:r>
              <a:rPr lang="en-US" dirty="0"/>
              <a:t>public </a:t>
            </a:r>
            <a:r>
              <a:rPr lang="en-US" dirty="0" smtClean="0"/>
              <a:t>policy.</a:t>
            </a:r>
          </a:p>
          <a:p>
            <a:pPr algn="just"/>
            <a:r>
              <a:rPr lang="en-US" dirty="0"/>
              <a:t>The analysis of oligopoly offers an opportunity to introduce </a:t>
            </a:r>
            <a:r>
              <a:rPr lang="en-US" b="1" dirty="0"/>
              <a:t>game theory</a:t>
            </a:r>
            <a:r>
              <a:rPr lang="en-US" dirty="0"/>
              <a:t>, </a:t>
            </a:r>
            <a:r>
              <a:rPr lang="en-US" dirty="0" smtClean="0"/>
              <a:t>the study </a:t>
            </a:r>
            <a:r>
              <a:rPr lang="en-US" dirty="0"/>
              <a:t>of how people behave in strategic situations. By “strategic” we mean a </a:t>
            </a:r>
            <a:r>
              <a:rPr lang="en-US" dirty="0" smtClean="0"/>
              <a:t>situation in </a:t>
            </a:r>
            <a:r>
              <a:rPr lang="en-US" dirty="0"/>
              <a:t>which a person, when choosing among alternative courses of action, </a:t>
            </a:r>
            <a:r>
              <a:rPr lang="en-US" dirty="0" smtClean="0"/>
              <a:t>must consider </a:t>
            </a:r>
            <a:r>
              <a:rPr lang="en-US" dirty="0"/>
              <a:t>how others might respond to the action he </a:t>
            </a:r>
            <a:r>
              <a:rPr lang="en-US" dirty="0" smtClean="0"/>
              <a:t>takes.</a:t>
            </a:r>
          </a:p>
          <a:p>
            <a:pPr algn="just"/>
            <a:r>
              <a:rPr lang="en-US" dirty="0"/>
              <a:t>Because oligopolistic markets have only a small number of firms, each firm </a:t>
            </a:r>
            <a:r>
              <a:rPr lang="en-US" dirty="0" smtClean="0"/>
              <a:t>must act </a:t>
            </a:r>
            <a:r>
              <a:rPr lang="en-US" dirty="0"/>
              <a:t>strategically. Each firm knows that its profit depends not only on how much </a:t>
            </a:r>
            <a:r>
              <a:rPr lang="en-US" dirty="0" smtClean="0"/>
              <a:t>it produces </a:t>
            </a:r>
            <a:r>
              <a:rPr lang="en-US" dirty="0"/>
              <a:t>but also on how much the other firms produce. In making its </a:t>
            </a:r>
            <a:r>
              <a:rPr lang="en-US" dirty="0" smtClean="0"/>
              <a:t>production decision</a:t>
            </a:r>
            <a:r>
              <a:rPr lang="en-US" dirty="0"/>
              <a:t>, each firm in an oligopoly should consider how its decision might </a:t>
            </a:r>
            <a:r>
              <a:rPr lang="en-US" dirty="0" smtClean="0"/>
              <a:t>affect the </a:t>
            </a:r>
            <a:r>
              <a:rPr lang="en-US" dirty="0"/>
              <a:t>production decisions of all the other firms.</a:t>
            </a:r>
            <a:endParaRPr lang="en-IN" dirty="0"/>
          </a:p>
        </p:txBody>
      </p:sp>
    </p:spTree>
    <p:extLst>
      <p:ext uri="{BB962C8B-B14F-4D97-AF65-F5344CB8AC3E}">
        <p14:creationId xmlns:p14="http://schemas.microsoft.com/office/powerpoint/2010/main" val="723657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The isoprofit curves for firm 1 </a:t>
            </a:r>
            <a:r>
              <a:rPr lang="en-US" dirty="0" smtClean="0"/>
              <a:t>(given in the following figure) have </a:t>
            </a:r>
            <a:r>
              <a:rPr lang="en-US" dirty="0"/>
              <a:t>the same general shape </a:t>
            </a:r>
            <a:r>
              <a:rPr lang="en-US" dirty="0" smtClean="0"/>
              <a:t>as the </a:t>
            </a:r>
            <a:r>
              <a:rPr lang="en-US" dirty="0"/>
              <a:t>isoprofit curves for firm 2; they are simply rotated 90 degrees. </a:t>
            </a:r>
            <a:r>
              <a:rPr lang="en-US" dirty="0" smtClean="0"/>
              <a:t>Higher </a:t>
            </a:r>
            <a:r>
              <a:rPr lang="en-US" dirty="0"/>
              <a:t>profits for firm 1 are associated with isoprofit curves that are lower </a:t>
            </a:r>
            <a:r>
              <a:rPr lang="en-US" dirty="0" smtClean="0"/>
              <a:t>down since </a:t>
            </a:r>
            <a:r>
              <a:rPr lang="en-US" dirty="0"/>
              <a:t>firm 1’s profits will increase as firm 2’s output decreases.</a:t>
            </a:r>
          </a:p>
          <a:p>
            <a:pPr algn="just"/>
            <a:r>
              <a:rPr lang="en-US" dirty="0"/>
              <a:t>Firm 2 is behaving as a follower, which means that it will choose </a:t>
            </a:r>
            <a:r>
              <a:rPr lang="en-US" dirty="0" smtClean="0"/>
              <a:t>an output </a:t>
            </a:r>
            <a:r>
              <a:rPr lang="en-US" dirty="0"/>
              <a:t>along its reaction curve, f</a:t>
            </a:r>
            <a:r>
              <a:rPr lang="en-US" baseline="-25000" dirty="0"/>
              <a:t>2</a:t>
            </a:r>
            <a:r>
              <a:rPr lang="en-US" dirty="0"/>
              <a:t>(y</a:t>
            </a:r>
            <a:r>
              <a:rPr lang="en-US" baseline="-25000" dirty="0"/>
              <a:t>1</a:t>
            </a:r>
            <a:r>
              <a:rPr lang="en-US" dirty="0"/>
              <a:t>). </a:t>
            </a:r>
            <a:r>
              <a:rPr lang="en-US" b="1" dirty="0"/>
              <a:t>Thus firm 1 wants to choose </a:t>
            </a:r>
            <a:r>
              <a:rPr lang="en-US" b="1" dirty="0" smtClean="0"/>
              <a:t>an output </a:t>
            </a:r>
            <a:r>
              <a:rPr lang="en-US" b="1" dirty="0"/>
              <a:t>combination on the reaction curve that gives it the highest </a:t>
            </a:r>
            <a:r>
              <a:rPr lang="en-US" b="1" dirty="0" smtClean="0"/>
              <a:t>possible profits</a:t>
            </a:r>
            <a:r>
              <a:rPr lang="en-US" dirty="0"/>
              <a:t>. But the highest possible profits means picking that point on </a:t>
            </a:r>
            <a:r>
              <a:rPr lang="en-US" dirty="0" smtClean="0"/>
              <a:t>the reaction </a:t>
            </a:r>
            <a:r>
              <a:rPr lang="en-US" dirty="0"/>
              <a:t>curve that touches the lowest isoprofit </a:t>
            </a:r>
            <a:r>
              <a:rPr lang="en-US" dirty="0" smtClean="0"/>
              <a:t>curve.</a:t>
            </a:r>
            <a:endParaRPr lang="en-IN" dirty="0"/>
          </a:p>
        </p:txBody>
      </p:sp>
    </p:spTree>
    <p:extLst>
      <p:ext uri="{BB962C8B-B14F-4D97-AF65-F5344CB8AC3E}">
        <p14:creationId xmlns:p14="http://schemas.microsoft.com/office/powerpoint/2010/main" val="1129181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091" y="365125"/>
            <a:ext cx="10568709" cy="1205057"/>
          </a:xfrm>
          <a:solidFill>
            <a:schemeClr val="accent3">
              <a:lumMod val="60000"/>
              <a:lumOff val="40000"/>
            </a:schemeClr>
          </a:solidFill>
        </p:spPr>
        <p:txBody>
          <a:bodyPr/>
          <a:lstStyle/>
          <a:p>
            <a:pPr algn="ctr"/>
            <a:r>
              <a:rPr lang="en-US" dirty="0" smtClean="0"/>
              <a:t>Stackelberg equillibrium</a:t>
            </a:r>
            <a:endParaRPr lang="en-IN" dirty="0"/>
          </a:p>
        </p:txBody>
      </p:sp>
      <p:pic>
        <p:nvPicPr>
          <p:cNvPr id="4" name="Content Placeholder 3"/>
          <p:cNvPicPr>
            <a:picLocks noGrp="1" noChangeAspect="1"/>
          </p:cNvPicPr>
          <p:nvPr>
            <p:ph idx="1"/>
          </p:nvPr>
        </p:nvPicPr>
        <p:blipFill>
          <a:blip r:embed="rId2"/>
          <a:stretch>
            <a:fillRect/>
          </a:stretch>
        </p:blipFill>
        <p:spPr>
          <a:xfrm>
            <a:off x="3426691" y="1946369"/>
            <a:ext cx="5689600" cy="4133922"/>
          </a:xfrm>
          <a:prstGeom prst="rect">
            <a:avLst/>
          </a:prstGeom>
        </p:spPr>
      </p:pic>
    </p:spTree>
    <p:extLst>
      <p:ext uri="{BB962C8B-B14F-4D97-AF65-F5344CB8AC3E}">
        <p14:creationId xmlns:p14="http://schemas.microsoft.com/office/powerpoint/2010/main" val="1910756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a:solidFill>
            <a:schemeClr val="tx2">
              <a:lumMod val="60000"/>
              <a:lumOff val="40000"/>
            </a:schemeClr>
          </a:solidFill>
        </p:spPr>
        <p:txBody>
          <a:bodyPr/>
          <a:lstStyle/>
          <a:p>
            <a:pPr algn="ctr"/>
            <a:r>
              <a:rPr lang="en-US" dirty="0" smtClean="0"/>
              <a:t>Price Leadership</a:t>
            </a:r>
            <a:endParaRPr lang="en-IN" dirty="0"/>
          </a:p>
        </p:txBody>
      </p:sp>
      <p:sp>
        <p:nvSpPr>
          <p:cNvPr id="3" name="Content Placeholder 2"/>
          <p:cNvSpPr>
            <a:spLocks noGrp="1"/>
          </p:cNvSpPr>
          <p:nvPr>
            <p:ph idx="1"/>
          </p:nvPr>
        </p:nvSpPr>
        <p:spPr>
          <a:xfrm>
            <a:off x="838200" y="1724025"/>
            <a:ext cx="10605655" cy="4769140"/>
          </a:xfrm>
        </p:spPr>
        <p:txBody>
          <a:bodyPr>
            <a:normAutofit fontScale="85000" lnSpcReduction="10000"/>
          </a:bodyPr>
          <a:lstStyle/>
          <a:p>
            <a:pPr algn="just"/>
            <a:r>
              <a:rPr lang="en-US" dirty="0"/>
              <a:t>Instead of setting quantity, the leader may instead set price. In order </a:t>
            </a:r>
            <a:r>
              <a:rPr lang="en-US" dirty="0" smtClean="0"/>
              <a:t>to make </a:t>
            </a:r>
            <a:r>
              <a:rPr lang="en-US" dirty="0"/>
              <a:t>a sensible decision about how to set its price, the leader must </a:t>
            </a:r>
            <a:r>
              <a:rPr lang="en-US" dirty="0" smtClean="0"/>
              <a:t>forecast how </a:t>
            </a:r>
            <a:r>
              <a:rPr lang="en-US" dirty="0"/>
              <a:t>the follower will behave. Accordingly, we must first investigate </a:t>
            </a:r>
            <a:r>
              <a:rPr lang="en-US" dirty="0" smtClean="0"/>
              <a:t>the profit-maximization </a:t>
            </a:r>
            <a:r>
              <a:rPr lang="en-US" dirty="0"/>
              <a:t>problem facing the follower.</a:t>
            </a:r>
          </a:p>
          <a:p>
            <a:pPr algn="just"/>
            <a:r>
              <a:rPr lang="en-US" dirty="0"/>
              <a:t>The first thing we observe is that </a:t>
            </a:r>
            <a:r>
              <a:rPr lang="en-US" b="1" dirty="0"/>
              <a:t>in equilibrium the follower must </a:t>
            </a:r>
            <a:r>
              <a:rPr lang="en-US" b="1" dirty="0" smtClean="0"/>
              <a:t>always set </a:t>
            </a:r>
            <a:r>
              <a:rPr lang="en-US" b="1" dirty="0"/>
              <a:t>the same price as the leader</a:t>
            </a:r>
            <a:r>
              <a:rPr lang="en-US" dirty="0"/>
              <a:t>. This follows from our assumption that </a:t>
            </a:r>
            <a:r>
              <a:rPr lang="en-US" dirty="0" smtClean="0"/>
              <a:t>the two </a:t>
            </a:r>
            <a:r>
              <a:rPr lang="en-US" dirty="0"/>
              <a:t>firms are selling identical products. If one charged a different price </a:t>
            </a:r>
            <a:r>
              <a:rPr lang="en-US" dirty="0" smtClean="0"/>
              <a:t>from </a:t>
            </a:r>
            <a:r>
              <a:rPr lang="en-US" dirty="0"/>
              <a:t>the other, all of the consumers would prefer the producer with the </a:t>
            </a:r>
            <a:r>
              <a:rPr lang="en-US" dirty="0" smtClean="0"/>
              <a:t>lower price</a:t>
            </a:r>
            <a:r>
              <a:rPr lang="en-US" dirty="0"/>
              <a:t>, and we couldn’t have an equilibrium with both firms producing</a:t>
            </a:r>
            <a:r>
              <a:rPr lang="en-US" dirty="0" smtClean="0"/>
              <a:t>.</a:t>
            </a:r>
          </a:p>
          <a:p>
            <a:pPr algn="just"/>
            <a:r>
              <a:rPr lang="en-US" dirty="0"/>
              <a:t>Suppose that the leader has set a price </a:t>
            </a:r>
            <a:r>
              <a:rPr lang="en-US" i="1" dirty="0"/>
              <a:t>p</a:t>
            </a:r>
            <a:r>
              <a:rPr lang="en-US" dirty="0"/>
              <a:t>. We will suppose that </a:t>
            </a:r>
            <a:r>
              <a:rPr lang="en-US" dirty="0" smtClean="0"/>
              <a:t>the follower </a:t>
            </a:r>
            <a:r>
              <a:rPr lang="en-US" dirty="0"/>
              <a:t>takes this price as given and chooses its profit-maximizing </a:t>
            </a:r>
            <a:r>
              <a:rPr lang="en-US" dirty="0" smtClean="0"/>
              <a:t>output. This </a:t>
            </a:r>
            <a:r>
              <a:rPr lang="en-US" dirty="0"/>
              <a:t>is essentially the same as the competitive </a:t>
            </a:r>
            <a:r>
              <a:rPr lang="en-US" dirty="0" smtClean="0"/>
              <a:t>behaviour. </a:t>
            </a:r>
            <a:r>
              <a:rPr lang="en-US" dirty="0"/>
              <a:t>In the competitive model, each firm takes the price as being </a:t>
            </a:r>
            <a:r>
              <a:rPr lang="en-US" dirty="0" smtClean="0"/>
              <a:t>outside of </a:t>
            </a:r>
            <a:r>
              <a:rPr lang="en-US" dirty="0"/>
              <a:t>its control because it is such a small part of the market; in the </a:t>
            </a:r>
            <a:r>
              <a:rPr lang="en-US" dirty="0" smtClean="0"/>
              <a:t>price leadership</a:t>
            </a:r>
            <a:r>
              <a:rPr lang="en-US" dirty="0"/>
              <a:t> </a:t>
            </a:r>
            <a:r>
              <a:rPr lang="en-US" dirty="0" smtClean="0"/>
              <a:t>model</a:t>
            </a:r>
            <a:r>
              <a:rPr lang="en-US" dirty="0"/>
              <a:t>, the follower takes the price as being outside of its </a:t>
            </a:r>
            <a:r>
              <a:rPr lang="en-US" dirty="0" smtClean="0"/>
              <a:t>control since </a:t>
            </a:r>
            <a:r>
              <a:rPr lang="en-US" dirty="0"/>
              <a:t>it has already been set by the leader.</a:t>
            </a:r>
            <a:endParaRPr lang="en-IN" dirty="0"/>
          </a:p>
        </p:txBody>
      </p:sp>
    </p:spTree>
    <p:extLst>
      <p:ext uri="{BB962C8B-B14F-4D97-AF65-F5344CB8AC3E}">
        <p14:creationId xmlns:p14="http://schemas.microsoft.com/office/powerpoint/2010/main" val="1243323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508" y="803564"/>
            <a:ext cx="10510983" cy="5504872"/>
          </a:xfrm>
        </p:spPr>
        <p:txBody>
          <a:bodyPr>
            <a:normAutofit fontScale="85000" lnSpcReduction="20000"/>
          </a:bodyPr>
          <a:lstStyle/>
          <a:p>
            <a:pPr algn="just"/>
            <a:r>
              <a:rPr lang="en-US" dirty="0"/>
              <a:t>The follower wants to maximize profits:</a:t>
            </a:r>
          </a:p>
          <a:p>
            <a:pPr marL="0" indent="0" algn="ctr">
              <a:buNone/>
            </a:pPr>
            <a:r>
              <a:rPr lang="en-IN" dirty="0" smtClean="0"/>
              <a:t>Max </a:t>
            </a:r>
            <a:r>
              <a:rPr lang="en-IN" baseline="-25000" dirty="0" smtClean="0"/>
              <a:t>y2</a:t>
            </a:r>
            <a:r>
              <a:rPr lang="en-IN" baseline="-25000" dirty="0"/>
              <a:t> </a:t>
            </a:r>
            <a:r>
              <a:rPr lang="en-IN" dirty="0" smtClean="0"/>
              <a:t>py</a:t>
            </a:r>
            <a:r>
              <a:rPr lang="en-IN" baseline="-25000" dirty="0" smtClean="0"/>
              <a:t>2</a:t>
            </a:r>
            <a:r>
              <a:rPr lang="en-IN" dirty="0" smtClean="0"/>
              <a:t> </a:t>
            </a:r>
            <a:r>
              <a:rPr lang="en-IN" dirty="0"/>
              <a:t>− c</a:t>
            </a:r>
            <a:r>
              <a:rPr lang="en-IN" baseline="-25000" dirty="0"/>
              <a:t>2</a:t>
            </a:r>
            <a:r>
              <a:rPr lang="en-IN" dirty="0"/>
              <a:t>(y</a:t>
            </a:r>
            <a:r>
              <a:rPr lang="en-IN" baseline="-25000" dirty="0"/>
              <a:t>2</a:t>
            </a:r>
            <a:r>
              <a:rPr lang="en-IN" dirty="0" smtClean="0"/>
              <a:t>)</a:t>
            </a:r>
            <a:endParaRPr lang="en-IN" dirty="0"/>
          </a:p>
          <a:p>
            <a:pPr algn="just"/>
            <a:r>
              <a:rPr lang="en-US" dirty="0"/>
              <a:t>This leads to the familiar condition that the follower will want to </a:t>
            </a:r>
            <a:r>
              <a:rPr lang="en-US" dirty="0" smtClean="0"/>
              <a:t>choose an </a:t>
            </a:r>
            <a:r>
              <a:rPr lang="en-US" dirty="0"/>
              <a:t>output level where price equals marginal cost. This determines a </a:t>
            </a:r>
            <a:r>
              <a:rPr lang="en-US" dirty="0" smtClean="0"/>
              <a:t>supply curve </a:t>
            </a:r>
            <a:r>
              <a:rPr lang="en-US" dirty="0"/>
              <a:t>for the follower, S(p</a:t>
            </a:r>
            <a:r>
              <a:rPr lang="en-US" dirty="0" smtClean="0"/>
              <a:t>).</a:t>
            </a:r>
          </a:p>
          <a:p>
            <a:pPr algn="just"/>
            <a:r>
              <a:rPr lang="en-US" dirty="0"/>
              <a:t>Turn now to the problem facing the leader. It realizes that if it </a:t>
            </a:r>
            <a:r>
              <a:rPr lang="en-US" dirty="0" smtClean="0"/>
              <a:t>sets a </a:t>
            </a:r>
            <a:r>
              <a:rPr lang="en-US" dirty="0"/>
              <a:t>price p, the follower will supply S(p). That means that the amount </a:t>
            </a:r>
            <a:r>
              <a:rPr lang="en-US" dirty="0" smtClean="0"/>
              <a:t>of </a:t>
            </a:r>
            <a:r>
              <a:rPr lang="en-US" dirty="0"/>
              <a:t>output the leader will sell will be R(p) = D(p) − S(p). </a:t>
            </a:r>
            <a:r>
              <a:rPr lang="en-US" b="1" dirty="0"/>
              <a:t>This is called </a:t>
            </a:r>
            <a:r>
              <a:rPr lang="en-US" b="1" dirty="0" smtClean="0"/>
              <a:t>the residual </a:t>
            </a:r>
            <a:r>
              <a:rPr lang="en-US" b="1" dirty="0"/>
              <a:t>demand curve facing the leader</a:t>
            </a:r>
            <a:r>
              <a:rPr lang="en-US" dirty="0" smtClean="0"/>
              <a:t>.</a:t>
            </a:r>
          </a:p>
          <a:p>
            <a:pPr algn="just"/>
            <a:r>
              <a:rPr lang="en-US" dirty="0"/>
              <a:t>Suppose that the leader has a constant marginal cost of production </a:t>
            </a:r>
            <a:r>
              <a:rPr lang="en-US" dirty="0" smtClean="0"/>
              <a:t>c. Then </a:t>
            </a:r>
            <a:r>
              <a:rPr lang="en-US" dirty="0"/>
              <a:t>the profits that it achieves for any price p are given by:</a:t>
            </a:r>
          </a:p>
          <a:p>
            <a:pPr marL="0" indent="0" algn="ctr">
              <a:buNone/>
            </a:pPr>
            <a:r>
              <a:rPr lang="pt-BR" dirty="0"/>
              <a:t>π</a:t>
            </a:r>
            <a:r>
              <a:rPr lang="pt-BR" baseline="-25000" dirty="0"/>
              <a:t>1</a:t>
            </a:r>
            <a:r>
              <a:rPr lang="pt-BR" dirty="0"/>
              <a:t>(p) = (p − c)[D(p) − S(p)] = (p − c)R(p</a:t>
            </a:r>
            <a:r>
              <a:rPr lang="pt-BR" dirty="0" smtClean="0"/>
              <a:t>)</a:t>
            </a:r>
            <a:endParaRPr lang="pt-BR" dirty="0"/>
          </a:p>
          <a:p>
            <a:pPr algn="just"/>
            <a:r>
              <a:rPr lang="en-US" dirty="0"/>
              <a:t>In order to maximize profits the leader wants to choose a price and </a:t>
            </a:r>
            <a:r>
              <a:rPr lang="en-US" dirty="0" smtClean="0"/>
              <a:t>output combination </a:t>
            </a:r>
            <a:r>
              <a:rPr lang="en-US" dirty="0"/>
              <a:t>where marginal revenue equals marginal cost. </a:t>
            </a:r>
            <a:r>
              <a:rPr lang="en-US" b="1" dirty="0"/>
              <a:t>However, </a:t>
            </a:r>
            <a:r>
              <a:rPr lang="en-US" b="1" dirty="0" smtClean="0"/>
              <a:t>the marginal </a:t>
            </a:r>
            <a:r>
              <a:rPr lang="en-US" b="1" dirty="0"/>
              <a:t>revenue should be the marginal revenue for the residual </a:t>
            </a:r>
            <a:r>
              <a:rPr lang="en-US" b="1" dirty="0" smtClean="0"/>
              <a:t>demand curve</a:t>
            </a:r>
            <a:r>
              <a:rPr lang="en-US" dirty="0" smtClean="0"/>
              <a:t>—the </a:t>
            </a:r>
            <a:r>
              <a:rPr lang="en-US" dirty="0"/>
              <a:t>curve that actually measures how much output it will be able </a:t>
            </a:r>
            <a:r>
              <a:rPr lang="en-US" dirty="0" smtClean="0"/>
              <a:t>to sell </a:t>
            </a:r>
            <a:r>
              <a:rPr lang="en-US" dirty="0"/>
              <a:t>at each given </a:t>
            </a:r>
            <a:r>
              <a:rPr lang="en-US" dirty="0" smtClean="0"/>
              <a:t>price.</a:t>
            </a:r>
            <a:endParaRPr lang="en-IN" dirty="0"/>
          </a:p>
        </p:txBody>
      </p:sp>
    </p:spTree>
    <p:extLst>
      <p:ext uri="{BB962C8B-B14F-4D97-AF65-F5344CB8AC3E}">
        <p14:creationId xmlns:p14="http://schemas.microsoft.com/office/powerpoint/2010/main" val="311604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2693"/>
          </a:xfrm>
          <a:solidFill>
            <a:schemeClr val="accent1">
              <a:lumMod val="20000"/>
              <a:lumOff val="80000"/>
            </a:schemeClr>
          </a:solidFill>
        </p:spPr>
        <p:txBody>
          <a:bodyPr/>
          <a:lstStyle/>
          <a:p>
            <a:pPr algn="ctr"/>
            <a:r>
              <a:rPr lang="en-US" dirty="0" smtClean="0"/>
              <a:t>Price leader</a:t>
            </a:r>
            <a:endParaRPr lang="en-IN" dirty="0"/>
          </a:p>
        </p:txBody>
      </p:sp>
      <p:pic>
        <p:nvPicPr>
          <p:cNvPr id="4" name="Content Placeholder 3"/>
          <p:cNvPicPr>
            <a:picLocks noGrp="1" noChangeAspect="1"/>
          </p:cNvPicPr>
          <p:nvPr>
            <p:ph idx="1"/>
          </p:nvPr>
        </p:nvPicPr>
        <p:blipFill>
          <a:blip r:embed="rId2"/>
          <a:stretch>
            <a:fillRect/>
          </a:stretch>
        </p:blipFill>
        <p:spPr>
          <a:xfrm>
            <a:off x="2633495" y="1794630"/>
            <a:ext cx="6676760" cy="4255188"/>
          </a:xfrm>
          <a:prstGeom prst="rect">
            <a:avLst/>
          </a:prstGeom>
        </p:spPr>
      </p:pic>
    </p:spTree>
    <p:extLst>
      <p:ext uri="{BB962C8B-B14F-4D97-AF65-F5344CB8AC3E}">
        <p14:creationId xmlns:p14="http://schemas.microsoft.com/office/powerpoint/2010/main" val="595838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1930"/>
          </a:xfrm>
          <a:solidFill>
            <a:schemeClr val="accent1"/>
          </a:solidFill>
        </p:spPr>
        <p:txBody>
          <a:bodyPr/>
          <a:lstStyle/>
          <a:p>
            <a:pPr algn="ctr"/>
            <a:r>
              <a:rPr lang="en-US" dirty="0" smtClean="0"/>
              <a:t>Advantages of price leadership</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I</a:t>
            </a:r>
            <a:r>
              <a:rPr lang="en-US" dirty="0" smtClean="0"/>
              <a:t>f </a:t>
            </a:r>
            <a:r>
              <a:rPr lang="en-US" dirty="0"/>
              <a:t>companies in a particular market follow a price leader by setting higher prices, then all producers in that market stand to profit, as long as demand remains steady</a:t>
            </a:r>
            <a:r>
              <a:rPr lang="en-US" dirty="0" smtClean="0"/>
              <a:t>.</a:t>
            </a:r>
          </a:p>
          <a:p>
            <a:pPr algn="just"/>
            <a:r>
              <a:rPr lang="en-US" dirty="0" smtClean="0"/>
              <a:t>Price </a:t>
            </a:r>
            <a:r>
              <a:rPr lang="en-US" dirty="0"/>
              <a:t>leadership </a:t>
            </a:r>
            <a:r>
              <a:rPr lang="en-US" dirty="0" smtClean="0"/>
              <a:t>has </a:t>
            </a:r>
            <a:r>
              <a:rPr lang="en-US" dirty="0"/>
              <a:t>the </a:t>
            </a:r>
            <a:r>
              <a:rPr lang="en-US" b="1" dirty="0"/>
              <a:t>potential to eliminate (or reduce) price wars</a:t>
            </a:r>
            <a:r>
              <a:rPr lang="en-US" dirty="0"/>
              <a:t>. If a market is completely comprised of companies of a similar size, in the absence of price leadership, price wars could ensue as each competitor tries to increase its share of the market.</a:t>
            </a:r>
          </a:p>
          <a:p>
            <a:pPr algn="just"/>
            <a:r>
              <a:rPr lang="en-US" dirty="0"/>
              <a:t>One side effect of price leadership may be </a:t>
            </a:r>
            <a:r>
              <a:rPr lang="en-US" b="1" dirty="0"/>
              <a:t>better-quality products </a:t>
            </a:r>
            <a:r>
              <a:rPr lang="en-US" dirty="0"/>
              <a:t>as a result of an increase in profits. Increased profits often mean more revenue for companies to invest in research and development (R&amp;D), and thus, an increase in their ability to design new products and deliver more value to customers</a:t>
            </a:r>
            <a:r>
              <a:rPr lang="en-US" dirty="0" smtClean="0"/>
              <a:t>.</a:t>
            </a:r>
          </a:p>
          <a:p>
            <a:endParaRPr lang="en-IN" dirty="0"/>
          </a:p>
        </p:txBody>
      </p:sp>
    </p:spTree>
    <p:extLst>
      <p:ext uri="{BB962C8B-B14F-4D97-AF65-F5344CB8AC3E}">
        <p14:creationId xmlns:p14="http://schemas.microsoft.com/office/powerpoint/2010/main" val="3760417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836" y="392834"/>
            <a:ext cx="10515600" cy="1066511"/>
          </a:xfrm>
          <a:solidFill>
            <a:schemeClr val="tx2">
              <a:lumMod val="40000"/>
              <a:lumOff val="60000"/>
            </a:schemeClr>
          </a:solidFill>
        </p:spPr>
        <p:txBody>
          <a:bodyPr/>
          <a:lstStyle/>
          <a:p>
            <a:pPr algn="ctr"/>
            <a:r>
              <a:rPr lang="en-US" dirty="0" smtClean="0"/>
              <a:t>Disadvantages </a:t>
            </a:r>
            <a:r>
              <a:rPr lang="en-US" dirty="0"/>
              <a:t>of price leadership</a:t>
            </a:r>
            <a:endParaRPr lang="en-IN" dirty="0"/>
          </a:p>
        </p:txBody>
      </p:sp>
      <p:sp>
        <p:nvSpPr>
          <p:cNvPr id="3" name="Content Placeholder 2"/>
          <p:cNvSpPr>
            <a:spLocks noGrp="1"/>
          </p:cNvSpPr>
          <p:nvPr>
            <p:ph idx="1"/>
          </p:nvPr>
        </p:nvSpPr>
        <p:spPr/>
        <p:txBody>
          <a:bodyPr/>
          <a:lstStyle/>
          <a:p>
            <a:pPr algn="just"/>
            <a:r>
              <a:rPr lang="en-US" dirty="0"/>
              <a:t>There are also many potential disadvantages to the emergence of price leadership within an industry. In general, price leadership is only advantageous to businesses (in terms of their profits and performance). Price leadership where prices are increased </a:t>
            </a:r>
            <a:r>
              <a:rPr lang="en-US" b="1" dirty="0"/>
              <a:t>does not convey any material advantages to </a:t>
            </a:r>
            <a:r>
              <a:rPr lang="en-US" b="1" dirty="0" smtClean="0"/>
              <a:t>consumers.</a:t>
            </a:r>
          </a:p>
          <a:p>
            <a:pPr algn="just"/>
            <a:r>
              <a:rPr lang="en-US" dirty="0"/>
              <a:t>Price leadership can also be </a:t>
            </a:r>
            <a:r>
              <a:rPr lang="en-US" b="1" dirty="0"/>
              <a:t>unfair to smaller firms </a:t>
            </a:r>
            <a:r>
              <a:rPr lang="en-US" dirty="0"/>
              <a:t>because small firms who attempt to match a leader's prices may not have the same economies of scale as the leaders. This can make it hard for them to sustain consistent price </a:t>
            </a:r>
            <a:r>
              <a:rPr lang="en-US" dirty="0" smtClean="0"/>
              <a:t>declines.</a:t>
            </a:r>
            <a:endParaRPr lang="en-US" dirty="0"/>
          </a:p>
          <a:p>
            <a:endParaRPr lang="en-IN" dirty="0"/>
          </a:p>
        </p:txBody>
      </p:sp>
    </p:spTree>
    <p:extLst>
      <p:ext uri="{BB962C8B-B14F-4D97-AF65-F5344CB8AC3E}">
        <p14:creationId xmlns:p14="http://schemas.microsoft.com/office/powerpoint/2010/main" val="3464080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9638"/>
          </a:xfrm>
          <a:solidFill>
            <a:schemeClr val="accent4">
              <a:lumMod val="75000"/>
            </a:schemeClr>
          </a:solidFill>
        </p:spPr>
        <p:txBody>
          <a:bodyPr>
            <a:normAutofit fontScale="90000"/>
          </a:bodyPr>
          <a:lstStyle/>
          <a:p>
            <a:pPr algn="ctr"/>
            <a:r>
              <a:rPr lang="en-US" sz="4000" dirty="0" smtClean="0"/>
              <a:t>Comparing price leadership and quantity leadership</a:t>
            </a:r>
            <a:endParaRPr lang="en-IN" sz="4000" dirty="0"/>
          </a:p>
        </p:txBody>
      </p:sp>
      <p:sp>
        <p:nvSpPr>
          <p:cNvPr id="3" name="Content Placeholder 2"/>
          <p:cNvSpPr>
            <a:spLocks noGrp="1"/>
          </p:cNvSpPr>
          <p:nvPr>
            <p:ph idx="1"/>
          </p:nvPr>
        </p:nvSpPr>
        <p:spPr>
          <a:xfrm>
            <a:off x="838200" y="1825624"/>
            <a:ext cx="10515600" cy="4482811"/>
          </a:xfrm>
        </p:spPr>
        <p:txBody>
          <a:bodyPr>
            <a:normAutofit fontScale="85000" lnSpcReduction="20000"/>
          </a:bodyPr>
          <a:lstStyle/>
          <a:p>
            <a:pPr algn="just"/>
            <a:r>
              <a:rPr lang="en-US" dirty="0"/>
              <a:t>Each model determines a </a:t>
            </a:r>
            <a:r>
              <a:rPr lang="en-US" dirty="0" smtClean="0"/>
              <a:t>different equilibrium </a:t>
            </a:r>
            <a:r>
              <a:rPr lang="en-US" dirty="0"/>
              <a:t>price and output combination; each model is appropriate </a:t>
            </a:r>
            <a:r>
              <a:rPr lang="en-US" dirty="0" smtClean="0"/>
              <a:t>in </a:t>
            </a:r>
            <a:r>
              <a:rPr lang="en-IN" dirty="0" smtClean="0"/>
              <a:t>different </a:t>
            </a:r>
            <a:r>
              <a:rPr lang="en-IN" dirty="0"/>
              <a:t>circumstances.</a:t>
            </a:r>
          </a:p>
          <a:p>
            <a:pPr algn="just"/>
            <a:r>
              <a:rPr lang="en-US" dirty="0"/>
              <a:t>One way to think about quantity setting is to think of the firm as </a:t>
            </a:r>
            <a:r>
              <a:rPr lang="en-US" dirty="0" smtClean="0"/>
              <a:t>making a </a:t>
            </a:r>
            <a:r>
              <a:rPr lang="en-US" dirty="0"/>
              <a:t>capacity choice. When a firm sets a quantity it is in effect </a:t>
            </a:r>
            <a:r>
              <a:rPr lang="en-US" dirty="0" smtClean="0"/>
              <a:t>determining how </a:t>
            </a:r>
            <a:r>
              <a:rPr lang="en-US" dirty="0"/>
              <a:t>much it is able to supply to the market. If one firm is able to </a:t>
            </a:r>
            <a:r>
              <a:rPr lang="en-US" dirty="0" smtClean="0"/>
              <a:t>make an </a:t>
            </a:r>
            <a:r>
              <a:rPr lang="en-US" dirty="0"/>
              <a:t>investment in capacity first, then it is naturally modeled as a </a:t>
            </a:r>
            <a:r>
              <a:rPr lang="en-US" dirty="0" smtClean="0"/>
              <a:t>quantity </a:t>
            </a:r>
            <a:r>
              <a:rPr lang="en-IN" dirty="0" smtClean="0"/>
              <a:t>leader</a:t>
            </a:r>
            <a:r>
              <a:rPr lang="en-IN" dirty="0"/>
              <a:t>.</a:t>
            </a:r>
          </a:p>
          <a:p>
            <a:pPr algn="just"/>
            <a:r>
              <a:rPr lang="en-US" dirty="0"/>
              <a:t>On the other hand, suppose that we look at a market where </a:t>
            </a:r>
            <a:r>
              <a:rPr lang="en-US" dirty="0" smtClean="0"/>
              <a:t>capacity choices </a:t>
            </a:r>
            <a:r>
              <a:rPr lang="en-US" dirty="0"/>
              <a:t>are not important but one of the firms distributes a </a:t>
            </a:r>
            <a:r>
              <a:rPr lang="en-US" dirty="0" smtClean="0"/>
              <a:t>catalogue of prices</a:t>
            </a:r>
            <a:r>
              <a:rPr lang="en-US" dirty="0"/>
              <a:t>. It is natural to think of this firm as a </a:t>
            </a:r>
            <a:r>
              <a:rPr lang="en-US" dirty="0" smtClean="0"/>
              <a:t>price setter</a:t>
            </a:r>
            <a:r>
              <a:rPr lang="en-US" dirty="0"/>
              <a:t>. Its rivals </a:t>
            </a:r>
            <a:r>
              <a:rPr lang="en-US" dirty="0" smtClean="0"/>
              <a:t>may then </a:t>
            </a:r>
            <a:r>
              <a:rPr lang="en-US" dirty="0"/>
              <a:t>take the </a:t>
            </a:r>
            <a:r>
              <a:rPr lang="en-US" dirty="0" smtClean="0"/>
              <a:t>catalogue </a:t>
            </a:r>
            <a:r>
              <a:rPr lang="en-US" dirty="0"/>
              <a:t>price as given and make their own pricing and </a:t>
            </a:r>
            <a:r>
              <a:rPr lang="en-US" dirty="0" smtClean="0"/>
              <a:t>supply </a:t>
            </a:r>
            <a:r>
              <a:rPr lang="en-IN" dirty="0" smtClean="0"/>
              <a:t>decision </a:t>
            </a:r>
            <a:r>
              <a:rPr lang="en-IN" dirty="0"/>
              <a:t>accordingly.</a:t>
            </a:r>
          </a:p>
          <a:p>
            <a:pPr algn="just"/>
            <a:r>
              <a:rPr lang="en-US" dirty="0"/>
              <a:t>Whether the price-leadership or the quantity-leadership model is </a:t>
            </a:r>
            <a:r>
              <a:rPr lang="en-US" dirty="0" smtClean="0"/>
              <a:t>appropriate is </a:t>
            </a:r>
            <a:r>
              <a:rPr lang="en-US" dirty="0"/>
              <a:t>not a question that can be answered on the basis of pure </a:t>
            </a:r>
            <a:r>
              <a:rPr lang="en-US" dirty="0" smtClean="0"/>
              <a:t>theory. We </a:t>
            </a:r>
            <a:r>
              <a:rPr lang="en-US" dirty="0"/>
              <a:t>have to look at how the firms actually make their decisions in order </a:t>
            </a:r>
            <a:r>
              <a:rPr lang="en-US" dirty="0" smtClean="0"/>
              <a:t>to choose </a:t>
            </a:r>
            <a:r>
              <a:rPr lang="en-US" dirty="0"/>
              <a:t>the most appropriate model.</a:t>
            </a:r>
            <a:endParaRPr lang="en-IN" dirty="0"/>
          </a:p>
        </p:txBody>
      </p:sp>
    </p:spTree>
    <p:extLst>
      <p:ext uri="{BB962C8B-B14F-4D97-AF65-F5344CB8AC3E}">
        <p14:creationId xmlns:p14="http://schemas.microsoft.com/office/powerpoint/2010/main" val="301012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2692"/>
          </a:xfrm>
          <a:solidFill>
            <a:schemeClr val="accent2">
              <a:lumMod val="20000"/>
              <a:lumOff val="80000"/>
            </a:schemeClr>
          </a:solidFill>
        </p:spPr>
        <p:txBody>
          <a:bodyPr/>
          <a:lstStyle/>
          <a:p>
            <a:pPr algn="ctr"/>
            <a:r>
              <a:rPr lang="en-US" dirty="0" smtClean="0"/>
              <a:t>Simultaneous quantity setting</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One difficulty with the leader-follower model is that it is necessarily </a:t>
            </a:r>
            <a:r>
              <a:rPr lang="en-US" dirty="0" smtClean="0"/>
              <a:t>asymmetric: one </a:t>
            </a:r>
            <a:r>
              <a:rPr lang="en-US" dirty="0"/>
              <a:t>firm is able to make its decision before the other firm. In </a:t>
            </a:r>
            <a:r>
              <a:rPr lang="en-US" dirty="0" smtClean="0"/>
              <a:t>some situations </a:t>
            </a:r>
            <a:r>
              <a:rPr lang="en-US" dirty="0"/>
              <a:t>this is unreasonable. For example, suppose that two firms </a:t>
            </a:r>
            <a:r>
              <a:rPr lang="en-US" dirty="0" smtClean="0"/>
              <a:t>are simultaneously </a:t>
            </a:r>
            <a:r>
              <a:rPr lang="en-US" dirty="0"/>
              <a:t>trying to decide what quantity to produce. Here each </a:t>
            </a:r>
            <a:r>
              <a:rPr lang="en-US" dirty="0" smtClean="0"/>
              <a:t>firm has </a:t>
            </a:r>
            <a:r>
              <a:rPr lang="en-US" dirty="0"/>
              <a:t>to forecast what the other firm’s output will be in order to make </a:t>
            </a:r>
            <a:r>
              <a:rPr lang="en-US" dirty="0" smtClean="0"/>
              <a:t>a </a:t>
            </a:r>
            <a:r>
              <a:rPr lang="en-IN" dirty="0" smtClean="0"/>
              <a:t>sensible </a:t>
            </a:r>
            <a:r>
              <a:rPr lang="en-IN" dirty="0"/>
              <a:t>decision itself.</a:t>
            </a:r>
          </a:p>
          <a:p>
            <a:pPr algn="just"/>
            <a:r>
              <a:rPr lang="en-US" dirty="0" smtClean="0"/>
              <a:t>We </a:t>
            </a:r>
            <a:r>
              <a:rPr lang="en-US" dirty="0"/>
              <a:t>will examine a one-period model in which each </a:t>
            </a:r>
            <a:r>
              <a:rPr lang="en-US" dirty="0" smtClean="0"/>
              <a:t>firm has </a:t>
            </a:r>
            <a:r>
              <a:rPr lang="en-US" dirty="0"/>
              <a:t>to forecast the other firm’s output choice. Given its forecast, each </a:t>
            </a:r>
            <a:r>
              <a:rPr lang="en-US" dirty="0" smtClean="0"/>
              <a:t>firm then </a:t>
            </a:r>
            <a:r>
              <a:rPr lang="en-US" dirty="0"/>
              <a:t>chooses a profit-maximizing output for itself. We then seek an </a:t>
            </a:r>
            <a:r>
              <a:rPr lang="en-US" dirty="0" smtClean="0"/>
              <a:t>equilibrium in </a:t>
            </a:r>
            <a:r>
              <a:rPr lang="en-US" dirty="0"/>
              <a:t>forecasts—a situation where each firm finds its beliefs about </a:t>
            </a:r>
            <a:r>
              <a:rPr lang="en-US" dirty="0" smtClean="0"/>
              <a:t>the other </a:t>
            </a:r>
            <a:r>
              <a:rPr lang="en-US" dirty="0"/>
              <a:t>firm to be confirmed. </a:t>
            </a:r>
            <a:r>
              <a:rPr lang="en-US" b="1" dirty="0"/>
              <a:t>This model is known as the Cournot </a:t>
            </a:r>
            <a:r>
              <a:rPr lang="en-US" b="1" dirty="0" smtClean="0"/>
              <a:t>model</a:t>
            </a:r>
            <a:r>
              <a:rPr lang="en-US" dirty="0" smtClean="0"/>
              <a:t>, after </a:t>
            </a:r>
            <a:r>
              <a:rPr lang="en-US" dirty="0"/>
              <a:t>the nineteenth-century French mathematician who first examined </a:t>
            </a:r>
            <a:r>
              <a:rPr lang="en-US" dirty="0" smtClean="0"/>
              <a:t>its </a:t>
            </a:r>
            <a:r>
              <a:rPr lang="en-IN" dirty="0" smtClean="0"/>
              <a:t>implications.</a:t>
            </a:r>
            <a:endParaRPr lang="en-IN" dirty="0"/>
          </a:p>
        </p:txBody>
      </p:sp>
    </p:spTree>
    <p:extLst>
      <p:ext uri="{BB962C8B-B14F-4D97-AF65-F5344CB8AC3E}">
        <p14:creationId xmlns:p14="http://schemas.microsoft.com/office/powerpoint/2010/main" val="2418741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9054" y="720436"/>
            <a:ext cx="10374745" cy="5456527"/>
          </a:xfrm>
        </p:spPr>
        <p:txBody>
          <a:bodyPr>
            <a:normAutofit fontScale="92500"/>
          </a:bodyPr>
          <a:lstStyle/>
          <a:p>
            <a:pPr algn="just"/>
            <a:r>
              <a:rPr lang="en-US" dirty="0"/>
              <a:t>We begin by assuming that firm 1 expects that firm 2 will produce </a:t>
            </a:r>
            <a:r>
              <a:rPr lang="en-US" dirty="0" smtClean="0"/>
              <a:t>y</a:t>
            </a:r>
            <a:r>
              <a:rPr lang="en-IN" baseline="-25000" dirty="0" smtClean="0"/>
              <a:t>2</a:t>
            </a:r>
            <a:r>
              <a:rPr lang="en-IN" baseline="30000" dirty="0" smtClean="0"/>
              <a:t>e</a:t>
            </a:r>
            <a:r>
              <a:rPr lang="en-IN" dirty="0" smtClean="0"/>
              <a:t> </a:t>
            </a:r>
            <a:r>
              <a:rPr lang="en-US" dirty="0" smtClean="0"/>
              <a:t>units </a:t>
            </a:r>
            <a:r>
              <a:rPr lang="en-US" dirty="0"/>
              <a:t>of output. </a:t>
            </a:r>
            <a:r>
              <a:rPr lang="en-US" dirty="0" smtClean="0"/>
              <a:t>(e </a:t>
            </a:r>
            <a:r>
              <a:rPr lang="en-US" dirty="0"/>
              <a:t>stands for expected output.) If firm 1 decides </a:t>
            </a:r>
            <a:r>
              <a:rPr lang="en-US" dirty="0" smtClean="0"/>
              <a:t>to produce </a:t>
            </a:r>
            <a:r>
              <a:rPr lang="en-US" dirty="0"/>
              <a:t>y</a:t>
            </a:r>
            <a:r>
              <a:rPr lang="en-US" baseline="-25000" dirty="0"/>
              <a:t>1</a:t>
            </a:r>
            <a:r>
              <a:rPr lang="en-US" dirty="0"/>
              <a:t> units of output, it expects that the total output produced </a:t>
            </a:r>
            <a:r>
              <a:rPr lang="en-US" dirty="0" smtClean="0"/>
              <a:t>will </a:t>
            </a:r>
            <a:r>
              <a:rPr lang="en-IN" dirty="0"/>
              <a:t>be Y = y</a:t>
            </a:r>
            <a:r>
              <a:rPr lang="en-IN" baseline="-25000" dirty="0"/>
              <a:t>1</a:t>
            </a:r>
            <a:r>
              <a:rPr lang="en-IN" dirty="0"/>
              <a:t> </a:t>
            </a:r>
            <a:r>
              <a:rPr lang="en-IN" dirty="0" smtClean="0"/>
              <a:t>+</a:t>
            </a:r>
            <a:r>
              <a:rPr lang="en-US" dirty="0"/>
              <a:t> y</a:t>
            </a:r>
            <a:r>
              <a:rPr lang="en-IN" baseline="-25000" dirty="0"/>
              <a:t>2</a:t>
            </a:r>
            <a:r>
              <a:rPr lang="en-IN" baseline="30000" dirty="0"/>
              <a:t>e</a:t>
            </a:r>
            <a:r>
              <a:rPr lang="en-US" dirty="0" smtClean="0"/>
              <a:t>, </a:t>
            </a:r>
            <a:r>
              <a:rPr lang="en-US" dirty="0"/>
              <a:t>and output will yield a market price of p(Y ) = p(y</a:t>
            </a:r>
            <a:r>
              <a:rPr lang="en-US" baseline="-25000" dirty="0"/>
              <a:t>1</a:t>
            </a:r>
            <a:r>
              <a:rPr lang="en-US" dirty="0"/>
              <a:t> </a:t>
            </a:r>
            <a:r>
              <a:rPr lang="en-US" dirty="0" smtClean="0"/>
              <a:t>+</a:t>
            </a:r>
            <a:r>
              <a:rPr lang="en-US" dirty="0"/>
              <a:t> y</a:t>
            </a:r>
            <a:r>
              <a:rPr lang="en-IN" baseline="-25000" dirty="0"/>
              <a:t>2</a:t>
            </a:r>
            <a:r>
              <a:rPr lang="en-IN" baseline="30000" dirty="0"/>
              <a:t>e</a:t>
            </a:r>
            <a:r>
              <a:rPr lang="en-IN" dirty="0"/>
              <a:t> </a:t>
            </a:r>
            <a:r>
              <a:rPr lang="en-IN" dirty="0" smtClean="0"/>
              <a:t>)</a:t>
            </a:r>
          </a:p>
          <a:p>
            <a:endParaRPr lang="en-IN" dirty="0" smtClean="0"/>
          </a:p>
          <a:p>
            <a:pPr algn="just"/>
            <a:r>
              <a:rPr lang="en-US" dirty="0"/>
              <a:t>The profit-maximization problem of firm 1 is then</a:t>
            </a:r>
          </a:p>
          <a:p>
            <a:pPr marL="0" indent="0" algn="ctr">
              <a:buNone/>
            </a:pPr>
            <a:r>
              <a:rPr lang="en-IN" dirty="0"/>
              <a:t>m</a:t>
            </a:r>
            <a:r>
              <a:rPr lang="en-IN" dirty="0" smtClean="0"/>
              <a:t>ax </a:t>
            </a:r>
            <a:r>
              <a:rPr lang="en-IN" baseline="-25000" dirty="0" smtClean="0"/>
              <a:t>y1</a:t>
            </a:r>
            <a:r>
              <a:rPr lang="en-IN" dirty="0"/>
              <a:t> </a:t>
            </a:r>
            <a:r>
              <a:rPr lang="en-IN" dirty="0" smtClean="0"/>
              <a:t>p(y</a:t>
            </a:r>
            <a:r>
              <a:rPr lang="en-IN" baseline="-25000" dirty="0" smtClean="0"/>
              <a:t>1</a:t>
            </a:r>
            <a:r>
              <a:rPr lang="en-IN" dirty="0" smtClean="0"/>
              <a:t> </a:t>
            </a:r>
            <a:r>
              <a:rPr lang="en-IN" dirty="0"/>
              <a:t>+ </a:t>
            </a:r>
            <a:r>
              <a:rPr lang="en-US" dirty="0"/>
              <a:t>y</a:t>
            </a:r>
            <a:r>
              <a:rPr lang="en-IN" baseline="-25000" dirty="0"/>
              <a:t>2</a:t>
            </a:r>
            <a:r>
              <a:rPr lang="en-IN" baseline="30000" dirty="0"/>
              <a:t>e</a:t>
            </a:r>
            <a:r>
              <a:rPr lang="en-IN" dirty="0" smtClean="0"/>
              <a:t>)y</a:t>
            </a:r>
            <a:r>
              <a:rPr lang="en-IN" baseline="-25000" dirty="0" smtClean="0"/>
              <a:t>1</a:t>
            </a:r>
            <a:r>
              <a:rPr lang="en-IN" dirty="0" smtClean="0"/>
              <a:t> </a:t>
            </a:r>
            <a:r>
              <a:rPr lang="en-IN" dirty="0"/>
              <a:t>− c(y</a:t>
            </a:r>
            <a:r>
              <a:rPr lang="en-IN" baseline="-25000" dirty="0"/>
              <a:t>1</a:t>
            </a:r>
            <a:r>
              <a:rPr lang="en-IN" dirty="0" smtClean="0"/>
              <a:t>)</a:t>
            </a:r>
          </a:p>
          <a:p>
            <a:pPr marL="0" indent="0" algn="ctr">
              <a:buNone/>
            </a:pPr>
            <a:endParaRPr lang="en-IN" dirty="0"/>
          </a:p>
          <a:p>
            <a:pPr algn="just"/>
            <a:r>
              <a:rPr lang="en-US" dirty="0"/>
              <a:t>For any given belief about the output of firm 2, y</a:t>
            </a:r>
            <a:r>
              <a:rPr lang="en-IN" baseline="-25000" dirty="0"/>
              <a:t>2</a:t>
            </a:r>
            <a:r>
              <a:rPr lang="en-IN" baseline="30000" dirty="0"/>
              <a:t>e</a:t>
            </a:r>
            <a:r>
              <a:rPr lang="en-US" dirty="0" smtClean="0"/>
              <a:t>, </a:t>
            </a:r>
            <a:r>
              <a:rPr lang="en-US" dirty="0"/>
              <a:t>there will be </a:t>
            </a:r>
            <a:r>
              <a:rPr lang="en-US" dirty="0" smtClean="0"/>
              <a:t>some optimal </a:t>
            </a:r>
            <a:r>
              <a:rPr lang="en-US" dirty="0"/>
              <a:t>choice of output for firm 1, </a:t>
            </a:r>
            <a:r>
              <a:rPr lang="en-IN" dirty="0"/>
              <a:t>y</a:t>
            </a:r>
            <a:r>
              <a:rPr lang="en-IN" baseline="-25000" dirty="0"/>
              <a:t>1</a:t>
            </a:r>
            <a:r>
              <a:rPr lang="en-US" dirty="0" smtClean="0"/>
              <a:t>. </a:t>
            </a:r>
            <a:r>
              <a:rPr lang="en-US" dirty="0"/>
              <a:t>Let us write this functional </a:t>
            </a:r>
            <a:r>
              <a:rPr lang="en-US" dirty="0" smtClean="0"/>
              <a:t>relationship between </a:t>
            </a:r>
            <a:r>
              <a:rPr lang="en-US" dirty="0"/>
              <a:t>the expected output of firm 2 and the optimal choice </a:t>
            </a:r>
            <a:r>
              <a:rPr lang="en-US" dirty="0" smtClean="0"/>
              <a:t>of </a:t>
            </a:r>
            <a:r>
              <a:rPr lang="en-IN" dirty="0" smtClean="0"/>
              <a:t>firm </a:t>
            </a:r>
            <a:r>
              <a:rPr lang="en-IN" dirty="0"/>
              <a:t>1 </a:t>
            </a:r>
            <a:r>
              <a:rPr lang="en-IN" dirty="0" smtClean="0"/>
              <a:t>as </a:t>
            </a:r>
            <a:r>
              <a:rPr lang="en-IN" b="1" dirty="0"/>
              <a:t>y</a:t>
            </a:r>
            <a:r>
              <a:rPr lang="en-IN" b="1" baseline="-25000" dirty="0"/>
              <a:t>1</a:t>
            </a:r>
            <a:r>
              <a:rPr lang="en-IN" b="1" dirty="0" smtClean="0"/>
              <a:t> </a:t>
            </a:r>
            <a:r>
              <a:rPr lang="en-IN" b="1" dirty="0"/>
              <a:t>= </a:t>
            </a:r>
            <a:r>
              <a:rPr lang="en-IN" b="1" dirty="0" smtClean="0"/>
              <a:t>f</a:t>
            </a:r>
            <a:r>
              <a:rPr lang="en-IN" b="1" baseline="-25000" dirty="0" smtClean="0"/>
              <a:t>1</a:t>
            </a:r>
            <a:r>
              <a:rPr lang="en-IN" b="1" dirty="0" smtClean="0"/>
              <a:t>(</a:t>
            </a:r>
            <a:r>
              <a:rPr lang="en-US" b="1" dirty="0"/>
              <a:t>y</a:t>
            </a:r>
            <a:r>
              <a:rPr lang="en-IN" b="1" baseline="-25000" dirty="0"/>
              <a:t>2</a:t>
            </a:r>
            <a:r>
              <a:rPr lang="en-IN" b="1" baseline="30000" dirty="0"/>
              <a:t>e</a:t>
            </a:r>
            <a:r>
              <a:rPr lang="en-IN" b="1" dirty="0" smtClean="0"/>
              <a:t>).</a:t>
            </a:r>
            <a:r>
              <a:rPr lang="en-IN" b="1" dirty="0"/>
              <a:t> </a:t>
            </a:r>
            <a:r>
              <a:rPr lang="en-US" dirty="0" smtClean="0"/>
              <a:t>This </a:t>
            </a:r>
            <a:r>
              <a:rPr lang="en-US" dirty="0"/>
              <a:t>function is simply the reaction </a:t>
            </a:r>
            <a:r>
              <a:rPr lang="en-US" dirty="0" smtClean="0"/>
              <a:t>function (here </a:t>
            </a:r>
            <a:r>
              <a:rPr lang="en-US" dirty="0"/>
              <a:t>function of </a:t>
            </a:r>
            <a:r>
              <a:rPr lang="en-US" dirty="0" smtClean="0"/>
              <a:t>the firm’s </a:t>
            </a:r>
            <a:r>
              <a:rPr lang="en-US" dirty="0"/>
              <a:t>beliefs </a:t>
            </a:r>
            <a:r>
              <a:rPr lang="en-US" dirty="0" smtClean="0"/>
              <a:t>about </a:t>
            </a:r>
            <a:r>
              <a:rPr lang="en-IN" dirty="0" smtClean="0"/>
              <a:t>the </a:t>
            </a:r>
            <a:r>
              <a:rPr lang="en-IN" dirty="0"/>
              <a:t>other firm’s </a:t>
            </a:r>
            <a:r>
              <a:rPr lang="en-IN" dirty="0" smtClean="0"/>
              <a:t>choice)</a:t>
            </a:r>
            <a:endParaRPr lang="en-IN" dirty="0"/>
          </a:p>
        </p:txBody>
      </p:sp>
    </p:spTree>
    <p:extLst>
      <p:ext uri="{BB962C8B-B14F-4D97-AF65-F5344CB8AC3E}">
        <p14:creationId xmlns:p14="http://schemas.microsoft.com/office/powerpoint/2010/main" val="780906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5748"/>
          </a:xfrm>
        </p:spPr>
        <p:txBody>
          <a:bodyPr/>
          <a:lstStyle/>
          <a:p>
            <a:endParaRPr lang="en-IN" dirty="0"/>
          </a:p>
        </p:txBody>
      </p:sp>
      <p:sp>
        <p:nvSpPr>
          <p:cNvPr id="3" name="Content Placeholder 2"/>
          <p:cNvSpPr>
            <a:spLocks noGrp="1"/>
          </p:cNvSpPr>
          <p:nvPr>
            <p:ph idx="1"/>
          </p:nvPr>
        </p:nvSpPr>
        <p:spPr/>
        <p:txBody>
          <a:bodyPr>
            <a:normAutofit/>
          </a:bodyPr>
          <a:lstStyle/>
          <a:p>
            <a:pPr algn="just"/>
            <a:r>
              <a:rPr lang="en-US" dirty="0"/>
              <a:t>Because an oligopolistic market has only a small group of sellers, </a:t>
            </a:r>
            <a:r>
              <a:rPr lang="en-US" b="1" dirty="0"/>
              <a:t>a key feature </a:t>
            </a:r>
            <a:r>
              <a:rPr lang="en-US" b="1" dirty="0" smtClean="0"/>
              <a:t>of oligopoly </a:t>
            </a:r>
            <a:r>
              <a:rPr lang="en-US" b="1" dirty="0"/>
              <a:t>is the tension between cooperation and self-interest</a:t>
            </a:r>
            <a:r>
              <a:rPr lang="en-US" dirty="0"/>
              <a:t>. The group of </a:t>
            </a:r>
            <a:r>
              <a:rPr lang="en-US" dirty="0" smtClean="0"/>
              <a:t>oligopolists is </a:t>
            </a:r>
            <a:r>
              <a:rPr lang="en-US" dirty="0"/>
              <a:t>best off cooperating and acting like a monopolist—producing a </a:t>
            </a:r>
            <a:r>
              <a:rPr lang="en-US" dirty="0" smtClean="0"/>
              <a:t>small quantity </a:t>
            </a:r>
            <a:r>
              <a:rPr lang="en-US" dirty="0"/>
              <a:t>of output and charging a price above marginal cost. </a:t>
            </a:r>
            <a:endParaRPr lang="en-US" dirty="0" smtClean="0"/>
          </a:p>
          <a:p>
            <a:pPr algn="just"/>
            <a:r>
              <a:rPr lang="en-US" dirty="0" smtClean="0"/>
              <a:t>Yet </a:t>
            </a:r>
            <a:r>
              <a:rPr lang="en-US" dirty="0"/>
              <a:t>because </a:t>
            </a:r>
            <a:r>
              <a:rPr lang="en-US" dirty="0" smtClean="0"/>
              <a:t>each oligopolist </a:t>
            </a:r>
            <a:r>
              <a:rPr lang="en-US" dirty="0"/>
              <a:t>cares only about its own profit, there are powerful incentives at </a:t>
            </a:r>
            <a:r>
              <a:rPr lang="en-US" dirty="0" smtClean="0"/>
              <a:t>work that </a:t>
            </a:r>
            <a:r>
              <a:rPr lang="en-US" dirty="0"/>
              <a:t>hinder a group of firms from maintaining the monopoly outcome.</a:t>
            </a:r>
            <a:endParaRPr lang="en-IN" dirty="0"/>
          </a:p>
        </p:txBody>
      </p:sp>
    </p:spTree>
    <p:extLst>
      <p:ext uri="{BB962C8B-B14F-4D97-AF65-F5344CB8AC3E}">
        <p14:creationId xmlns:p14="http://schemas.microsoft.com/office/powerpoint/2010/main" val="1979021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5928" y="895928"/>
            <a:ext cx="10409382" cy="5634182"/>
          </a:xfrm>
        </p:spPr>
        <p:txBody>
          <a:bodyPr>
            <a:normAutofit fontScale="92500" lnSpcReduction="10000"/>
          </a:bodyPr>
          <a:lstStyle/>
          <a:p>
            <a:pPr algn="just"/>
            <a:r>
              <a:rPr lang="en-US" dirty="0"/>
              <a:t>Similarly, we can derive firm 2’s reaction curve:</a:t>
            </a:r>
          </a:p>
          <a:p>
            <a:pPr marL="0" indent="0" algn="ctr">
              <a:buNone/>
            </a:pPr>
            <a:r>
              <a:rPr lang="en-IN" dirty="0"/>
              <a:t>y</a:t>
            </a:r>
            <a:r>
              <a:rPr lang="en-IN" baseline="-25000" dirty="0"/>
              <a:t>2</a:t>
            </a:r>
            <a:r>
              <a:rPr lang="en-IN" dirty="0"/>
              <a:t> = </a:t>
            </a:r>
            <a:r>
              <a:rPr lang="en-IN" dirty="0" smtClean="0"/>
              <a:t>f</a:t>
            </a:r>
            <a:r>
              <a:rPr lang="en-IN" baseline="-25000" dirty="0" smtClean="0"/>
              <a:t>2</a:t>
            </a:r>
            <a:r>
              <a:rPr lang="en-IN" dirty="0" smtClean="0"/>
              <a:t>(</a:t>
            </a:r>
            <a:r>
              <a:rPr lang="en-US" dirty="0" smtClean="0"/>
              <a:t>y</a:t>
            </a:r>
            <a:r>
              <a:rPr lang="en-IN" baseline="-25000" dirty="0" smtClean="0"/>
              <a:t>1</a:t>
            </a:r>
            <a:r>
              <a:rPr lang="en-IN" baseline="30000" dirty="0" smtClean="0"/>
              <a:t>e</a:t>
            </a:r>
            <a:r>
              <a:rPr lang="en-IN" dirty="0" smtClean="0"/>
              <a:t>),</a:t>
            </a:r>
          </a:p>
          <a:p>
            <a:pPr marL="0" indent="0" algn="just">
              <a:buNone/>
            </a:pPr>
            <a:r>
              <a:rPr lang="en-US" dirty="0" smtClean="0"/>
              <a:t>which </a:t>
            </a:r>
            <a:r>
              <a:rPr lang="en-US" dirty="0" smtClean="0"/>
              <a:t>gives firm 2’s optimal choice of output for a given expectation              </a:t>
            </a:r>
            <a:r>
              <a:rPr lang="en-US" dirty="0" smtClean="0"/>
              <a:t>about </a:t>
            </a:r>
            <a:r>
              <a:rPr lang="en-IN" dirty="0" smtClean="0"/>
              <a:t>firm 1’s output,</a:t>
            </a:r>
            <a:r>
              <a:rPr lang="en-US" dirty="0" smtClean="0"/>
              <a:t> y</a:t>
            </a:r>
            <a:r>
              <a:rPr lang="en-IN" baseline="-25000" dirty="0" smtClean="0"/>
              <a:t>1</a:t>
            </a:r>
            <a:r>
              <a:rPr lang="en-IN" baseline="30000" dirty="0" smtClean="0"/>
              <a:t>e</a:t>
            </a:r>
            <a:r>
              <a:rPr lang="en-IN" dirty="0" smtClean="0"/>
              <a:t>.</a:t>
            </a:r>
          </a:p>
          <a:p>
            <a:pPr algn="just"/>
            <a:r>
              <a:rPr lang="en-US" dirty="0" smtClean="0"/>
              <a:t>Recall </a:t>
            </a:r>
            <a:r>
              <a:rPr lang="en-US" dirty="0"/>
              <a:t>that each firm is choosing its output level assuming that </a:t>
            </a:r>
            <a:r>
              <a:rPr lang="en-US" dirty="0" smtClean="0"/>
              <a:t>the other </a:t>
            </a:r>
            <a:r>
              <a:rPr lang="en-US" dirty="0"/>
              <a:t>firm’s output will be at </a:t>
            </a:r>
            <a:r>
              <a:rPr lang="en-US" dirty="0" smtClean="0"/>
              <a:t>y</a:t>
            </a:r>
            <a:r>
              <a:rPr lang="en-IN" baseline="-25000" dirty="0" smtClean="0"/>
              <a:t>1</a:t>
            </a:r>
            <a:r>
              <a:rPr lang="en-IN" baseline="30000" dirty="0" smtClean="0"/>
              <a:t>e</a:t>
            </a:r>
            <a:r>
              <a:rPr lang="en-IN" dirty="0" smtClean="0"/>
              <a:t> </a:t>
            </a:r>
            <a:r>
              <a:rPr lang="en-IN" dirty="0"/>
              <a:t>or </a:t>
            </a:r>
            <a:r>
              <a:rPr lang="en-IN" dirty="0" smtClean="0"/>
              <a:t>y</a:t>
            </a:r>
            <a:r>
              <a:rPr lang="en-US" baseline="-25000" dirty="0" smtClean="0"/>
              <a:t>2</a:t>
            </a:r>
            <a:r>
              <a:rPr lang="en-US" baseline="30000" dirty="0" smtClean="0"/>
              <a:t>e</a:t>
            </a:r>
            <a:r>
              <a:rPr lang="en-US" dirty="0" smtClean="0"/>
              <a:t>. </a:t>
            </a:r>
            <a:r>
              <a:rPr lang="en-US" dirty="0"/>
              <a:t>For arbitrary values of y</a:t>
            </a:r>
            <a:r>
              <a:rPr lang="en-IN" baseline="-25000" dirty="0"/>
              <a:t>1</a:t>
            </a:r>
            <a:r>
              <a:rPr lang="en-IN" baseline="30000" dirty="0"/>
              <a:t>e</a:t>
            </a:r>
            <a:r>
              <a:rPr lang="en-IN" dirty="0"/>
              <a:t> and y</a:t>
            </a:r>
            <a:r>
              <a:rPr lang="en-US" baseline="-25000" dirty="0"/>
              <a:t>2</a:t>
            </a:r>
            <a:r>
              <a:rPr lang="en-US" baseline="30000" dirty="0"/>
              <a:t>e </a:t>
            </a:r>
            <a:r>
              <a:rPr lang="en-US" dirty="0" smtClean="0"/>
              <a:t>this </a:t>
            </a:r>
            <a:r>
              <a:rPr lang="en-US" dirty="0"/>
              <a:t>won’t happen—in general firm 1’s optimal level of output, y</a:t>
            </a:r>
            <a:r>
              <a:rPr lang="en-US" baseline="-25000" dirty="0"/>
              <a:t>1</a:t>
            </a:r>
            <a:r>
              <a:rPr lang="en-US" dirty="0"/>
              <a:t>, will </a:t>
            </a:r>
            <a:r>
              <a:rPr lang="en-US" dirty="0" smtClean="0"/>
              <a:t>be different </a:t>
            </a:r>
            <a:r>
              <a:rPr lang="en-US" dirty="0"/>
              <a:t>from what firm 2 expects the output to be, y</a:t>
            </a:r>
            <a:r>
              <a:rPr lang="en-IN" baseline="-25000" dirty="0"/>
              <a:t>1</a:t>
            </a:r>
            <a:r>
              <a:rPr lang="en-IN" baseline="30000" dirty="0"/>
              <a:t>e</a:t>
            </a:r>
            <a:r>
              <a:rPr lang="en-IN" dirty="0"/>
              <a:t> </a:t>
            </a:r>
            <a:r>
              <a:rPr lang="en-IN" dirty="0" smtClean="0"/>
              <a:t>.</a:t>
            </a:r>
            <a:endParaRPr lang="en-IN" dirty="0"/>
          </a:p>
          <a:p>
            <a:pPr algn="just"/>
            <a:r>
              <a:rPr lang="en-US" dirty="0"/>
              <a:t>Let us seek an output combination </a:t>
            </a:r>
            <a:r>
              <a:rPr lang="en-IN" dirty="0"/>
              <a:t>(y∗</a:t>
            </a:r>
            <a:r>
              <a:rPr lang="en-IN" baseline="-25000" dirty="0"/>
              <a:t>1</a:t>
            </a:r>
            <a:r>
              <a:rPr lang="en-IN" dirty="0"/>
              <a:t>, y∗</a:t>
            </a:r>
            <a:r>
              <a:rPr lang="en-IN" baseline="-25000" dirty="0"/>
              <a:t>2</a:t>
            </a:r>
            <a:r>
              <a:rPr lang="en-IN" dirty="0"/>
              <a:t>) </a:t>
            </a:r>
            <a:r>
              <a:rPr lang="en-US" dirty="0" smtClean="0"/>
              <a:t>such </a:t>
            </a:r>
            <a:r>
              <a:rPr lang="en-US" dirty="0"/>
              <a:t>that the optimal </a:t>
            </a:r>
            <a:r>
              <a:rPr lang="en-US" dirty="0" smtClean="0"/>
              <a:t>output level </a:t>
            </a:r>
            <a:r>
              <a:rPr lang="en-US" dirty="0"/>
              <a:t>for firm 1, assuming firm 2 produces </a:t>
            </a:r>
            <a:r>
              <a:rPr lang="en-IN" dirty="0"/>
              <a:t>y∗</a:t>
            </a:r>
            <a:r>
              <a:rPr lang="en-IN" baseline="-25000" dirty="0"/>
              <a:t>2 </a:t>
            </a:r>
            <a:r>
              <a:rPr lang="en-IN" dirty="0" smtClean="0"/>
              <a:t>is </a:t>
            </a:r>
            <a:r>
              <a:rPr lang="en-IN" dirty="0"/>
              <a:t>y∗</a:t>
            </a:r>
            <a:r>
              <a:rPr lang="en-IN" baseline="-25000" dirty="0"/>
              <a:t>1</a:t>
            </a:r>
            <a:r>
              <a:rPr lang="en-IN" dirty="0"/>
              <a:t> </a:t>
            </a:r>
            <a:r>
              <a:rPr lang="en-US" dirty="0" smtClean="0"/>
              <a:t>and </a:t>
            </a:r>
            <a:r>
              <a:rPr lang="en-US" dirty="0"/>
              <a:t>the optimal </a:t>
            </a:r>
            <a:r>
              <a:rPr lang="en-US" dirty="0" smtClean="0"/>
              <a:t>output level </a:t>
            </a:r>
            <a:r>
              <a:rPr lang="en-US" dirty="0"/>
              <a:t>for firm 2, assuming that firm 1 stays at </a:t>
            </a:r>
            <a:r>
              <a:rPr lang="en-IN" dirty="0"/>
              <a:t>y∗</a:t>
            </a:r>
            <a:r>
              <a:rPr lang="en-IN" baseline="-25000" dirty="0"/>
              <a:t>1</a:t>
            </a:r>
            <a:r>
              <a:rPr lang="en-IN" dirty="0"/>
              <a:t> </a:t>
            </a:r>
            <a:r>
              <a:rPr lang="en-IN" dirty="0" smtClean="0"/>
              <a:t>, </a:t>
            </a:r>
            <a:r>
              <a:rPr lang="en-IN" dirty="0"/>
              <a:t>is y∗</a:t>
            </a:r>
            <a:r>
              <a:rPr lang="en-IN" baseline="-25000" dirty="0"/>
              <a:t>2</a:t>
            </a:r>
            <a:r>
              <a:rPr lang="en-US" dirty="0" smtClean="0"/>
              <a:t>. </a:t>
            </a:r>
            <a:r>
              <a:rPr lang="en-US" dirty="0"/>
              <a:t>In other words, </a:t>
            </a:r>
            <a:r>
              <a:rPr lang="en-US" dirty="0" smtClean="0"/>
              <a:t>the </a:t>
            </a:r>
            <a:r>
              <a:rPr lang="en-IN" dirty="0" smtClean="0"/>
              <a:t>output </a:t>
            </a:r>
            <a:r>
              <a:rPr lang="en-IN" dirty="0"/>
              <a:t>choices (y</a:t>
            </a:r>
            <a:r>
              <a:rPr lang="en-IN" dirty="0" smtClean="0"/>
              <a:t>∗</a:t>
            </a:r>
            <a:r>
              <a:rPr lang="en-IN" baseline="-25000" dirty="0" smtClean="0"/>
              <a:t>1</a:t>
            </a:r>
            <a:r>
              <a:rPr lang="en-IN" dirty="0"/>
              <a:t>, y</a:t>
            </a:r>
            <a:r>
              <a:rPr lang="en-IN" dirty="0" smtClean="0"/>
              <a:t>∗</a:t>
            </a:r>
            <a:r>
              <a:rPr lang="en-IN" baseline="-25000" dirty="0" smtClean="0"/>
              <a:t>2</a:t>
            </a:r>
            <a:r>
              <a:rPr lang="en-IN" dirty="0"/>
              <a:t>) </a:t>
            </a:r>
            <a:r>
              <a:rPr lang="en-IN" dirty="0" smtClean="0"/>
              <a:t>satisfy </a:t>
            </a:r>
          </a:p>
          <a:p>
            <a:pPr marL="0" indent="0" algn="ctr">
              <a:buNone/>
            </a:pPr>
            <a:r>
              <a:rPr lang="en-IN" b="1" dirty="0" smtClean="0"/>
              <a:t>y∗</a:t>
            </a:r>
            <a:r>
              <a:rPr lang="en-IN" b="1" baseline="-25000" dirty="0" smtClean="0"/>
              <a:t>1</a:t>
            </a:r>
            <a:r>
              <a:rPr lang="en-IN" b="1" dirty="0" smtClean="0"/>
              <a:t> </a:t>
            </a:r>
            <a:r>
              <a:rPr lang="en-IN" b="1" dirty="0"/>
              <a:t>= f</a:t>
            </a:r>
            <a:r>
              <a:rPr lang="en-IN" b="1" baseline="-25000" dirty="0"/>
              <a:t>1(</a:t>
            </a:r>
            <a:r>
              <a:rPr lang="en-IN" b="1" dirty="0"/>
              <a:t>y</a:t>
            </a:r>
            <a:r>
              <a:rPr lang="en-IN" b="1" dirty="0" smtClean="0"/>
              <a:t>∗</a:t>
            </a:r>
            <a:r>
              <a:rPr lang="en-IN" b="1" baseline="-25000" dirty="0" smtClean="0"/>
              <a:t>2</a:t>
            </a:r>
            <a:r>
              <a:rPr lang="en-IN" b="1" dirty="0" smtClean="0"/>
              <a:t>) </a:t>
            </a:r>
          </a:p>
          <a:p>
            <a:pPr marL="0" indent="0" algn="ctr">
              <a:buNone/>
            </a:pPr>
            <a:r>
              <a:rPr lang="en-IN" b="1" dirty="0" smtClean="0"/>
              <a:t>y∗</a:t>
            </a:r>
            <a:r>
              <a:rPr lang="en-IN" b="1" baseline="-25000" dirty="0" smtClean="0"/>
              <a:t>2</a:t>
            </a:r>
            <a:r>
              <a:rPr lang="en-IN" b="1" dirty="0" smtClean="0"/>
              <a:t> </a:t>
            </a:r>
            <a:r>
              <a:rPr lang="en-IN" b="1" dirty="0"/>
              <a:t>= f</a:t>
            </a:r>
            <a:r>
              <a:rPr lang="en-IN" b="1" baseline="-25000" dirty="0"/>
              <a:t>2</a:t>
            </a:r>
            <a:r>
              <a:rPr lang="en-IN" b="1" dirty="0"/>
              <a:t>(y</a:t>
            </a:r>
            <a:r>
              <a:rPr lang="en-IN" b="1" dirty="0" smtClean="0"/>
              <a:t>∗</a:t>
            </a:r>
            <a:r>
              <a:rPr lang="en-IN" b="1" baseline="-25000" dirty="0" smtClean="0"/>
              <a:t>1</a:t>
            </a:r>
            <a:r>
              <a:rPr lang="en-IN" b="1" dirty="0" smtClean="0"/>
              <a:t>)</a:t>
            </a:r>
            <a:endParaRPr lang="en-IN" b="1" dirty="0"/>
          </a:p>
        </p:txBody>
      </p:sp>
    </p:spTree>
    <p:extLst>
      <p:ext uri="{BB962C8B-B14F-4D97-AF65-F5344CB8AC3E}">
        <p14:creationId xmlns:p14="http://schemas.microsoft.com/office/powerpoint/2010/main" val="1222274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491" y="1391517"/>
            <a:ext cx="10420927" cy="4778374"/>
          </a:xfrm>
        </p:spPr>
        <p:txBody>
          <a:bodyPr>
            <a:normAutofit fontScale="92500"/>
          </a:bodyPr>
          <a:lstStyle/>
          <a:p>
            <a:pPr algn="just"/>
            <a:r>
              <a:rPr lang="en-US" dirty="0"/>
              <a:t>Such a combination of output levels is known as a Cournot </a:t>
            </a:r>
            <a:r>
              <a:rPr lang="en-US" dirty="0" smtClean="0"/>
              <a:t>equilibrium. In </a:t>
            </a:r>
            <a:r>
              <a:rPr lang="en-US" dirty="0"/>
              <a:t>a Cournot equilibrium, each firm is maximizing its profits, </a:t>
            </a:r>
            <a:r>
              <a:rPr lang="en-US" dirty="0" smtClean="0"/>
              <a:t>given its </a:t>
            </a:r>
            <a:r>
              <a:rPr lang="en-US" dirty="0"/>
              <a:t>beliefs about the other firm’s output choice, and, furthermore, </a:t>
            </a:r>
            <a:r>
              <a:rPr lang="en-US" dirty="0" smtClean="0"/>
              <a:t>those </a:t>
            </a:r>
            <a:r>
              <a:rPr lang="en-US" b="1" dirty="0" smtClean="0"/>
              <a:t>beliefs </a:t>
            </a:r>
            <a:r>
              <a:rPr lang="en-US" b="1" dirty="0"/>
              <a:t>are confirmed in equilibrium</a:t>
            </a:r>
            <a:r>
              <a:rPr lang="en-US" dirty="0"/>
              <a:t>: each firm optimally chooses to </a:t>
            </a:r>
            <a:r>
              <a:rPr lang="en-US" dirty="0" smtClean="0"/>
              <a:t>produce the </a:t>
            </a:r>
            <a:r>
              <a:rPr lang="en-US" dirty="0"/>
              <a:t>amount of output that the other firm expects it to produce. </a:t>
            </a:r>
            <a:endParaRPr lang="en-US" dirty="0" smtClean="0"/>
          </a:p>
          <a:p>
            <a:pPr algn="just"/>
            <a:r>
              <a:rPr lang="en-US" b="1" dirty="0" smtClean="0"/>
              <a:t>In a Cournot </a:t>
            </a:r>
            <a:r>
              <a:rPr lang="en-US" b="1" dirty="0"/>
              <a:t>equilibrium neither firm will find it profitable to change its </a:t>
            </a:r>
            <a:r>
              <a:rPr lang="en-US" b="1" dirty="0" smtClean="0"/>
              <a:t>output once </a:t>
            </a:r>
            <a:r>
              <a:rPr lang="en-US" b="1" dirty="0"/>
              <a:t>it discovers the choice actually made by the other firm</a:t>
            </a:r>
            <a:r>
              <a:rPr lang="en-US" dirty="0" smtClean="0"/>
              <a:t>.</a:t>
            </a:r>
          </a:p>
          <a:p>
            <a:pPr algn="just"/>
            <a:r>
              <a:rPr lang="en-IN" dirty="0" smtClean="0"/>
              <a:t>The </a:t>
            </a:r>
            <a:r>
              <a:rPr lang="en-US" dirty="0" smtClean="0"/>
              <a:t>Cournot </a:t>
            </a:r>
            <a:r>
              <a:rPr lang="en-US" dirty="0"/>
              <a:t>equilibrium is simply the pair of outputs at which the two </a:t>
            </a:r>
            <a:r>
              <a:rPr lang="en-US" dirty="0" smtClean="0"/>
              <a:t>reaction curves </a:t>
            </a:r>
            <a:r>
              <a:rPr lang="en-US" dirty="0"/>
              <a:t>cross. At such a point, each firm is producing a </a:t>
            </a:r>
            <a:r>
              <a:rPr lang="en-US" dirty="0" smtClean="0"/>
              <a:t>profit-maximizing level </a:t>
            </a:r>
            <a:r>
              <a:rPr lang="en-US" dirty="0"/>
              <a:t>of output given the output choice of the other firm.</a:t>
            </a:r>
            <a:endParaRPr lang="en-IN" dirty="0"/>
          </a:p>
          <a:p>
            <a:endParaRPr lang="en-IN" dirty="0"/>
          </a:p>
        </p:txBody>
      </p:sp>
    </p:spTree>
    <p:extLst>
      <p:ext uri="{BB962C8B-B14F-4D97-AF65-F5344CB8AC3E}">
        <p14:creationId xmlns:p14="http://schemas.microsoft.com/office/powerpoint/2010/main" val="2550846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a:solidFill>
            <a:schemeClr val="tx2">
              <a:lumMod val="60000"/>
              <a:lumOff val="40000"/>
            </a:schemeClr>
          </a:solidFill>
        </p:spPr>
        <p:txBody>
          <a:bodyPr/>
          <a:lstStyle/>
          <a:p>
            <a:pPr algn="ctr"/>
            <a:r>
              <a:rPr lang="en-US" dirty="0" smtClean="0"/>
              <a:t>Cournot Equillibrium</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7829" y="1764145"/>
            <a:ext cx="6691707" cy="4451928"/>
          </a:xfrm>
        </p:spPr>
      </p:pic>
    </p:spTree>
    <p:extLst>
      <p:ext uri="{BB962C8B-B14F-4D97-AF65-F5344CB8AC3E}">
        <p14:creationId xmlns:p14="http://schemas.microsoft.com/office/powerpoint/2010/main" val="4182060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744" y="812800"/>
            <a:ext cx="10510983" cy="5467927"/>
          </a:xfrm>
        </p:spPr>
        <p:txBody>
          <a:bodyPr>
            <a:normAutofit fontScale="92500" lnSpcReduction="10000"/>
          </a:bodyPr>
          <a:lstStyle/>
          <a:p>
            <a:pPr algn="just"/>
            <a:r>
              <a:rPr lang="en-US" dirty="0"/>
              <a:t>Recall the case of the linear demand function and zero marginal costs </a:t>
            </a:r>
            <a:r>
              <a:rPr lang="en-US" dirty="0" smtClean="0"/>
              <a:t>that we saw earlier</a:t>
            </a:r>
            <a:r>
              <a:rPr lang="en-US" dirty="0"/>
              <a:t>. We saw that in this case the reaction function </a:t>
            </a:r>
            <a:r>
              <a:rPr lang="en-US" dirty="0" smtClean="0"/>
              <a:t>for firm </a:t>
            </a:r>
            <a:r>
              <a:rPr lang="en-US" dirty="0"/>
              <a:t>2 took the form</a:t>
            </a:r>
          </a:p>
          <a:p>
            <a:pPr marL="0" indent="0" algn="ctr">
              <a:buNone/>
            </a:pPr>
            <a:r>
              <a:rPr lang="en-IN" dirty="0"/>
              <a:t>y</a:t>
            </a:r>
            <a:r>
              <a:rPr lang="en-IN" baseline="-25000" dirty="0"/>
              <a:t>2</a:t>
            </a:r>
            <a:r>
              <a:rPr lang="en-IN" dirty="0"/>
              <a:t> </a:t>
            </a:r>
            <a:r>
              <a:rPr lang="en-IN" dirty="0" smtClean="0"/>
              <a:t>= </a:t>
            </a:r>
            <a:r>
              <a:rPr lang="en-IN" u="sng" dirty="0" smtClean="0"/>
              <a:t>a </a:t>
            </a:r>
            <a:r>
              <a:rPr lang="en-IN" u="sng" dirty="0"/>
              <a:t>− </a:t>
            </a:r>
            <a:r>
              <a:rPr lang="en-IN" u="sng" dirty="0" smtClean="0"/>
              <a:t>by</a:t>
            </a:r>
            <a:r>
              <a:rPr lang="en-IN" baseline="-25000" dirty="0" smtClean="0"/>
              <a:t>1</a:t>
            </a:r>
            <a:r>
              <a:rPr lang="en-IN" baseline="30000" dirty="0" smtClean="0"/>
              <a:t>e</a:t>
            </a:r>
            <a:endParaRPr lang="en-IN" baseline="30000" dirty="0"/>
          </a:p>
          <a:p>
            <a:pPr marL="0" indent="0" algn="ctr">
              <a:buNone/>
            </a:pPr>
            <a:r>
              <a:rPr lang="en-IN" dirty="0" smtClean="0"/>
              <a:t>      2b</a:t>
            </a:r>
            <a:endParaRPr lang="en-IN" dirty="0"/>
          </a:p>
          <a:p>
            <a:pPr algn="just"/>
            <a:r>
              <a:rPr lang="en-US" dirty="0"/>
              <a:t>Since </a:t>
            </a:r>
            <a:r>
              <a:rPr lang="en-US" dirty="0" smtClean="0"/>
              <a:t>here firm </a:t>
            </a:r>
            <a:r>
              <a:rPr lang="en-US" dirty="0"/>
              <a:t>1 is exactly the same as firm 2, its </a:t>
            </a:r>
            <a:r>
              <a:rPr lang="en-US" dirty="0" smtClean="0"/>
              <a:t>reaction curve </a:t>
            </a:r>
            <a:r>
              <a:rPr lang="en-US" dirty="0"/>
              <a:t>has the same form:</a:t>
            </a:r>
          </a:p>
          <a:p>
            <a:pPr marL="0" indent="0" algn="ctr">
              <a:buNone/>
            </a:pPr>
            <a:r>
              <a:rPr lang="en-IN" dirty="0" smtClean="0"/>
              <a:t>y</a:t>
            </a:r>
            <a:r>
              <a:rPr lang="en-IN" baseline="-25000" dirty="0" smtClean="0"/>
              <a:t>1</a:t>
            </a:r>
            <a:r>
              <a:rPr lang="en-IN" dirty="0" smtClean="0"/>
              <a:t> </a:t>
            </a:r>
            <a:r>
              <a:rPr lang="en-IN" dirty="0"/>
              <a:t>= </a:t>
            </a:r>
            <a:r>
              <a:rPr lang="en-IN" u="sng" dirty="0"/>
              <a:t>a − </a:t>
            </a:r>
            <a:r>
              <a:rPr lang="en-IN" u="sng" dirty="0" smtClean="0"/>
              <a:t>by</a:t>
            </a:r>
            <a:r>
              <a:rPr lang="en-IN" baseline="-25000" dirty="0" smtClean="0"/>
              <a:t>2</a:t>
            </a:r>
            <a:r>
              <a:rPr lang="en-IN" baseline="30000" dirty="0" smtClean="0"/>
              <a:t>e</a:t>
            </a:r>
            <a:endParaRPr lang="en-IN" baseline="30000" dirty="0"/>
          </a:p>
          <a:p>
            <a:pPr marL="0" indent="0" algn="ctr">
              <a:buNone/>
            </a:pPr>
            <a:r>
              <a:rPr lang="en-IN" dirty="0"/>
              <a:t>      </a:t>
            </a:r>
            <a:r>
              <a:rPr lang="en-IN" dirty="0" smtClean="0"/>
              <a:t>2b</a:t>
            </a:r>
            <a:endParaRPr lang="en-IN" dirty="0"/>
          </a:p>
          <a:p>
            <a:pPr algn="just"/>
            <a:r>
              <a:rPr lang="en-US" dirty="0" smtClean="0"/>
              <a:t>The </a:t>
            </a:r>
            <a:r>
              <a:rPr lang="en-US" dirty="0"/>
              <a:t>intersection of </a:t>
            </a:r>
            <a:r>
              <a:rPr lang="en-US" dirty="0" smtClean="0"/>
              <a:t>the two reaction lines </a:t>
            </a:r>
            <a:r>
              <a:rPr lang="en-US" dirty="0"/>
              <a:t>gives us the Cournot equilibrium. </a:t>
            </a:r>
            <a:r>
              <a:rPr lang="en-US" b="1" dirty="0"/>
              <a:t>At this point each firm’s </a:t>
            </a:r>
            <a:r>
              <a:rPr lang="en-US" b="1" dirty="0" smtClean="0"/>
              <a:t>choice is </a:t>
            </a:r>
            <a:r>
              <a:rPr lang="en-US" b="1" dirty="0"/>
              <a:t>the profit-maximizing choice, given its beliefs about the other firm’s </a:t>
            </a:r>
            <a:r>
              <a:rPr lang="en-US" b="1" dirty="0" smtClean="0"/>
              <a:t>behavior, and </a:t>
            </a:r>
            <a:r>
              <a:rPr lang="en-US" b="1" dirty="0"/>
              <a:t>each firm’s beliefs about the other firm’s </a:t>
            </a:r>
            <a:r>
              <a:rPr lang="en-IN" b="1" dirty="0"/>
              <a:t>behaviour</a:t>
            </a:r>
            <a:r>
              <a:rPr lang="en-US" b="1" dirty="0" smtClean="0"/>
              <a:t> </a:t>
            </a:r>
            <a:r>
              <a:rPr lang="en-US" b="1" dirty="0"/>
              <a:t>are </a:t>
            </a:r>
            <a:r>
              <a:rPr lang="en-US" b="1" dirty="0" smtClean="0"/>
              <a:t>confirmed </a:t>
            </a:r>
            <a:r>
              <a:rPr lang="en-IN" b="1" dirty="0" smtClean="0"/>
              <a:t>by </a:t>
            </a:r>
            <a:r>
              <a:rPr lang="en-IN" b="1" dirty="0"/>
              <a:t>its actual </a:t>
            </a:r>
            <a:r>
              <a:rPr lang="en-IN" b="1" dirty="0" smtClean="0"/>
              <a:t>behaviour</a:t>
            </a:r>
            <a:r>
              <a:rPr lang="en-IN" b="1" dirty="0"/>
              <a:t>.</a:t>
            </a:r>
          </a:p>
        </p:txBody>
      </p:sp>
    </p:spTree>
    <p:extLst>
      <p:ext uri="{BB962C8B-B14F-4D97-AF65-F5344CB8AC3E}">
        <p14:creationId xmlns:p14="http://schemas.microsoft.com/office/powerpoint/2010/main" val="2304294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418" y="895927"/>
            <a:ext cx="10790382" cy="5281036"/>
          </a:xfrm>
        </p:spPr>
        <p:txBody>
          <a:bodyPr>
            <a:normAutofit fontScale="85000" lnSpcReduction="20000"/>
          </a:bodyPr>
          <a:lstStyle/>
          <a:p>
            <a:pPr algn="just"/>
            <a:r>
              <a:rPr lang="en-US" dirty="0"/>
              <a:t>In order to calculate the Cournot equilibrium algebraically, we look </a:t>
            </a:r>
            <a:r>
              <a:rPr lang="en-US" dirty="0" smtClean="0"/>
              <a:t>for the </a:t>
            </a:r>
            <a:r>
              <a:rPr lang="en-US" dirty="0"/>
              <a:t>point (y</a:t>
            </a:r>
            <a:r>
              <a:rPr lang="en-US" baseline="-25000" dirty="0"/>
              <a:t>1</a:t>
            </a:r>
            <a:r>
              <a:rPr lang="en-US" dirty="0"/>
              <a:t>, y</a:t>
            </a:r>
            <a:r>
              <a:rPr lang="en-US" baseline="-25000" dirty="0"/>
              <a:t>2</a:t>
            </a:r>
            <a:r>
              <a:rPr lang="en-US" dirty="0"/>
              <a:t>) where each firm is doing what the other firm expects it </a:t>
            </a:r>
            <a:r>
              <a:rPr lang="en-US" dirty="0" smtClean="0"/>
              <a:t>to do</a:t>
            </a:r>
            <a:r>
              <a:rPr lang="en-US" dirty="0"/>
              <a:t>. We set </a:t>
            </a:r>
            <a:r>
              <a:rPr lang="en-IN" dirty="0"/>
              <a:t>y</a:t>
            </a:r>
            <a:r>
              <a:rPr lang="en-IN" baseline="-25000" dirty="0"/>
              <a:t>1</a:t>
            </a:r>
            <a:r>
              <a:rPr lang="en-US" dirty="0" smtClean="0"/>
              <a:t> </a:t>
            </a:r>
            <a:r>
              <a:rPr lang="en-US" dirty="0"/>
              <a:t>= </a:t>
            </a:r>
            <a:r>
              <a:rPr lang="en-IN" dirty="0" smtClean="0"/>
              <a:t>y</a:t>
            </a:r>
            <a:r>
              <a:rPr lang="en-IN" baseline="-25000" dirty="0" smtClean="0"/>
              <a:t>1</a:t>
            </a:r>
            <a:r>
              <a:rPr lang="en-IN" baseline="30000" dirty="0" smtClean="0"/>
              <a:t>e</a:t>
            </a:r>
            <a:r>
              <a:rPr lang="en-IN" dirty="0" smtClean="0"/>
              <a:t> and </a:t>
            </a:r>
            <a:r>
              <a:rPr lang="en-IN" dirty="0"/>
              <a:t>y</a:t>
            </a:r>
            <a:r>
              <a:rPr lang="en-IN" baseline="-25000" dirty="0"/>
              <a:t>2</a:t>
            </a:r>
            <a:r>
              <a:rPr lang="en-IN" dirty="0"/>
              <a:t> = </a:t>
            </a:r>
            <a:r>
              <a:rPr lang="en-IN" dirty="0" smtClean="0"/>
              <a:t>y</a:t>
            </a:r>
            <a:r>
              <a:rPr lang="en-IN" baseline="-25000" dirty="0" smtClean="0"/>
              <a:t>2</a:t>
            </a:r>
            <a:r>
              <a:rPr lang="en-IN" baseline="30000" dirty="0" smtClean="0"/>
              <a:t>e</a:t>
            </a:r>
            <a:r>
              <a:rPr lang="en-IN" dirty="0" smtClean="0"/>
              <a:t> </a:t>
            </a:r>
            <a:r>
              <a:rPr lang="en-US" dirty="0" smtClean="0"/>
              <a:t>which </a:t>
            </a:r>
            <a:r>
              <a:rPr lang="en-US" dirty="0"/>
              <a:t>gives us the following two </a:t>
            </a:r>
            <a:r>
              <a:rPr lang="en-US" dirty="0" smtClean="0"/>
              <a:t>equations </a:t>
            </a:r>
            <a:r>
              <a:rPr lang="en-IN" dirty="0" smtClean="0"/>
              <a:t>in </a:t>
            </a:r>
            <a:r>
              <a:rPr lang="en-IN" dirty="0"/>
              <a:t>two unknowns:</a:t>
            </a:r>
          </a:p>
          <a:p>
            <a:pPr marL="0" indent="0" algn="ctr">
              <a:buNone/>
            </a:pPr>
            <a:r>
              <a:rPr lang="en-IN" dirty="0"/>
              <a:t>y</a:t>
            </a:r>
            <a:r>
              <a:rPr lang="en-IN" baseline="-25000" dirty="0"/>
              <a:t>1</a:t>
            </a:r>
            <a:r>
              <a:rPr lang="en-IN" dirty="0"/>
              <a:t> = </a:t>
            </a:r>
            <a:r>
              <a:rPr lang="en-IN" u="sng" dirty="0"/>
              <a:t>a − by</a:t>
            </a:r>
            <a:r>
              <a:rPr lang="en-IN" baseline="-25000" dirty="0"/>
              <a:t>2</a:t>
            </a:r>
            <a:r>
              <a:rPr lang="en-IN" baseline="30000" dirty="0"/>
              <a:t>e</a:t>
            </a:r>
          </a:p>
          <a:p>
            <a:pPr marL="0" indent="0" algn="ctr">
              <a:buNone/>
            </a:pPr>
            <a:r>
              <a:rPr lang="en-IN" dirty="0"/>
              <a:t>      2b</a:t>
            </a:r>
          </a:p>
          <a:p>
            <a:pPr marL="0" indent="0" algn="ctr">
              <a:buNone/>
            </a:pPr>
            <a:r>
              <a:rPr lang="en-IN" dirty="0" smtClean="0"/>
              <a:t>y</a:t>
            </a:r>
            <a:r>
              <a:rPr lang="en-IN" baseline="-25000" dirty="0" smtClean="0"/>
              <a:t>2</a:t>
            </a:r>
            <a:r>
              <a:rPr lang="en-IN" dirty="0" smtClean="0"/>
              <a:t> </a:t>
            </a:r>
            <a:r>
              <a:rPr lang="en-IN" dirty="0"/>
              <a:t>= </a:t>
            </a:r>
            <a:r>
              <a:rPr lang="en-IN" u="sng" dirty="0"/>
              <a:t>a − </a:t>
            </a:r>
            <a:r>
              <a:rPr lang="en-IN" u="sng" dirty="0" smtClean="0"/>
              <a:t>by</a:t>
            </a:r>
            <a:r>
              <a:rPr lang="en-IN" baseline="-25000" dirty="0" smtClean="0"/>
              <a:t>1</a:t>
            </a:r>
            <a:r>
              <a:rPr lang="en-IN" baseline="30000" dirty="0" smtClean="0"/>
              <a:t>e</a:t>
            </a:r>
            <a:endParaRPr lang="en-IN" baseline="30000" dirty="0"/>
          </a:p>
          <a:p>
            <a:pPr marL="0" indent="0" algn="ctr">
              <a:buNone/>
            </a:pPr>
            <a:r>
              <a:rPr lang="en-IN" dirty="0"/>
              <a:t>      </a:t>
            </a:r>
            <a:r>
              <a:rPr lang="en-IN" dirty="0" smtClean="0"/>
              <a:t>2b</a:t>
            </a:r>
            <a:endParaRPr lang="en-IN" dirty="0"/>
          </a:p>
          <a:p>
            <a:pPr algn="just"/>
            <a:r>
              <a:rPr lang="en-US" dirty="0"/>
              <a:t>In this example, both firms are identical, so each will produce the </a:t>
            </a:r>
            <a:r>
              <a:rPr lang="en-US" dirty="0" smtClean="0"/>
              <a:t>same level </a:t>
            </a:r>
            <a:r>
              <a:rPr lang="en-US" dirty="0"/>
              <a:t>of output in equilibrium. Hence we can substitute y</a:t>
            </a:r>
            <a:r>
              <a:rPr lang="en-US" baseline="-25000" dirty="0"/>
              <a:t>1</a:t>
            </a:r>
            <a:r>
              <a:rPr lang="en-US" dirty="0"/>
              <a:t> = y</a:t>
            </a:r>
            <a:r>
              <a:rPr lang="en-US" baseline="-25000" dirty="0"/>
              <a:t>2 </a:t>
            </a:r>
            <a:r>
              <a:rPr lang="en-US" dirty="0"/>
              <a:t>into one </a:t>
            </a:r>
            <a:r>
              <a:rPr lang="en-US" dirty="0" smtClean="0"/>
              <a:t>of the </a:t>
            </a:r>
            <a:r>
              <a:rPr lang="en-US" dirty="0"/>
              <a:t>above equations to </a:t>
            </a:r>
            <a:r>
              <a:rPr lang="en-US" dirty="0" smtClean="0"/>
              <a:t>get</a:t>
            </a:r>
          </a:p>
          <a:p>
            <a:pPr marL="0" indent="0" algn="ctr">
              <a:buNone/>
            </a:pPr>
            <a:r>
              <a:rPr lang="en-IN" dirty="0"/>
              <a:t>y</a:t>
            </a:r>
            <a:r>
              <a:rPr lang="en-IN" baseline="-25000" dirty="0"/>
              <a:t>1</a:t>
            </a:r>
            <a:r>
              <a:rPr lang="en-IN" dirty="0"/>
              <a:t> = </a:t>
            </a:r>
            <a:r>
              <a:rPr lang="en-IN" u="sng" dirty="0"/>
              <a:t>a − </a:t>
            </a:r>
            <a:r>
              <a:rPr lang="en-IN" u="sng" dirty="0" smtClean="0"/>
              <a:t>by</a:t>
            </a:r>
            <a:r>
              <a:rPr lang="en-IN" baseline="-25000" dirty="0" smtClean="0"/>
              <a:t>1</a:t>
            </a:r>
            <a:r>
              <a:rPr lang="en-IN" baseline="30000" dirty="0" smtClean="0"/>
              <a:t>e</a:t>
            </a:r>
            <a:endParaRPr lang="en-IN" baseline="30000" dirty="0"/>
          </a:p>
          <a:p>
            <a:pPr marL="0" indent="0" algn="ctr">
              <a:buNone/>
            </a:pPr>
            <a:r>
              <a:rPr lang="en-IN" dirty="0"/>
              <a:t>      </a:t>
            </a:r>
            <a:r>
              <a:rPr lang="en-IN" dirty="0" smtClean="0"/>
              <a:t>2b</a:t>
            </a:r>
          </a:p>
          <a:p>
            <a:pPr marL="0" indent="0" algn="ctr">
              <a:buNone/>
            </a:pPr>
            <a:r>
              <a:rPr lang="en-IN" dirty="0" smtClean="0"/>
              <a:t>Solving </a:t>
            </a:r>
            <a:r>
              <a:rPr lang="en-IN" dirty="0"/>
              <a:t>for </a:t>
            </a:r>
            <a:r>
              <a:rPr lang="en-IN" dirty="0" smtClean="0"/>
              <a:t>y*</a:t>
            </a:r>
            <a:r>
              <a:rPr lang="en-IN" baseline="-25000" dirty="0" smtClean="0"/>
              <a:t>1  </a:t>
            </a:r>
            <a:r>
              <a:rPr lang="en-IN" dirty="0" smtClean="0"/>
              <a:t>we get </a:t>
            </a:r>
            <a:r>
              <a:rPr lang="en-IN" dirty="0"/>
              <a:t>y*</a:t>
            </a:r>
            <a:r>
              <a:rPr lang="en-IN" baseline="-25000" dirty="0"/>
              <a:t>1 </a:t>
            </a:r>
            <a:r>
              <a:rPr lang="en-IN" dirty="0" smtClean="0"/>
              <a:t>= a/3b. </a:t>
            </a:r>
          </a:p>
          <a:p>
            <a:pPr algn="just"/>
            <a:r>
              <a:rPr lang="en-US" dirty="0" smtClean="0"/>
              <a:t>Since </a:t>
            </a:r>
            <a:r>
              <a:rPr lang="en-US" dirty="0"/>
              <a:t>the two firms are identical, this  </a:t>
            </a:r>
            <a:r>
              <a:rPr lang="en-US" dirty="0" smtClean="0"/>
              <a:t>implies </a:t>
            </a:r>
            <a:r>
              <a:rPr lang="en-US" dirty="0"/>
              <a:t>that </a:t>
            </a:r>
            <a:r>
              <a:rPr lang="en-IN" dirty="0" smtClean="0"/>
              <a:t>y*</a:t>
            </a:r>
            <a:r>
              <a:rPr lang="en-IN" baseline="-25000" dirty="0" smtClean="0"/>
              <a:t>2 </a:t>
            </a:r>
            <a:r>
              <a:rPr lang="en-IN" dirty="0"/>
              <a:t>= a/3b. </a:t>
            </a:r>
            <a:r>
              <a:rPr lang="en-IN" dirty="0" smtClean="0"/>
              <a:t>as well.</a:t>
            </a:r>
            <a:r>
              <a:rPr lang="en-US" dirty="0" smtClean="0"/>
              <a:t> Hence the </a:t>
            </a:r>
            <a:r>
              <a:rPr lang="en-US" b="1" dirty="0" smtClean="0"/>
              <a:t>total industry output is 2a/3b.</a:t>
            </a:r>
            <a:endParaRPr lang="en-US" b="1" dirty="0"/>
          </a:p>
        </p:txBody>
      </p:sp>
    </p:spTree>
    <p:extLst>
      <p:ext uri="{BB962C8B-B14F-4D97-AF65-F5344CB8AC3E}">
        <p14:creationId xmlns:p14="http://schemas.microsoft.com/office/powerpoint/2010/main" val="7454352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a:solidFill>
            <a:schemeClr val="accent4">
              <a:lumMod val="60000"/>
              <a:lumOff val="40000"/>
            </a:schemeClr>
          </a:solidFill>
        </p:spPr>
        <p:txBody>
          <a:bodyPr/>
          <a:lstStyle/>
          <a:p>
            <a:pPr algn="ctr"/>
            <a:r>
              <a:rPr lang="en-US" dirty="0" smtClean="0"/>
              <a:t>Simultaneous price setting</a:t>
            </a:r>
            <a:endParaRPr lang="en-IN" dirty="0"/>
          </a:p>
        </p:txBody>
      </p:sp>
      <p:sp>
        <p:nvSpPr>
          <p:cNvPr id="3" name="Content Placeholder 2"/>
          <p:cNvSpPr>
            <a:spLocks noGrp="1"/>
          </p:cNvSpPr>
          <p:nvPr>
            <p:ph idx="1"/>
          </p:nvPr>
        </p:nvSpPr>
        <p:spPr/>
        <p:txBody>
          <a:bodyPr>
            <a:normAutofit fontScale="92500"/>
          </a:bodyPr>
          <a:lstStyle/>
          <a:p>
            <a:pPr algn="just"/>
            <a:r>
              <a:rPr lang="en-US" dirty="0"/>
              <a:t>In the Cournot </a:t>
            </a:r>
            <a:r>
              <a:rPr lang="en-US" dirty="0" smtClean="0"/>
              <a:t>model, we </a:t>
            </a:r>
            <a:r>
              <a:rPr lang="en-US" dirty="0"/>
              <a:t>have assumed that firms </a:t>
            </a:r>
            <a:r>
              <a:rPr lang="en-US" dirty="0" smtClean="0"/>
              <a:t>were choosing </a:t>
            </a:r>
            <a:r>
              <a:rPr lang="en-US" dirty="0"/>
              <a:t>their quantities and letting the market determine the price. </a:t>
            </a:r>
            <a:r>
              <a:rPr lang="en-US" dirty="0" smtClean="0"/>
              <a:t>Another approach </a:t>
            </a:r>
            <a:r>
              <a:rPr lang="en-US" dirty="0"/>
              <a:t>is to think of firms as setting their prices and letting </a:t>
            </a:r>
            <a:r>
              <a:rPr lang="en-US" dirty="0" smtClean="0"/>
              <a:t>the market </a:t>
            </a:r>
            <a:r>
              <a:rPr lang="en-US" dirty="0"/>
              <a:t>determine the quantity sold. This model is known as </a:t>
            </a:r>
            <a:r>
              <a:rPr lang="en-US" b="1" dirty="0" smtClean="0"/>
              <a:t>Bertrand </a:t>
            </a:r>
            <a:r>
              <a:rPr lang="en-IN" b="1" dirty="0" smtClean="0"/>
              <a:t>competition</a:t>
            </a:r>
            <a:r>
              <a:rPr lang="en-IN" dirty="0" smtClean="0"/>
              <a:t>.</a:t>
            </a:r>
            <a:endParaRPr lang="en-IN" dirty="0"/>
          </a:p>
          <a:p>
            <a:pPr algn="just"/>
            <a:r>
              <a:rPr lang="en-US" dirty="0"/>
              <a:t>When a firm chooses its price, it has to forecast the price set by the </a:t>
            </a:r>
            <a:r>
              <a:rPr lang="en-US" dirty="0" smtClean="0"/>
              <a:t>other firm </a:t>
            </a:r>
            <a:r>
              <a:rPr lang="en-US" dirty="0"/>
              <a:t>in the industry. Just as in the case of Cournot equilibrium we </a:t>
            </a:r>
            <a:r>
              <a:rPr lang="en-US" dirty="0" smtClean="0"/>
              <a:t>want to </a:t>
            </a:r>
            <a:r>
              <a:rPr lang="en-US" dirty="0"/>
              <a:t>find a pair of prices such that each price is a profit-maximizing </a:t>
            </a:r>
            <a:r>
              <a:rPr lang="en-US" dirty="0" smtClean="0"/>
              <a:t>choice given </a:t>
            </a:r>
            <a:r>
              <a:rPr lang="en-US" dirty="0"/>
              <a:t>the choice made by the other firm</a:t>
            </a:r>
            <a:r>
              <a:rPr lang="en-US" dirty="0" smtClean="0"/>
              <a:t>.</a:t>
            </a:r>
          </a:p>
          <a:p>
            <a:pPr algn="just"/>
            <a:r>
              <a:rPr lang="en-IN" dirty="0"/>
              <a:t>When firms are </a:t>
            </a:r>
            <a:r>
              <a:rPr lang="en-IN" dirty="0" smtClean="0"/>
              <a:t>selling </a:t>
            </a:r>
            <a:r>
              <a:rPr lang="en-US" dirty="0" smtClean="0"/>
              <a:t>identical </a:t>
            </a:r>
            <a:r>
              <a:rPr lang="en-US" dirty="0"/>
              <a:t>products, as we have been assuming, the Bertrand </a:t>
            </a:r>
            <a:r>
              <a:rPr lang="en-US" dirty="0" smtClean="0"/>
              <a:t>equilibrium has </a:t>
            </a:r>
            <a:r>
              <a:rPr lang="en-US" dirty="0"/>
              <a:t>a very simple structure indeed. </a:t>
            </a:r>
            <a:r>
              <a:rPr lang="en-US" b="1" dirty="0"/>
              <a:t>It turns out to be the </a:t>
            </a:r>
            <a:r>
              <a:rPr lang="en-US" b="1" dirty="0" smtClean="0"/>
              <a:t>competitive equilibrium</a:t>
            </a:r>
            <a:r>
              <a:rPr lang="en-US" b="1" dirty="0"/>
              <a:t>, where price equals marginal </a:t>
            </a:r>
            <a:r>
              <a:rPr lang="en-US" b="1" dirty="0" smtClean="0"/>
              <a:t>cost.</a:t>
            </a:r>
            <a:endParaRPr lang="en-IN" b="1" dirty="0"/>
          </a:p>
        </p:txBody>
      </p:sp>
    </p:spTree>
    <p:extLst>
      <p:ext uri="{BB962C8B-B14F-4D97-AF65-F5344CB8AC3E}">
        <p14:creationId xmlns:p14="http://schemas.microsoft.com/office/powerpoint/2010/main" val="18298470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328" y="748146"/>
            <a:ext cx="10550236" cy="5548890"/>
          </a:xfrm>
        </p:spPr>
        <p:txBody>
          <a:bodyPr>
            <a:normAutofit lnSpcReduction="10000"/>
          </a:bodyPr>
          <a:lstStyle/>
          <a:p>
            <a:pPr algn="just"/>
            <a:r>
              <a:rPr lang="en-US" dirty="0"/>
              <a:t>First we note that price can never be less than marginal cost since </a:t>
            </a:r>
            <a:r>
              <a:rPr lang="en-US" dirty="0" smtClean="0"/>
              <a:t>then either </a:t>
            </a:r>
            <a:r>
              <a:rPr lang="en-US" dirty="0"/>
              <a:t>firm would increase its profits by producing less. So let us </a:t>
            </a:r>
            <a:r>
              <a:rPr lang="en-US" dirty="0" smtClean="0"/>
              <a:t>consider the </a:t>
            </a:r>
            <a:r>
              <a:rPr lang="en-US" dirty="0"/>
              <a:t>case where price is greater than marginal cost. </a:t>
            </a:r>
            <a:endParaRPr lang="en-US" dirty="0" smtClean="0"/>
          </a:p>
          <a:p>
            <a:pPr algn="just"/>
            <a:r>
              <a:rPr lang="en-US" dirty="0" smtClean="0"/>
              <a:t>Suppose </a:t>
            </a:r>
            <a:r>
              <a:rPr lang="en-US" dirty="0"/>
              <a:t>that both </a:t>
            </a:r>
            <a:r>
              <a:rPr lang="en-US" dirty="0" smtClean="0"/>
              <a:t>firms are </a:t>
            </a:r>
            <a:r>
              <a:rPr lang="en-US" dirty="0"/>
              <a:t>selling output at some price </a:t>
            </a:r>
            <a:r>
              <a:rPr lang="en-US" dirty="0" smtClean="0"/>
              <a:t>p</a:t>
            </a:r>
            <a:r>
              <a:rPr lang="en-US" baseline="30000" dirty="0" smtClean="0"/>
              <a:t>ˆ</a:t>
            </a:r>
            <a:r>
              <a:rPr lang="en-US" dirty="0" smtClean="0"/>
              <a:t> </a:t>
            </a:r>
            <a:r>
              <a:rPr lang="en-US" dirty="0"/>
              <a:t>greater than marginal cost. Consider </a:t>
            </a:r>
            <a:r>
              <a:rPr lang="en-US" dirty="0" smtClean="0"/>
              <a:t>the position </a:t>
            </a:r>
            <a:r>
              <a:rPr lang="en-US" dirty="0"/>
              <a:t>of firm 1. If it lowers its price by any small amount ǫ and if </a:t>
            </a:r>
            <a:r>
              <a:rPr lang="en-US" dirty="0" smtClean="0"/>
              <a:t>the other </a:t>
            </a:r>
            <a:r>
              <a:rPr lang="en-US" dirty="0"/>
              <a:t>firm keeps its price fixed at </a:t>
            </a:r>
            <a:r>
              <a:rPr lang="en-US" dirty="0" smtClean="0"/>
              <a:t>p</a:t>
            </a:r>
            <a:r>
              <a:rPr lang="en-US" baseline="30000" dirty="0" smtClean="0"/>
              <a:t>ˆ</a:t>
            </a:r>
            <a:r>
              <a:rPr lang="en-US" dirty="0" smtClean="0"/>
              <a:t>, all </a:t>
            </a:r>
            <a:r>
              <a:rPr lang="en-US" dirty="0"/>
              <a:t>of the consumers will prefer </a:t>
            </a:r>
            <a:r>
              <a:rPr lang="en-US" dirty="0" smtClean="0"/>
              <a:t>to purchase </a:t>
            </a:r>
            <a:r>
              <a:rPr lang="en-US" dirty="0"/>
              <a:t>from firm 1. By cutting its price by an arbitrarily small </a:t>
            </a:r>
            <a:r>
              <a:rPr lang="en-US" dirty="0" smtClean="0"/>
              <a:t>amount, it </a:t>
            </a:r>
            <a:r>
              <a:rPr lang="en-US" dirty="0"/>
              <a:t>can steal all of the customers from firm 2.</a:t>
            </a:r>
          </a:p>
          <a:p>
            <a:pPr algn="just"/>
            <a:r>
              <a:rPr lang="en-US" dirty="0"/>
              <a:t>If firm 1 really believes that firm 2 will charge a price p</a:t>
            </a:r>
            <a:r>
              <a:rPr lang="en-US" baseline="30000" dirty="0"/>
              <a:t>ˆ</a:t>
            </a:r>
            <a:r>
              <a:rPr lang="en-US" dirty="0"/>
              <a:t> </a:t>
            </a:r>
            <a:r>
              <a:rPr lang="en-US" dirty="0" smtClean="0"/>
              <a:t>that </a:t>
            </a:r>
            <a:r>
              <a:rPr lang="en-US" dirty="0"/>
              <a:t>is </a:t>
            </a:r>
            <a:r>
              <a:rPr lang="en-US" dirty="0" smtClean="0"/>
              <a:t>greater than </a:t>
            </a:r>
            <a:r>
              <a:rPr lang="en-US" dirty="0"/>
              <a:t>marginal cost, it will always pay firm 1 to cut its price to p</a:t>
            </a:r>
            <a:r>
              <a:rPr lang="en-US" baseline="30000" dirty="0"/>
              <a:t>ˆ</a:t>
            </a:r>
            <a:r>
              <a:rPr lang="en-US" dirty="0"/>
              <a:t> </a:t>
            </a:r>
            <a:r>
              <a:rPr lang="en-US" dirty="0" smtClean="0"/>
              <a:t>− </a:t>
            </a:r>
            <a:r>
              <a:rPr lang="en-US" dirty="0"/>
              <a:t>ǫ. </a:t>
            </a:r>
            <a:r>
              <a:rPr lang="en-US" dirty="0" smtClean="0"/>
              <a:t>But firm </a:t>
            </a:r>
            <a:r>
              <a:rPr lang="en-US" dirty="0"/>
              <a:t>2 can reason the same </a:t>
            </a:r>
            <a:r>
              <a:rPr lang="en-US" dirty="0" smtClean="0"/>
              <a:t>way.</a:t>
            </a:r>
          </a:p>
          <a:p>
            <a:pPr algn="just"/>
            <a:r>
              <a:rPr lang="en-US" dirty="0" smtClean="0"/>
              <a:t>Thus </a:t>
            </a:r>
            <a:r>
              <a:rPr lang="en-US" dirty="0"/>
              <a:t>any price higher than </a:t>
            </a:r>
            <a:r>
              <a:rPr lang="en-US" dirty="0" smtClean="0"/>
              <a:t>marginal </a:t>
            </a:r>
            <a:r>
              <a:rPr lang="en-US" dirty="0"/>
              <a:t>cost cannot be an equilibrium; the only equilibrium is the </a:t>
            </a:r>
            <a:r>
              <a:rPr lang="en-US" dirty="0" smtClean="0"/>
              <a:t>competitive </a:t>
            </a:r>
            <a:r>
              <a:rPr lang="en-IN" dirty="0" smtClean="0"/>
              <a:t>equilibrium.</a:t>
            </a:r>
            <a:endParaRPr lang="en-IN" dirty="0"/>
          </a:p>
        </p:txBody>
      </p:sp>
    </p:spTree>
    <p:extLst>
      <p:ext uri="{BB962C8B-B14F-4D97-AF65-F5344CB8AC3E}">
        <p14:creationId xmlns:p14="http://schemas.microsoft.com/office/powerpoint/2010/main" val="1303303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148"/>
          </a:xfrm>
          <a:solidFill>
            <a:schemeClr val="tx2">
              <a:lumMod val="40000"/>
              <a:lumOff val="60000"/>
            </a:schemeClr>
          </a:solidFill>
        </p:spPr>
        <p:txBody>
          <a:bodyPr/>
          <a:lstStyle/>
          <a:p>
            <a:pPr algn="ctr"/>
            <a:r>
              <a:rPr lang="en-US" dirty="0" smtClean="0"/>
              <a:t>Collusion</a:t>
            </a:r>
            <a:endParaRPr lang="en-IN" dirty="0"/>
          </a:p>
        </p:txBody>
      </p:sp>
      <p:sp>
        <p:nvSpPr>
          <p:cNvPr id="3" name="Content Placeholder 2"/>
          <p:cNvSpPr>
            <a:spLocks noGrp="1"/>
          </p:cNvSpPr>
          <p:nvPr>
            <p:ph idx="1"/>
          </p:nvPr>
        </p:nvSpPr>
        <p:spPr>
          <a:xfrm>
            <a:off x="729673" y="1911927"/>
            <a:ext cx="10624127" cy="4671436"/>
          </a:xfrm>
        </p:spPr>
        <p:txBody>
          <a:bodyPr>
            <a:normAutofit/>
          </a:bodyPr>
          <a:lstStyle/>
          <a:p>
            <a:pPr algn="just"/>
            <a:r>
              <a:rPr lang="en-US" dirty="0"/>
              <a:t>In the models we have examined up until now the firms have </a:t>
            </a:r>
            <a:r>
              <a:rPr lang="en-US" dirty="0" smtClean="0"/>
              <a:t>operated independently</a:t>
            </a:r>
            <a:r>
              <a:rPr lang="en-US" dirty="0"/>
              <a:t>. But if the firms collude so as to jointly determine </a:t>
            </a:r>
            <a:r>
              <a:rPr lang="en-US" dirty="0" smtClean="0"/>
              <a:t>their output</a:t>
            </a:r>
            <a:r>
              <a:rPr lang="en-US" dirty="0"/>
              <a:t>, these models are not very reasonable. If collusion is possible, </a:t>
            </a:r>
            <a:r>
              <a:rPr lang="en-US" dirty="0" smtClean="0"/>
              <a:t>the firms </a:t>
            </a:r>
            <a:r>
              <a:rPr lang="en-US" dirty="0"/>
              <a:t>would do better to choose the output that maximizes total </a:t>
            </a:r>
            <a:r>
              <a:rPr lang="en-US" dirty="0" smtClean="0"/>
              <a:t>industry profits </a:t>
            </a:r>
            <a:r>
              <a:rPr lang="en-US" dirty="0"/>
              <a:t>and then divide up the profits among themselves. </a:t>
            </a:r>
            <a:endParaRPr lang="en-US" dirty="0" smtClean="0"/>
          </a:p>
          <a:p>
            <a:pPr algn="just"/>
            <a:r>
              <a:rPr lang="en-US" b="1" dirty="0" smtClean="0"/>
              <a:t>When </a:t>
            </a:r>
            <a:r>
              <a:rPr lang="en-US" b="1" dirty="0"/>
              <a:t>firms </a:t>
            </a:r>
            <a:r>
              <a:rPr lang="en-US" b="1" dirty="0" smtClean="0"/>
              <a:t>get together </a:t>
            </a:r>
            <a:r>
              <a:rPr lang="en-US" b="1" dirty="0"/>
              <a:t>and attempt to set prices and outputs so as to maximize </a:t>
            </a:r>
            <a:r>
              <a:rPr lang="en-US" b="1" dirty="0" smtClean="0"/>
              <a:t>total industry </a:t>
            </a:r>
            <a:r>
              <a:rPr lang="en-US" b="1" dirty="0"/>
              <a:t>profits, they are known as a cartel. </a:t>
            </a:r>
            <a:r>
              <a:rPr lang="en-US" dirty="0" smtClean="0"/>
              <a:t>A cartel </a:t>
            </a:r>
            <a:r>
              <a:rPr lang="en-US" dirty="0"/>
              <a:t>is simply a group of firms that jointly </a:t>
            </a:r>
            <a:r>
              <a:rPr lang="en-US" dirty="0" smtClean="0"/>
              <a:t>collude to </a:t>
            </a:r>
            <a:r>
              <a:rPr lang="en-US" dirty="0"/>
              <a:t>behave like a </a:t>
            </a:r>
            <a:r>
              <a:rPr lang="en-US" dirty="0" smtClean="0"/>
              <a:t>single monopolist </a:t>
            </a:r>
            <a:r>
              <a:rPr lang="en-US" dirty="0"/>
              <a:t>and maximize the sum of their </a:t>
            </a:r>
            <a:r>
              <a:rPr lang="en-US" dirty="0" smtClean="0"/>
              <a:t>profits.</a:t>
            </a:r>
            <a:endParaRPr lang="en-IN" dirty="0"/>
          </a:p>
        </p:txBody>
      </p:sp>
    </p:spTree>
    <p:extLst>
      <p:ext uri="{BB962C8B-B14F-4D97-AF65-F5344CB8AC3E}">
        <p14:creationId xmlns:p14="http://schemas.microsoft.com/office/powerpoint/2010/main" val="2731891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19125" y="665163"/>
            <a:ext cx="10779125" cy="5643562"/>
          </a:xfrm>
        </p:spPr>
        <p:txBody>
          <a:bodyPr>
            <a:normAutofit fontScale="92500" lnSpcReduction="10000"/>
          </a:bodyPr>
          <a:lstStyle/>
          <a:p>
            <a:pPr algn="just"/>
            <a:r>
              <a:rPr lang="en-US" dirty="0"/>
              <a:t>Thus the profit-maximization problem facing the two firms is to </a:t>
            </a:r>
            <a:r>
              <a:rPr lang="en-US" dirty="0" smtClean="0"/>
              <a:t>choose their </a:t>
            </a:r>
            <a:r>
              <a:rPr lang="en-US" dirty="0"/>
              <a:t>outputs y</a:t>
            </a:r>
            <a:r>
              <a:rPr lang="en-US" baseline="-25000" dirty="0"/>
              <a:t>1</a:t>
            </a:r>
            <a:r>
              <a:rPr lang="en-US" dirty="0"/>
              <a:t> and y</a:t>
            </a:r>
            <a:r>
              <a:rPr lang="en-US" baseline="-25000" dirty="0"/>
              <a:t>2</a:t>
            </a:r>
            <a:r>
              <a:rPr lang="en-US" dirty="0"/>
              <a:t> so as to maximize total industry profits:</a:t>
            </a:r>
          </a:p>
          <a:p>
            <a:pPr marL="0" indent="0" algn="ctr">
              <a:buNone/>
            </a:pPr>
            <a:r>
              <a:rPr lang="en-IN" b="1" dirty="0"/>
              <a:t>m</a:t>
            </a:r>
            <a:r>
              <a:rPr lang="en-IN" b="1" dirty="0" smtClean="0"/>
              <a:t>ax </a:t>
            </a:r>
            <a:r>
              <a:rPr lang="en-IN" b="1" baseline="-25000" dirty="0" smtClean="0"/>
              <a:t>y</a:t>
            </a:r>
            <a:r>
              <a:rPr lang="en-IN" sz="2000" b="1" baseline="-25000" dirty="0" smtClean="0"/>
              <a:t>1</a:t>
            </a:r>
            <a:r>
              <a:rPr lang="en-IN" b="1" baseline="-25000" dirty="0" smtClean="0"/>
              <a:t>,y</a:t>
            </a:r>
            <a:r>
              <a:rPr lang="en-IN" sz="2000" b="1" baseline="-25000" dirty="0" smtClean="0"/>
              <a:t>2</a:t>
            </a:r>
            <a:r>
              <a:rPr lang="en-IN" b="1" dirty="0"/>
              <a:t> </a:t>
            </a:r>
            <a:r>
              <a:rPr lang="en-IN" b="1" dirty="0" smtClean="0"/>
              <a:t> </a:t>
            </a:r>
            <a:r>
              <a:rPr lang="es-ES" b="1" dirty="0" smtClean="0"/>
              <a:t>p(y</a:t>
            </a:r>
            <a:r>
              <a:rPr lang="es-ES" b="1" baseline="-25000" dirty="0" smtClean="0"/>
              <a:t>1</a:t>
            </a:r>
            <a:r>
              <a:rPr lang="es-ES" b="1" dirty="0" smtClean="0"/>
              <a:t> </a:t>
            </a:r>
            <a:r>
              <a:rPr lang="es-ES" b="1" dirty="0"/>
              <a:t>+ y</a:t>
            </a:r>
            <a:r>
              <a:rPr lang="es-ES" b="1" baseline="-25000" dirty="0"/>
              <a:t>2</a:t>
            </a:r>
            <a:r>
              <a:rPr lang="es-ES" b="1" dirty="0"/>
              <a:t>)[y</a:t>
            </a:r>
            <a:r>
              <a:rPr lang="es-ES" b="1" baseline="-25000" dirty="0"/>
              <a:t>1</a:t>
            </a:r>
            <a:r>
              <a:rPr lang="es-ES" b="1" dirty="0"/>
              <a:t> + y</a:t>
            </a:r>
            <a:r>
              <a:rPr lang="es-ES" b="1" baseline="-25000" dirty="0"/>
              <a:t>2</a:t>
            </a:r>
            <a:r>
              <a:rPr lang="es-ES" b="1" dirty="0"/>
              <a:t>] − c</a:t>
            </a:r>
            <a:r>
              <a:rPr lang="es-ES" b="1" baseline="-25000" dirty="0"/>
              <a:t>1</a:t>
            </a:r>
            <a:r>
              <a:rPr lang="es-ES" b="1" dirty="0"/>
              <a:t>(y</a:t>
            </a:r>
            <a:r>
              <a:rPr lang="es-ES" b="1" baseline="-25000" dirty="0"/>
              <a:t>1</a:t>
            </a:r>
            <a:r>
              <a:rPr lang="es-ES" b="1" dirty="0"/>
              <a:t>) − c</a:t>
            </a:r>
            <a:r>
              <a:rPr lang="es-ES" b="1" baseline="-25000" dirty="0"/>
              <a:t>2</a:t>
            </a:r>
            <a:r>
              <a:rPr lang="es-ES" b="1" dirty="0"/>
              <a:t>(y</a:t>
            </a:r>
            <a:r>
              <a:rPr lang="es-ES" b="1" baseline="-25000" dirty="0"/>
              <a:t>2</a:t>
            </a:r>
            <a:r>
              <a:rPr lang="es-ES" b="1" dirty="0" smtClean="0"/>
              <a:t>)</a:t>
            </a:r>
            <a:endParaRPr lang="es-ES" b="1" dirty="0"/>
          </a:p>
          <a:p>
            <a:r>
              <a:rPr lang="en-US" dirty="0"/>
              <a:t>This will have the optimality conditions</a:t>
            </a:r>
          </a:p>
          <a:p>
            <a:pPr marL="0" indent="0" algn="ctr">
              <a:buNone/>
            </a:pPr>
            <a:r>
              <a:rPr lang="en-IN" dirty="0" smtClean="0"/>
              <a:t> p(y∗</a:t>
            </a:r>
            <a:r>
              <a:rPr lang="en-IN" baseline="-25000" dirty="0" smtClean="0"/>
              <a:t>1</a:t>
            </a:r>
            <a:r>
              <a:rPr lang="en-IN" dirty="0" smtClean="0"/>
              <a:t> </a:t>
            </a:r>
            <a:r>
              <a:rPr lang="en-IN" dirty="0"/>
              <a:t>+ y</a:t>
            </a:r>
            <a:r>
              <a:rPr lang="en-IN" dirty="0" smtClean="0"/>
              <a:t>∗</a:t>
            </a:r>
            <a:r>
              <a:rPr lang="en-IN" baseline="-25000" dirty="0" smtClean="0"/>
              <a:t>2</a:t>
            </a:r>
            <a:r>
              <a:rPr lang="en-IN" dirty="0"/>
              <a:t>) </a:t>
            </a:r>
            <a:r>
              <a:rPr lang="en-IN" dirty="0" smtClean="0"/>
              <a:t>+ </a:t>
            </a:r>
            <a:r>
              <a:rPr lang="el-GR" u="sng" dirty="0" smtClean="0"/>
              <a:t>Δ</a:t>
            </a:r>
            <a:r>
              <a:rPr lang="en-IN" u="sng" dirty="0" smtClean="0"/>
              <a:t>p</a:t>
            </a:r>
            <a:r>
              <a:rPr lang="en-IN" dirty="0" smtClean="0"/>
              <a:t> [y</a:t>
            </a:r>
            <a:r>
              <a:rPr lang="en-IN" dirty="0"/>
              <a:t>∗</a:t>
            </a:r>
            <a:r>
              <a:rPr lang="en-IN" baseline="-25000" dirty="0"/>
              <a:t>1</a:t>
            </a:r>
            <a:r>
              <a:rPr lang="en-IN" dirty="0"/>
              <a:t> + y∗</a:t>
            </a:r>
            <a:r>
              <a:rPr lang="en-IN" baseline="-25000" dirty="0" smtClean="0"/>
              <a:t>2</a:t>
            </a:r>
            <a:r>
              <a:rPr lang="en-IN" dirty="0" smtClean="0"/>
              <a:t>] </a:t>
            </a:r>
            <a:r>
              <a:rPr lang="en-IN" dirty="0"/>
              <a:t>= </a:t>
            </a:r>
            <a:r>
              <a:rPr lang="en-IN" dirty="0" smtClean="0"/>
              <a:t>MC</a:t>
            </a:r>
            <a:r>
              <a:rPr lang="en-IN" baseline="-25000" dirty="0" smtClean="0"/>
              <a:t>1</a:t>
            </a:r>
            <a:r>
              <a:rPr lang="en-IN" dirty="0" smtClean="0"/>
              <a:t>(</a:t>
            </a:r>
            <a:r>
              <a:rPr lang="en-IN" dirty="0"/>
              <a:t>y∗</a:t>
            </a:r>
            <a:r>
              <a:rPr lang="en-IN" baseline="-25000" dirty="0"/>
              <a:t>1</a:t>
            </a:r>
            <a:r>
              <a:rPr lang="en-IN" dirty="0"/>
              <a:t> </a:t>
            </a:r>
            <a:r>
              <a:rPr lang="en-IN" dirty="0" smtClean="0"/>
              <a:t>)</a:t>
            </a:r>
          </a:p>
          <a:p>
            <a:pPr marL="0" indent="0">
              <a:buNone/>
            </a:pPr>
            <a:r>
              <a:rPr lang="en-US" dirty="0" smtClean="0"/>
              <a:t>                                                             </a:t>
            </a:r>
            <a:r>
              <a:rPr lang="el-GR" dirty="0" smtClean="0"/>
              <a:t>Δ</a:t>
            </a:r>
            <a:r>
              <a:rPr lang="en-IN" dirty="0" smtClean="0"/>
              <a:t>Y</a:t>
            </a:r>
            <a:r>
              <a:rPr lang="en-US" dirty="0" smtClean="0"/>
              <a:t> </a:t>
            </a:r>
          </a:p>
          <a:p>
            <a:pPr marL="0" indent="0" algn="ctr">
              <a:buNone/>
            </a:pPr>
            <a:r>
              <a:rPr lang="en-IN" dirty="0"/>
              <a:t>p(y∗</a:t>
            </a:r>
            <a:r>
              <a:rPr lang="en-IN" baseline="-25000" dirty="0"/>
              <a:t>1</a:t>
            </a:r>
            <a:r>
              <a:rPr lang="en-IN" dirty="0"/>
              <a:t> + y∗</a:t>
            </a:r>
            <a:r>
              <a:rPr lang="en-IN" baseline="-25000" dirty="0"/>
              <a:t>2</a:t>
            </a:r>
            <a:r>
              <a:rPr lang="en-IN" dirty="0"/>
              <a:t>) + </a:t>
            </a:r>
            <a:r>
              <a:rPr lang="el-GR" u="sng" dirty="0"/>
              <a:t>Δ</a:t>
            </a:r>
            <a:r>
              <a:rPr lang="en-IN" u="sng" dirty="0"/>
              <a:t>p</a:t>
            </a:r>
            <a:r>
              <a:rPr lang="en-IN" dirty="0"/>
              <a:t> [y∗</a:t>
            </a:r>
            <a:r>
              <a:rPr lang="en-IN" baseline="-25000" dirty="0"/>
              <a:t>1</a:t>
            </a:r>
            <a:r>
              <a:rPr lang="en-IN" dirty="0"/>
              <a:t> + y∗</a:t>
            </a:r>
            <a:r>
              <a:rPr lang="en-IN" baseline="-25000" dirty="0"/>
              <a:t>2</a:t>
            </a:r>
            <a:r>
              <a:rPr lang="en-IN" dirty="0"/>
              <a:t>] = </a:t>
            </a:r>
            <a:r>
              <a:rPr lang="en-IN" dirty="0" smtClean="0"/>
              <a:t>MC</a:t>
            </a:r>
            <a:r>
              <a:rPr lang="en-IN" baseline="-25000" dirty="0" smtClean="0"/>
              <a:t>2</a:t>
            </a:r>
            <a:r>
              <a:rPr lang="en-IN" dirty="0" smtClean="0"/>
              <a:t>(y∗</a:t>
            </a:r>
            <a:r>
              <a:rPr lang="en-IN" baseline="-25000" dirty="0" smtClean="0"/>
              <a:t>2</a:t>
            </a:r>
            <a:r>
              <a:rPr lang="en-IN" dirty="0" smtClean="0"/>
              <a:t> </a:t>
            </a:r>
            <a:r>
              <a:rPr lang="en-IN" dirty="0"/>
              <a:t>)</a:t>
            </a:r>
          </a:p>
          <a:p>
            <a:pPr marL="0" indent="0">
              <a:buNone/>
            </a:pPr>
            <a:r>
              <a:rPr lang="en-US" dirty="0"/>
              <a:t>                                                       </a:t>
            </a:r>
            <a:r>
              <a:rPr lang="en-US" dirty="0" smtClean="0"/>
              <a:t>      </a:t>
            </a:r>
            <a:r>
              <a:rPr lang="el-GR" dirty="0" smtClean="0"/>
              <a:t>Δ</a:t>
            </a:r>
            <a:r>
              <a:rPr lang="en-IN" dirty="0"/>
              <a:t>Y</a:t>
            </a:r>
            <a:r>
              <a:rPr lang="en-US" dirty="0"/>
              <a:t> </a:t>
            </a:r>
            <a:endParaRPr lang="en-IN" dirty="0"/>
          </a:p>
          <a:p>
            <a:pPr algn="just"/>
            <a:r>
              <a:rPr lang="en-IN" dirty="0"/>
              <a:t>When firm 1 </a:t>
            </a:r>
            <a:r>
              <a:rPr lang="en-IN" dirty="0" smtClean="0"/>
              <a:t>considers </a:t>
            </a:r>
            <a:r>
              <a:rPr lang="en-US" dirty="0" smtClean="0"/>
              <a:t>expanding </a:t>
            </a:r>
            <a:r>
              <a:rPr lang="en-US" dirty="0"/>
              <a:t>its output by Δy</a:t>
            </a:r>
            <a:r>
              <a:rPr lang="en-US" baseline="-25000" dirty="0"/>
              <a:t>1</a:t>
            </a:r>
            <a:r>
              <a:rPr lang="en-US" dirty="0"/>
              <a:t>, it will contemplate the usual two </a:t>
            </a:r>
            <a:r>
              <a:rPr lang="en-US" dirty="0" smtClean="0"/>
              <a:t>effects: the </a:t>
            </a:r>
            <a:r>
              <a:rPr lang="en-US" dirty="0"/>
              <a:t>extra profits from selling more output and the reduction in profits </a:t>
            </a:r>
            <a:r>
              <a:rPr lang="en-US" dirty="0" smtClean="0"/>
              <a:t>from forcing </a:t>
            </a:r>
            <a:r>
              <a:rPr lang="en-US" dirty="0"/>
              <a:t>the price down. But in the second effect, it now takes into </a:t>
            </a:r>
            <a:r>
              <a:rPr lang="en-US" dirty="0" smtClean="0"/>
              <a:t>account the </a:t>
            </a:r>
            <a:r>
              <a:rPr lang="en-US" dirty="0"/>
              <a:t>effect of the lower price on both its own output and the output of </a:t>
            </a:r>
            <a:r>
              <a:rPr lang="en-US" dirty="0" smtClean="0"/>
              <a:t>the </a:t>
            </a:r>
            <a:r>
              <a:rPr lang="en-US" dirty="0"/>
              <a:t>other firm. This is because it is now interested in maximizing total </a:t>
            </a:r>
            <a:r>
              <a:rPr lang="en-US" dirty="0" smtClean="0"/>
              <a:t>industry profits</a:t>
            </a:r>
            <a:r>
              <a:rPr lang="en-US" dirty="0"/>
              <a:t>, not just its own </a:t>
            </a:r>
            <a:r>
              <a:rPr lang="en-US" dirty="0" smtClean="0"/>
              <a:t>profits.</a:t>
            </a:r>
            <a:endParaRPr lang="en-IN" dirty="0"/>
          </a:p>
        </p:txBody>
      </p:sp>
    </p:spTree>
    <p:extLst>
      <p:ext uri="{BB962C8B-B14F-4D97-AF65-F5344CB8AC3E}">
        <p14:creationId xmlns:p14="http://schemas.microsoft.com/office/powerpoint/2010/main" val="34600050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b="1" dirty="0"/>
              <a:t>The optimality conditions imply that the marginal revenue of an </a:t>
            </a:r>
            <a:r>
              <a:rPr lang="en-US" b="1" dirty="0" smtClean="0"/>
              <a:t>extra unit </a:t>
            </a:r>
            <a:r>
              <a:rPr lang="en-US" b="1" dirty="0"/>
              <a:t>of output must be the same no matter where it is produced. It </a:t>
            </a:r>
            <a:r>
              <a:rPr lang="en-US" b="1" dirty="0" smtClean="0"/>
              <a:t>follows </a:t>
            </a:r>
            <a:r>
              <a:rPr lang="en-IN" b="1" dirty="0" smtClean="0"/>
              <a:t>that </a:t>
            </a:r>
            <a:r>
              <a:rPr lang="en-IN" b="1" dirty="0"/>
              <a:t>MC</a:t>
            </a:r>
            <a:r>
              <a:rPr lang="en-IN" b="1" baseline="-25000" dirty="0"/>
              <a:t>1</a:t>
            </a:r>
            <a:r>
              <a:rPr lang="en-IN" b="1" dirty="0"/>
              <a:t>(y</a:t>
            </a:r>
            <a:r>
              <a:rPr lang="en-IN" b="1" dirty="0" smtClean="0"/>
              <a:t>∗</a:t>
            </a:r>
            <a:r>
              <a:rPr lang="en-IN" b="1" baseline="-25000" dirty="0" smtClean="0"/>
              <a:t>1</a:t>
            </a:r>
            <a:r>
              <a:rPr lang="en-IN" b="1" dirty="0"/>
              <a:t>) = MC</a:t>
            </a:r>
            <a:r>
              <a:rPr lang="en-IN" b="1" baseline="-25000" dirty="0"/>
              <a:t>2</a:t>
            </a:r>
            <a:r>
              <a:rPr lang="en-IN" b="1" dirty="0"/>
              <a:t>(y</a:t>
            </a:r>
            <a:r>
              <a:rPr lang="en-IN" b="1" dirty="0" smtClean="0"/>
              <a:t>∗</a:t>
            </a:r>
            <a:r>
              <a:rPr lang="en-US" b="1" baseline="-25000" dirty="0" smtClean="0"/>
              <a:t>2</a:t>
            </a:r>
            <a:r>
              <a:rPr lang="en-US" b="1" dirty="0"/>
              <a:t>), so that the two marginal costs will be equal </a:t>
            </a:r>
            <a:r>
              <a:rPr lang="en-US" b="1" dirty="0" smtClean="0"/>
              <a:t>in equilibrium</a:t>
            </a:r>
            <a:r>
              <a:rPr lang="en-US" dirty="0"/>
              <a:t>. If one firm has a cost advantage, so that its marginal cost </a:t>
            </a:r>
            <a:r>
              <a:rPr lang="en-US" dirty="0" smtClean="0"/>
              <a:t>curve always </a:t>
            </a:r>
            <a:r>
              <a:rPr lang="en-US" dirty="0"/>
              <a:t>lies below that of the other firm, then it will necessarily </a:t>
            </a:r>
            <a:r>
              <a:rPr lang="en-US" dirty="0" smtClean="0"/>
              <a:t>produce more </a:t>
            </a:r>
            <a:r>
              <a:rPr lang="en-US" dirty="0"/>
              <a:t>output in equilibrium in the </a:t>
            </a:r>
            <a:r>
              <a:rPr lang="en-US" dirty="0" smtClean="0"/>
              <a:t>cartel solution.</a:t>
            </a:r>
            <a:endParaRPr lang="en-US" dirty="0"/>
          </a:p>
        </p:txBody>
      </p:sp>
    </p:spTree>
    <p:extLst>
      <p:ext uri="{BB962C8B-B14F-4D97-AF65-F5344CB8AC3E}">
        <p14:creationId xmlns:p14="http://schemas.microsoft.com/office/powerpoint/2010/main" val="1365543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accent2">
              <a:lumMod val="20000"/>
              <a:lumOff val="80000"/>
            </a:schemeClr>
          </a:solidFill>
        </p:spPr>
        <p:txBody>
          <a:bodyPr/>
          <a:lstStyle/>
          <a:p>
            <a:pPr algn="ctr"/>
            <a:r>
              <a:rPr lang="en-US" dirty="0" smtClean="0"/>
              <a:t>Duopoly as a case of Oligopoly</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Oligopolists would like to form cartels and earn monopoly profits, but that </a:t>
            </a:r>
            <a:r>
              <a:rPr lang="en-US" dirty="0" smtClean="0"/>
              <a:t>is often </a:t>
            </a:r>
            <a:r>
              <a:rPr lang="en-US" dirty="0"/>
              <a:t>impossible. Squabbling among cartel members over how to divide the </a:t>
            </a:r>
            <a:r>
              <a:rPr lang="en-US" dirty="0" smtClean="0"/>
              <a:t>profit in </a:t>
            </a:r>
            <a:r>
              <a:rPr lang="en-US" dirty="0"/>
              <a:t>the market can make agreement among them difficult. In addition, </a:t>
            </a:r>
            <a:r>
              <a:rPr lang="en-US" dirty="0" smtClean="0"/>
              <a:t>antitrust laws </a:t>
            </a:r>
            <a:r>
              <a:rPr lang="en-US" dirty="0"/>
              <a:t>prohibit explicit agreements among oligopolists as a matter of public policy</a:t>
            </a:r>
            <a:r>
              <a:rPr lang="en-US" dirty="0" smtClean="0"/>
              <a:t>.</a:t>
            </a:r>
          </a:p>
          <a:p>
            <a:pPr algn="just"/>
            <a:r>
              <a:rPr lang="en-US" dirty="0" smtClean="0"/>
              <a:t>One might expect Jack and Jill to reach the monopoly outcome on their own, because this outcome maximizes their joint profit. In the absence of a binding agreement, however, the monopoly outcome is unlikely.</a:t>
            </a:r>
          </a:p>
          <a:p>
            <a:pPr algn="just"/>
            <a:r>
              <a:rPr lang="en-US" dirty="0" smtClean="0"/>
              <a:t>If the </a:t>
            </a:r>
            <a:r>
              <a:rPr lang="en-US" dirty="0" err="1" smtClean="0"/>
              <a:t>duopolists</a:t>
            </a:r>
            <a:r>
              <a:rPr lang="en-US" dirty="0" smtClean="0"/>
              <a:t> individually pursue their own self-interest when deciding how much to produce, they produce a total quantity greater than the monopoly quantity, charge a price lower than the monopoly price, and earn total profit less </a:t>
            </a:r>
            <a:r>
              <a:rPr lang="en-IN" dirty="0" smtClean="0"/>
              <a:t>than the monopoly profit.</a:t>
            </a:r>
            <a:endParaRPr lang="en-IN" dirty="0"/>
          </a:p>
        </p:txBody>
      </p:sp>
    </p:spTree>
    <p:extLst>
      <p:ext uri="{BB962C8B-B14F-4D97-AF65-F5344CB8AC3E}">
        <p14:creationId xmlns:p14="http://schemas.microsoft.com/office/powerpoint/2010/main" val="3090032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5" y="849745"/>
            <a:ext cx="10910455" cy="5327218"/>
          </a:xfrm>
        </p:spPr>
        <p:txBody>
          <a:bodyPr>
            <a:normAutofit/>
          </a:bodyPr>
          <a:lstStyle/>
          <a:p>
            <a:pPr algn="just"/>
            <a:r>
              <a:rPr lang="en-US" dirty="0" smtClean="0"/>
              <a:t>We can calculate the cartel solution for </a:t>
            </a:r>
            <a:r>
              <a:rPr lang="en-US" dirty="0"/>
              <a:t>the case of zero marginal costs and the linear demand curve we used </a:t>
            </a:r>
            <a:r>
              <a:rPr lang="en-US" dirty="0" smtClean="0"/>
              <a:t>in </a:t>
            </a:r>
            <a:r>
              <a:rPr lang="en-IN" dirty="0" smtClean="0"/>
              <a:t>the </a:t>
            </a:r>
            <a:r>
              <a:rPr lang="en-IN" dirty="0"/>
              <a:t>Cournot </a:t>
            </a:r>
            <a:r>
              <a:rPr lang="en-IN" dirty="0" smtClean="0"/>
              <a:t>case.</a:t>
            </a:r>
            <a:r>
              <a:rPr lang="en-US" dirty="0"/>
              <a:t> The aggregate profit function will be</a:t>
            </a:r>
          </a:p>
          <a:p>
            <a:pPr marL="0" indent="0" algn="ctr">
              <a:buNone/>
            </a:pPr>
            <a:r>
              <a:rPr lang="es-ES" dirty="0"/>
              <a:t>π(y</a:t>
            </a:r>
            <a:r>
              <a:rPr lang="es-ES" baseline="-25000" dirty="0"/>
              <a:t>1</a:t>
            </a:r>
            <a:r>
              <a:rPr lang="es-ES" dirty="0"/>
              <a:t>, y</a:t>
            </a:r>
            <a:r>
              <a:rPr lang="es-ES" baseline="-25000" dirty="0"/>
              <a:t>2</a:t>
            </a:r>
            <a:r>
              <a:rPr lang="es-ES" dirty="0"/>
              <a:t>) = [a − b(y</a:t>
            </a:r>
            <a:r>
              <a:rPr lang="es-ES" baseline="-25000" dirty="0"/>
              <a:t>1</a:t>
            </a:r>
            <a:r>
              <a:rPr lang="es-ES" dirty="0"/>
              <a:t> + y</a:t>
            </a:r>
            <a:r>
              <a:rPr lang="es-ES" baseline="-25000" dirty="0"/>
              <a:t>2</a:t>
            </a:r>
            <a:r>
              <a:rPr lang="es-ES" dirty="0"/>
              <a:t>)](y</a:t>
            </a:r>
            <a:r>
              <a:rPr lang="es-ES" baseline="-25000" dirty="0"/>
              <a:t>1</a:t>
            </a:r>
            <a:r>
              <a:rPr lang="es-ES" dirty="0"/>
              <a:t> + y</a:t>
            </a:r>
            <a:r>
              <a:rPr lang="es-ES" baseline="-25000" dirty="0"/>
              <a:t>2</a:t>
            </a:r>
            <a:r>
              <a:rPr lang="es-ES" dirty="0"/>
              <a:t>) = a(y</a:t>
            </a:r>
            <a:r>
              <a:rPr lang="es-ES" baseline="-25000" dirty="0"/>
              <a:t>1 </a:t>
            </a:r>
            <a:r>
              <a:rPr lang="es-ES" dirty="0"/>
              <a:t>+ y</a:t>
            </a:r>
            <a:r>
              <a:rPr lang="es-ES" baseline="-25000" dirty="0"/>
              <a:t>2</a:t>
            </a:r>
            <a:r>
              <a:rPr lang="es-ES" dirty="0"/>
              <a:t>) − b(y</a:t>
            </a:r>
            <a:r>
              <a:rPr lang="es-ES" baseline="-25000" dirty="0"/>
              <a:t>1</a:t>
            </a:r>
            <a:r>
              <a:rPr lang="es-ES" dirty="0"/>
              <a:t> + y</a:t>
            </a:r>
            <a:r>
              <a:rPr lang="es-ES" baseline="-25000" dirty="0"/>
              <a:t>2</a:t>
            </a:r>
            <a:r>
              <a:rPr lang="es-ES" dirty="0"/>
              <a:t>)</a:t>
            </a:r>
            <a:r>
              <a:rPr lang="es-ES" baseline="30000" dirty="0"/>
              <a:t>2</a:t>
            </a:r>
            <a:r>
              <a:rPr lang="es-ES" dirty="0"/>
              <a:t>,</a:t>
            </a:r>
          </a:p>
          <a:p>
            <a:pPr marL="0" indent="0">
              <a:buNone/>
            </a:pPr>
            <a:r>
              <a:rPr lang="en-US" dirty="0" smtClean="0"/>
              <a:t>   so </a:t>
            </a:r>
            <a:r>
              <a:rPr lang="en-US" dirty="0"/>
              <a:t>the marginal revenue equals marginal cost conditions will be</a:t>
            </a:r>
          </a:p>
          <a:p>
            <a:pPr marL="0" indent="0" algn="ctr">
              <a:buNone/>
            </a:pPr>
            <a:r>
              <a:rPr lang="en-IN" dirty="0"/>
              <a:t>a − 2b(y</a:t>
            </a:r>
            <a:r>
              <a:rPr lang="en-IN" dirty="0" smtClean="0"/>
              <a:t>∗</a:t>
            </a:r>
            <a:r>
              <a:rPr lang="en-IN" baseline="-25000" dirty="0" smtClean="0"/>
              <a:t>1</a:t>
            </a:r>
            <a:r>
              <a:rPr lang="en-IN" dirty="0" smtClean="0"/>
              <a:t> </a:t>
            </a:r>
            <a:r>
              <a:rPr lang="en-IN" dirty="0"/>
              <a:t>+ y</a:t>
            </a:r>
            <a:r>
              <a:rPr lang="en-IN" dirty="0" smtClean="0"/>
              <a:t>∗</a:t>
            </a:r>
            <a:r>
              <a:rPr lang="en-IN" baseline="-25000" dirty="0" smtClean="0"/>
              <a:t>2</a:t>
            </a:r>
            <a:r>
              <a:rPr lang="en-IN" dirty="0"/>
              <a:t>) = </a:t>
            </a:r>
            <a:r>
              <a:rPr lang="en-IN" dirty="0" smtClean="0"/>
              <a:t>0, which </a:t>
            </a:r>
            <a:r>
              <a:rPr lang="en-IN" dirty="0"/>
              <a:t>implies that</a:t>
            </a:r>
          </a:p>
          <a:p>
            <a:pPr marL="0" indent="0" algn="ctr">
              <a:buNone/>
            </a:pPr>
            <a:r>
              <a:rPr lang="en-IN" b="1" dirty="0"/>
              <a:t>y</a:t>
            </a:r>
            <a:r>
              <a:rPr lang="en-IN" b="1" dirty="0" smtClean="0"/>
              <a:t>∗</a:t>
            </a:r>
            <a:r>
              <a:rPr lang="en-IN" b="1" baseline="-25000" dirty="0" smtClean="0"/>
              <a:t>1</a:t>
            </a:r>
            <a:r>
              <a:rPr lang="en-IN" b="1" dirty="0" smtClean="0"/>
              <a:t> </a:t>
            </a:r>
            <a:r>
              <a:rPr lang="en-IN" b="1" dirty="0"/>
              <a:t>+ y</a:t>
            </a:r>
            <a:r>
              <a:rPr lang="en-IN" b="1" dirty="0" smtClean="0"/>
              <a:t>∗</a:t>
            </a:r>
            <a:r>
              <a:rPr lang="en-IN" b="1" baseline="-25000" dirty="0" smtClean="0"/>
              <a:t>2</a:t>
            </a:r>
            <a:r>
              <a:rPr lang="en-IN" b="1" dirty="0" smtClean="0"/>
              <a:t> =a/2b</a:t>
            </a:r>
            <a:endParaRPr lang="en-IN" b="1" dirty="0"/>
          </a:p>
          <a:p>
            <a:pPr algn="just"/>
            <a:r>
              <a:rPr lang="en-US" dirty="0"/>
              <a:t>Since marginal costs are zero, the division of output between the two </a:t>
            </a:r>
            <a:r>
              <a:rPr lang="en-US" dirty="0" smtClean="0"/>
              <a:t>firms doesn’t </a:t>
            </a:r>
            <a:r>
              <a:rPr lang="en-US" dirty="0"/>
              <a:t>matter. All that is determined is the total level of industry output.</a:t>
            </a:r>
            <a:endParaRPr lang="en-IN" dirty="0"/>
          </a:p>
        </p:txBody>
      </p:sp>
    </p:spTree>
    <p:extLst>
      <p:ext uri="{BB962C8B-B14F-4D97-AF65-F5344CB8AC3E}">
        <p14:creationId xmlns:p14="http://schemas.microsoft.com/office/powerpoint/2010/main" val="37026347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654" y="1446934"/>
            <a:ext cx="10515600" cy="4351338"/>
          </a:xfrm>
        </p:spPr>
        <p:txBody>
          <a:bodyPr>
            <a:normAutofit lnSpcReduction="10000"/>
          </a:bodyPr>
          <a:lstStyle/>
          <a:p>
            <a:pPr algn="just"/>
            <a:r>
              <a:rPr lang="en-IN" dirty="0" smtClean="0"/>
              <a:t>The following figure illustrates the </a:t>
            </a:r>
            <a:r>
              <a:rPr lang="en-US" dirty="0" smtClean="0"/>
              <a:t>isoprofit </a:t>
            </a:r>
            <a:r>
              <a:rPr lang="en-US" dirty="0"/>
              <a:t>curves for each of the firms and have highlighted the locus </a:t>
            </a:r>
            <a:r>
              <a:rPr lang="en-US" dirty="0" smtClean="0"/>
              <a:t>of common </a:t>
            </a:r>
            <a:r>
              <a:rPr lang="en-US" dirty="0"/>
              <a:t>tangents. </a:t>
            </a:r>
            <a:endParaRPr lang="en-US" dirty="0" smtClean="0"/>
          </a:p>
          <a:p>
            <a:pPr algn="just"/>
            <a:r>
              <a:rPr lang="en-US" dirty="0" smtClean="0"/>
              <a:t>Since </a:t>
            </a:r>
            <a:r>
              <a:rPr lang="en-US" dirty="0"/>
              <a:t>the cartel is </a:t>
            </a:r>
            <a:r>
              <a:rPr lang="en-US" dirty="0" smtClean="0"/>
              <a:t>trying to </a:t>
            </a:r>
            <a:r>
              <a:rPr lang="en-US" dirty="0"/>
              <a:t>maximize total industry profits, it follows that the </a:t>
            </a:r>
            <a:r>
              <a:rPr lang="en-US" b="1" dirty="0"/>
              <a:t>marginal profits </a:t>
            </a:r>
            <a:r>
              <a:rPr lang="en-US" b="1" dirty="0" smtClean="0"/>
              <a:t>from having </a:t>
            </a:r>
            <a:r>
              <a:rPr lang="en-US" b="1" dirty="0"/>
              <a:t>either firm produce more output must be the same</a:t>
            </a:r>
            <a:r>
              <a:rPr lang="en-US" dirty="0"/>
              <a:t>—otherwise </a:t>
            </a:r>
            <a:r>
              <a:rPr lang="en-US" dirty="0" smtClean="0"/>
              <a:t>it would </a:t>
            </a:r>
            <a:r>
              <a:rPr lang="en-US" dirty="0"/>
              <a:t>pay to have the more profitable firm produce more output. This </a:t>
            </a:r>
            <a:r>
              <a:rPr lang="en-US" dirty="0" smtClean="0"/>
              <a:t>in turn </a:t>
            </a:r>
            <a:r>
              <a:rPr lang="en-US" dirty="0"/>
              <a:t>implies that the slopes of the isoprofit curves must be the same </a:t>
            </a:r>
            <a:r>
              <a:rPr lang="en-US" dirty="0" smtClean="0"/>
              <a:t>for each </a:t>
            </a:r>
            <a:r>
              <a:rPr lang="en-US" dirty="0"/>
              <a:t>firm; that is, that the isoprofit curves must be tangent to each other.</a:t>
            </a:r>
          </a:p>
          <a:p>
            <a:pPr algn="just"/>
            <a:r>
              <a:rPr lang="en-US" dirty="0"/>
              <a:t>Hence </a:t>
            </a:r>
            <a:r>
              <a:rPr lang="en-US" b="1" dirty="0"/>
              <a:t>the output combinations that maximize total industry </a:t>
            </a:r>
            <a:r>
              <a:rPr lang="en-US" b="1" dirty="0" smtClean="0"/>
              <a:t>profits—the cartel </a:t>
            </a:r>
            <a:r>
              <a:rPr lang="en-US" b="1" dirty="0"/>
              <a:t>solution—are those that lie along the </a:t>
            </a:r>
            <a:r>
              <a:rPr lang="en-US" b="1" dirty="0" smtClean="0"/>
              <a:t>line which is the locus of common tangents</a:t>
            </a:r>
            <a:r>
              <a:rPr lang="en-US" dirty="0" smtClean="0"/>
              <a:t>.</a:t>
            </a:r>
            <a:endParaRPr lang="en-IN" dirty="0"/>
          </a:p>
        </p:txBody>
      </p:sp>
    </p:spTree>
    <p:extLst>
      <p:ext uri="{BB962C8B-B14F-4D97-AF65-F5344CB8AC3E}">
        <p14:creationId xmlns:p14="http://schemas.microsoft.com/office/powerpoint/2010/main" val="3474985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a:solidFill>
            <a:schemeClr val="accent5">
              <a:lumMod val="60000"/>
              <a:lumOff val="40000"/>
            </a:schemeClr>
          </a:solidFill>
        </p:spPr>
        <p:txBody>
          <a:bodyPr/>
          <a:lstStyle/>
          <a:p>
            <a:pPr algn="ctr"/>
            <a:r>
              <a:rPr lang="en-US" dirty="0" smtClean="0"/>
              <a:t>Two firm cartel</a:t>
            </a:r>
            <a:endParaRPr lang="en-IN" dirty="0"/>
          </a:p>
        </p:txBody>
      </p:sp>
      <p:pic>
        <p:nvPicPr>
          <p:cNvPr id="4" name="Content Placeholder 3"/>
          <p:cNvPicPr>
            <a:picLocks noGrp="1" noChangeAspect="1"/>
          </p:cNvPicPr>
          <p:nvPr>
            <p:ph idx="1"/>
          </p:nvPr>
        </p:nvPicPr>
        <p:blipFill>
          <a:blip r:embed="rId2"/>
          <a:stretch>
            <a:fillRect/>
          </a:stretch>
        </p:blipFill>
        <p:spPr>
          <a:xfrm>
            <a:off x="3075710" y="1902690"/>
            <a:ext cx="5911272" cy="4232031"/>
          </a:xfrm>
          <a:prstGeom prst="rect">
            <a:avLst/>
          </a:prstGeom>
        </p:spPr>
      </p:pic>
    </p:spTree>
    <p:extLst>
      <p:ext uri="{BB962C8B-B14F-4D97-AF65-F5344CB8AC3E}">
        <p14:creationId xmlns:p14="http://schemas.microsoft.com/office/powerpoint/2010/main" val="38033167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2619"/>
          </a:xfrm>
          <a:solidFill>
            <a:schemeClr val="accent4">
              <a:lumMod val="20000"/>
              <a:lumOff val="80000"/>
            </a:schemeClr>
          </a:solidFill>
        </p:spPr>
        <p:txBody>
          <a:bodyPr/>
          <a:lstStyle/>
          <a:p>
            <a:pPr algn="ctr"/>
            <a:r>
              <a:rPr lang="en-US" dirty="0" smtClean="0"/>
              <a:t>Comparison of solutions</a:t>
            </a:r>
            <a:endParaRPr lang="en-IN" dirty="0"/>
          </a:p>
        </p:txBody>
      </p:sp>
      <p:sp>
        <p:nvSpPr>
          <p:cNvPr id="3" name="Content Placeholder 2"/>
          <p:cNvSpPr>
            <a:spLocks noGrp="1"/>
          </p:cNvSpPr>
          <p:nvPr>
            <p:ph idx="1"/>
          </p:nvPr>
        </p:nvSpPr>
        <p:spPr>
          <a:xfrm>
            <a:off x="838200" y="1551710"/>
            <a:ext cx="10688782" cy="4886035"/>
          </a:xfrm>
        </p:spPr>
        <p:txBody>
          <a:bodyPr>
            <a:normAutofit fontScale="85000" lnSpcReduction="20000"/>
          </a:bodyPr>
          <a:lstStyle/>
          <a:p>
            <a:pPr algn="just"/>
            <a:r>
              <a:rPr lang="en-US" dirty="0"/>
              <a:t>We have now examined several models of duopoly behavior: </a:t>
            </a:r>
            <a:r>
              <a:rPr lang="en-US" dirty="0" smtClean="0"/>
              <a:t>quantity leadership </a:t>
            </a:r>
            <a:r>
              <a:rPr lang="en-US" dirty="0"/>
              <a:t>(Stackelberg), price leadership, simultaneous quantity </a:t>
            </a:r>
            <a:r>
              <a:rPr lang="en-US" dirty="0" smtClean="0"/>
              <a:t>setting (Cournot</a:t>
            </a:r>
            <a:r>
              <a:rPr lang="en-US" dirty="0"/>
              <a:t>), simultaneous price setting (Bertrand), and the collusive </a:t>
            </a:r>
            <a:r>
              <a:rPr lang="en-US" dirty="0" smtClean="0"/>
              <a:t>solution. </a:t>
            </a:r>
            <a:r>
              <a:rPr lang="en-IN" dirty="0" smtClean="0"/>
              <a:t>How </a:t>
            </a:r>
            <a:r>
              <a:rPr lang="en-IN" dirty="0"/>
              <a:t>do they compare?</a:t>
            </a:r>
          </a:p>
          <a:p>
            <a:pPr algn="just"/>
            <a:r>
              <a:rPr lang="en-US" dirty="0"/>
              <a:t>In general, collusion results in the smallest industry output and the </a:t>
            </a:r>
            <a:r>
              <a:rPr lang="en-US" dirty="0" smtClean="0"/>
              <a:t>highest price</a:t>
            </a:r>
            <a:r>
              <a:rPr lang="en-US" dirty="0"/>
              <a:t>. Bertrand equilibrium—the competitive equilibrium—gives us </a:t>
            </a:r>
            <a:r>
              <a:rPr lang="en-US" dirty="0" smtClean="0"/>
              <a:t>the highest </a:t>
            </a:r>
            <a:r>
              <a:rPr lang="en-US" dirty="0"/>
              <a:t>output and the lowest price. The other models give results that </a:t>
            </a:r>
            <a:r>
              <a:rPr lang="en-US" dirty="0" smtClean="0"/>
              <a:t>are in </a:t>
            </a:r>
            <a:r>
              <a:rPr lang="en-US" dirty="0"/>
              <a:t>between these two extremes.</a:t>
            </a:r>
          </a:p>
          <a:p>
            <a:pPr algn="just"/>
            <a:r>
              <a:rPr lang="en-US" dirty="0"/>
              <a:t>A variety of other models are possible. For example, we could look at </a:t>
            </a:r>
            <a:r>
              <a:rPr lang="en-US" dirty="0" smtClean="0"/>
              <a:t>a model </a:t>
            </a:r>
            <a:r>
              <a:rPr lang="en-US" dirty="0"/>
              <a:t>with differentiated products where the two goods produced were </a:t>
            </a:r>
            <a:r>
              <a:rPr lang="en-US" dirty="0" smtClean="0"/>
              <a:t>not perfect </a:t>
            </a:r>
            <a:r>
              <a:rPr lang="en-US" dirty="0"/>
              <a:t>substitutes for each other. Or we could look at a model where </a:t>
            </a:r>
            <a:r>
              <a:rPr lang="en-US" dirty="0" smtClean="0"/>
              <a:t>the firms </a:t>
            </a:r>
            <a:r>
              <a:rPr lang="en-US" dirty="0"/>
              <a:t>make a sequence of choices over time. In this framework, the </a:t>
            </a:r>
            <a:r>
              <a:rPr lang="en-US" dirty="0" smtClean="0"/>
              <a:t>choices that </a:t>
            </a:r>
            <a:r>
              <a:rPr lang="en-US" dirty="0"/>
              <a:t>one firm makes at one time can influence the choices that the </a:t>
            </a:r>
            <a:r>
              <a:rPr lang="en-US" dirty="0" smtClean="0"/>
              <a:t>other </a:t>
            </a:r>
            <a:r>
              <a:rPr lang="en-IN" dirty="0" smtClean="0"/>
              <a:t>firm </a:t>
            </a:r>
            <a:r>
              <a:rPr lang="en-IN" dirty="0"/>
              <a:t>makes later on.</a:t>
            </a:r>
          </a:p>
          <a:p>
            <a:pPr algn="just"/>
            <a:r>
              <a:rPr lang="en-US" dirty="0"/>
              <a:t>We have also assumed that each firm knows the demand function and </a:t>
            </a:r>
            <a:r>
              <a:rPr lang="en-US" dirty="0" smtClean="0"/>
              <a:t>the cost </a:t>
            </a:r>
            <a:r>
              <a:rPr lang="en-US" dirty="0"/>
              <a:t>functions of the other firms in the industry. In reality these </a:t>
            </a:r>
            <a:r>
              <a:rPr lang="en-US" dirty="0" smtClean="0"/>
              <a:t>functions are </a:t>
            </a:r>
            <a:r>
              <a:rPr lang="en-US" dirty="0"/>
              <a:t>never known for sure. Each firm needs to estimate the demand </a:t>
            </a:r>
            <a:r>
              <a:rPr lang="en-US" dirty="0" smtClean="0"/>
              <a:t>and cost </a:t>
            </a:r>
            <a:r>
              <a:rPr lang="en-US" dirty="0"/>
              <a:t>conditions facing its rivals when it makes its own decisions.</a:t>
            </a:r>
            <a:endParaRPr lang="en-IN" dirty="0"/>
          </a:p>
        </p:txBody>
      </p:sp>
    </p:spTree>
    <p:extLst>
      <p:ext uri="{BB962C8B-B14F-4D97-AF65-F5344CB8AC3E}">
        <p14:creationId xmlns:p14="http://schemas.microsoft.com/office/powerpoint/2010/main" val="1530692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457"/>
          </a:xfrm>
          <a:solidFill>
            <a:schemeClr val="accent6">
              <a:lumMod val="40000"/>
              <a:lumOff val="60000"/>
            </a:schemeClr>
          </a:solidFill>
        </p:spPr>
        <p:txBody>
          <a:bodyPr/>
          <a:lstStyle/>
          <a:p>
            <a:pPr algn="ctr"/>
            <a:r>
              <a:rPr lang="en-US" dirty="0" smtClean="0"/>
              <a:t>Public Policies towards Oligopolies</a:t>
            </a:r>
            <a:endParaRPr lang="en-IN" dirty="0"/>
          </a:p>
        </p:txBody>
      </p:sp>
      <p:sp>
        <p:nvSpPr>
          <p:cNvPr id="3" name="Content Placeholder 2"/>
          <p:cNvSpPr>
            <a:spLocks noGrp="1"/>
          </p:cNvSpPr>
          <p:nvPr>
            <p:ph idx="1"/>
          </p:nvPr>
        </p:nvSpPr>
        <p:spPr>
          <a:xfrm>
            <a:off x="838200" y="1754909"/>
            <a:ext cx="10515600" cy="4422054"/>
          </a:xfrm>
        </p:spPr>
        <p:txBody>
          <a:bodyPr/>
          <a:lstStyle/>
          <a:p>
            <a:pPr algn="just"/>
            <a:r>
              <a:rPr lang="en-US" dirty="0"/>
              <a:t>C</a:t>
            </a:r>
            <a:r>
              <a:rPr lang="en-US" dirty="0" smtClean="0"/>
              <a:t>ooperation </a:t>
            </a:r>
            <a:r>
              <a:rPr lang="en-US" dirty="0"/>
              <a:t>among oligopolists is undesirable from </a:t>
            </a:r>
            <a:r>
              <a:rPr lang="en-US" dirty="0" smtClean="0"/>
              <a:t>the standpoint </a:t>
            </a:r>
            <a:r>
              <a:rPr lang="en-US" dirty="0"/>
              <a:t>of society as a whole, because it leads to production that is too low </a:t>
            </a:r>
            <a:r>
              <a:rPr lang="en-US" dirty="0" smtClean="0"/>
              <a:t>and prices </a:t>
            </a:r>
            <a:r>
              <a:rPr lang="en-US" dirty="0"/>
              <a:t>that are too high. </a:t>
            </a:r>
            <a:r>
              <a:rPr lang="en-US" b="1" dirty="0"/>
              <a:t>To move the allocation of resources closer to the </a:t>
            </a:r>
            <a:r>
              <a:rPr lang="en-US" b="1" dirty="0" smtClean="0"/>
              <a:t>social optimum</a:t>
            </a:r>
            <a:r>
              <a:rPr lang="en-US" b="1" dirty="0"/>
              <a:t>, policymakers should try to induce firms in an oligopoly to </a:t>
            </a:r>
            <a:r>
              <a:rPr lang="en-US" b="1" dirty="0" smtClean="0"/>
              <a:t>compete </a:t>
            </a:r>
            <a:r>
              <a:rPr lang="en-IN" b="1" dirty="0" smtClean="0"/>
              <a:t>rather </a:t>
            </a:r>
            <a:r>
              <a:rPr lang="en-IN" b="1" dirty="0"/>
              <a:t>than </a:t>
            </a:r>
            <a:r>
              <a:rPr lang="en-IN" b="1" dirty="0" smtClean="0"/>
              <a:t>cooperate</a:t>
            </a:r>
            <a:r>
              <a:rPr lang="en-IN" dirty="0" smtClean="0"/>
              <a:t>.</a:t>
            </a:r>
          </a:p>
          <a:p>
            <a:pPr algn="just"/>
            <a:r>
              <a:rPr lang="en-US" dirty="0"/>
              <a:t>One way that policy discourages cooperation is through the common law</a:t>
            </a:r>
            <a:r>
              <a:rPr lang="en-US" dirty="0" smtClean="0"/>
              <a:t>. </a:t>
            </a:r>
            <a:r>
              <a:rPr lang="en-US" dirty="0"/>
              <a:t>Most commentators agree that price-fixing </a:t>
            </a:r>
            <a:r>
              <a:rPr lang="en-US" dirty="0" smtClean="0"/>
              <a:t>agreements among </a:t>
            </a:r>
            <a:r>
              <a:rPr lang="en-US" dirty="0"/>
              <a:t>competing firms should be illegal. Yet the antitrust laws have been </a:t>
            </a:r>
            <a:r>
              <a:rPr lang="en-US" dirty="0" smtClean="0"/>
              <a:t>used to </a:t>
            </a:r>
            <a:r>
              <a:rPr lang="en-US" dirty="0"/>
              <a:t>condemn some business practices whose effects are not </a:t>
            </a:r>
            <a:r>
              <a:rPr lang="en-US" dirty="0" smtClean="0"/>
              <a:t>obvious.</a:t>
            </a:r>
            <a:endParaRPr lang="en-IN" dirty="0"/>
          </a:p>
        </p:txBody>
      </p:sp>
    </p:spTree>
    <p:extLst>
      <p:ext uri="{BB962C8B-B14F-4D97-AF65-F5344CB8AC3E}">
        <p14:creationId xmlns:p14="http://schemas.microsoft.com/office/powerpoint/2010/main" val="2623142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812799"/>
            <a:ext cx="10861964" cy="5837383"/>
          </a:xfrm>
        </p:spPr>
        <p:txBody>
          <a:bodyPr>
            <a:normAutofit fontScale="92500"/>
          </a:bodyPr>
          <a:lstStyle/>
          <a:p>
            <a:pPr algn="just"/>
            <a:r>
              <a:rPr lang="en-US" b="1" dirty="0"/>
              <a:t>One example of a controversial business practice </a:t>
            </a:r>
            <a:r>
              <a:rPr lang="en-US" b="1" dirty="0" smtClean="0"/>
              <a:t>is resale </a:t>
            </a:r>
            <a:r>
              <a:rPr lang="en-US" b="1" dirty="0"/>
              <a:t>price maintenance</a:t>
            </a:r>
            <a:r>
              <a:rPr lang="en-US" dirty="0"/>
              <a:t>, also called fair trade. Imagine that Superduper </a:t>
            </a:r>
            <a:r>
              <a:rPr lang="en-US" dirty="0" smtClean="0"/>
              <a:t>Electronics sells </a:t>
            </a:r>
            <a:r>
              <a:rPr lang="en-US" dirty="0"/>
              <a:t>DVD players to retail stores for </a:t>
            </a:r>
            <a:r>
              <a:rPr lang="en-US" dirty="0" smtClean="0"/>
              <a:t>Rs 3000. </a:t>
            </a:r>
            <a:r>
              <a:rPr lang="en-US" dirty="0"/>
              <a:t>If Superduper requires the </a:t>
            </a:r>
            <a:r>
              <a:rPr lang="en-US" dirty="0" smtClean="0"/>
              <a:t>retailers to </a:t>
            </a:r>
            <a:r>
              <a:rPr lang="en-US" dirty="0"/>
              <a:t>charge customers </a:t>
            </a:r>
            <a:r>
              <a:rPr lang="en-US" dirty="0" smtClean="0"/>
              <a:t>Rs 3500, </a:t>
            </a:r>
            <a:r>
              <a:rPr lang="en-US" dirty="0"/>
              <a:t>it is said to engage in resale price maintenance</a:t>
            </a:r>
            <a:r>
              <a:rPr lang="en-US" dirty="0" smtClean="0"/>
              <a:t>.</a:t>
            </a:r>
          </a:p>
          <a:p>
            <a:pPr algn="just"/>
            <a:r>
              <a:rPr lang="en-US" dirty="0"/>
              <a:t>At first, resale price maintenance might seem anticompetitive and, </a:t>
            </a:r>
            <a:r>
              <a:rPr lang="en-US" dirty="0" smtClean="0"/>
              <a:t>therefore, detrimental </a:t>
            </a:r>
            <a:r>
              <a:rPr lang="en-US" dirty="0"/>
              <a:t>to society. Like an agreement among members of a cartel, it </a:t>
            </a:r>
            <a:r>
              <a:rPr lang="en-US" dirty="0" smtClean="0"/>
              <a:t>prevents the </a:t>
            </a:r>
            <a:r>
              <a:rPr lang="en-US" dirty="0"/>
              <a:t>retailers from competing on </a:t>
            </a:r>
            <a:r>
              <a:rPr lang="en-US" dirty="0" smtClean="0"/>
              <a:t>price.</a:t>
            </a:r>
          </a:p>
          <a:p>
            <a:pPr algn="just"/>
            <a:r>
              <a:rPr lang="en-US" dirty="0"/>
              <a:t>Yet some economists defend resale price maintenance on two </a:t>
            </a:r>
            <a:r>
              <a:rPr lang="en-US" dirty="0" smtClean="0"/>
              <a:t>grounds.</a:t>
            </a:r>
            <a:r>
              <a:rPr lang="en-US" dirty="0"/>
              <a:t> To the extent that </a:t>
            </a:r>
            <a:r>
              <a:rPr lang="en-US" dirty="0" smtClean="0"/>
              <a:t>Superduper</a:t>
            </a:r>
            <a:r>
              <a:rPr lang="en-US" dirty="0"/>
              <a:t> </a:t>
            </a:r>
            <a:r>
              <a:rPr lang="en-US" dirty="0" smtClean="0"/>
              <a:t>Electronics </a:t>
            </a:r>
            <a:r>
              <a:rPr lang="en-US" dirty="0"/>
              <a:t>has any market power, it can exert that power through the </a:t>
            </a:r>
            <a:r>
              <a:rPr lang="en-US" dirty="0" smtClean="0"/>
              <a:t>wholesale price</a:t>
            </a:r>
            <a:r>
              <a:rPr lang="en-US" dirty="0"/>
              <a:t>, rather than through resale price maintenance. </a:t>
            </a:r>
            <a:endParaRPr lang="en-US" dirty="0" smtClean="0"/>
          </a:p>
          <a:p>
            <a:pPr algn="just"/>
            <a:r>
              <a:rPr lang="en-US" dirty="0" smtClean="0"/>
              <a:t>Moreover</a:t>
            </a:r>
            <a:r>
              <a:rPr lang="en-US" dirty="0"/>
              <a:t>, Superduper </a:t>
            </a:r>
            <a:r>
              <a:rPr lang="en-US" dirty="0" smtClean="0"/>
              <a:t>has no </a:t>
            </a:r>
            <a:r>
              <a:rPr lang="en-US" dirty="0"/>
              <a:t>incentive to discourage competition among its retailers. Indeed, because a </a:t>
            </a:r>
            <a:r>
              <a:rPr lang="en-US" dirty="0" smtClean="0"/>
              <a:t>cartel of </a:t>
            </a:r>
            <a:r>
              <a:rPr lang="en-US" dirty="0"/>
              <a:t>retailers sells less than a group of competitive retailers, Superduper </a:t>
            </a:r>
            <a:r>
              <a:rPr lang="en-US" dirty="0" smtClean="0"/>
              <a:t>would be </a:t>
            </a:r>
            <a:r>
              <a:rPr lang="en-US" dirty="0"/>
              <a:t>worse off if its retailers were a cartel</a:t>
            </a:r>
            <a:r>
              <a:rPr lang="en-US" dirty="0" smtClean="0"/>
              <a:t>.</a:t>
            </a:r>
            <a:endParaRPr lang="en-US" dirty="0" smtClean="0"/>
          </a:p>
        </p:txBody>
      </p:sp>
    </p:spTree>
    <p:extLst>
      <p:ext uri="{BB962C8B-B14F-4D97-AF65-F5344CB8AC3E}">
        <p14:creationId xmlns:p14="http://schemas.microsoft.com/office/powerpoint/2010/main" val="18116104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Second, economists believe that resale price maintenance has a legitimate goal. Superduper may want its retailers to provide customers a pleasant showroom and a knowledgeable sales force. Yet, without resale price maintenance, some customers would take advantage of one store’s service to learn about the DVD player’s special features and then buy the item at a discount retailer that does not provide </a:t>
            </a:r>
            <a:r>
              <a:rPr lang="en-IN" dirty="0"/>
              <a:t>this service.</a:t>
            </a:r>
          </a:p>
          <a:p>
            <a:pPr algn="just"/>
            <a:r>
              <a:rPr lang="en-US" dirty="0"/>
              <a:t>Business practices that appear to reduce competition may in fact have legitimate purposes. This principle makes the application of the antitrust laws all the more difficult.</a:t>
            </a:r>
            <a:endParaRPr lang="en-IN" dirty="0"/>
          </a:p>
          <a:p>
            <a:endParaRPr lang="en-IN" dirty="0"/>
          </a:p>
        </p:txBody>
      </p:sp>
    </p:spTree>
    <p:extLst>
      <p:ext uri="{BB962C8B-B14F-4D97-AF65-F5344CB8AC3E}">
        <p14:creationId xmlns:p14="http://schemas.microsoft.com/office/powerpoint/2010/main" val="2291396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6511"/>
          </a:xfrm>
          <a:solidFill>
            <a:schemeClr val="bg2">
              <a:lumMod val="75000"/>
            </a:schemeClr>
          </a:solidFill>
        </p:spPr>
        <p:txBody>
          <a:bodyPr/>
          <a:lstStyle/>
          <a:p>
            <a:pPr algn="ctr"/>
            <a:r>
              <a:rPr lang="en-US" dirty="0" smtClean="0"/>
              <a:t>Predatory pricing</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t>The second example of a controversial business practice relates to predatory pricing.</a:t>
            </a:r>
          </a:p>
          <a:p>
            <a:pPr algn="just"/>
            <a:r>
              <a:rPr lang="en-US" dirty="0" smtClean="0"/>
              <a:t>Firms </a:t>
            </a:r>
            <a:r>
              <a:rPr lang="en-US" dirty="0"/>
              <a:t>with market power normally use that power to </a:t>
            </a:r>
            <a:r>
              <a:rPr lang="en-US" dirty="0" smtClean="0"/>
              <a:t>raise prices </a:t>
            </a:r>
            <a:r>
              <a:rPr lang="en-US" dirty="0"/>
              <a:t>above the competitive level. But </a:t>
            </a:r>
            <a:r>
              <a:rPr lang="en-US" b="1" dirty="0"/>
              <a:t>should policymakers ever be </a:t>
            </a:r>
            <a:r>
              <a:rPr lang="en-US" b="1" dirty="0" smtClean="0"/>
              <a:t>concerned that </a:t>
            </a:r>
            <a:r>
              <a:rPr lang="en-US" b="1" dirty="0"/>
              <a:t>firms with market power might charge prices that are too low</a:t>
            </a:r>
            <a:r>
              <a:rPr lang="en-US" dirty="0"/>
              <a:t>? This </a:t>
            </a:r>
            <a:r>
              <a:rPr lang="en-US" dirty="0" smtClean="0"/>
              <a:t>question is </a:t>
            </a:r>
            <a:r>
              <a:rPr lang="en-US" dirty="0"/>
              <a:t>at the heart of a second debate over antitrust policy</a:t>
            </a:r>
            <a:r>
              <a:rPr lang="en-US" dirty="0" smtClean="0"/>
              <a:t>.</a:t>
            </a:r>
          </a:p>
          <a:p>
            <a:pPr algn="just"/>
            <a:r>
              <a:rPr lang="en-US" dirty="0"/>
              <a:t>Although predatory pricing is a common claim in antitrust suits, some </a:t>
            </a:r>
            <a:r>
              <a:rPr lang="en-US" dirty="0" smtClean="0"/>
              <a:t>economists are </a:t>
            </a:r>
            <a:r>
              <a:rPr lang="en-US" dirty="0"/>
              <a:t>skeptical of this argument and believe that predatory pricing is </a:t>
            </a:r>
            <a:r>
              <a:rPr lang="en-US" dirty="0" smtClean="0"/>
              <a:t>rarely, and </a:t>
            </a:r>
            <a:r>
              <a:rPr lang="en-US" dirty="0"/>
              <a:t>perhaps never, a profitable business strategy. Why? For a price war to </a:t>
            </a:r>
            <a:r>
              <a:rPr lang="en-US" dirty="0" smtClean="0"/>
              <a:t>drive out </a:t>
            </a:r>
            <a:r>
              <a:rPr lang="en-US" dirty="0"/>
              <a:t>a rival, prices have to be driven below cost.</a:t>
            </a:r>
            <a:endParaRPr lang="en-IN" dirty="0"/>
          </a:p>
        </p:txBody>
      </p:sp>
    </p:spTree>
    <p:extLst>
      <p:ext uri="{BB962C8B-B14F-4D97-AF65-F5344CB8AC3E}">
        <p14:creationId xmlns:p14="http://schemas.microsoft.com/office/powerpoint/2010/main" val="356184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45" y="411307"/>
            <a:ext cx="10515600" cy="1131166"/>
          </a:xfrm>
          <a:solidFill>
            <a:schemeClr val="accent4">
              <a:lumMod val="40000"/>
              <a:lumOff val="60000"/>
            </a:schemeClr>
          </a:solidFill>
        </p:spPr>
        <p:txBody>
          <a:bodyPr/>
          <a:lstStyle/>
          <a:p>
            <a:pPr algn="ctr"/>
            <a:r>
              <a:rPr lang="en-US" dirty="0" smtClean="0"/>
              <a:t>Demand Schedule for Water</a:t>
            </a:r>
            <a:endParaRPr lang="en-IN" dirty="0"/>
          </a:p>
        </p:txBody>
      </p:sp>
      <p:pic>
        <p:nvPicPr>
          <p:cNvPr id="4" name="Content Placeholder 3"/>
          <p:cNvPicPr>
            <a:picLocks noGrp="1" noChangeAspect="1"/>
          </p:cNvPicPr>
          <p:nvPr>
            <p:ph idx="1"/>
          </p:nvPr>
        </p:nvPicPr>
        <p:blipFill>
          <a:blip r:embed="rId2"/>
          <a:stretch>
            <a:fillRect/>
          </a:stretch>
        </p:blipFill>
        <p:spPr>
          <a:xfrm>
            <a:off x="2937164" y="1799050"/>
            <a:ext cx="6068291" cy="4632353"/>
          </a:xfrm>
          <a:prstGeom prst="rect">
            <a:avLst/>
          </a:prstGeom>
        </p:spPr>
      </p:pic>
    </p:spTree>
    <p:extLst>
      <p:ext uri="{BB962C8B-B14F-4D97-AF65-F5344CB8AC3E}">
        <p14:creationId xmlns:p14="http://schemas.microsoft.com/office/powerpoint/2010/main" val="2679426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855" y="757382"/>
            <a:ext cx="10651836" cy="5809672"/>
          </a:xfrm>
        </p:spPr>
        <p:txBody>
          <a:bodyPr>
            <a:normAutofit fontScale="92500" lnSpcReduction="20000"/>
          </a:bodyPr>
          <a:lstStyle/>
          <a:p>
            <a:pPr algn="just"/>
            <a:r>
              <a:rPr lang="en-US" dirty="0"/>
              <a:t>Although the logic of self-interest increases the duopoly’s output above </a:t>
            </a:r>
            <a:r>
              <a:rPr lang="en-US" dirty="0" smtClean="0"/>
              <a:t>the monopoly </a:t>
            </a:r>
            <a:r>
              <a:rPr lang="en-US" dirty="0"/>
              <a:t>level, </a:t>
            </a:r>
            <a:r>
              <a:rPr lang="en-US" b="1" dirty="0"/>
              <a:t>it does not push the </a:t>
            </a:r>
            <a:r>
              <a:rPr lang="en-US" b="1" dirty="0" err="1"/>
              <a:t>duopolists</a:t>
            </a:r>
            <a:r>
              <a:rPr lang="en-US" b="1" dirty="0"/>
              <a:t> to reach the competitive </a:t>
            </a:r>
            <a:r>
              <a:rPr lang="en-US" b="1" dirty="0" smtClean="0"/>
              <a:t>allocation</a:t>
            </a:r>
            <a:r>
              <a:rPr lang="en-US" dirty="0" smtClean="0"/>
              <a:t>.</a:t>
            </a:r>
            <a:r>
              <a:rPr lang="en-US" dirty="0"/>
              <a:t> Like monopolists, oligopolists are aware that increasing </a:t>
            </a:r>
            <a:r>
              <a:rPr lang="en-US" dirty="0" smtClean="0"/>
              <a:t>the amount </a:t>
            </a:r>
            <a:r>
              <a:rPr lang="en-US" dirty="0"/>
              <a:t>they produce reduces the price of their product, which in turn </a:t>
            </a:r>
            <a:r>
              <a:rPr lang="en-US" dirty="0" smtClean="0"/>
              <a:t>affects profits</a:t>
            </a:r>
            <a:r>
              <a:rPr lang="en-US" dirty="0"/>
              <a:t>. Therefore, they stop short of following the competitive firm’s rule </a:t>
            </a:r>
            <a:r>
              <a:rPr lang="en-US" dirty="0" smtClean="0"/>
              <a:t>of producing </a:t>
            </a:r>
            <a:r>
              <a:rPr lang="en-US" dirty="0"/>
              <a:t>up to the point where price equals marginal </a:t>
            </a:r>
            <a:r>
              <a:rPr lang="en-US" dirty="0" smtClean="0"/>
              <a:t>cost.</a:t>
            </a:r>
          </a:p>
          <a:p>
            <a:pPr algn="just"/>
            <a:r>
              <a:rPr lang="en-US" dirty="0"/>
              <a:t>The outcome in which Jack and Jill each produce 40 gallons looks like </a:t>
            </a:r>
            <a:r>
              <a:rPr lang="en-US" b="1" dirty="0"/>
              <a:t>some </a:t>
            </a:r>
            <a:r>
              <a:rPr lang="en-US" b="1" dirty="0" smtClean="0"/>
              <a:t>sort of </a:t>
            </a:r>
            <a:r>
              <a:rPr lang="en-US" b="1" dirty="0"/>
              <a:t>equilibrium. In fact, this outcome is called a Nash </a:t>
            </a:r>
            <a:r>
              <a:rPr lang="en-US" b="1" dirty="0" smtClean="0"/>
              <a:t>equilibrium.</a:t>
            </a:r>
            <a:r>
              <a:rPr lang="en-US" b="1" dirty="0"/>
              <a:t> A Nash equilibrium is a situation in which economic </a:t>
            </a:r>
            <a:r>
              <a:rPr lang="en-US" b="1" dirty="0" smtClean="0"/>
              <a:t>actors interacting </a:t>
            </a:r>
            <a:r>
              <a:rPr lang="en-US" b="1" dirty="0"/>
              <a:t>with one another each choose their best strategy given the </a:t>
            </a:r>
            <a:r>
              <a:rPr lang="en-US" b="1" dirty="0" smtClean="0"/>
              <a:t>strategies </a:t>
            </a:r>
            <a:r>
              <a:rPr lang="en-IN" b="1" dirty="0" smtClean="0"/>
              <a:t>the </a:t>
            </a:r>
            <a:r>
              <a:rPr lang="en-IN" b="1" dirty="0"/>
              <a:t>others have chosen</a:t>
            </a:r>
            <a:r>
              <a:rPr lang="en-IN" dirty="0" smtClean="0"/>
              <a:t>.</a:t>
            </a:r>
            <a:r>
              <a:rPr lang="en-US" dirty="0"/>
              <a:t> Once they reach this </a:t>
            </a:r>
            <a:r>
              <a:rPr lang="en-US" dirty="0" smtClean="0"/>
              <a:t>Nash equilibrium</a:t>
            </a:r>
            <a:r>
              <a:rPr lang="en-US" dirty="0"/>
              <a:t>, neither Jack nor Jill has an incentive to make a different decision</a:t>
            </a:r>
            <a:r>
              <a:rPr lang="en-US" dirty="0" smtClean="0"/>
              <a:t>.</a:t>
            </a:r>
          </a:p>
          <a:p>
            <a:pPr algn="just"/>
            <a:r>
              <a:rPr lang="en-US" dirty="0"/>
              <a:t>This example illustrates the tension between cooperation and self-interest. </a:t>
            </a:r>
            <a:r>
              <a:rPr lang="en-US" b="1" dirty="0" smtClean="0"/>
              <a:t>Oligopolists would </a:t>
            </a:r>
            <a:r>
              <a:rPr lang="en-US" b="1" dirty="0"/>
              <a:t>be better off cooperating and reaching the monopoly </a:t>
            </a:r>
            <a:r>
              <a:rPr lang="en-US" b="1" dirty="0" smtClean="0"/>
              <a:t>outcome. Yet </a:t>
            </a:r>
            <a:r>
              <a:rPr lang="en-US" b="1" dirty="0"/>
              <a:t>because they pursue their own self-interest, they do not end up reaching </a:t>
            </a:r>
            <a:r>
              <a:rPr lang="en-US" b="1" dirty="0" smtClean="0"/>
              <a:t>the monopoly </a:t>
            </a:r>
            <a:r>
              <a:rPr lang="en-US" b="1" dirty="0"/>
              <a:t>outcome and maximizing their joint profit</a:t>
            </a:r>
            <a:r>
              <a:rPr lang="en-US" dirty="0"/>
              <a:t>. Each oligopolist is </a:t>
            </a:r>
            <a:r>
              <a:rPr lang="en-US" dirty="0" smtClean="0"/>
              <a:t>tempted to </a:t>
            </a:r>
            <a:r>
              <a:rPr lang="en-US" dirty="0"/>
              <a:t>raise production and capture a larger share of the market. As each of them </a:t>
            </a:r>
            <a:r>
              <a:rPr lang="en-US" dirty="0" smtClean="0"/>
              <a:t>tries to </a:t>
            </a:r>
            <a:r>
              <a:rPr lang="en-US" dirty="0"/>
              <a:t>do this, total production rises, and the price falls.</a:t>
            </a:r>
            <a:endParaRPr lang="en-US" dirty="0" smtClean="0"/>
          </a:p>
        </p:txBody>
      </p:sp>
    </p:spTree>
    <p:extLst>
      <p:ext uri="{BB962C8B-B14F-4D97-AF65-F5344CB8AC3E}">
        <p14:creationId xmlns:p14="http://schemas.microsoft.com/office/powerpoint/2010/main" val="2131350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In summary, when firms in an oligopoly individually choose production to </a:t>
            </a:r>
            <a:r>
              <a:rPr lang="en-US" dirty="0" smtClean="0"/>
              <a:t>maximize profit</a:t>
            </a:r>
            <a:r>
              <a:rPr lang="en-US" dirty="0"/>
              <a:t>, </a:t>
            </a:r>
            <a:r>
              <a:rPr lang="en-US" b="1" dirty="0"/>
              <a:t>they produce a quantity of output greater than the level produced by monopoly </a:t>
            </a:r>
            <a:r>
              <a:rPr lang="en-US" b="1" dirty="0" smtClean="0"/>
              <a:t>and less </a:t>
            </a:r>
            <a:r>
              <a:rPr lang="en-US" b="1" dirty="0"/>
              <a:t>than the level produced by competition. The oligopoly price is less than the </a:t>
            </a:r>
            <a:r>
              <a:rPr lang="en-US" b="1" dirty="0" smtClean="0"/>
              <a:t>monopoly price </a:t>
            </a:r>
            <a:r>
              <a:rPr lang="en-US" b="1" dirty="0"/>
              <a:t>but greater than the competitive price </a:t>
            </a:r>
            <a:r>
              <a:rPr lang="en-US" dirty="0"/>
              <a:t>(which equals marginal cost).</a:t>
            </a:r>
            <a:endParaRPr lang="en-IN" dirty="0"/>
          </a:p>
        </p:txBody>
      </p:sp>
    </p:spTree>
    <p:extLst>
      <p:ext uri="{BB962C8B-B14F-4D97-AF65-F5344CB8AC3E}">
        <p14:creationId xmlns:p14="http://schemas.microsoft.com/office/powerpoint/2010/main" val="2764370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a:solidFill>
            <a:schemeClr val="accent1">
              <a:lumMod val="20000"/>
              <a:lumOff val="80000"/>
            </a:schemeClr>
          </a:solidFill>
        </p:spPr>
        <p:txBody>
          <a:bodyPr/>
          <a:lstStyle/>
          <a:p>
            <a:pPr algn="ctr"/>
            <a:r>
              <a:rPr lang="en-US" dirty="0" smtClean="0"/>
              <a:t>Choosing a strategy</a:t>
            </a:r>
            <a:endParaRPr lang="en-IN" dirty="0"/>
          </a:p>
        </p:txBody>
      </p:sp>
      <p:sp>
        <p:nvSpPr>
          <p:cNvPr id="3" name="Content Placeholder 2"/>
          <p:cNvSpPr>
            <a:spLocks noGrp="1"/>
          </p:cNvSpPr>
          <p:nvPr>
            <p:ph idx="1"/>
          </p:nvPr>
        </p:nvSpPr>
        <p:spPr>
          <a:xfrm>
            <a:off x="729673" y="1708727"/>
            <a:ext cx="10834253" cy="4904509"/>
          </a:xfrm>
        </p:spPr>
        <p:txBody>
          <a:bodyPr>
            <a:normAutofit fontScale="85000" lnSpcReduction="20000"/>
          </a:bodyPr>
          <a:lstStyle/>
          <a:p>
            <a:pPr algn="just"/>
            <a:r>
              <a:rPr lang="en-US" dirty="0"/>
              <a:t>If there are two firms in the market and they are producing a </a:t>
            </a:r>
            <a:r>
              <a:rPr lang="en-US" dirty="0" smtClean="0"/>
              <a:t>homogeneous product</a:t>
            </a:r>
            <a:r>
              <a:rPr lang="en-US" dirty="0"/>
              <a:t>, then there are four variables of interest: the price that each </a:t>
            </a:r>
            <a:r>
              <a:rPr lang="en-US" dirty="0" smtClean="0"/>
              <a:t>firm charges </a:t>
            </a:r>
            <a:r>
              <a:rPr lang="en-US" dirty="0"/>
              <a:t>and the quantities that each firm </a:t>
            </a:r>
            <a:r>
              <a:rPr lang="en-US" dirty="0" smtClean="0"/>
              <a:t>produces. When </a:t>
            </a:r>
            <a:r>
              <a:rPr lang="en-US" dirty="0"/>
              <a:t>one firm decides about its choices for prices and quantities it </a:t>
            </a:r>
            <a:r>
              <a:rPr lang="en-US" dirty="0" smtClean="0"/>
              <a:t>may already </a:t>
            </a:r>
            <a:r>
              <a:rPr lang="en-US" dirty="0"/>
              <a:t>know the choices made by the other firm. If one firm gets to set </a:t>
            </a:r>
            <a:r>
              <a:rPr lang="en-US" dirty="0" smtClean="0"/>
              <a:t>its price </a:t>
            </a:r>
            <a:r>
              <a:rPr lang="en-US" dirty="0"/>
              <a:t>before the other firm, we call it the price leader and the other </a:t>
            </a:r>
            <a:r>
              <a:rPr lang="en-US" dirty="0" smtClean="0"/>
              <a:t>firm the </a:t>
            </a:r>
            <a:r>
              <a:rPr lang="en-US" dirty="0"/>
              <a:t>price follower. </a:t>
            </a:r>
            <a:endParaRPr lang="en-US" dirty="0" smtClean="0"/>
          </a:p>
          <a:p>
            <a:pPr marL="0" indent="0" algn="just">
              <a:buNone/>
            </a:pPr>
            <a:endParaRPr lang="en-US" dirty="0" smtClean="0"/>
          </a:p>
          <a:p>
            <a:pPr algn="just"/>
            <a:r>
              <a:rPr lang="en-US" dirty="0" smtClean="0"/>
              <a:t>Similarly</a:t>
            </a:r>
            <a:r>
              <a:rPr lang="en-US" dirty="0"/>
              <a:t>, one firm may get to choose its quantity </a:t>
            </a:r>
            <a:r>
              <a:rPr lang="en-US" dirty="0" smtClean="0"/>
              <a:t>first, in </a:t>
            </a:r>
            <a:r>
              <a:rPr lang="en-US" dirty="0"/>
              <a:t>which case it is a quantity leader and the other is a quantity </a:t>
            </a:r>
            <a:r>
              <a:rPr lang="en-US" dirty="0" smtClean="0"/>
              <a:t>follower. The </a:t>
            </a:r>
            <a:r>
              <a:rPr lang="en-US" dirty="0"/>
              <a:t>strategic interactions in these cases form a sequential game</a:t>
            </a:r>
            <a:r>
              <a:rPr lang="en-US" dirty="0" smtClean="0"/>
              <a:t>.</a:t>
            </a:r>
          </a:p>
          <a:p>
            <a:pPr marL="0" indent="0" algn="just">
              <a:buNone/>
            </a:pPr>
            <a:endParaRPr lang="en-US" dirty="0"/>
          </a:p>
          <a:p>
            <a:pPr algn="just"/>
            <a:r>
              <a:rPr lang="en-US" dirty="0"/>
              <a:t>On the other hand, it may be that when one firm makes its choices </a:t>
            </a:r>
            <a:r>
              <a:rPr lang="en-US" dirty="0" smtClean="0"/>
              <a:t>it doesn’t </a:t>
            </a:r>
            <a:r>
              <a:rPr lang="en-US" dirty="0"/>
              <a:t>know the choices made by the other firm. In this case, it has </a:t>
            </a:r>
            <a:r>
              <a:rPr lang="en-US" dirty="0" smtClean="0"/>
              <a:t>to guess </a:t>
            </a:r>
            <a:r>
              <a:rPr lang="en-US" dirty="0"/>
              <a:t>about the other firm’s choice in order to make a sensible </a:t>
            </a:r>
            <a:r>
              <a:rPr lang="en-US" dirty="0" smtClean="0"/>
              <a:t>decision itself</a:t>
            </a:r>
            <a:r>
              <a:rPr lang="en-US" dirty="0"/>
              <a:t>. This is a simultaneous game. Again there are two </a:t>
            </a:r>
            <a:r>
              <a:rPr lang="en-US" dirty="0" smtClean="0"/>
              <a:t>possibilities: the </a:t>
            </a:r>
            <a:r>
              <a:rPr lang="en-US" dirty="0"/>
              <a:t>firms could each simultaneously choose prices or each </a:t>
            </a:r>
            <a:r>
              <a:rPr lang="en-US" dirty="0" smtClean="0"/>
              <a:t>simultaneously </a:t>
            </a:r>
            <a:r>
              <a:rPr lang="en-IN" dirty="0" smtClean="0"/>
              <a:t>choose </a:t>
            </a:r>
            <a:r>
              <a:rPr lang="en-IN" dirty="0"/>
              <a:t>quantities</a:t>
            </a:r>
            <a:r>
              <a:rPr lang="en-IN" dirty="0" smtClean="0"/>
              <a:t>.</a:t>
            </a:r>
            <a:r>
              <a:rPr lang="en-US" dirty="0"/>
              <a:t> </a:t>
            </a:r>
            <a:endParaRPr lang="en-US" dirty="0" smtClean="0"/>
          </a:p>
        </p:txBody>
      </p:sp>
    </p:spTree>
    <p:extLst>
      <p:ext uri="{BB962C8B-B14F-4D97-AF65-F5344CB8AC3E}">
        <p14:creationId xmlns:p14="http://schemas.microsoft.com/office/powerpoint/2010/main" val="273913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This classification scheme gives us </a:t>
            </a:r>
            <a:r>
              <a:rPr lang="en-US" b="1" dirty="0"/>
              <a:t>four possibilities: quantity leadership, price leadership, simultaneous quantity setting, and simultaneous price setting</a:t>
            </a:r>
            <a:r>
              <a:rPr lang="en-US" dirty="0"/>
              <a:t>. Each of these types of interaction gives rise to a different set of </a:t>
            </a:r>
            <a:r>
              <a:rPr lang="en-IN" dirty="0"/>
              <a:t>strategic issues.</a:t>
            </a:r>
          </a:p>
          <a:p>
            <a:pPr marL="0" indent="0" algn="just">
              <a:buNone/>
            </a:pPr>
            <a:endParaRPr lang="en-IN" dirty="0"/>
          </a:p>
          <a:p>
            <a:pPr algn="just"/>
            <a:r>
              <a:rPr lang="en-US" dirty="0"/>
              <a:t>There is also another possible form of interaction that we will examine. </a:t>
            </a:r>
            <a:r>
              <a:rPr lang="en-US" b="1" dirty="0"/>
              <a:t>Instead of the firms competing against each other in one form or another they may be able to collude</a:t>
            </a:r>
            <a:r>
              <a:rPr lang="en-US" dirty="0"/>
              <a:t>. In this case the two firms can jointly agree to set prices and quantities that maximize the sum of their profits. This sort of collusion is called a cooperative </a:t>
            </a:r>
            <a:r>
              <a:rPr lang="en-US" dirty="0" smtClean="0"/>
              <a:t>game.</a:t>
            </a:r>
            <a:endParaRPr lang="en-IN" dirty="0"/>
          </a:p>
          <a:p>
            <a:endParaRPr lang="en-IN" dirty="0"/>
          </a:p>
        </p:txBody>
      </p:sp>
    </p:spTree>
    <p:extLst>
      <p:ext uri="{BB962C8B-B14F-4D97-AF65-F5344CB8AC3E}">
        <p14:creationId xmlns:p14="http://schemas.microsoft.com/office/powerpoint/2010/main" val="19942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5692</Words>
  <Application>Microsoft Office PowerPoint</Application>
  <PresentationFormat>Widescreen</PresentationFormat>
  <Paragraphs>201</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Oligopoly</vt:lpstr>
      <vt:lpstr>Introduction</vt:lpstr>
      <vt:lpstr>PowerPoint Presentation</vt:lpstr>
      <vt:lpstr>Duopoly as a case of Oligopoly</vt:lpstr>
      <vt:lpstr>Demand Schedule for Water</vt:lpstr>
      <vt:lpstr>PowerPoint Presentation</vt:lpstr>
      <vt:lpstr>PowerPoint Presentation</vt:lpstr>
      <vt:lpstr>Choosing a strategy</vt:lpstr>
      <vt:lpstr>PowerPoint Presentation</vt:lpstr>
      <vt:lpstr>Quantity leadership</vt:lpstr>
      <vt:lpstr>PowerPoint Presentation</vt:lpstr>
      <vt:lpstr>Follower’s problem</vt:lpstr>
      <vt:lpstr>PowerPoint Presentation</vt:lpstr>
      <vt:lpstr>PowerPoint Presentation</vt:lpstr>
      <vt:lpstr>Isoprofit curves</vt:lpstr>
      <vt:lpstr>PowerPoint Presentation</vt:lpstr>
      <vt:lpstr>Leader’s problem</vt:lpstr>
      <vt:lpstr>PowerPoint Presentation</vt:lpstr>
      <vt:lpstr>PowerPoint Presentation</vt:lpstr>
      <vt:lpstr>PowerPoint Presentation</vt:lpstr>
      <vt:lpstr>Stackelberg equillibrium</vt:lpstr>
      <vt:lpstr>Price Leadership</vt:lpstr>
      <vt:lpstr>PowerPoint Presentation</vt:lpstr>
      <vt:lpstr>Price leader</vt:lpstr>
      <vt:lpstr>Advantages of price leadership</vt:lpstr>
      <vt:lpstr>Disadvantages of price leadership</vt:lpstr>
      <vt:lpstr>Comparing price leadership and quantity leadership</vt:lpstr>
      <vt:lpstr>Simultaneous quantity setting</vt:lpstr>
      <vt:lpstr>PowerPoint Presentation</vt:lpstr>
      <vt:lpstr>PowerPoint Presentation</vt:lpstr>
      <vt:lpstr>PowerPoint Presentation</vt:lpstr>
      <vt:lpstr>Cournot Equillibrium</vt:lpstr>
      <vt:lpstr>PowerPoint Presentation</vt:lpstr>
      <vt:lpstr>PowerPoint Presentation</vt:lpstr>
      <vt:lpstr>Simultaneous price setting</vt:lpstr>
      <vt:lpstr>PowerPoint Presentation</vt:lpstr>
      <vt:lpstr>Collusion</vt:lpstr>
      <vt:lpstr>PowerPoint Presentation</vt:lpstr>
      <vt:lpstr>PowerPoint Presentation</vt:lpstr>
      <vt:lpstr>PowerPoint Presentation</vt:lpstr>
      <vt:lpstr>PowerPoint Presentation</vt:lpstr>
      <vt:lpstr>Two firm cartel</vt:lpstr>
      <vt:lpstr>Comparison of solutions</vt:lpstr>
      <vt:lpstr>Public Policies towards Oligopolies</vt:lpstr>
      <vt:lpstr>PowerPoint Presentation</vt:lpstr>
      <vt:lpstr>PowerPoint Presentation</vt:lpstr>
      <vt:lpstr>Predatory pricing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86</cp:revision>
  <dcterms:created xsi:type="dcterms:W3CDTF">2022-09-14T13:18:53Z</dcterms:created>
  <dcterms:modified xsi:type="dcterms:W3CDTF">2023-03-12T11:25:55Z</dcterms:modified>
</cp:coreProperties>
</file>