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58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19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91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21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16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2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45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9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34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76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A039A-A59D-4A31-8ECF-0B8E66B1F27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2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A039A-A59D-4A31-8ECF-0B8E66B1F27A}" type="datetimeFigureOut">
              <a:rPr lang="en-IN" smtClean="0"/>
              <a:t>30-01-2023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6592C-0202-494A-9283-3EF10B8FB4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27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98451"/>
            <a:ext cx="9144000" cy="1264596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 smtClean="0"/>
              <a:t>	BUDGET CONSTRAINT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09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269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Taxes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418"/>
            <a:ext cx="10515600" cy="4913746"/>
          </a:xfrm>
        </p:spPr>
        <p:txBody>
          <a:bodyPr/>
          <a:lstStyle/>
          <a:p>
            <a:pPr algn="just"/>
            <a:r>
              <a:rPr lang="en-US" dirty="0"/>
              <a:t>Economic policy often uses tools that affect a consumer’s budget </a:t>
            </a:r>
            <a:r>
              <a:rPr lang="en-US" dirty="0" smtClean="0"/>
              <a:t>constraint, such </a:t>
            </a:r>
            <a:r>
              <a:rPr lang="en-US" dirty="0"/>
              <a:t>as taxes. For example, if the government imposes a quantity tax, </a:t>
            </a:r>
            <a:r>
              <a:rPr lang="en-US" dirty="0" smtClean="0"/>
              <a:t>this means </a:t>
            </a:r>
            <a:r>
              <a:rPr lang="en-US" dirty="0"/>
              <a:t>that the consumer has to pay a certain amount to the </a:t>
            </a:r>
            <a:r>
              <a:rPr lang="en-US" dirty="0" smtClean="0"/>
              <a:t>government </a:t>
            </a:r>
            <a:r>
              <a:rPr lang="en-US" dirty="0"/>
              <a:t>for each unit of the good he purchases</a:t>
            </a:r>
            <a:r>
              <a:rPr lang="en-US" dirty="0" smtClean="0"/>
              <a:t>.</a:t>
            </a:r>
          </a:p>
          <a:p>
            <a:pPr algn="just"/>
            <a:r>
              <a:rPr lang="en-IN" dirty="0" smtClean="0"/>
              <a:t>From </a:t>
            </a:r>
            <a:r>
              <a:rPr lang="en-US" dirty="0" smtClean="0"/>
              <a:t>the </a:t>
            </a:r>
            <a:r>
              <a:rPr lang="en-US" dirty="0"/>
              <a:t>viewpoint of the consumer the tax is just like a higher price. Thus </a:t>
            </a:r>
            <a:r>
              <a:rPr lang="en-US" dirty="0" smtClean="0"/>
              <a:t>a quantity </a:t>
            </a:r>
            <a:r>
              <a:rPr lang="en-US" dirty="0"/>
              <a:t>tax of t </a:t>
            </a:r>
            <a:r>
              <a:rPr lang="en-US" dirty="0" smtClean="0"/>
              <a:t>rupees </a:t>
            </a:r>
            <a:r>
              <a:rPr lang="en-US" dirty="0"/>
              <a:t>per unit of good 1 simply changes the price of </a:t>
            </a:r>
            <a:r>
              <a:rPr lang="en-US" dirty="0" smtClean="0"/>
              <a:t>good 1 </a:t>
            </a:r>
            <a:r>
              <a:rPr lang="en-US" dirty="0"/>
              <a:t>from p</a:t>
            </a:r>
            <a:r>
              <a:rPr lang="en-US" baseline="-25000" dirty="0"/>
              <a:t>1</a:t>
            </a:r>
            <a:r>
              <a:rPr lang="en-US" dirty="0"/>
              <a:t> to p</a:t>
            </a:r>
            <a:r>
              <a:rPr lang="en-US" baseline="-25000" dirty="0"/>
              <a:t>1</a:t>
            </a:r>
            <a:r>
              <a:rPr lang="en-US" dirty="0"/>
              <a:t> + t</a:t>
            </a:r>
            <a:r>
              <a:rPr lang="en-US" dirty="0" smtClean="0"/>
              <a:t>. This implies that the budget line must get steeper.</a:t>
            </a:r>
          </a:p>
          <a:p>
            <a:pPr algn="just"/>
            <a:r>
              <a:rPr lang="en-US" dirty="0"/>
              <a:t>Another kind of tax is a value tax. As the name implies this is a </a:t>
            </a:r>
            <a:r>
              <a:rPr lang="en-US" dirty="0" smtClean="0"/>
              <a:t>tax on </a:t>
            </a:r>
            <a:r>
              <a:rPr lang="en-US" dirty="0"/>
              <a:t>the value—the price—of a good, rather than the quantity purchased </a:t>
            </a:r>
            <a:r>
              <a:rPr lang="en-US" dirty="0" smtClean="0"/>
              <a:t>of a </a:t>
            </a:r>
            <a:r>
              <a:rPr lang="en-US" dirty="0"/>
              <a:t>good. A value tax is usually expressed in percentage </a:t>
            </a:r>
            <a:r>
              <a:rPr lang="en-US" dirty="0" smtClean="0"/>
              <a:t>terms.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24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37" y="785091"/>
            <a:ext cx="10935854" cy="566189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If good 1 has a price of p</a:t>
            </a:r>
            <a:r>
              <a:rPr lang="en-US" baseline="-25000" dirty="0"/>
              <a:t>1</a:t>
            </a:r>
            <a:r>
              <a:rPr lang="en-US" dirty="0"/>
              <a:t> but is subject to a sales tax at rate τ, </a:t>
            </a:r>
            <a:r>
              <a:rPr lang="en-US" dirty="0" smtClean="0"/>
              <a:t>then the </a:t>
            </a:r>
            <a:r>
              <a:rPr lang="en-US" dirty="0"/>
              <a:t>actual price facing the consumer is (1 + τ )p</a:t>
            </a:r>
            <a:r>
              <a:rPr lang="en-US" baseline="-25000" dirty="0"/>
              <a:t>1</a:t>
            </a:r>
            <a:r>
              <a:rPr lang="en-US" dirty="0" smtClean="0"/>
              <a:t>. </a:t>
            </a:r>
            <a:r>
              <a:rPr lang="en-US" dirty="0"/>
              <a:t>The consumer has </a:t>
            </a:r>
            <a:r>
              <a:rPr lang="en-US" dirty="0" smtClean="0"/>
              <a:t>to pay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to the supplier and τp1 to the government for each unit of the </a:t>
            </a:r>
            <a:r>
              <a:rPr lang="en-US" dirty="0" smtClean="0"/>
              <a:t>good so </a:t>
            </a:r>
            <a:r>
              <a:rPr lang="en-US" dirty="0"/>
              <a:t>the total cost of the good to the consumer is (1 + τ )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</a:p>
          <a:p>
            <a:pPr algn="just"/>
            <a:r>
              <a:rPr lang="en-US" dirty="0"/>
              <a:t>A subsidy is the opposite of a tax. In the case of a quantity </a:t>
            </a:r>
            <a:r>
              <a:rPr lang="en-US" dirty="0" smtClean="0"/>
              <a:t>subsidy, the </a:t>
            </a:r>
            <a:r>
              <a:rPr lang="en-US" dirty="0"/>
              <a:t>government gives an amount to the consumer that depends on </a:t>
            </a:r>
            <a:r>
              <a:rPr lang="en-US" dirty="0" smtClean="0"/>
              <a:t>the amount </a:t>
            </a:r>
            <a:r>
              <a:rPr lang="en-US" dirty="0"/>
              <a:t>of the good purchased. If, for example, the consumption of </a:t>
            </a:r>
            <a:r>
              <a:rPr lang="en-US" dirty="0" smtClean="0"/>
              <a:t>milk were </a:t>
            </a:r>
            <a:r>
              <a:rPr lang="en-US" dirty="0"/>
              <a:t>subsidized, the government would pay some amount of money to </a:t>
            </a:r>
            <a:r>
              <a:rPr lang="en-US" dirty="0" smtClean="0"/>
              <a:t>each consumer </a:t>
            </a:r>
            <a:r>
              <a:rPr lang="en-US" dirty="0"/>
              <a:t>of milk depending on the amount that consumer purchased. </a:t>
            </a:r>
            <a:r>
              <a:rPr lang="en-US" dirty="0" smtClean="0"/>
              <a:t>If the </a:t>
            </a:r>
            <a:r>
              <a:rPr lang="en-US" dirty="0"/>
              <a:t>subsidy is s </a:t>
            </a:r>
            <a:r>
              <a:rPr lang="en-US" dirty="0" smtClean="0"/>
              <a:t>rupees </a:t>
            </a:r>
            <a:r>
              <a:rPr lang="en-US" dirty="0"/>
              <a:t>per unit of consumption of good 1, then from </a:t>
            </a:r>
            <a:r>
              <a:rPr lang="en-US" dirty="0" smtClean="0"/>
              <a:t>the viewpoint </a:t>
            </a:r>
            <a:r>
              <a:rPr lang="en-US" dirty="0"/>
              <a:t>of the consumer, the price of good 1 would be p</a:t>
            </a:r>
            <a:r>
              <a:rPr lang="en-US" baseline="-25000" dirty="0"/>
              <a:t>1</a:t>
            </a:r>
            <a:r>
              <a:rPr lang="en-US" dirty="0"/>
              <a:t>−s. This </a:t>
            </a:r>
            <a:r>
              <a:rPr lang="en-US" dirty="0" smtClean="0"/>
              <a:t>would therefore </a:t>
            </a:r>
            <a:r>
              <a:rPr lang="en-US" dirty="0"/>
              <a:t>make the budget line flatter.</a:t>
            </a:r>
          </a:p>
          <a:p>
            <a:pPr algn="just"/>
            <a:r>
              <a:rPr lang="en-US" dirty="0"/>
              <a:t>Similarly an ad valorem subsidy is a subsidy based on the price of </a:t>
            </a:r>
            <a:r>
              <a:rPr lang="en-US" dirty="0" smtClean="0"/>
              <a:t>the </a:t>
            </a:r>
            <a:r>
              <a:rPr lang="en-IN" dirty="0" smtClean="0"/>
              <a:t>good </a:t>
            </a:r>
            <a:r>
              <a:rPr lang="en-IN" dirty="0"/>
              <a:t>being </a:t>
            </a:r>
            <a:r>
              <a:rPr lang="en-IN" dirty="0" smtClean="0"/>
              <a:t>subsidized.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600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Another kind of tax or subsidy that the government might use is a </a:t>
            </a:r>
            <a:r>
              <a:rPr lang="en-US" dirty="0" smtClean="0"/>
              <a:t>lump sum </a:t>
            </a:r>
            <a:r>
              <a:rPr lang="en-US" dirty="0" smtClean="0"/>
              <a:t>tax </a:t>
            </a:r>
            <a:r>
              <a:rPr lang="en-US" dirty="0"/>
              <a:t>or subsidy. In the case of a tax, this means that the </a:t>
            </a:r>
            <a:r>
              <a:rPr lang="en-US" dirty="0" smtClean="0"/>
              <a:t>government takes </a:t>
            </a:r>
            <a:r>
              <a:rPr lang="en-US" dirty="0"/>
              <a:t>away some fixed amount of money, regardless of the individual’s behavior.</a:t>
            </a:r>
          </a:p>
          <a:p>
            <a:pPr algn="just"/>
            <a:r>
              <a:rPr lang="en-US" dirty="0"/>
              <a:t>Thus a lump-sum tax means that the budget line of a </a:t>
            </a:r>
            <a:r>
              <a:rPr lang="en-US" dirty="0" smtClean="0"/>
              <a:t>consumer will </a:t>
            </a:r>
            <a:r>
              <a:rPr lang="en-US" dirty="0"/>
              <a:t>shift inward because his money income has been reduced. Similarly, </a:t>
            </a:r>
            <a:r>
              <a:rPr lang="en-US" dirty="0" smtClean="0"/>
              <a:t>a lump-sum </a:t>
            </a:r>
            <a:r>
              <a:rPr lang="en-US" dirty="0"/>
              <a:t>subsidy means that the budget line will shift </a:t>
            </a:r>
            <a:r>
              <a:rPr lang="en-US" dirty="0" smtClean="0"/>
              <a:t>outward.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66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4293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Rationing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dirty="0" smtClean="0"/>
                  <a:t>Governments also sometimes impose rationing constraints. This means that </a:t>
                </a:r>
                <a:r>
                  <a:rPr lang="en-US" dirty="0"/>
                  <a:t>the level of consumption of some good is fixed to be no larger </a:t>
                </a:r>
                <a:r>
                  <a:rPr lang="en-US" dirty="0" smtClean="0"/>
                  <a:t>than some </a:t>
                </a:r>
                <a:r>
                  <a:rPr lang="en-US" dirty="0"/>
                  <a:t>amount. For example, during World War II the U.S. </a:t>
                </a:r>
                <a:r>
                  <a:rPr lang="en-US" dirty="0" smtClean="0"/>
                  <a:t>government rationed </a:t>
                </a:r>
                <a:r>
                  <a:rPr lang="en-US" dirty="0"/>
                  <a:t>certain foods like butter and meat</a:t>
                </a:r>
                <a:r>
                  <a:rPr lang="en-US" dirty="0" smtClean="0"/>
                  <a:t>.</a:t>
                </a:r>
              </a:p>
              <a:p>
                <a:pPr algn="just"/>
                <a:r>
                  <a:rPr lang="en-US" dirty="0"/>
                  <a:t>Suppose, for example, that good 1 were rationed so that no more </a:t>
                </a:r>
                <a:r>
                  <a:rPr lang="en-US" dirty="0" smtClean="0"/>
                  <a:t>than x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 </a:t>
                </a:r>
                <a:r>
                  <a:rPr lang="en-US" dirty="0"/>
                  <a:t>could be consumed by a given consumer. Then the budget set of </a:t>
                </a:r>
                <a:r>
                  <a:rPr lang="en-US" dirty="0" smtClean="0"/>
                  <a:t>the consumer would </a:t>
                </a:r>
                <a:r>
                  <a:rPr lang="en-US" dirty="0"/>
                  <a:t>be the </a:t>
                </a:r>
                <a:r>
                  <a:rPr lang="en-US" dirty="0" smtClean="0"/>
                  <a:t>old budget </a:t>
                </a:r>
                <a:r>
                  <a:rPr lang="en-US" dirty="0"/>
                  <a:t>set with a piece lopped off. The lopped-off piece consists of all </a:t>
                </a:r>
                <a:r>
                  <a:rPr lang="en-US" dirty="0" smtClean="0"/>
                  <a:t>the consumption </a:t>
                </a:r>
                <a:r>
                  <a:rPr lang="en-US" dirty="0"/>
                  <a:t>bundles that are affordable but have x</a:t>
                </a:r>
                <a:r>
                  <a:rPr lang="en-US" baseline="-25000" dirty="0"/>
                  <a:t>1</a:t>
                </a:r>
                <a:r>
                  <a:rPr lang="en-US" dirty="0"/>
                  <a:t> &gt;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ba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8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436" y="365125"/>
            <a:ext cx="10633364" cy="116811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963" y="1630260"/>
            <a:ext cx="6530109" cy="446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3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935"/>
          <a:stretch/>
        </p:blipFill>
        <p:spPr>
          <a:xfrm>
            <a:off x="745836" y="1466850"/>
            <a:ext cx="5219335" cy="46660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1466850"/>
            <a:ext cx="5410200" cy="471011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Sometimes taxes, subsidies, and rationing are combined. For example, we could consider a situation where a consumer could consume good 1 at a price of p</a:t>
            </a:r>
            <a:r>
              <a:rPr lang="en-US" baseline="-25000" dirty="0"/>
              <a:t>1</a:t>
            </a:r>
            <a:r>
              <a:rPr lang="en-US" dirty="0"/>
              <a:t> up to some level x</a:t>
            </a:r>
            <a:r>
              <a:rPr lang="en-US" baseline="-25000" dirty="0"/>
              <a:t>1</a:t>
            </a:r>
            <a:r>
              <a:rPr lang="en-US" dirty="0"/>
              <a:t>, and then had to pay a tax t on all consumption in excess of x</a:t>
            </a:r>
            <a:r>
              <a:rPr lang="en-US" baseline="-25000" dirty="0"/>
              <a:t>1</a:t>
            </a:r>
            <a:r>
              <a:rPr lang="en-US" dirty="0"/>
              <a:t>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Here </a:t>
            </a:r>
            <a:r>
              <a:rPr lang="en-US" dirty="0"/>
              <a:t>the budget line has a slope of −p</a:t>
            </a:r>
            <a:r>
              <a:rPr lang="en-US" baseline="-25000" dirty="0"/>
              <a:t>1</a:t>
            </a:r>
            <a:r>
              <a:rPr lang="en-US" dirty="0"/>
              <a:t>/p</a:t>
            </a:r>
            <a:r>
              <a:rPr lang="en-US" baseline="-25000" dirty="0"/>
              <a:t>2</a:t>
            </a:r>
            <a:r>
              <a:rPr lang="en-US" dirty="0"/>
              <a:t> to the left of x</a:t>
            </a:r>
            <a:r>
              <a:rPr lang="en-US" baseline="-25000" dirty="0"/>
              <a:t>1</a:t>
            </a:r>
            <a:r>
              <a:rPr lang="en-US" dirty="0"/>
              <a:t>, and a slope of −(p</a:t>
            </a:r>
            <a:r>
              <a:rPr lang="en-US" baseline="-25000" dirty="0"/>
              <a:t>1</a:t>
            </a:r>
            <a:r>
              <a:rPr lang="en-US" dirty="0"/>
              <a:t> + t)/p</a:t>
            </a:r>
            <a:r>
              <a:rPr lang="en-US" baseline="-25000" dirty="0"/>
              <a:t>2</a:t>
            </a:r>
            <a:r>
              <a:rPr lang="en-US" dirty="0"/>
              <a:t> to the right of x</a:t>
            </a:r>
            <a:r>
              <a:rPr lang="en-US" baseline="-25000" dirty="0"/>
              <a:t>1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11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7347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9370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IN" sz="2600" dirty="0" smtClean="0"/>
              <a:t>Economists assume </a:t>
            </a:r>
            <a:r>
              <a:rPr lang="en-US" sz="2600" dirty="0" smtClean="0"/>
              <a:t>that </a:t>
            </a:r>
            <a:r>
              <a:rPr lang="en-US" sz="2600" dirty="0"/>
              <a:t>consumers choose the best bundle of goods they can afford. </a:t>
            </a:r>
            <a:r>
              <a:rPr lang="en-US" sz="2600" dirty="0" smtClean="0"/>
              <a:t>Now, we </a:t>
            </a:r>
            <a:r>
              <a:rPr lang="en-US" sz="2600" dirty="0"/>
              <a:t>have to describe more precisely what we mean </a:t>
            </a:r>
            <a:r>
              <a:rPr lang="en-US" sz="2600" dirty="0" smtClean="0"/>
              <a:t>by “best</a:t>
            </a:r>
            <a:r>
              <a:rPr lang="en-US" sz="2600" dirty="0"/>
              <a:t>” and what we mean by “can afford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IN" sz="2600" dirty="0" smtClean="0"/>
              <a:t>In </a:t>
            </a:r>
            <a:r>
              <a:rPr lang="en-US" sz="2600" dirty="0" smtClean="0"/>
              <a:t>real </a:t>
            </a:r>
            <a:r>
              <a:rPr lang="en-US" sz="2600" dirty="0"/>
              <a:t>life there are many goods to consume, but for our purposes it is </a:t>
            </a:r>
            <a:r>
              <a:rPr lang="en-US" sz="2600" dirty="0" smtClean="0"/>
              <a:t>convenient to </a:t>
            </a:r>
            <a:r>
              <a:rPr lang="en-US" sz="2600" dirty="0"/>
              <a:t>consider only the case of two goods, since we can then depict </a:t>
            </a:r>
            <a:r>
              <a:rPr lang="en-US" sz="2600" dirty="0" smtClean="0"/>
              <a:t>the </a:t>
            </a:r>
            <a:r>
              <a:rPr lang="en-IN" sz="2600" dirty="0" smtClean="0"/>
              <a:t>consumer’s </a:t>
            </a:r>
            <a:r>
              <a:rPr lang="en-IN" sz="2600" dirty="0"/>
              <a:t>choice </a:t>
            </a:r>
            <a:r>
              <a:rPr lang="en-IN" sz="2600" dirty="0" smtClean="0"/>
              <a:t>behaviour graphically.</a:t>
            </a:r>
          </a:p>
          <a:p>
            <a:pPr algn="just"/>
            <a:endParaRPr lang="en-IN" sz="2600" dirty="0" smtClean="0"/>
          </a:p>
          <a:p>
            <a:pPr algn="just"/>
            <a:r>
              <a:rPr lang="en-US" sz="2600" dirty="0"/>
              <a:t>We will indicate the consumer’s consumption bundle by (</a:t>
            </a:r>
            <a:r>
              <a:rPr lang="en-US" sz="2600" dirty="0" smtClean="0"/>
              <a:t>x, y). This is </a:t>
            </a:r>
            <a:r>
              <a:rPr lang="en-US" sz="2600" dirty="0"/>
              <a:t>simply a list of two numbers that tells us how much the consumer is </a:t>
            </a:r>
            <a:r>
              <a:rPr lang="en-US" sz="2600" dirty="0" smtClean="0"/>
              <a:t>choosing to </a:t>
            </a:r>
            <a:r>
              <a:rPr lang="en-US" sz="2600" dirty="0"/>
              <a:t>consume of good 1, </a:t>
            </a:r>
            <a:r>
              <a:rPr lang="en-US" sz="2600" dirty="0" smtClean="0"/>
              <a:t>x, </a:t>
            </a:r>
            <a:r>
              <a:rPr lang="en-US" sz="2600" dirty="0"/>
              <a:t>and how much the consumer is choosing </a:t>
            </a:r>
            <a:r>
              <a:rPr lang="en-US" sz="2600" dirty="0" smtClean="0"/>
              <a:t>to consume </a:t>
            </a:r>
            <a:r>
              <a:rPr lang="en-US" sz="2600" dirty="0"/>
              <a:t>of good 2, y</a:t>
            </a:r>
            <a:r>
              <a:rPr lang="en-US" sz="2600" dirty="0" smtClean="0"/>
              <a:t>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71047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We suppose that we can observe the prices of the two goods, (p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) and </a:t>
            </a:r>
            <a:r>
              <a:rPr lang="en-US" dirty="0"/>
              <a:t>the amount of money the consumer has to spend, m. Then the </a:t>
            </a:r>
            <a:r>
              <a:rPr lang="en-US" dirty="0" smtClean="0"/>
              <a:t>budget constraint </a:t>
            </a:r>
            <a:r>
              <a:rPr lang="en-US" dirty="0"/>
              <a:t>of the consumer can be written </a:t>
            </a:r>
            <a:r>
              <a:rPr lang="en-US" dirty="0" smtClean="0"/>
              <a:t>as </a:t>
            </a:r>
          </a:p>
          <a:p>
            <a:pPr marL="0" indent="0" algn="ctr">
              <a:buNone/>
            </a:pPr>
            <a:r>
              <a:rPr lang="en-IN" b="1" dirty="0" smtClean="0"/>
              <a:t>p</a:t>
            </a:r>
            <a:r>
              <a:rPr lang="en-IN" b="1" baseline="-25000" dirty="0" smtClean="0"/>
              <a:t>1</a:t>
            </a:r>
            <a:r>
              <a:rPr lang="en-IN" b="1" dirty="0" smtClean="0"/>
              <a:t>x + p</a:t>
            </a:r>
            <a:r>
              <a:rPr lang="en-IN" b="1" baseline="-25000" dirty="0" smtClean="0"/>
              <a:t>2</a:t>
            </a:r>
            <a:r>
              <a:rPr lang="en-IN" b="1" dirty="0" smtClean="0"/>
              <a:t>y ≤ M</a:t>
            </a:r>
          </a:p>
          <a:p>
            <a:pPr algn="just"/>
            <a:r>
              <a:rPr lang="en-US" dirty="0"/>
              <a:t>The consumer’s affordable consumption bundles are those </a:t>
            </a:r>
            <a:r>
              <a:rPr lang="en-US" dirty="0" smtClean="0"/>
              <a:t>that don’t </a:t>
            </a:r>
            <a:r>
              <a:rPr lang="en-US" dirty="0"/>
              <a:t>cost any more than m. We call this set of affordable </a:t>
            </a:r>
            <a:r>
              <a:rPr lang="en-US" dirty="0" smtClean="0"/>
              <a:t>consumption bundles </a:t>
            </a:r>
            <a:r>
              <a:rPr lang="en-US" dirty="0"/>
              <a:t>at prices (p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) and income m the budget set of the consumer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Two goods are often enough</a:t>
            </a:r>
            <a:endParaRPr lang="en-US" dirty="0"/>
          </a:p>
          <a:p>
            <a:pPr marL="0" indent="0" algn="r">
              <a:buNone/>
            </a:pPr>
            <a:r>
              <a:rPr lang="en-IN" dirty="0" smtClean="0"/>
              <a:t>                              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113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927" y="365126"/>
            <a:ext cx="10457873" cy="108498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Budget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618" y="1662545"/>
            <a:ext cx="10587182" cy="4514418"/>
          </a:xfrm>
        </p:spPr>
        <p:txBody>
          <a:bodyPr/>
          <a:lstStyle/>
          <a:p>
            <a:pPr algn="just"/>
            <a:r>
              <a:rPr lang="en-US" dirty="0"/>
              <a:t>The budget line is the set of bundles that cost exactly M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36" y="2310823"/>
            <a:ext cx="4738255" cy="371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8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9639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Slope of the budget 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slope of the budget line has a nice economic interpretation. It </a:t>
            </a:r>
            <a:r>
              <a:rPr lang="en-US" dirty="0" smtClean="0"/>
              <a:t>measures the </a:t>
            </a:r>
            <a:r>
              <a:rPr lang="en-US" dirty="0"/>
              <a:t>rate at which the market is willing to “substitute” good </a:t>
            </a:r>
            <a:r>
              <a:rPr lang="en-US" dirty="0" smtClean="0"/>
              <a:t>x for </a:t>
            </a:r>
            <a:r>
              <a:rPr lang="en-IN" dirty="0" smtClean="0"/>
              <a:t>good 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slope of the budget line </a:t>
            </a:r>
            <a:r>
              <a:rPr lang="en-US" dirty="0" smtClean="0"/>
              <a:t>measures the </a:t>
            </a:r>
            <a:r>
              <a:rPr lang="en-US" dirty="0"/>
              <a:t>opportunity cost of consuming good 1. In order to consume more </a:t>
            </a:r>
            <a:r>
              <a:rPr lang="en-US" dirty="0" smtClean="0"/>
              <a:t>of good x </a:t>
            </a:r>
            <a:r>
              <a:rPr lang="en-US" dirty="0"/>
              <a:t>you have to give up some consumption of good </a:t>
            </a:r>
            <a:r>
              <a:rPr lang="en-US" dirty="0" smtClean="0"/>
              <a:t>y. </a:t>
            </a:r>
            <a:r>
              <a:rPr lang="en-US" dirty="0"/>
              <a:t>Giving up </a:t>
            </a:r>
            <a:r>
              <a:rPr lang="en-US" dirty="0" smtClean="0"/>
              <a:t>the opportunity </a:t>
            </a:r>
            <a:r>
              <a:rPr lang="en-US" dirty="0"/>
              <a:t>to consume good </a:t>
            </a:r>
            <a:r>
              <a:rPr lang="en-US" dirty="0" smtClean="0"/>
              <a:t>y </a:t>
            </a:r>
            <a:r>
              <a:rPr lang="en-US" dirty="0"/>
              <a:t>is the true economic cost of more good x</a:t>
            </a:r>
            <a:r>
              <a:rPr lang="en-US" dirty="0" smtClean="0"/>
              <a:t> consumption</a:t>
            </a:r>
            <a:r>
              <a:rPr lang="en-US" dirty="0"/>
              <a:t>; and that cost is measured by the slope of the budget 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8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429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How the budget line changes?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554" y="1884651"/>
            <a:ext cx="10614891" cy="4486275"/>
          </a:xfrm>
        </p:spPr>
        <p:txBody>
          <a:bodyPr/>
          <a:lstStyle/>
          <a:p>
            <a:pPr algn="just"/>
            <a:r>
              <a:rPr lang="en-US" dirty="0" smtClean="0"/>
              <a:t>First </a:t>
            </a:r>
            <a:r>
              <a:rPr lang="en-US" dirty="0"/>
              <a:t>consider changes in income. A</a:t>
            </a:r>
            <a:r>
              <a:rPr lang="en-US" dirty="0" smtClean="0"/>
              <a:t>n </a:t>
            </a:r>
            <a:r>
              <a:rPr lang="en-US" dirty="0"/>
              <a:t>increase in income will increase the vertical intercept and </a:t>
            </a:r>
            <a:r>
              <a:rPr lang="en-US" dirty="0" smtClean="0"/>
              <a:t>not affect </a:t>
            </a:r>
            <a:r>
              <a:rPr lang="en-US" dirty="0"/>
              <a:t>the slope of the line. Thus an increase in income will result in a </a:t>
            </a:r>
            <a:r>
              <a:rPr lang="en-US" dirty="0" smtClean="0"/>
              <a:t>parallel shift </a:t>
            </a:r>
            <a:r>
              <a:rPr lang="en-US" dirty="0"/>
              <a:t>outward of the budget </a:t>
            </a:r>
            <a:r>
              <a:rPr lang="en-US" dirty="0" smtClean="0"/>
              <a:t>line.</a:t>
            </a:r>
            <a:endParaRPr lang="en-US" dirty="0"/>
          </a:p>
          <a:p>
            <a:pPr algn="just"/>
            <a:r>
              <a:rPr lang="en-US" dirty="0" smtClean="0"/>
              <a:t>Now consider changes in prices. </a:t>
            </a:r>
            <a:r>
              <a:rPr lang="en-US" dirty="0"/>
              <a:t>I</a:t>
            </a:r>
            <a:r>
              <a:rPr lang="en-US" dirty="0" smtClean="0"/>
              <a:t>ncreasing 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will not change the vertical intercept, but it will make </a:t>
            </a:r>
            <a:r>
              <a:rPr lang="en-US" dirty="0" smtClean="0"/>
              <a:t>the budget </a:t>
            </a:r>
            <a:r>
              <a:rPr lang="en-US" dirty="0"/>
              <a:t>line steeper since p</a:t>
            </a:r>
            <a:r>
              <a:rPr lang="en-US" baseline="-25000" dirty="0"/>
              <a:t>1</a:t>
            </a:r>
            <a:r>
              <a:rPr lang="en-US" dirty="0"/>
              <a:t>/p</a:t>
            </a:r>
            <a:r>
              <a:rPr lang="en-US" baseline="-25000" dirty="0"/>
              <a:t>2</a:t>
            </a:r>
            <a:r>
              <a:rPr lang="en-US" dirty="0"/>
              <a:t> will become larger.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23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78948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Shifts due to income and price changes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" b="13007"/>
          <a:stretch/>
        </p:blipFill>
        <p:spPr>
          <a:xfrm>
            <a:off x="3269673" y="1872456"/>
            <a:ext cx="5523345" cy="4378694"/>
          </a:xfrm>
        </p:spPr>
      </p:pic>
    </p:spTree>
    <p:extLst>
      <p:ext uri="{BB962C8B-B14F-4D97-AF65-F5344CB8AC3E}">
        <p14:creationId xmlns:p14="http://schemas.microsoft.com/office/powerpoint/2010/main" val="27604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690688"/>
            <a:ext cx="10688782" cy="44862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What happens to the budget line when we change the prices of good </a:t>
            </a:r>
            <a:r>
              <a:rPr lang="en-US" dirty="0" smtClean="0"/>
              <a:t>1 and </a:t>
            </a:r>
            <a:r>
              <a:rPr lang="en-US" dirty="0"/>
              <a:t>good 2 at the same time? Suppose for example that we double </a:t>
            </a:r>
            <a:r>
              <a:rPr lang="en-US" dirty="0" smtClean="0"/>
              <a:t>the prices </a:t>
            </a:r>
            <a:r>
              <a:rPr lang="en-US" dirty="0"/>
              <a:t>of both goods 1 and 2. In this case both the horizontal and </a:t>
            </a:r>
            <a:r>
              <a:rPr lang="en-US" dirty="0" smtClean="0"/>
              <a:t>vertical intercepts </a:t>
            </a:r>
            <a:r>
              <a:rPr lang="en-US" dirty="0"/>
              <a:t>shift inward by a factor of one-half, and therefore the </a:t>
            </a:r>
            <a:r>
              <a:rPr lang="en-US" dirty="0" smtClean="0"/>
              <a:t>budget line </a:t>
            </a:r>
            <a:r>
              <a:rPr lang="en-US" dirty="0"/>
              <a:t>shifts inward by one-half as well. Multiplying both prices by two </a:t>
            </a:r>
            <a:r>
              <a:rPr lang="en-US" dirty="0" smtClean="0"/>
              <a:t>is just </a:t>
            </a:r>
            <a:r>
              <a:rPr lang="en-US" dirty="0"/>
              <a:t>like dividing income by 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42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5123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What if income decreases and prices increase?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82" y="1847273"/>
            <a:ext cx="10596418" cy="4403581"/>
          </a:xfrm>
        </p:spPr>
        <p:txBody>
          <a:bodyPr/>
          <a:lstStyle/>
          <a:p>
            <a:pPr algn="just"/>
            <a:r>
              <a:rPr lang="en-US" dirty="0"/>
              <a:t>If m decreases and p</a:t>
            </a:r>
            <a:r>
              <a:rPr lang="en-US" baseline="-25000" dirty="0"/>
              <a:t>1</a:t>
            </a:r>
            <a:r>
              <a:rPr lang="en-US" dirty="0"/>
              <a:t> and p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 smtClean="0"/>
              <a:t>both increase</a:t>
            </a:r>
            <a:r>
              <a:rPr lang="en-US" dirty="0"/>
              <a:t>, then the intercepts m/p</a:t>
            </a:r>
            <a:r>
              <a:rPr lang="en-US" baseline="-25000" dirty="0"/>
              <a:t>1</a:t>
            </a:r>
            <a:r>
              <a:rPr lang="en-US" dirty="0"/>
              <a:t> and m/p</a:t>
            </a:r>
            <a:r>
              <a:rPr lang="en-US" baseline="-25000" dirty="0"/>
              <a:t>2 </a:t>
            </a:r>
            <a:r>
              <a:rPr lang="en-US" dirty="0"/>
              <a:t>must both decrease. </a:t>
            </a:r>
            <a:r>
              <a:rPr lang="en-US" dirty="0" smtClean="0"/>
              <a:t>This means </a:t>
            </a:r>
            <a:r>
              <a:rPr lang="en-US" dirty="0"/>
              <a:t>that the budget line will shift inward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What about the slope? </a:t>
            </a:r>
            <a:r>
              <a:rPr lang="en-US" dirty="0"/>
              <a:t>If price 2 increases more than price 1, so that −</a:t>
            </a:r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/p</a:t>
            </a:r>
            <a:r>
              <a:rPr lang="en-US" baseline="-25000" dirty="0" smtClean="0"/>
              <a:t>2</a:t>
            </a:r>
            <a:r>
              <a:rPr lang="en-US" dirty="0" smtClean="0"/>
              <a:t> decreases </a:t>
            </a:r>
            <a:r>
              <a:rPr lang="en-US" dirty="0"/>
              <a:t>(in absolute value), then the budget line will be flatter; if price </a:t>
            </a:r>
            <a:r>
              <a:rPr lang="en-US" dirty="0" smtClean="0"/>
              <a:t>2 increases </a:t>
            </a:r>
            <a:r>
              <a:rPr lang="en-US" dirty="0"/>
              <a:t>less than price 1, the budget line will be steeper.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746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1204</Words>
  <Application>Microsoft Office PowerPoint</Application>
  <PresentationFormat>Widescreen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 BUDGET CONSTRAINT</vt:lpstr>
      <vt:lpstr>Introduction</vt:lpstr>
      <vt:lpstr>PowerPoint Presentation</vt:lpstr>
      <vt:lpstr>Budget line</vt:lpstr>
      <vt:lpstr>Slope of the budget line</vt:lpstr>
      <vt:lpstr>How the budget line changes?</vt:lpstr>
      <vt:lpstr>Shifts due to income and price changes</vt:lpstr>
      <vt:lpstr>PowerPoint Presentation</vt:lpstr>
      <vt:lpstr>What if income decreases and prices increase?</vt:lpstr>
      <vt:lpstr>Taxes</vt:lpstr>
      <vt:lpstr>PowerPoint Presentation</vt:lpstr>
      <vt:lpstr>PowerPoint Presentation</vt:lpstr>
      <vt:lpstr>Rationing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BUDGET CONSTRAINT</dc:title>
  <dc:creator>admin</dc:creator>
  <cp:lastModifiedBy>admin</cp:lastModifiedBy>
  <cp:revision>23</cp:revision>
  <dcterms:created xsi:type="dcterms:W3CDTF">2022-08-17T12:16:13Z</dcterms:created>
  <dcterms:modified xsi:type="dcterms:W3CDTF">2023-01-30T04:43:12Z</dcterms:modified>
</cp:coreProperties>
</file>