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5" r:id="rId18"/>
    <p:sldId id="276" r:id="rId19"/>
    <p:sldId id="271" r:id="rId20"/>
    <p:sldId id="277" r:id="rId21"/>
    <p:sldId id="272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1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16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7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4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2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44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0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1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F2E15-B402-4F77-BBF8-4A78FE3BD3F3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1296D-339B-4DDF-A973-28DA57D0CC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25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CONSUMER PREFERENCES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13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91" y="365126"/>
            <a:ext cx="10642600" cy="1232766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IC in case of ‘</a:t>
            </a:r>
            <a:r>
              <a:rPr lang="en-US" dirty="0" err="1" smtClean="0"/>
              <a:t>Bads</a:t>
            </a:r>
            <a:r>
              <a:rPr lang="en-US" dirty="0" smtClean="0"/>
              <a:t>’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12091" y="1807152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A bad is a commodity that the consumer doesn’t </a:t>
            </a:r>
            <a:r>
              <a:rPr lang="en-US" dirty="0" smtClean="0"/>
              <a:t>like. Indifference curves in this case slope up and to the left. Consumption preference is towards lesser risk and more average return.</a:t>
            </a:r>
            <a:endParaRPr lang="en-US" dirty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4"/>
          <a:stretch/>
        </p:blipFill>
        <p:spPr>
          <a:xfrm>
            <a:off x="3371273" y="3243570"/>
            <a:ext cx="5205150" cy="312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73" y="365125"/>
            <a:ext cx="10725727" cy="121429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IC in the case of neutral good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good is a neutral good if the consumer doesn’t care about it one </a:t>
            </a:r>
            <a:r>
              <a:rPr lang="en-US" dirty="0" smtClean="0"/>
              <a:t>way or </a:t>
            </a:r>
            <a:r>
              <a:rPr lang="en-US" dirty="0"/>
              <a:t>the other. </a:t>
            </a:r>
            <a:r>
              <a:rPr lang="en-US" dirty="0" smtClean="0"/>
              <a:t>In this case, </a:t>
            </a:r>
            <a:r>
              <a:rPr lang="en-US" dirty="0"/>
              <a:t>his indifference curves will be vertical </a:t>
            </a:r>
            <a:r>
              <a:rPr lang="en-US" dirty="0" smtClean="0"/>
              <a:t>lines.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231" y="3152197"/>
            <a:ext cx="4098059" cy="285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20544"/>
            <a:ext cx="10515600" cy="1177348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Well behaved preferences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These are general </a:t>
            </a:r>
            <a:r>
              <a:rPr lang="en-US" dirty="0"/>
              <a:t>assumptions that we </a:t>
            </a:r>
            <a:r>
              <a:rPr lang="en-US" dirty="0" smtClean="0"/>
              <a:t>will typically </a:t>
            </a:r>
            <a:r>
              <a:rPr lang="en-US" dirty="0"/>
              <a:t>make about </a:t>
            </a:r>
            <a:r>
              <a:rPr lang="en-US" dirty="0" smtClean="0"/>
              <a:t>preferences. </a:t>
            </a:r>
            <a:r>
              <a:rPr lang="en-US" dirty="0"/>
              <a:t>These </a:t>
            </a:r>
            <a:r>
              <a:rPr lang="en-US" dirty="0" smtClean="0"/>
              <a:t>assumptions are </a:t>
            </a:r>
            <a:r>
              <a:rPr lang="en-US" dirty="0"/>
              <a:t>not the only possible ones; in some situations you might want to </a:t>
            </a:r>
            <a:r>
              <a:rPr lang="en-US" dirty="0" smtClean="0"/>
              <a:t>use different </a:t>
            </a:r>
            <a:r>
              <a:rPr lang="en-US" dirty="0"/>
              <a:t>assumptions. But we will take them as the defining features </a:t>
            </a:r>
            <a:r>
              <a:rPr lang="en-US" dirty="0" smtClean="0"/>
              <a:t>for </a:t>
            </a:r>
            <a:r>
              <a:rPr lang="en-IN" b="1" dirty="0" smtClean="0"/>
              <a:t>well-behaved </a:t>
            </a:r>
            <a:r>
              <a:rPr lang="en-IN" b="1" dirty="0"/>
              <a:t>indifference curves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First we will typically assume that </a:t>
            </a:r>
            <a:r>
              <a:rPr lang="en-US" b="1" dirty="0"/>
              <a:t>more is better</a:t>
            </a:r>
            <a:r>
              <a:rPr lang="en-US" dirty="0"/>
              <a:t>, that is, that we </a:t>
            </a:r>
            <a:r>
              <a:rPr lang="en-US" dirty="0" smtClean="0"/>
              <a:t>are talking </a:t>
            </a:r>
            <a:r>
              <a:rPr lang="en-US" dirty="0"/>
              <a:t>about </a:t>
            </a:r>
            <a:r>
              <a:rPr lang="en-US" i="1" dirty="0"/>
              <a:t>goods</a:t>
            </a:r>
            <a:r>
              <a:rPr lang="en-US" dirty="0"/>
              <a:t>, not </a:t>
            </a:r>
            <a:r>
              <a:rPr lang="en-US" dirty="0" err="1"/>
              <a:t>bads</a:t>
            </a:r>
            <a:r>
              <a:rPr lang="en-US" dirty="0"/>
              <a:t>. More precisely, if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 is a bundle </a:t>
            </a:r>
            <a:r>
              <a:rPr lang="en-US" dirty="0" smtClean="0"/>
              <a:t>of goods </a:t>
            </a:r>
            <a:r>
              <a:rPr lang="en-US" dirty="0"/>
              <a:t>and (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, y</a:t>
            </a:r>
            <a:r>
              <a:rPr lang="en-US" baseline="-25000" dirty="0"/>
              <a:t>2</a:t>
            </a:r>
            <a:r>
              <a:rPr lang="en-US" dirty="0"/>
              <a:t>) is a bundle of goods with at least as much of both </a:t>
            </a:r>
            <a:r>
              <a:rPr lang="en-US" dirty="0" smtClean="0"/>
              <a:t>goods and </a:t>
            </a:r>
            <a:r>
              <a:rPr lang="en-US" dirty="0"/>
              <a:t>more of one, then (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, y</a:t>
            </a:r>
            <a:r>
              <a:rPr lang="en-US" baseline="-25000" dirty="0"/>
              <a:t>2</a:t>
            </a:r>
            <a:r>
              <a:rPr lang="en-US" dirty="0"/>
              <a:t>) ≻</a:t>
            </a:r>
            <a:r>
              <a:rPr lang="en-US" i="1" dirty="0" smtClean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 This assumption is </a:t>
            </a:r>
            <a:r>
              <a:rPr lang="en-IN" dirty="0" smtClean="0"/>
              <a:t>called </a:t>
            </a:r>
            <a:r>
              <a:rPr lang="en-IN" b="1" dirty="0"/>
              <a:t>monotonicity </a:t>
            </a:r>
            <a:r>
              <a:rPr lang="en-IN" dirty="0"/>
              <a:t>of </a:t>
            </a:r>
            <a:r>
              <a:rPr lang="en-IN" dirty="0" smtClean="0"/>
              <a:t>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85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963" y="960581"/>
            <a:ext cx="10815782" cy="58167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does monotonicity imply about the shape of indifference </a:t>
            </a:r>
            <a:r>
              <a:rPr lang="en-US" dirty="0" smtClean="0"/>
              <a:t>curves? It </a:t>
            </a:r>
            <a:r>
              <a:rPr lang="en-US" dirty="0"/>
              <a:t>implies that they have a </a:t>
            </a:r>
            <a:r>
              <a:rPr lang="en-US" i="1" dirty="0"/>
              <a:t>negative </a:t>
            </a:r>
            <a:r>
              <a:rPr lang="en-US" dirty="0" smtClean="0"/>
              <a:t>slope.</a:t>
            </a:r>
            <a:endParaRPr lang="en-US" dirty="0"/>
          </a:p>
          <a:p>
            <a:pPr algn="just"/>
            <a:r>
              <a:rPr lang="en-US" dirty="0"/>
              <a:t>Second, we are going to assume that averages are preferred to </a:t>
            </a:r>
            <a:r>
              <a:rPr lang="en-US" dirty="0" smtClean="0"/>
              <a:t>extremes. That </a:t>
            </a:r>
            <a:r>
              <a:rPr lang="en-US" dirty="0"/>
              <a:t>is, if we take two bundles of goods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 and (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, y</a:t>
            </a:r>
            <a:r>
              <a:rPr lang="en-US" baseline="-25000" dirty="0"/>
              <a:t>2</a:t>
            </a:r>
            <a:r>
              <a:rPr lang="en-US" dirty="0"/>
              <a:t>) on the </a:t>
            </a:r>
            <a:r>
              <a:rPr lang="en-US" dirty="0" smtClean="0"/>
              <a:t>same indifference </a:t>
            </a:r>
            <a:r>
              <a:rPr lang="en-US" dirty="0"/>
              <a:t>curve </a:t>
            </a:r>
            <a:r>
              <a:rPr lang="en-US" dirty="0" smtClean="0"/>
              <a:t>and </a:t>
            </a:r>
            <a:r>
              <a:rPr lang="en-US" dirty="0"/>
              <a:t>take a weighted average of the two bundles such </a:t>
            </a:r>
            <a:r>
              <a:rPr lang="en-US" dirty="0" smtClean="0"/>
              <a:t>as ( ½x</a:t>
            </a:r>
            <a:r>
              <a:rPr lang="en-US" baseline="-25000" dirty="0" smtClean="0"/>
              <a:t>1</a:t>
            </a:r>
            <a:r>
              <a:rPr lang="en-US" dirty="0" smtClean="0"/>
              <a:t>+ </a:t>
            </a:r>
            <a:r>
              <a:rPr lang="en-US" dirty="0"/>
              <a:t>½ </a:t>
            </a:r>
            <a:r>
              <a:rPr lang="en-US" dirty="0" smtClean="0"/>
              <a:t>y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/>
              <a:t>½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+ </a:t>
            </a:r>
            <a:r>
              <a:rPr lang="en-US" dirty="0"/>
              <a:t>½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r>
              <a:rPr lang="en-US" baseline="-25000" dirty="0"/>
              <a:t> </a:t>
            </a:r>
            <a:r>
              <a:rPr lang="en-US" dirty="0" smtClean="0"/>
              <a:t>then </a:t>
            </a:r>
            <a:r>
              <a:rPr lang="en-US" dirty="0"/>
              <a:t>the average bundle will be at least as good as or strictly </a:t>
            </a:r>
            <a:r>
              <a:rPr lang="en-US" dirty="0" smtClean="0"/>
              <a:t>preferred to </a:t>
            </a:r>
            <a:r>
              <a:rPr lang="en-US" dirty="0"/>
              <a:t>each of the two extreme bundles.</a:t>
            </a:r>
          </a:p>
          <a:p>
            <a:pPr algn="just"/>
            <a:r>
              <a:rPr lang="en-US" dirty="0" smtClean="0"/>
              <a:t>This </a:t>
            </a:r>
            <a:r>
              <a:rPr lang="en-US" dirty="0"/>
              <a:t>weighted-average bundle </a:t>
            </a:r>
            <a:r>
              <a:rPr lang="en-US" dirty="0" smtClean="0"/>
              <a:t>has the </a:t>
            </a:r>
            <a:r>
              <a:rPr lang="en-US" dirty="0"/>
              <a:t>average amount of good 1 and the average amount of good 2 that </a:t>
            </a:r>
            <a:r>
              <a:rPr lang="en-US" dirty="0" smtClean="0"/>
              <a:t>is present </a:t>
            </a:r>
            <a:r>
              <a:rPr lang="en-US" dirty="0"/>
              <a:t>in the two bundles. It therefore lies halfway along the straight </a:t>
            </a:r>
            <a:r>
              <a:rPr lang="en-US" dirty="0" smtClean="0"/>
              <a:t>line connecting </a:t>
            </a:r>
            <a:r>
              <a:rPr lang="en-US" dirty="0"/>
              <a:t>the x–bundle and the y–bundle.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74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886690"/>
            <a:ext cx="10790382" cy="56597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does this assumption about preferences mean geometrically? </a:t>
            </a:r>
            <a:r>
              <a:rPr lang="en-US" dirty="0" smtClean="0"/>
              <a:t>It means </a:t>
            </a:r>
            <a:r>
              <a:rPr lang="en-US" dirty="0"/>
              <a:t>that </a:t>
            </a:r>
            <a:r>
              <a:rPr lang="en-US" b="1" dirty="0"/>
              <a:t>the set of bundles weakly preferred to (</a:t>
            </a:r>
            <a:r>
              <a:rPr lang="en-US" b="1" i="1" dirty="0"/>
              <a:t>x</a:t>
            </a:r>
            <a:r>
              <a:rPr lang="en-US" b="1" baseline="-25000" dirty="0"/>
              <a:t>1</a:t>
            </a:r>
            <a:r>
              <a:rPr lang="en-US" b="1" i="1" dirty="0"/>
              <a:t>, x</a:t>
            </a:r>
            <a:r>
              <a:rPr lang="en-US" b="1" baseline="-25000" dirty="0"/>
              <a:t>2</a:t>
            </a:r>
            <a:r>
              <a:rPr lang="en-US" b="1" dirty="0"/>
              <a:t>) is a convex </a:t>
            </a:r>
            <a:r>
              <a:rPr lang="en-US" b="1" dirty="0" smtClean="0"/>
              <a:t>set</a:t>
            </a:r>
            <a:r>
              <a:rPr lang="en-US" dirty="0" smtClean="0"/>
              <a:t>. For </a:t>
            </a:r>
            <a:r>
              <a:rPr lang="en-US" dirty="0"/>
              <a:t>suppose that (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, y</a:t>
            </a:r>
            <a:r>
              <a:rPr lang="en-US" baseline="-25000" dirty="0"/>
              <a:t>2</a:t>
            </a:r>
            <a:r>
              <a:rPr lang="en-US" dirty="0"/>
              <a:t>) and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 are indifferent bundles. Then, if </a:t>
            </a:r>
            <a:r>
              <a:rPr lang="en-US" dirty="0" smtClean="0"/>
              <a:t>averages are </a:t>
            </a:r>
            <a:r>
              <a:rPr lang="en-US" dirty="0"/>
              <a:t>preferred to extremes, all of the weighted averages of </a:t>
            </a:r>
            <a:r>
              <a:rPr lang="en-US" dirty="0" smtClean="0"/>
              <a:t>       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and (</a:t>
            </a:r>
            <a:r>
              <a:rPr lang="en-US" i="1" dirty="0" smtClean="0"/>
              <a:t>y</a:t>
            </a:r>
            <a:r>
              <a:rPr lang="en-US" baseline="-25000" dirty="0" smtClean="0"/>
              <a:t>1</a:t>
            </a:r>
            <a:r>
              <a:rPr lang="en-US" i="1" dirty="0"/>
              <a:t>, y</a:t>
            </a:r>
            <a:r>
              <a:rPr lang="en-US" baseline="-25000" dirty="0"/>
              <a:t>2</a:t>
            </a:r>
            <a:r>
              <a:rPr lang="en-US" dirty="0"/>
              <a:t>) are weakly preferred to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 and (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i="1" dirty="0"/>
              <a:t>, </a:t>
            </a:r>
            <a:r>
              <a:rPr lang="en-US" i="1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convex set has </a:t>
            </a:r>
            <a:r>
              <a:rPr lang="en-US" dirty="0" smtClean="0"/>
              <a:t>the property </a:t>
            </a:r>
            <a:r>
              <a:rPr lang="en-US" dirty="0"/>
              <a:t>that if you take </a:t>
            </a:r>
            <a:r>
              <a:rPr lang="en-US" i="1" dirty="0"/>
              <a:t>any </a:t>
            </a:r>
            <a:r>
              <a:rPr lang="en-US" dirty="0"/>
              <a:t>two points in the set and draw the line </a:t>
            </a:r>
            <a:r>
              <a:rPr lang="en-US" dirty="0" smtClean="0"/>
              <a:t>segment connecting </a:t>
            </a:r>
            <a:r>
              <a:rPr lang="en-US" dirty="0"/>
              <a:t>those two points, that line segment lies entirely in the </a:t>
            </a:r>
            <a:r>
              <a:rPr lang="en-US" dirty="0" smtClean="0"/>
              <a:t>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2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366" y="1893455"/>
            <a:ext cx="8207570" cy="42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03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91" y="365126"/>
            <a:ext cx="10670309" cy="120505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Marginal Rate of Substitution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MRS measures the </a:t>
            </a:r>
            <a:r>
              <a:rPr lang="en-IN" dirty="0" smtClean="0"/>
              <a:t>rate </a:t>
            </a:r>
            <a:r>
              <a:rPr lang="en-US" dirty="0" smtClean="0"/>
              <a:t>at </a:t>
            </a:r>
            <a:r>
              <a:rPr lang="en-US" dirty="0"/>
              <a:t>which the consumer is just willing to substitute one good for the </a:t>
            </a:r>
            <a:r>
              <a:rPr lang="en-US" dirty="0" smtClean="0"/>
              <a:t>other.</a:t>
            </a:r>
          </a:p>
          <a:p>
            <a:pPr algn="just"/>
            <a:r>
              <a:rPr lang="en-US" dirty="0" smtClean="0"/>
              <a:t>The ratio describing MRS will always describe the slope of the indifference curve: the rate at which the consumer is willing to substitute a little more consumption of good 2 for a little less consumption of good 1.</a:t>
            </a:r>
            <a:endParaRPr lang="en-US" dirty="0"/>
          </a:p>
          <a:p>
            <a:pPr algn="just"/>
            <a:r>
              <a:rPr lang="en-US" dirty="0"/>
              <a:t>We’ve already seen that monotonic preferences </a:t>
            </a:r>
            <a:r>
              <a:rPr lang="en-US" dirty="0" smtClean="0"/>
              <a:t>imply that indifference </a:t>
            </a:r>
            <a:r>
              <a:rPr lang="en-US" dirty="0"/>
              <a:t>curves must have a negative slope. Since the MRS is </a:t>
            </a:r>
            <a:r>
              <a:rPr lang="en-US" dirty="0" smtClean="0"/>
              <a:t>the numerical </a:t>
            </a:r>
            <a:r>
              <a:rPr lang="en-US" dirty="0"/>
              <a:t>measure of the slope of an indifference curve, it will naturally </a:t>
            </a:r>
            <a:r>
              <a:rPr lang="en-US" dirty="0" smtClean="0"/>
              <a:t>be </a:t>
            </a:r>
            <a:r>
              <a:rPr lang="en-IN" dirty="0" smtClean="0"/>
              <a:t>a </a:t>
            </a:r>
            <a:r>
              <a:rPr lang="en-IN" dirty="0"/>
              <a:t>negative number.</a:t>
            </a:r>
          </a:p>
        </p:txBody>
      </p:sp>
    </p:spTree>
    <p:extLst>
      <p:ext uri="{BB962C8B-B14F-4D97-AF65-F5344CB8AC3E}">
        <p14:creationId xmlns:p14="http://schemas.microsoft.com/office/powerpoint/2010/main" val="10108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773" y="1142387"/>
            <a:ext cx="7476718" cy="51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9" y="785092"/>
            <a:ext cx="10825018" cy="571730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marginal rate of substitution measures an interesting aspect of </a:t>
            </a:r>
            <a:r>
              <a:rPr lang="en-US" dirty="0" smtClean="0"/>
              <a:t>the consumer’s </a:t>
            </a:r>
            <a:r>
              <a:rPr lang="en-US" dirty="0"/>
              <a:t>behavior. Suppose that the consumer has well-behaved </a:t>
            </a:r>
            <a:r>
              <a:rPr lang="en-US" dirty="0" smtClean="0"/>
              <a:t>preferences, that </a:t>
            </a:r>
            <a:r>
              <a:rPr lang="en-US" dirty="0"/>
              <a:t>is, preferences that are monotonic and convex, and that he </a:t>
            </a:r>
            <a:r>
              <a:rPr lang="en-US" dirty="0" smtClean="0"/>
              <a:t>is currently </a:t>
            </a:r>
            <a:r>
              <a:rPr lang="en-US" dirty="0"/>
              <a:t>consuming some bundle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). We now will offer him a </a:t>
            </a:r>
            <a:r>
              <a:rPr lang="en-US" dirty="0" smtClean="0"/>
              <a:t>trade: he </a:t>
            </a:r>
            <a:r>
              <a:rPr lang="en-US" dirty="0"/>
              <a:t>can exchange good 1 for 2, or good 2 for 1, in any amount at a “rate </a:t>
            </a:r>
            <a:r>
              <a:rPr lang="en-US" dirty="0" smtClean="0"/>
              <a:t>of </a:t>
            </a:r>
            <a:r>
              <a:rPr lang="en-IN" dirty="0" smtClean="0"/>
              <a:t>exchange</a:t>
            </a:r>
            <a:r>
              <a:rPr lang="en-IN" dirty="0"/>
              <a:t>” of E.</a:t>
            </a:r>
          </a:p>
          <a:p>
            <a:pPr algn="just"/>
            <a:r>
              <a:rPr lang="en-US" dirty="0"/>
              <a:t>That is, if the consumer gives up Δx</a:t>
            </a:r>
            <a:r>
              <a:rPr lang="en-US" baseline="-25000" dirty="0"/>
              <a:t>1</a:t>
            </a:r>
            <a:r>
              <a:rPr lang="en-US" dirty="0"/>
              <a:t> units of good 1, he can get </a:t>
            </a:r>
            <a:r>
              <a:rPr lang="en-US" dirty="0" smtClean="0"/>
              <a:t>EΔx</a:t>
            </a:r>
            <a:r>
              <a:rPr lang="en-US" baseline="-25000" dirty="0" smtClean="0"/>
              <a:t>1</a:t>
            </a:r>
            <a:r>
              <a:rPr lang="en-US" dirty="0" smtClean="0"/>
              <a:t> units </a:t>
            </a:r>
            <a:r>
              <a:rPr lang="en-US" dirty="0"/>
              <a:t>of good 2 in exchange. Or, conversely, if he gives up Δx</a:t>
            </a:r>
            <a:r>
              <a:rPr lang="en-US" baseline="-25000" dirty="0"/>
              <a:t>2</a:t>
            </a:r>
            <a:r>
              <a:rPr lang="en-US" dirty="0"/>
              <a:t> units of </a:t>
            </a:r>
            <a:r>
              <a:rPr lang="en-US" dirty="0" smtClean="0"/>
              <a:t>good 2</a:t>
            </a:r>
            <a:r>
              <a:rPr lang="en-US" dirty="0"/>
              <a:t>, he can get Δx</a:t>
            </a:r>
            <a:r>
              <a:rPr lang="en-US" baseline="-25000" dirty="0"/>
              <a:t>2</a:t>
            </a:r>
            <a:r>
              <a:rPr lang="en-US" dirty="0"/>
              <a:t>/E units of good 1. Geometrically, we are offering </a:t>
            </a:r>
            <a:r>
              <a:rPr lang="en-US" dirty="0" smtClean="0"/>
              <a:t>the consumer </a:t>
            </a:r>
            <a:r>
              <a:rPr lang="en-US" dirty="0"/>
              <a:t>an opportunity to move to any point along a line with slope −</a:t>
            </a:r>
            <a:r>
              <a:rPr lang="en-US" dirty="0" smtClean="0"/>
              <a:t>E that </a:t>
            </a:r>
            <a:r>
              <a:rPr lang="en-US" dirty="0"/>
              <a:t>passes through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 smtClean="0"/>
              <a:t>). </a:t>
            </a:r>
          </a:p>
          <a:p>
            <a:pPr algn="just"/>
            <a:r>
              <a:rPr lang="en-US" dirty="0" smtClean="0"/>
              <a:t>Moving </a:t>
            </a:r>
            <a:r>
              <a:rPr lang="en-US" dirty="0"/>
              <a:t>up and </a:t>
            </a:r>
            <a:r>
              <a:rPr lang="en-US" dirty="0" smtClean="0"/>
              <a:t>to the </a:t>
            </a:r>
            <a:r>
              <a:rPr lang="en-US" dirty="0"/>
              <a:t>left from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), </a:t>
            </a:r>
            <a:r>
              <a:rPr lang="en-US" dirty="0" smtClean="0"/>
              <a:t>involves </a:t>
            </a:r>
            <a:r>
              <a:rPr lang="en-US" dirty="0"/>
              <a:t>exchanging good 1 for good 2, and </a:t>
            </a:r>
            <a:r>
              <a:rPr lang="en-US" dirty="0" smtClean="0"/>
              <a:t>moving down </a:t>
            </a:r>
            <a:r>
              <a:rPr lang="en-US" dirty="0"/>
              <a:t>and to the right involves exchanging good 2 for good 1. In </a:t>
            </a:r>
            <a:r>
              <a:rPr lang="en-US" dirty="0" smtClean="0"/>
              <a:t>either movement</a:t>
            </a:r>
            <a:r>
              <a:rPr lang="en-US" dirty="0"/>
              <a:t>, the exchange rate is E. Since exchange always involves </a:t>
            </a:r>
            <a:r>
              <a:rPr lang="en-US" dirty="0" smtClean="0"/>
              <a:t>giving up </a:t>
            </a:r>
            <a:r>
              <a:rPr lang="en-US" dirty="0"/>
              <a:t>one good in exchange for another, the exchange rate E corresponds </a:t>
            </a:r>
            <a:r>
              <a:rPr lang="en-US" dirty="0" smtClean="0"/>
              <a:t>to </a:t>
            </a:r>
            <a:r>
              <a:rPr lang="en-IN" dirty="0" smtClean="0"/>
              <a:t>a </a:t>
            </a:r>
            <a:r>
              <a:rPr lang="en-IN" dirty="0"/>
              <a:t>slope of −E.</a:t>
            </a:r>
          </a:p>
        </p:txBody>
      </p:sp>
    </p:spTree>
    <p:extLst>
      <p:ext uri="{BB962C8B-B14F-4D97-AF65-F5344CB8AC3E}">
        <p14:creationId xmlns:p14="http://schemas.microsoft.com/office/powerpoint/2010/main" val="403060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09600"/>
            <a:ext cx="10852727" cy="59297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</a:t>
            </a:r>
            <a:r>
              <a:rPr lang="en-US" dirty="0" smtClean="0"/>
              <a:t>ny </a:t>
            </a:r>
            <a:r>
              <a:rPr lang="en-US" dirty="0"/>
              <a:t>time the exchange line </a:t>
            </a:r>
            <a:r>
              <a:rPr lang="en-US" i="1" dirty="0"/>
              <a:t>crosses </a:t>
            </a:r>
            <a:r>
              <a:rPr lang="en-US" dirty="0"/>
              <a:t>the indifference </a:t>
            </a:r>
            <a:r>
              <a:rPr lang="en-US" dirty="0" smtClean="0"/>
              <a:t>curve, there </a:t>
            </a:r>
            <a:r>
              <a:rPr lang="en-US" dirty="0"/>
              <a:t>will be some points on that line that are preferred to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)—</a:t>
            </a:r>
            <a:r>
              <a:rPr lang="en-US" dirty="0" smtClean="0"/>
              <a:t>that lie </a:t>
            </a:r>
            <a:r>
              <a:rPr lang="en-US" dirty="0"/>
              <a:t>above the indifference curve. Thus, if there is to be no movement </a:t>
            </a:r>
            <a:r>
              <a:rPr lang="en-US" dirty="0" smtClean="0"/>
              <a:t>from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/>
              <a:t>)— the </a:t>
            </a:r>
            <a:r>
              <a:rPr lang="en-US" b="1" dirty="0"/>
              <a:t>exchange line must be tangent to the indifference curve</a:t>
            </a:r>
            <a:r>
              <a:rPr lang="en-US" dirty="0"/>
              <a:t>. </a:t>
            </a:r>
            <a:r>
              <a:rPr lang="en-US" dirty="0" smtClean="0"/>
              <a:t>That is</a:t>
            </a:r>
            <a:r>
              <a:rPr lang="en-US" dirty="0"/>
              <a:t>, the slope of the exchange line, </a:t>
            </a:r>
            <a:r>
              <a:rPr lang="en-US" i="1" dirty="0"/>
              <a:t>−E</a:t>
            </a:r>
            <a:r>
              <a:rPr lang="en-US" dirty="0"/>
              <a:t>, must be the slope of the </a:t>
            </a:r>
            <a:r>
              <a:rPr lang="en-US" dirty="0" smtClean="0"/>
              <a:t>indifference curve </a:t>
            </a:r>
            <a:r>
              <a:rPr lang="en-US" dirty="0"/>
              <a:t>at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dirty="0" smtClean="0"/>
              <a:t>).</a:t>
            </a:r>
            <a:endParaRPr lang="en-US" dirty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any other rate of exchange, the exchange line </a:t>
            </a:r>
            <a:r>
              <a:rPr lang="en-US" dirty="0" smtClean="0"/>
              <a:t>would cut </a:t>
            </a:r>
            <a:r>
              <a:rPr lang="en-US" dirty="0"/>
              <a:t>the indifference curve and thus allow the consumer to move to a </a:t>
            </a:r>
            <a:r>
              <a:rPr lang="en-US" dirty="0" smtClean="0"/>
              <a:t>more </a:t>
            </a:r>
            <a:r>
              <a:rPr lang="en-IN" dirty="0" smtClean="0"/>
              <a:t>preferred </a:t>
            </a:r>
            <a:r>
              <a:rPr lang="en-IN" dirty="0"/>
              <a:t>point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Thus the slope of the indifference curve, the marginal rate of </a:t>
            </a:r>
            <a:r>
              <a:rPr lang="en-US" dirty="0" smtClean="0"/>
              <a:t>substitution, measures </a:t>
            </a:r>
            <a:r>
              <a:rPr lang="en-US" dirty="0"/>
              <a:t>the rate at which the consumer is just on the margin of </a:t>
            </a:r>
            <a:r>
              <a:rPr lang="en-US" dirty="0" smtClean="0"/>
              <a:t>trading or </a:t>
            </a:r>
            <a:r>
              <a:rPr lang="en-US" dirty="0"/>
              <a:t>not trading. At any rate of exchange other than the MRS, the </a:t>
            </a:r>
            <a:r>
              <a:rPr lang="en-US" dirty="0" smtClean="0"/>
              <a:t>consumer would </a:t>
            </a:r>
            <a:r>
              <a:rPr lang="en-US" dirty="0"/>
              <a:t>want to trade one good for the other. But </a:t>
            </a:r>
            <a:r>
              <a:rPr lang="en-US" b="1" dirty="0"/>
              <a:t>if the rate of </a:t>
            </a:r>
            <a:r>
              <a:rPr lang="en-US" b="1" dirty="0" smtClean="0"/>
              <a:t>exchange equals </a:t>
            </a:r>
            <a:r>
              <a:rPr lang="en-US" b="1" dirty="0"/>
              <a:t>the MRS, the consumer wants to stay put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3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27" y="411307"/>
            <a:ext cx="10515600" cy="1168111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6509"/>
            <a:ext cx="10395528" cy="4738254"/>
          </a:xfrm>
        </p:spPr>
        <p:txBody>
          <a:bodyPr>
            <a:noAutofit/>
          </a:bodyPr>
          <a:lstStyle/>
          <a:p>
            <a:pPr algn="just"/>
            <a:r>
              <a:rPr lang="en-US" sz="3000" dirty="0" smtClean="0"/>
              <a:t>The use of budget constraint clarified the </a:t>
            </a:r>
            <a:r>
              <a:rPr lang="en-US" sz="3000" dirty="0"/>
              <a:t>meaning of “can </a:t>
            </a:r>
            <a:r>
              <a:rPr lang="en-US" sz="3000" dirty="0" smtClean="0"/>
              <a:t>afford”. Now we try to understand </a:t>
            </a:r>
            <a:r>
              <a:rPr lang="en-US" sz="3000" dirty="0"/>
              <a:t>the economic concept of “best things</a:t>
            </a:r>
            <a:r>
              <a:rPr lang="en-US" sz="3000" dirty="0" smtClean="0"/>
              <a:t>.”</a:t>
            </a:r>
            <a:endParaRPr lang="en-US" sz="3000" dirty="0"/>
          </a:p>
          <a:p>
            <a:pPr algn="just"/>
            <a:r>
              <a:rPr lang="en-US" sz="3000" dirty="0"/>
              <a:t>We call the objects of consumer choice </a:t>
            </a:r>
            <a:r>
              <a:rPr lang="en-US" sz="3000" dirty="0" smtClean="0"/>
              <a:t>consumption bundles.</a:t>
            </a:r>
            <a:endParaRPr lang="en-US" sz="3000" dirty="0"/>
          </a:p>
          <a:p>
            <a:pPr algn="just"/>
            <a:r>
              <a:rPr lang="en-US" sz="3000" dirty="0"/>
              <a:t>We will use the symbol ≻ to mean that one bundle is strictly </a:t>
            </a:r>
            <a:r>
              <a:rPr lang="en-US" sz="3000" dirty="0" smtClean="0"/>
              <a:t>preferred to </a:t>
            </a:r>
            <a:r>
              <a:rPr lang="en-US" sz="3000" dirty="0"/>
              <a:t>another, so that (x</a:t>
            </a:r>
            <a:r>
              <a:rPr lang="en-US" sz="3000" baseline="-25000" dirty="0"/>
              <a:t>1</a:t>
            </a:r>
            <a:r>
              <a:rPr lang="en-US" sz="3000" dirty="0"/>
              <a:t>, x</a:t>
            </a:r>
            <a:r>
              <a:rPr lang="en-US" sz="3000" baseline="-25000" dirty="0"/>
              <a:t>2</a:t>
            </a:r>
            <a:r>
              <a:rPr lang="en-US" sz="3000" dirty="0"/>
              <a:t>) ≻ (y</a:t>
            </a:r>
            <a:r>
              <a:rPr lang="en-US" sz="3000" baseline="-25000" dirty="0"/>
              <a:t>1</a:t>
            </a:r>
            <a:r>
              <a:rPr lang="en-US" sz="3000" dirty="0"/>
              <a:t>, y</a:t>
            </a:r>
            <a:r>
              <a:rPr lang="en-US" sz="3000" baseline="-25000" dirty="0"/>
              <a:t>2</a:t>
            </a:r>
            <a:r>
              <a:rPr lang="en-US" sz="3000" dirty="0"/>
              <a:t>) should be interpreted as saying </a:t>
            </a:r>
            <a:r>
              <a:rPr lang="en-US" sz="3000" dirty="0" smtClean="0"/>
              <a:t>that the </a:t>
            </a:r>
            <a:r>
              <a:rPr lang="en-US" sz="3000" dirty="0"/>
              <a:t>consumer strictly prefers (x</a:t>
            </a:r>
            <a:r>
              <a:rPr lang="en-US" sz="3000" baseline="-25000" dirty="0"/>
              <a:t>1</a:t>
            </a:r>
            <a:r>
              <a:rPr lang="en-US" sz="3000" dirty="0"/>
              <a:t>, x</a:t>
            </a:r>
            <a:r>
              <a:rPr lang="en-US" sz="3000" baseline="-25000" dirty="0"/>
              <a:t>2</a:t>
            </a:r>
            <a:r>
              <a:rPr lang="en-US" sz="3000" dirty="0"/>
              <a:t>) to (y</a:t>
            </a:r>
            <a:r>
              <a:rPr lang="en-US" sz="3000" baseline="-25000" dirty="0"/>
              <a:t>1</a:t>
            </a:r>
            <a:r>
              <a:rPr lang="en-US" sz="3000" dirty="0"/>
              <a:t>, y</a:t>
            </a:r>
            <a:r>
              <a:rPr lang="en-US" sz="3000" baseline="-25000" dirty="0"/>
              <a:t>2</a:t>
            </a:r>
            <a:r>
              <a:rPr lang="en-US" sz="3000" dirty="0"/>
              <a:t>) in the sense that </a:t>
            </a:r>
            <a:r>
              <a:rPr lang="en-US" sz="3000" dirty="0" smtClean="0"/>
              <a:t>she definitely </a:t>
            </a:r>
            <a:r>
              <a:rPr lang="en-US" sz="3000" dirty="0"/>
              <a:t>wants the x-bundle rather than the y-bundle.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415205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003" y="979055"/>
            <a:ext cx="6845088" cy="51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63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1232766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Other interpretations of the MRS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1" y="1825625"/>
            <a:ext cx="10670309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good 2 represents the consumption of “all other goods,” and it </a:t>
            </a:r>
            <a:r>
              <a:rPr lang="en-US" dirty="0" smtClean="0"/>
              <a:t>is measured </a:t>
            </a:r>
            <a:r>
              <a:rPr lang="en-US" dirty="0"/>
              <a:t>in </a:t>
            </a:r>
            <a:r>
              <a:rPr lang="en-US" dirty="0" smtClean="0"/>
              <a:t>rupees that </a:t>
            </a:r>
            <a:r>
              <a:rPr lang="en-US" dirty="0"/>
              <a:t>you can spend on other goods, then </a:t>
            </a:r>
            <a:r>
              <a:rPr lang="en-US" b="1" dirty="0" smtClean="0"/>
              <a:t>MRS can be interpreted as the marginal willingness-</a:t>
            </a:r>
            <a:r>
              <a:rPr lang="en-US" b="1" dirty="0"/>
              <a:t> </a:t>
            </a:r>
            <a:r>
              <a:rPr lang="en-US" b="1" dirty="0" smtClean="0"/>
              <a:t>to-pay</a:t>
            </a:r>
            <a:r>
              <a:rPr lang="en-US" dirty="0" smtClean="0"/>
              <a:t>. The </a:t>
            </a:r>
            <a:r>
              <a:rPr lang="en-US" dirty="0"/>
              <a:t>marginal rate of </a:t>
            </a:r>
            <a:r>
              <a:rPr lang="en-US" dirty="0" smtClean="0"/>
              <a:t>substitution of </a:t>
            </a:r>
            <a:r>
              <a:rPr lang="en-US" dirty="0"/>
              <a:t>good </a:t>
            </a:r>
            <a:r>
              <a:rPr lang="en-US" dirty="0" smtClean="0"/>
              <a:t>2 </a:t>
            </a:r>
            <a:r>
              <a:rPr lang="en-US" dirty="0"/>
              <a:t>for good </a:t>
            </a:r>
            <a:r>
              <a:rPr lang="en-US" dirty="0" smtClean="0"/>
              <a:t>1 </a:t>
            </a:r>
            <a:r>
              <a:rPr lang="en-US" dirty="0"/>
              <a:t>is how many </a:t>
            </a:r>
            <a:r>
              <a:rPr lang="en-US" dirty="0" smtClean="0"/>
              <a:t>rupees </a:t>
            </a:r>
            <a:r>
              <a:rPr lang="en-US" dirty="0"/>
              <a:t>you would just be </a:t>
            </a:r>
            <a:r>
              <a:rPr lang="en-US" dirty="0" smtClean="0"/>
              <a:t>willing to </a:t>
            </a:r>
            <a:r>
              <a:rPr lang="en-US" dirty="0"/>
              <a:t>give up spending on other goods in order to consume a little bit </a:t>
            </a:r>
            <a:r>
              <a:rPr lang="en-US" dirty="0" smtClean="0"/>
              <a:t>more of </a:t>
            </a:r>
            <a:r>
              <a:rPr lang="en-US" dirty="0"/>
              <a:t>good 1. </a:t>
            </a:r>
          </a:p>
          <a:p>
            <a:pPr algn="just"/>
            <a:r>
              <a:rPr lang="en-US" dirty="0" smtClean="0"/>
              <a:t>Thus </a:t>
            </a:r>
            <a:r>
              <a:rPr lang="en-US" dirty="0"/>
              <a:t>the MRS measures the marginal willingness to give </a:t>
            </a:r>
            <a:r>
              <a:rPr lang="en-US" dirty="0" smtClean="0"/>
              <a:t>up </a:t>
            </a:r>
            <a:r>
              <a:rPr lang="en-US" dirty="0"/>
              <a:t>rupees in order to consume a small amount more of good 1. But </a:t>
            </a:r>
            <a:r>
              <a:rPr lang="en-US" b="1" dirty="0"/>
              <a:t>giving </a:t>
            </a:r>
            <a:r>
              <a:rPr lang="en-US" b="1" dirty="0" smtClean="0"/>
              <a:t>up those </a:t>
            </a:r>
            <a:r>
              <a:rPr lang="en-US" b="1" dirty="0"/>
              <a:t>rupees</a:t>
            </a:r>
            <a:r>
              <a:rPr lang="en-US" b="1" dirty="0" smtClean="0"/>
              <a:t> </a:t>
            </a:r>
            <a:r>
              <a:rPr lang="en-US" b="1" dirty="0"/>
              <a:t>is just like paying rupees </a:t>
            </a:r>
            <a:r>
              <a:rPr lang="en-US" dirty="0"/>
              <a:t>in order to consume a little more </a:t>
            </a:r>
            <a:r>
              <a:rPr lang="en-US" dirty="0" smtClean="0"/>
              <a:t>of </a:t>
            </a:r>
            <a:r>
              <a:rPr lang="en-IN" dirty="0" smtClean="0"/>
              <a:t>good </a:t>
            </a:r>
            <a:r>
              <a:rPr lang="en-IN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581599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If you use the marginal-willingness-to-pay interpretation of the MRS, </a:t>
            </a:r>
            <a:r>
              <a:rPr lang="en-US" dirty="0" smtClean="0"/>
              <a:t>you should </a:t>
            </a:r>
            <a:r>
              <a:rPr lang="en-US" dirty="0"/>
              <a:t>be careful to emphasize both the “marginal” and the “</a:t>
            </a:r>
            <a:r>
              <a:rPr lang="en-US" dirty="0" smtClean="0"/>
              <a:t>willingness” aspects</a:t>
            </a:r>
            <a:r>
              <a:rPr lang="en-US" dirty="0"/>
              <a:t>. The MRS measures the amount of good 2 that one is willing </a:t>
            </a:r>
            <a:r>
              <a:rPr lang="en-US" dirty="0" smtClean="0"/>
              <a:t>to pay </a:t>
            </a:r>
            <a:r>
              <a:rPr lang="en-US" dirty="0"/>
              <a:t>for a marginal amount of extra consumption of good 1. </a:t>
            </a:r>
            <a:endParaRPr lang="en-US" dirty="0" smtClean="0"/>
          </a:p>
          <a:p>
            <a:pPr algn="just"/>
            <a:r>
              <a:rPr lang="en-US" dirty="0" smtClean="0"/>
              <a:t>How much you </a:t>
            </a:r>
            <a:r>
              <a:rPr lang="en-US" dirty="0"/>
              <a:t>actually have to pay for some given amount of extra consumption </a:t>
            </a:r>
            <a:r>
              <a:rPr lang="en-US" dirty="0" smtClean="0"/>
              <a:t>may be </a:t>
            </a:r>
            <a:r>
              <a:rPr lang="en-US" dirty="0"/>
              <a:t>different than the amount you are willing to pay. </a:t>
            </a:r>
            <a:r>
              <a:rPr lang="en-US" b="1" dirty="0"/>
              <a:t>How much you </a:t>
            </a:r>
            <a:r>
              <a:rPr lang="en-US" b="1" dirty="0" smtClean="0"/>
              <a:t>have to </a:t>
            </a:r>
            <a:r>
              <a:rPr lang="en-US" b="1" dirty="0"/>
              <a:t>pay will depend on the price of the good in question</a:t>
            </a:r>
            <a:r>
              <a:rPr lang="en-US" dirty="0"/>
              <a:t>. How much </a:t>
            </a:r>
            <a:r>
              <a:rPr lang="en-US" dirty="0" smtClean="0"/>
              <a:t>you are </a:t>
            </a:r>
            <a:r>
              <a:rPr lang="en-US" dirty="0"/>
              <a:t>willing to pay doesn’t depend on the price—it is determined by </a:t>
            </a:r>
            <a:r>
              <a:rPr lang="en-US" dirty="0" smtClean="0"/>
              <a:t>your </a:t>
            </a:r>
            <a:r>
              <a:rPr lang="en-IN" dirty="0" smtClean="0"/>
              <a:t>preferences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61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8184"/>
          </a:xfr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Behaviour of the MRS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It is sometimes useful to describe the shapes of indifference curves by </a:t>
            </a:r>
            <a:r>
              <a:rPr lang="en-US" dirty="0" smtClean="0"/>
              <a:t>describing the </a:t>
            </a:r>
            <a:r>
              <a:rPr lang="en-US" dirty="0"/>
              <a:t>behavior of the marginal rate of substitution. For </a:t>
            </a:r>
            <a:r>
              <a:rPr lang="en-US" dirty="0" smtClean="0"/>
              <a:t>example, the </a:t>
            </a:r>
            <a:r>
              <a:rPr lang="en-US" dirty="0"/>
              <a:t>“perfect substitutes” indifference curves are characterized by the </a:t>
            </a:r>
            <a:r>
              <a:rPr lang="en-US" dirty="0" smtClean="0"/>
              <a:t>fact that </a:t>
            </a:r>
            <a:r>
              <a:rPr lang="en-US" dirty="0"/>
              <a:t>the MRS is constant at −1.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“neutrals” case is characterized </a:t>
            </a:r>
            <a:r>
              <a:rPr lang="en-US" dirty="0" smtClean="0"/>
              <a:t>by the </a:t>
            </a:r>
            <a:r>
              <a:rPr lang="en-US" dirty="0"/>
              <a:t>fact that the MRS is everywhere infinite.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preferences for “</a:t>
            </a:r>
            <a:r>
              <a:rPr lang="en-US" dirty="0" smtClean="0"/>
              <a:t>perfect complements</a:t>
            </a:r>
            <a:r>
              <a:rPr lang="en-US" dirty="0"/>
              <a:t>” are characterized by the fact that the MRS is either zero </a:t>
            </a:r>
            <a:r>
              <a:rPr lang="en-US" dirty="0" smtClean="0"/>
              <a:t>or infinity</a:t>
            </a:r>
            <a:r>
              <a:rPr lang="en-US" dirty="0"/>
              <a:t>, and nothing in between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case of convex indifference curves exhibits yet another kind of </a:t>
            </a:r>
            <a:r>
              <a:rPr lang="en-US" dirty="0" smtClean="0"/>
              <a:t>behaviour </a:t>
            </a:r>
            <a:r>
              <a:rPr lang="en-IN" dirty="0" smtClean="0"/>
              <a:t>for </a:t>
            </a:r>
            <a:r>
              <a:rPr lang="en-IN" dirty="0"/>
              <a:t>the </a:t>
            </a:r>
            <a:r>
              <a:rPr lang="en-IN" dirty="0" smtClean="0"/>
              <a:t>MRS. </a:t>
            </a:r>
            <a:r>
              <a:rPr lang="en-US" dirty="0"/>
              <a:t>Thus the indifference curves exhibit  </a:t>
            </a:r>
            <a:r>
              <a:rPr lang="en-US" dirty="0" smtClean="0"/>
              <a:t>diminishing </a:t>
            </a:r>
            <a:r>
              <a:rPr lang="en-US" dirty="0"/>
              <a:t>marginal rate </a:t>
            </a:r>
            <a:r>
              <a:rPr lang="en-US" dirty="0" smtClean="0"/>
              <a:t>of substitution.</a:t>
            </a:r>
            <a:r>
              <a:rPr lang="en-US" dirty="0"/>
              <a:t> Diminishing MRS implies that </a:t>
            </a:r>
            <a:r>
              <a:rPr lang="en-US" b="1" dirty="0"/>
              <a:t>for every additional unit of good 1, the consumer is willing to give up less and less amount of good 2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0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5" y="365125"/>
            <a:ext cx="10760364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18" y="1690688"/>
            <a:ext cx="10908146" cy="4793239"/>
          </a:xfrm>
        </p:spPr>
        <p:txBody>
          <a:bodyPr/>
          <a:lstStyle/>
          <a:p>
            <a:pPr algn="just"/>
            <a:r>
              <a:rPr lang="en-US" dirty="0"/>
              <a:t>If the consumer is indifferent between two bundles of goods, we </a:t>
            </a:r>
            <a:r>
              <a:rPr lang="en-US" dirty="0" smtClean="0"/>
              <a:t>use the </a:t>
            </a:r>
            <a:r>
              <a:rPr lang="en-US" dirty="0"/>
              <a:t>symbol ∼ and write </a:t>
            </a:r>
            <a:r>
              <a:rPr lang="en-US" dirty="0" smtClean="0"/>
              <a:t>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∼ 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). Indifference </a:t>
            </a:r>
            <a:r>
              <a:rPr lang="en-US" dirty="0"/>
              <a:t>means that </a:t>
            </a:r>
            <a:r>
              <a:rPr lang="en-US" dirty="0" smtClean="0"/>
              <a:t>the consumer </a:t>
            </a:r>
            <a:r>
              <a:rPr lang="en-US" dirty="0"/>
              <a:t>would be just as satisfied, according to her own </a:t>
            </a:r>
            <a:r>
              <a:rPr lang="en-US" dirty="0" smtClean="0"/>
              <a:t>preferences consuming </a:t>
            </a:r>
            <a:r>
              <a:rPr lang="en-US" dirty="0"/>
              <a:t>the bundle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as she would be consuming the other bundle</a:t>
            </a:r>
            <a:r>
              <a:rPr lang="en-US" dirty="0" smtClean="0"/>
              <a:t>, 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). </a:t>
            </a:r>
            <a:endParaRPr lang="en-US" dirty="0" smtClean="0"/>
          </a:p>
          <a:p>
            <a:pPr algn="just"/>
            <a:r>
              <a:rPr lang="en-US" dirty="0"/>
              <a:t>If the consumer prefers or is indifferent between the two bundles we </a:t>
            </a:r>
            <a:r>
              <a:rPr lang="en-US" dirty="0" smtClean="0"/>
              <a:t>say that </a:t>
            </a:r>
            <a:r>
              <a:rPr lang="en-US" dirty="0"/>
              <a:t>she weakly prefers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smtClean="0"/>
              <a:t> </a:t>
            </a:r>
            <a:r>
              <a:rPr lang="en-US" dirty="0"/>
              <a:t>to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). This </a:t>
            </a:r>
            <a:r>
              <a:rPr lang="en-US" dirty="0" smtClean="0"/>
              <a:t>can be </a:t>
            </a:r>
            <a:r>
              <a:rPr lang="en-US" dirty="0"/>
              <a:t>written as </a:t>
            </a:r>
            <a:r>
              <a:rPr lang="en-US" dirty="0" smtClean="0"/>
              <a:t>          (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u="sng" dirty="0" smtClean="0"/>
              <a:t>≻</a:t>
            </a:r>
            <a:r>
              <a:rPr lang="en-US" dirty="0" smtClean="0"/>
              <a:t> 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).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753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Assumptions about Preferences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usually make some assumptions about how the preference </a:t>
            </a:r>
            <a:r>
              <a:rPr lang="en-US" dirty="0" smtClean="0"/>
              <a:t>relations work</a:t>
            </a:r>
            <a:r>
              <a:rPr lang="en-US" dirty="0"/>
              <a:t>. Some of the assumptions about preferences are so fundamental </a:t>
            </a:r>
            <a:r>
              <a:rPr lang="en-US" dirty="0" smtClean="0"/>
              <a:t>that we </a:t>
            </a:r>
            <a:r>
              <a:rPr lang="en-US" dirty="0"/>
              <a:t>can refer to them as “axioms” of consumer theory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000" b="1" dirty="0" smtClean="0"/>
              <a:t>Three axioms of consumer preference</a:t>
            </a:r>
            <a:endParaRPr lang="en-US" sz="3000" b="1" dirty="0"/>
          </a:p>
          <a:p>
            <a:pPr algn="just"/>
            <a:r>
              <a:rPr lang="en-US" b="1" dirty="0" smtClean="0"/>
              <a:t>Completeness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We assume that any two different bundles can be </a:t>
            </a:r>
            <a:r>
              <a:rPr lang="en-US" dirty="0" smtClean="0"/>
              <a:t>compared. That </a:t>
            </a:r>
            <a:r>
              <a:rPr lang="en-US" dirty="0"/>
              <a:t>is, given any x-bundle and any y-bundle, we assume that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u="sng" dirty="0" smtClean="0"/>
              <a:t>≻</a:t>
            </a:r>
            <a:r>
              <a:rPr lang="en-US" dirty="0"/>
              <a:t> (y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) or 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 smtClean="0"/>
              <a:t>) </a:t>
            </a:r>
            <a:r>
              <a:rPr lang="en-US" u="sng" dirty="0" smtClean="0"/>
              <a:t>≻</a:t>
            </a:r>
            <a:r>
              <a:rPr lang="en-US" dirty="0" smtClean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or both, in which case the consumer </a:t>
            </a:r>
            <a:r>
              <a:rPr lang="en-US" dirty="0" smtClean="0"/>
              <a:t>is indifferent </a:t>
            </a:r>
            <a:r>
              <a:rPr lang="en-US" dirty="0"/>
              <a:t>between the two </a:t>
            </a:r>
            <a:r>
              <a:rPr lang="en-US" dirty="0" smtClean="0"/>
              <a:t>bundles.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8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126837"/>
            <a:ext cx="10642600" cy="5438054"/>
          </a:xfrm>
        </p:spPr>
        <p:txBody>
          <a:bodyPr/>
          <a:lstStyle/>
          <a:p>
            <a:pPr algn="just"/>
            <a:r>
              <a:rPr lang="en-US" b="1" dirty="0" smtClean="0"/>
              <a:t>Reflexivity</a:t>
            </a:r>
            <a:r>
              <a:rPr lang="en-US" dirty="0" smtClean="0"/>
              <a:t>- We </a:t>
            </a:r>
            <a:r>
              <a:rPr lang="en-US" dirty="0"/>
              <a:t>assume that any bundle is at least as good as </a:t>
            </a:r>
            <a:r>
              <a:rPr lang="en-US" dirty="0" smtClean="0"/>
              <a:t>itself</a:t>
            </a:r>
            <a:r>
              <a:rPr lang="en-US" dirty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u="sng" dirty="0" smtClean="0"/>
              <a:t>≻</a:t>
            </a:r>
            <a:r>
              <a:rPr lang="en-IN" dirty="0" smtClean="0"/>
              <a:t>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endParaRPr lang="en-IN" dirty="0" smtClean="0"/>
          </a:p>
          <a:p>
            <a:pPr algn="just"/>
            <a:r>
              <a:rPr lang="en-US" b="1" dirty="0" smtClean="0"/>
              <a:t>Transitivity</a:t>
            </a:r>
            <a:r>
              <a:rPr lang="en-US" dirty="0" smtClean="0"/>
              <a:t>- If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u="sng" dirty="0" smtClean="0"/>
              <a:t>≻</a:t>
            </a:r>
            <a:r>
              <a:rPr lang="en-US" dirty="0" smtClean="0"/>
              <a:t> </a:t>
            </a:r>
            <a:r>
              <a:rPr lang="en-US" dirty="0"/>
              <a:t>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). and (y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 smtClean="0"/>
              <a:t>) </a:t>
            </a:r>
            <a:r>
              <a:rPr lang="en-US" u="sng" dirty="0" smtClean="0"/>
              <a:t>≻</a:t>
            </a:r>
            <a:r>
              <a:rPr lang="en-US" dirty="0"/>
              <a:t> (z</a:t>
            </a:r>
            <a:r>
              <a:rPr lang="en-US" baseline="-25000" dirty="0"/>
              <a:t>1</a:t>
            </a:r>
            <a:r>
              <a:rPr lang="en-US" dirty="0"/>
              <a:t>, z</a:t>
            </a:r>
            <a:r>
              <a:rPr lang="en-US" baseline="-25000" dirty="0"/>
              <a:t>2</a:t>
            </a:r>
            <a:r>
              <a:rPr lang="en-US" dirty="0"/>
              <a:t>). then we </a:t>
            </a:r>
            <a:r>
              <a:rPr lang="en-US" dirty="0" smtClean="0"/>
              <a:t>assume that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u="sng" dirty="0" smtClean="0"/>
              <a:t>≻</a:t>
            </a:r>
            <a:r>
              <a:rPr lang="en-US" dirty="0" smtClean="0"/>
              <a:t> </a:t>
            </a:r>
            <a:r>
              <a:rPr lang="en-US" dirty="0"/>
              <a:t>(z</a:t>
            </a:r>
            <a:r>
              <a:rPr lang="en-US" baseline="-25000" dirty="0"/>
              <a:t>1</a:t>
            </a:r>
            <a:r>
              <a:rPr lang="en-US" dirty="0"/>
              <a:t>, z</a:t>
            </a:r>
            <a:r>
              <a:rPr lang="en-US" baseline="-25000" dirty="0"/>
              <a:t>2</a:t>
            </a:r>
            <a:r>
              <a:rPr lang="en-US" dirty="0"/>
              <a:t>). In other words, if the consumer thinks that X is </a:t>
            </a:r>
            <a:r>
              <a:rPr lang="en-US" dirty="0" smtClean="0"/>
              <a:t>at least </a:t>
            </a:r>
            <a:r>
              <a:rPr lang="en-US" dirty="0"/>
              <a:t>as good as Y and that Y is at least as good as Z, then the </a:t>
            </a:r>
            <a:r>
              <a:rPr lang="en-US" dirty="0" smtClean="0"/>
              <a:t>consumer thinks </a:t>
            </a:r>
            <a:r>
              <a:rPr lang="en-US" dirty="0"/>
              <a:t>that X is at least as good as </a:t>
            </a:r>
            <a:r>
              <a:rPr lang="en-US" dirty="0" smtClean="0"/>
              <a:t>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0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09" y="365125"/>
            <a:ext cx="10614891" cy="1269711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Indifference curves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09" y="1825624"/>
            <a:ext cx="10614891" cy="471372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Preferences can be graphically described using a construction known as indifference curves.</a:t>
            </a:r>
            <a:endParaRPr lang="en-US" dirty="0"/>
          </a:p>
          <a:p>
            <a:pPr algn="just"/>
            <a:r>
              <a:rPr lang="en-IN" dirty="0" smtClean="0"/>
              <a:t>We can pick </a:t>
            </a:r>
            <a:r>
              <a:rPr lang="en-IN" dirty="0"/>
              <a:t>a certain </a:t>
            </a:r>
            <a:r>
              <a:rPr lang="en-IN" dirty="0" smtClean="0"/>
              <a:t>consumption </a:t>
            </a:r>
            <a:r>
              <a:rPr lang="en-US" dirty="0" smtClean="0"/>
              <a:t>bundle 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and shade in all of the consumption bundles that </a:t>
            </a:r>
            <a:r>
              <a:rPr lang="en-US" dirty="0" smtClean="0"/>
              <a:t>are weakly </a:t>
            </a:r>
            <a:r>
              <a:rPr lang="en-US" dirty="0"/>
              <a:t>preferred to (x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). This </a:t>
            </a:r>
            <a:r>
              <a:rPr lang="en-US" dirty="0"/>
              <a:t>is called the weakly preferred set. </a:t>
            </a:r>
            <a:r>
              <a:rPr lang="en-US" dirty="0" smtClean="0"/>
              <a:t>The bundles </a:t>
            </a:r>
            <a:r>
              <a:rPr lang="en-US" dirty="0"/>
              <a:t>on the boundary of this set—the bundles for which the </a:t>
            </a:r>
            <a:r>
              <a:rPr lang="en-US" dirty="0" smtClean="0"/>
              <a:t>consumer is </a:t>
            </a:r>
            <a:r>
              <a:rPr lang="en-US" dirty="0"/>
              <a:t>just indifferent to 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form the indifference </a:t>
            </a:r>
            <a:r>
              <a:rPr lang="en-US" dirty="0" smtClean="0"/>
              <a:t>curve.</a:t>
            </a:r>
            <a:endParaRPr lang="en-US" dirty="0"/>
          </a:p>
          <a:p>
            <a:pPr algn="just"/>
            <a:r>
              <a:rPr lang="en-US" dirty="0"/>
              <a:t>We can draw an indifference curve through any consumption bundle </a:t>
            </a:r>
            <a:r>
              <a:rPr lang="en-US" dirty="0" smtClean="0"/>
              <a:t>we want</a:t>
            </a:r>
            <a:r>
              <a:rPr lang="en-US" dirty="0"/>
              <a:t>. The indifference curve through a consumption bundle consists of </a:t>
            </a:r>
            <a:r>
              <a:rPr lang="en-US" dirty="0" smtClean="0"/>
              <a:t>all bundles </a:t>
            </a:r>
            <a:r>
              <a:rPr lang="en-US" dirty="0"/>
              <a:t>of goods that leave the consumer indifferent to the given bundle.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84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now state an important principle of indifference curves- </a:t>
            </a:r>
            <a:r>
              <a:rPr lang="en-US" b="1" dirty="0" smtClean="0"/>
              <a:t>indifference curves representing distinct levels of preference cannot cross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7" t="5499" b="4870"/>
          <a:stretch/>
        </p:blipFill>
        <p:spPr>
          <a:xfrm>
            <a:off x="3380508" y="2798617"/>
            <a:ext cx="6059055" cy="36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Examples of preferences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Perfect substitutes-</a:t>
            </a:r>
            <a:r>
              <a:rPr lang="en-US" b="1" dirty="0"/>
              <a:t> </a:t>
            </a:r>
            <a:r>
              <a:rPr lang="en-US" dirty="0"/>
              <a:t>Two goods are perfect substitutes if the consumer is willing to </a:t>
            </a:r>
            <a:r>
              <a:rPr lang="en-US" dirty="0" smtClean="0"/>
              <a:t>substitute one </a:t>
            </a:r>
            <a:r>
              <a:rPr lang="en-US" dirty="0"/>
              <a:t>good for the other at a constant rate</a:t>
            </a:r>
            <a:r>
              <a:rPr lang="en-US" dirty="0" smtClean="0"/>
              <a:t>.</a:t>
            </a:r>
            <a:r>
              <a:rPr lang="en-US" dirty="0"/>
              <a:t> The important fact about perfect substitutes is that the </a:t>
            </a:r>
            <a:r>
              <a:rPr lang="en-US" dirty="0" smtClean="0"/>
              <a:t>indifference curves </a:t>
            </a:r>
            <a:r>
              <a:rPr lang="en-US" dirty="0"/>
              <a:t>have a </a:t>
            </a:r>
            <a:r>
              <a:rPr lang="en-US" b="1" dirty="0"/>
              <a:t>constant slope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527" y="3648654"/>
            <a:ext cx="5503118" cy="300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6" y="471055"/>
            <a:ext cx="10836564" cy="5705908"/>
          </a:xfrm>
        </p:spPr>
        <p:txBody>
          <a:bodyPr/>
          <a:lstStyle/>
          <a:p>
            <a:pPr algn="just"/>
            <a:r>
              <a:rPr lang="en-US" b="1" dirty="0" smtClean="0"/>
              <a:t>Perfect complements</a:t>
            </a:r>
            <a:r>
              <a:rPr lang="en-US" dirty="0" smtClean="0"/>
              <a:t>-</a:t>
            </a:r>
            <a:r>
              <a:rPr lang="en-US" dirty="0"/>
              <a:t>Perfect complements are goods that are always consumed together </a:t>
            </a:r>
            <a:r>
              <a:rPr lang="en-US" dirty="0" smtClean="0"/>
              <a:t>in </a:t>
            </a:r>
            <a:r>
              <a:rPr lang="en-US" b="1" dirty="0" smtClean="0"/>
              <a:t>fixed </a:t>
            </a:r>
            <a:r>
              <a:rPr lang="en-US" b="1" dirty="0"/>
              <a:t>proportions</a:t>
            </a:r>
            <a:r>
              <a:rPr lang="en-US" dirty="0"/>
              <a:t>. In some sense the goods “complement” each other. </a:t>
            </a:r>
            <a:r>
              <a:rPr lang="en-US" dirty="0" smtClean="0"/>
              <a:t>A nice </a:t>
            </a:r>
            <a:r>
              <a:rPr lang="en-US" dirty="0"/>
              <a:t>example is that of right shoes and left shoes. The consumer likes </a:t>
            </a:r>
            <a:r>
              <a:rPr lang="en-US" dirty="0" smtClean="0"/>
              <a:t>shoes, but </a:t>
            </a:r>
            <a:r>
              <a:rPr lang="en-US" dirty="0"/>
              <a:t>always wears right and left shoes together</a:t>
            </a:r>
            <a:r>
              <a:rPr lang="en-US" dirty="0" smtClean="0"/>
              <a:t>. </a:t>
            </a:r>
            <a:r>
              <a:rPr lang="en-US" b="1" dirty="0" smtClean="0"/>
              <a:t>IC’s are L- shaped.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7"/>
          <a:stretch/>
        </p:blipFill>
        <p:spPr>
          <a:xfrm>
            <a:off x="2881746" y="2808865"/>
            <a:ext cx="6031345" cy="360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2019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CONSUMER PREFERENCES</vt:lpstr>
      <vt:lpstr>Introduction</vt:lpstr>
      <vt:lpstr>PowerPoint Presentation</vt:lpstr>
      <vt:lpstr>Assumptions about Preferences</vt:lpstr>
      <vt:lpstr>PowerPoint Presentation</vt:lpstr>
      <vt:lpstr>Indifference curves</vt:lpstr>
      <vt:lpstr>PowerPoint Presentation</vt:lpstr>
      <vt:lpstr>Examples of preferences</vt:lpstr>
      <vt:lpstr>PowerPoint Presentation</vt:lpstr>
      <vt:lpstr>IC in case of ‘Bads’</vt:lpstr>
      <vt:lpstr>IC in the case of neutral good</vt:lpstr>
      <vt:lpstr>Well behaved preferences</vt:lpstr>
      <vt:lpstr>PowerPoint Presentation</vt:lpstr>
      <vt:lpstr>PowerPoint Presentation</vt:lpstr>
      <vt:lpstr>PowerPoint Presentation</vt:lpstr>
      <vt:lpstr>Marginal Rate of Substitution</vt:lpstr>
      <vt:lpstr>PowerPoint Presentation</vt:lpstr>
      <vt:lpstr>PowerPoint Presentation</vt:lpstr>
      <vt:lpstr>PowerPoint Presentation</vt:lpstr>
      <vt:lpstr>PowerPoint Presentation</vt:lpstr>
      <vt:lpstr>Other interpretations of the MRS</vt:lpstr>
      <vt:lpstr>PowerPoint Presentation</vt:lpstr>
      <vt:lpstr>Behaviour of the MRS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PREFERENCES</dc:title>
  <dc:creator>admin</dc:creator>
  <cp:lastModifiedBy>admin</cp:lastModifiedBy>
  <cp:revision>44</cp:revision>
  <dcterms:created xsi:type="dcterms:W3CDTF">2022-08-20T07:59:04Z</dcterms:created>
  <dcterms:modified xsi:type="dcterms:W3CDTF">2023-01-30T11:07:57Z</dcterms:modified>
</cp:coreProperties>
</file>