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0D7-46A4-4783-9E96-89479EB47DC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2E49-A8E0-47B2-83A5-6A8398033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0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0D7-46A4-4783-9E96-89479EB47DC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2E49-A8E0-47B2-83A5-6A8398033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51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0D7-46A4-4783-9E96-89479EB47DC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2E49-A8E0-47B2-83A5-6A8398033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7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0D7-46A4-4783-9E96-89479EB47DC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2E49-A8E0-47B2-83A5-6A8398033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50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0D7-46A4-4783-9E96-89479EB47DC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2E49-A8E0-47B2-83A5-6A8398033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0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0D7-46A4-4783-9E96-89479EB47DC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2E49-A8E0-47B2-83A5-6A8398033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8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0D7-46A4-4783-9E96-89479EB47DC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2E49-A8E0-47B2-83A5-6A8398033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64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0D7-46A4-4783-9E96-89479EB47DC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2E49-A8E0-47B2-83A5-6A8398033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27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0D7-46A4-4783-9E96-89479EB47DC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2E49-A8E0-47B2-83A5-6A8398033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1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0D7-46A4-4783-9E96-89479EB47DC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2E49-A8E0-47B2-83A5-6A8398033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70D7-46A4-4783-9E96-89479EB47DC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2E49-A8E0-47B2-83A5-6A8398033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14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70D7-46A4-4783-9E96-89479EB47DC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02E49-A8E0-47B2-83A5-6A8398033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45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Utility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3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natural way to label indifference curves here is with </a:t>
            </a:r>
            <a:r>
              <a:rPr lang="en-US" dirty="0" smtClean="0"/>
              <a:t>k—roughly speaking</a:t>
            </a:r>
            <a:r>
              <a:rPr lang="en-US" dirty="0"/>
              <a:t>, the height of the indifference curve along the vertical axis. </a:t>
            </a:r>
            <a:r>
              <a:rPr lang="en-US" dirty="0" smtClean="0"/>
              <a:t>Solving for </a:t>
            </a:r>
            <a:r>
              <a:rPr lang="en-US" dirty="0"/>
              <a:t>k and setting it equal to utility, we </a:t>
            </a:r>
            <a:r>
              <a:rPr lang="en-US" dirty="0" smtClean="0"/>
              <a:t>have                                  </a:t>
            </a:r>
            <a:r>
              <a:rPr lang="pl-PL" b="1" dirty="0" smtClean="0"/>
              <a:t>u(x</a:t>
            </a:r>
            <a:r>
              <a:rPr lang="pl-PL" b="1" baseline="-25000" dirty="0" smtClean="0"/>
              <a:t>1</a:t>
            </a:r>
            <a:r>
              <a:rPr lang="pl-PL" b="1" dirty="0"/>
              <a:t>, x</a:t>
            </a:r>
            <a:r>
              <a:rPr lang="pl-PL" b="1" baseline="-25000" dirty="0"/>
              <a:t>2</a:t>
            </a:r>
            <a:r>
              <a:rPr lang="pl-PL" b="1" dirty="0"/>
              <a:t>) = k = </a:t>
            </a:r>
            <a:r>
              <a:rPr lang="pl-PL" b="1" i="1" dirty="0"/>
              <a:t>v</a:t>
            </a:r>
            <a:r>
              <a:rPr lang="pl-PL" b="1" dirty="0"/>
              <a:t>(x</a:t>
            </a:r>
            <a:r>
              <a:rPr lang="pl-PL" b="1" baseline="-25000" dirty="0"/>
              <a:t>1</a:t>
            </a:r>
            <a:r>
              <a:rPr lang="pl-PL" b="1" dirty="0"/>
              <a:t>) + x</a:t>
            </a:r>
            <a:r>
              <a:rPr lang="pl-PL" b="1" baseline="-25000" dirty="0"/>
              <a:t>2</a:t>
            </a:r>
            <a:r>
              <a:rPr lang="pl-PL" dirty="0"/>
              <a:t>.</a:t>
            </a:r>
          </a:p>
          <a:p>
            <a:pPr algn="just"/>
            <a:r>
              <a:rPr lang="en-US" dirty="0"/>
              <a:t>In this case the utility function is linear in good 2, but (possibly) </a:t>
            </a:r>
            <a:r>
              <a:rPr lang="en-US" dirty="0" smtClean="0"/>
              <a:t>nonlinear in </a:t>
            </a:r>
            <a:r>
              <a:rPr lang="en-US" dirty="0"/>
              <a:t>good 1; hence the name quasilinear utility, meaning “</a:t>
            </a:r>
            <a:r>
              <a:rPr lang="en-US" dirty="0" smtClean="0"/>
              <a:t>partly linear</a:t>
            </a:r>
            <a:r>
              <a:rPr lang="en-US" dirty="0"/>
              <a:t>” utility. Specific examples of quasilinear utility would be </a:t>
            </a:r>
            <a:r>
              <a:rPr lang="pl-PL" dirty="0" smtClean="0"/>
              <a:t>u(x</a:t>
            </a:r>
            <a:r>
              <a:rPr lang="pl-PL" baseline="-25000" dirty="0" smtClean="0"/>
              <a:t>1</a:t>
            </a:r>
            <a:r>
              <a:rPr lang="pl-PL" dirty="0" smtClean="0"/>
              <a:t>, x</a:t>
            </a:r>
            <a:r>
              <a:rPr lang="pl-PL" baseline="-25000" dirty="0" smtClean="0"/>
              <a:t>2</a:t>
            </a:r>
            <a:r>
              <a:rPr lang="pl-PL" dirty="0" smtClean="0"/>
              <a:t>) </a:t>
            </a:r>
            <a:r>
              <a:rPr lang="en-US" dirty="0" smtClean="0"/>
              <a:t>=√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or </a:t>
            </a:r>
            <a:r>
              <a:rPr lang="pl-PL" dirty="0" smtClean="0"/>
              <a:t>u(x</a:t>
            </a:r>
            <a:r>
              <a:rPr lang="pl-PL" baseline="-25000" dirty="0" smtClean="0"/>
              <a:t>1</a:t>
            </a:r>
            <a:r>
              <a:rPr lang="pl-PL" dirty="0" smtClean="0"/>
              <a:t>, x</a:t>
            </a:r>
            <a:r>
              <a:rPr lang="pl-PL" baseline="-25000" dirty="0" smtClean="0"/>
              <a:t>2</a:t>
            </a:r>
            <a:r>
              <a:rPr lang="pl-PL" dirty="0" smtClean="0"/>
              <a:t>) </a:t>
            </a:r>
            <a:r>
              <a:rPr lang="en-US" dirty="0" smtClean="0"/>
              <a:t>= </a:t>
            </a:r>
            <a:r>
              <a:rPr lang="en-US" dirty="0"/>
              <a:t>lnx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95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276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Cobb Douglas preferences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Another commonly used utility function is the Cobb-Douglas utility </a:t>
            </a:r>
            <a:r>
              <a:rPr lang="en-US" dirty="0" smtClean="0"/>
              <a:t>function </a:t>
            </a:r>
            <a:r>
              <a:rPr lang="en-IN" b="1" dirty="0" smtClean="0"/>
              <a:t>u(x</a:t>
            </a:r>
            <a:r>
              <a:rPr lang="en-IN" b="1" baseline="-25000" dirty="0" smtClean="0"/>
              <a:t>1</a:t>
            </a:r>
            <a:r>
              <a:rPr lang="en-IN" b="1" dirty="0"/>
              <a:t>, x</a:t>
            </a:r>
            <a:r>
              <a:rPr lang="en-IN" b="1" baseline="-25000" dirty="0"/>
              <a:t>2</a:t>
            </a:r>
            <a:r>
              <a:rPr lang="en-IN" b="1" dirty="0"/>
              <a:t>) = </a:t>
            </a:r>
            <a:r>
              <a:rPr lang="en-IN" b="1" dirty="0" smtClean="0"/>
              <a:t>x</a:t>
            </a:r>
            <a:r>
              <a:rPr lang="en-IN" b="1" baseline="-25000" dirty="0" smtClean="0"/>
              <a:t>1</a:t>
            </a:r>
            <a:r>
              <a:rPr lang="en-IN" b="1" baseline="30000" dirty="0" smtClean="0"/>
              <a:t>c</a:t>
            </a:r>
            <a:r>
              <a:rPr lang="en-IN" b="1" dirty="0" smtClean="0"/>
              <a:t>x</a:t>
            </a:r>
            <a:r>
              <a:rPr lang="en-IN" b="1" baseline="-25000" dirty="0" smtClean="0"/>
              <a:t>2</a:t>
            </a:r>
            <a:r>
              <a:rPr lang="en-IN" b="1" baseline="30000" dirty="0" smtClean="0"/>
              <a:t>d</a:t>
            </a:r>
            <a:r>
              <a:rPr lang="en-IN" b="1" dirty="0" smtClean="0"/>
              <a:t> </a:t>
            </a:r>
            <a:r>
              <a:rPr lang="en-IN" dirty="0" smtClean="0"/>
              <a:t>,</a:t>
            </a:r>
            <a:r>
              <a:rPr lang="en-US" dirty="0"/>
              <a:t> where c and d are positive numbers that describe the preferences of </a:t>
            </a:r>
            <a:r>
              <a:rPr lang="en-US" dirty="0" smtClean="0"/>
              <a:t>the </a:t>
            </a:r>
            <a:r>
              <a:rPr lang="en-IN" dirty="0" smtClean="0"/>
              <a:t>consumer.</a:t>
            </a:r>
          </a:p>
          <a:p>
            <a:pPr algn="just"/>
            <a:r>
              <a:rPr lang="en-US" dirty="0"/>
              <a:t>Cobb-Douglas indifference curves look just like the nice convex </a:t>
            </a:r>
            <a:r>
              <a:rPr lang="en-US" dirty="0" smtClean="0"/>
              <a:t>monotonic indifference </a:t>
            </a:r>
            <a:r>
              <a:rPr lang="en-US" dirty="0"/>
              <a:t>curves that we referred to as “well-behaved </a:t>
            </a:r>
            <a:r>
              <a:rPr lang="en-US" dirty="0" smtClean="0"/>
              <a:t>indifference curves”. </a:t>
            </a:r>
            <a:r>
              <a:rPr lang="en-US" dirty="0"/>
              <a:t>Cobb-Douglas preferences are the standard </a:t>
            </a:r>
            <a:r>
              <a:rPr lang="en-US" dirty="0" smtClean="0"/>
              <a:t>example of </a:t>
            </a:r>
            <a:r>
              <a:rPr lang="en-US" dirty="0"/>
              <a:t>indifference curves that look well-behaved, and in fact the </a:t>
            </a:r>
            <a:r>
              <a:rPr lang="en-US" dirty="0" smtClean="0"/>
              <a:t>formula describing </a:t>
            </a:r>
            <a:r>
              <a:rPr lang="en-US" dirty="0"/>
              <a:t>them is about the simplest algebraic expression that </a:t>
            </a:r>
            <a:r>
              <a:rPr lang="en-US" dirty="0" smtClean="0"/>
              <a:t>generates </a:t>
            </a:r>
            <a:r>
              <a:rPr lang="en-IN" dirty="0" smtClean="0"/>
              <a:t>well-behaved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39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177" y="1828800"/>
            <a:ext cx="7220660" cy="39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200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Marginal Utility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Consider a consumer who is consuming some bundle of goods, </a:t>
            </a:r>
            <a:r>
              <a:rPr lang="en-US" dirty="0" smtClean="0"/>
              <a:t>                  (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 smtClean="0"/>
              <a:t>). How </a:t>
            </a:r>
            <a:r>
              <a:rPr lang="en-US" dirty="0"/>
              <a:t>does this consumer’s utility change as we give him or her a little </a:t>
            </a:r>
            <a:r>
              <a:rPr lang="en-US" dirty="0" smtClean="0"/>
              <a:t>more of </a:t>
            </a:r>
            <a:r>
              <a:rPr lang="en-US" dirty="0"/>
              <a:t>good 1? This rate of change is called the marginal utility with </a:t>
            </a:r>
            <a:r>
              <a:rPr lang="en-US" dirty="0" smtClean="0"/>
              <a:t>respect to </a:t>
            </a:r>
            <a:r>
              <a:rPr lang="en-US" dirty="0"/>
              <a:t>good 1.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write it as MU</a:t>
            </a:r>
            <a:r>
              <a:rPr lang="en-US" baseline="-25000" dirty="0"/>
              <a:t>1</a:t>
            </a:r>
            <a:r>
              <a:rPr lang="en-US" dirty="0"/>
              <a:t> and think of it as being a ratio,</a:t>
            </a:r>
          </a:p>
          <a:p>
            <a:pPr marL="0" indent="0" algn="ctr">
              <a:buNone/>
            </a:pPr>
            <a:r>
              <a:rPr lang="en-IN" dirty="0"/>
              <a:t>MU</a:t>
            </a:r>
            <a:r>
              <a:rPr lang="en-IN" baseline="-25000" dirty="0"/>
              <a:t>1</a:t>
            </a:r>
            <a:r>
              <a:rPr lang="en-IN" dirty="0"/>
              <a:t> </a:t>
            </a:r>
            <a:r>
              <a:rPr lang="en-IN" dirty="0" smtClean="0"/>
              <a:t>=</a:t>
            </a:r>
            <a:r>
              <a:rPr lang="el-GR" dirty="0" smtClean="0"/>
              <a:t>Δ</a:t>
            </a:r>
            <a:r>
              <a:rPr lang="en-IN" dirty="0" smtClean="0"/>
              <a:t>U/</a:t>
            </a:r>
            <a:r>
              <a:rPr lang="el-GR" dirty="0" smtClean="0"/>
              <a:t>Δ</a:t>
            </a:r>
            <a:r>
              <a:rPr lang="en-IN" dirty="0" smtClean="0"/>
              <a:t>x</a:t>
            </a:r>
            <a:r>
              <a:rPr lang="en-IN" baseline="-25000" dirty="0" smtClean="0"/>
              <a:t>1</a:t>
            </a:r>
            <a:r>
              <a:rPr lang="en-IN" dirty="0" smtClean="0"/>
              <a:t>= (</a:t>
            </a:r>
            <a:r>
              <a:rPr lang="pl-PL" dirty="0" smtClean="0"/>
              <a:t>u(x</a:t>
            </a:r>
            <a:r>
              <a:rPr lang="pl-PL" baseline="-25000" dirty="0" smtClean="0"/>
              <a:t>1 </a:t>
            </a:r>
            <a:r>
              <a:rPr lang="pl-PL" dirty="0"/>
              <a:t>+Δx</a:t>
            </a:r>
            <a:r>
              <a:rPr lang="pl-PL" baseline="-25000" dirty="0"/>
              <a:t>1</a:t>
            </a:r>
            <a:r>
              <a:rPr lang="pl-PL" dirty="0"/>
              <a:t>, x</a:t>
            </a:r>
            <a:r>
              <a:rPr lang="pl-PL" baseline="-25000" dirty="0"/>
              <a:t>2</a:t>
            </a:r>
            <a:r>
              <a:rPr lang="pl-PL" dirty="0"/>
              <a:t>) − u(x</a:t>
            </a:r>
            <a:r>
              <a:rPr lang="pl-PL" baseline="-25000" dirty="0"/>
              <a:t>1</a:t>
            </a:r>
            <a:r>
              <a:rPr lang="pl-PL" dirty="0"/>
              <a:t>, </a:t>
            </a:r>
            <a:r>
              <a:rPr lang="pl-PL" dirty="0" smtClean="0"/>
              <a:t>x</a:t>
            </a:r>
            <a:r>
              <a:rPr lang="pl-PL" baseline="-25000" dirty="0" smtClean="0"/>
              <a:t>2</a:t>
            </a:r>
            <a:r>
              <a:rPr lang="pl-PL" dirty="0" smtClean="0"/>
              <a:t>)</a:t>
            </a:r>
            <a:r>
              <a:rPr lang="en-US" dirty="0" smtClean="0"/>
              <a:t>)/ Δx</a:t>
            </a:r>
            <a:r>
              <a:rPr lang="en-US" baseline="-25000" dirty="0" smtClean="0"/>
              <a:t>1</a:t>
            </a:r>
            <a:endParaRPr lang="en-IN" dirty="0"/>
          </a:p>
          <a:p>
            <a:pPr algn="just"/>
            <a:r>
              <a:rPr lang="en-US" dirty="0" smtClean="0"/>
              <a:t>Marginal utility </a:t>
            </a:r>
            <a:r>
              <a:rPr lang="en-US" dirty="0"/>
              <a:t>measures the rate of change in utility (ΔU) associated with a </a:t>
            </a:r>
            <a:r>
              <a:rPr lang="en-US" dirty="0" smtClean="0"/>
              <a:t>small change </a:t>
            </a:r>
            <a:r>
              <a:rPr lang="en-US" dirty="0"/>
              <a:t>in the amount of good 1 (Δx</a:t>
            </a:r>
            <a:r>
              <a:rPr lang="en-US" baseline="-25000" dirty="0"/>
              <a:t>1</a:t>
            </a:r>
            <a:r>
              <a:rPr lang="en-US" dirty="0"/>
              <a:t>). Note that the amount of good 2 </a:t>
            </a:r>
            <a:r>
              <a:rPr lang="en-US" dirty="0" smtClean="0"/>
              <a:t>is held </a:t>
            </a:r>
            <a:r>
              <a:rPr lang="en-US" dirty="0"/>
              <a:t>fixed in this </a:t>
            </a:r>
            <a:r>
              <a:rPr lang="en-US" dirty="0" smtClean="0"/>
              <a:t>calculation.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06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It is important to realize that the </a:t>
            </a:r>
            <a:r>
              <a:rPr lang="en-US" b="1" dirty="0"/>
              <a:t>magnitude of marginal utility </a:t>
            </a:r>
            <a:r>
              <a:rPr lang="en-US" b="1" dirty="0" smtClean="0"/>
              <a:t>depends on </a:t>
            </a:r>
            <a:r>
              <a:rPr lang="en-US" b="1" dirty="0"/>
              <a:t>the magnitude of utility</a:t>
            </a:r>
            <a:r>
              <a:rPr lang="en-US" dirty="0"/>
              <a:t>. Thus it depends on the particular way that </a:t>
            </a:r>
            <a:r>
              <a:rPr lang="en-US" dirty="0" smtClean="0"/>
              <a:t>we choose </a:t>
            </a:r>
            <a:r>
              <a:rPr lang="en-US" dirty="0"/>
              <a:t>to measure utility. If we multiplied utility by 2, then marginal </a:t>
            </a:r>
            <a:r>
              <a:rPr lang="en-US" dirty="0" smtClean="0"/>
              <a:t>utility would </a:t>
            </a:r>
            <a:r>
              <a:rPr lang="en-US" dirty="0"/>
              <a:t>also be multiplied by 2. We would still have a perfectly valid </a:t>
            </a:r>
            <a:r>
              <a:rPr lang="en-US" dirty="0" smtClean="0"/>
              <a:t>utility function </a:t>
            </a:r>
            <a:r>
              <a:rPr lang="en-US" dirty="0"/>
              <a:t>in that it would represent the same preferences, but it would </a:t>
            </a:r>
            <a:r>
              <a:rPr lang="en-US" dirty="0" smtClean="0"/>
              <a:t>just </a:t>
            </a:r>
            <a:r>
              <a:rPr lang="en-IN" dirty="0" smtClean="0"/>
              <a:t>be </a:t>
            </a:r>
            <a:r>
              <a:rPr lang="en-IN" dirty="0"/>
              <a:t>scaled differently</a:t>
            </a:r>
            <a:r>
              <a:rPr lang="en-IN" dirty="0" smtClean="0"/>
              <a:t>.</a:t>
            </a:r>
          </a:p>
          <a:p>
            <a:pPr algn="just"/>
            <a:r>
              <a:rPr lang="en-US" b="1" dirty="0"/>
              <a:t>But the ratio of marginal utilities gives us an observable </a:t>
            </a:r>
            <a:r>
              <a:rPr lang="en-US" b="1" dirty="0" smtClean="0"/>
              <a:t>magnitude— namely </a:t>
            </a:r>
            <a:r>
              <a:rPr lang="en-US" b="1" dirty="0"/>
              <a:t>the marginal rate of substitution</a:t>
            </a:r>
            <a:r>
              <a:rPr lang="en-US" dirty="0"/>
              <a:t>. The ratio of marginal </a:t>
            </a:r>
            <a:r>
              <a:rPr lang="en-US" dirty="0" smtClean="0"/>
              <a:t>utilities is </a:t>
            </a:r>
            <a:r>
              <a:rPr lang="en-US" dirty="0"/>
              <a:t>independent of the particular transformation of the utility function </a:t>
            </a:r>
            <a:r>
              <a:rPr lang="en-US" dirty="0" smtClean="0"/>
              <a:t>you </a:t>
            </a:r>
            <a:r>
              <a:rPr lang="en-IN" dirty="0" smtClean="0"/>
              <a:t>choose </a:t>
            </a:r>
            <a:r>
              <a:rPr lang="en-IN" dirty="0"/>
              <a:t>to </a:t>
            </a:r>
            <a:r>
              <a:rPr lang="en-IN" dirty="0" smtClean="0"/>
              <a:t>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73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91" y="365126"/>
            <a:ext cx="10670309" cy="115887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Marginal Utility and MRS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Consider a</a:t>
            </a:r>
            <a:r>
              <a:rPr lang="en-US" dirty="0" smtClean="0"/>
              <a:t> </a:t>
            </a:r>
            <a:r>
              <a:rPr lang="en-US" dirty="0"/>
              <a:t>change in the consumption of each good, (Δ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,</a:t>
            </a:r>
            <a:r>
              <a:rPr lang="en-US" dirty="0"/>
              <a:t>Δ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), that </a:t>
            </a:r>
            <a:r>
              <a:rPr lang="en-US" dirty="0" smtClean="0"/>
              <a:t>keeps utility </a:t>
            </a:r>
            <a:r>
              <a:rPr lang="en-US" dirty="0"/>
              <a:t>constant—that is, a change in consumption that moves us along </a:t>
            </a:r>
            <a:r>
              <a:rPr lang="en-US" dirty="0" smtClean="0"/>
              <a:t>the indifference </a:t>
            </a:r>
            <a:r>
              <a:rPr lang="en-US" dirty="0"/>
              <a:t>curve. Then we must </a:t>
            </a:r>
            <a:r>
              <a:rPr lang="en-US" dirty="0" smtClean="0"/>
              <a:t>have</a:t>
            </a:r>
          </a:p>
          <a:p>
            <a:pPr marL="0" indent="0" algn="ctr">
              <a:buNone/>
            </a:pPr>
            <a:r>
              <a:rPr lang="en-IN" i="1" dirty="0" smtClean="0"/>
              <a:t>MU</a:t>
            </a:r>
            <a:r>
              <a:rPr lang="en-IN" sz="1600" dirty="0" smtClean="0"/>
              <a:t>1</a:t>
            </a:r>
            <a:r>
              <a:rPr lang="el-GR" dirty="0"/>
              <a:t>Δ</a:t>
            </a:r>
            <a:r>
              <a:rPr lang="en-IN" i="1" dirty="0"/>
              <a:t>x</a:t>
            </a:r>
            <a:r>
              <a:rPr lang="en-IN" baseline="-25000" dirty="0"/>
              <a:t>1</a:t>
            </a:r>
            <a:r>
              <a:rPr lang="en-IN" dirty="0"/>
              <a:t> +</a:t>
            </a:r>
            <a:r>
              <a:rPr lang="en-IN" i="1" dirty="0"/>
              <a:t>MU</a:t>
            </a:r>
            <a:r>
              <a:rPr lang="en-IN" sz="1600" dirty="0"/>
              <a:t>2</a:t>
            </a:r>
            <a:r>
              <a:rPr lang="el-GR" dirty="0"/>
              <a:t>Δ</a:t>
            </a:r>
            <a:r>
              <a:rPr lang="en-IN" i="1" dirty="0"/>
              <a:t>x</a:t>
            </a:r>
            <a:r>
              <a:rPr lang="en-IN" baseline="-25000" dirty="0"/>
              <a:t>2</a:t>
            </a:r>
            <a:r>
              <a:rPr lang="en-IN" dirty="0"/>
              <a:t> = </a:t>
            </a:r>
            <a:r>
              <a:rPr lang="el-GR" dirty="0"/>
              <a:t>Δ</a:t>
            </a:r>
            <a:r>
              <a:rPr lang="en-IN" i="1" dirty="0"/>
              <a:t>U </a:t>
            </a:r>
            <a:r>
              <a:rPr lang="en-IN" dirty="0"/>
              <a:t>= 0</a:t>
            </a:r>
            <a:r>
              <a:rPr lang="en-IN" i="1" dirty="0" smtClean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algn="just"/>
            <a:r>
              <a:rPr lang="en-US" dirty="0"/>
              <a:t>Solving for the slope of the indifference curve we </a:t>
            </a:r>
            <a:r>
              <a:rPr lang="en-US" dirty="0" smtClean="0"/>
              <a:t>have </a:t>
            </a:r>
          </a:p>
          <a:p>
            <a:pPr marL="0" indent="0" algn="ctr">
              <a:buNone/>
            </a:pPr>
            <a:r>
              <a:rPr lang="en-IN" dirty="0" smtClean="0"/>
              <a:t>MRS = </a:t>
            </a:r>
            <a:r>
              <a:rPr lang="el-GR" u="sng" dirty="0" smtClean="0"/>
              <a:t>Δ</a:t>
            </a:r>
            <a:r>
              <a:rPr lang="en-IN" i="1" u="sng" dirty="0" smtClean="0"/>
              <a:t>x</a:t>
            </a:r>
            <a:r>
              <a:rPr lang="en-IN" u="sng" baseline="-25000" dirty="0" smtClean="0"/>
              <a:t>2</a:t>
            </a:r>
            <a:r>
              <a:rPr lang="en-IN" dirty="0" smtClean="0"/>
              <a:t>   =   </a:t>
            </a:r>
            <a:r>
              <a:rPr lang="en-IN" i="1" dirty="0"/>
              <a:t>−</a:t>
            </a:r>
            <a:r>
              <a:rPr lang="en-IN" i="1" u="sng" dirty="0"/>
              <a:t>MU</a:t>
            </a:r>
            <a:r>
              <a:rPr lang="en-IN" sz="1200" u="sng" dirty="0"/>
              <a:t>1</a:t>
            </a:r>
          </a:p>
          <a:p>
            <a:pPr marL="0" indent="0" algn="ctr">
              <a:buNone/>
            </a:pPr>
            <a:r>
              <a:rPr lang="en-IN" dirty="0" smtClean="0"/>
              <a:t>  </a:t>
            </a:r>
            <a:r>
              <a:rPr lang="en-IN" dirty="0"/>
              <a:t> </a:t>
            </a:r>
            <a:r>
              <a:rPr lang="en-IN" dirty="0" smtClean="0"/>
              <a:t>         </a:t>
            </a:r>
            <a:r>
              <a:rPr lang="el-GR" dirty="0" smtClean="0"/>
              <a:t>Δ</a:t>
            </a:r>
            <a:r>
              <a:rPr lang="en-IN" i="1" dirty="0" smtClean="0"/>
              <a:t>x</a:t>
            </a:r>
            <a:r>
              <a:rPr lang="en-IN" baseline="-25000" dirty="0" smtClean="0"/>
              <a:t>1</a:t>
            </a:r>
            <a:r>
              <a:rPr lang="en-IN" dirty="0" smtClean="0"/>
              <a:t>           </a:t>
            </a:r>
            <a:r>
              <a:rPr lang="en-IN" i="1" dirty="0" smtClean="0"/>
              <a:t>MU</a:t>
            </a:r>
            <a:r>
              <a:rPr lang="en-IN" sz="1200" dirty="0" smtClean="0"/>
              <a:t>2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91810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same sort of thing occurs when we take any monotonic </a:t>
            </a:r>
            <a:r>
              <a:rPr lang="en-US" dirty="0" smtClean="0"/>
              <a:t>transformation of </a:t>
            </a:r>
            <a:r>
              <a:rPr lang="en-US" dirty="0"/>
              <a:t>a utility function. Taking a monotonic transformation is just </a:t>
            </a:r>
            <a:r>
              <a:rPr lang="en-US" dirty="0" smtClean="0"/>
              <a:t>relabeling the </a:t>
            </a:r>
            <a:r>
              <a:rPr lang="en-US" dirty="0"/>
              <a:t>indifference curves, and the calculation for the MRS </a:t>
            </a:r>
            <a:r>
              <a:rPr lang="en-US" dirty="0" smtClean="0"/>
              <a:t>described above </a:t>
            </a:r>
            <a:r>
              <a:rPr lang="en-US" dirty="0"/>
              <a:t>is concerned with moving along a given indifference curve. </a:t>
            </a:r>
            <a:endParaRPr lang="en-US" dirty="0" smtClean="0"/>
          </a:p>
          <a:p>
            <a:pPr algn="just"/>
            <a:r>
              <a:rPr lang="en-US" dirty="0" smtClean="0"/>
              <a:t>Even though </a:t>
            </a:r>
            <a:r>
              <a:rPr lang="en-US" dirty="0"/>
              <a:t>the marginal utilities are changed by monotonic </a:t>
            </a:r>
            <a:r>
              <a:rPr lang="en-US" dirty="0" smtClean="0"/>
              <a:t>transformations, the </a:t>
            </a:r>
            <a:r>
              <a:rPr lang="en-US" dirty="0"/>
              <a:t>ratio of marginal utilities is independent of the particular way </a:t>
            </a:r>
            <a:r>
              <a:rPr lang="en-US" dirty="0" smtClean="0"/>
              <a:t>chosen </a:t>
            </a:r>
            <a:r>
              <a:rPr lang="en-IN" dirty="0" smtClean="0"/>
              <a:t>to </a:t>
            </a:r>
            <a:r>
              <a:rPr lang="en-IN" dirty="0"/>
              <a:t>represent the preferences.</a:t>
            </a:r>
          </a:p>
        </p:txBody>
      </p:sp>
    </p:spTree>
    <p:extLst>
      <p:ext uri="{BB962C8B-B14F-4D97-AF65-F5344CB8AC3E}">
        <p14:creationId xmlns:p14="http://schemas.microsoft.com/office/powerpoint/2010/main" val="203400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111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983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Economists </a:t>
            </a:r>
            <a:r>
              <a:rPr lang="en-IN" dirty="0"/>
              <a:t>have abandoned </a:t>
            </a:r>
            <a:r>
              <a:rPr lang="en-IN" dirty="0" smtClean="0"/>
              <a:t>the </a:t>
            </a:r>
            <a:r>
              <a:rPr lang="en-US" dirty="0" smtClean="0"/>
              <a:t>old-fashioned </a:t>
            </a:r>
            <a:r>
              <a:rPr lang="en-US" dirty="0"/>
              <a:t>view of utility as being a measure of happiness. </a:t>
            </a:r>
            <a:r>
              <a:rPr lang="en-US" dirty="0" smtClean="0"/>
              <a:t>Instead, the </a:t>
            </a:r>
            <a:r>
              <a:rPr lang="en-US" dirty="0"/>
              <a:t>theory of consumer behavior has been reformulated entirely in </a:t>
            </a:r>
            <a:r>
              <a:rPr lang="en-US" dirty="0" smtClean="0"/>
              <a:t>terms of </a:t>
            </a:r>
            <a:r>
              <a:rPr lang="en-US" dirty="0"/>
              <a:t>consumer preferences, and utility is seen only as a way to </a:t>
            </a:r>
            <a:r>
              <a:rPr lang="en-US" dirty="0" smtClean="0"/>
              <a:t>describe </a:t>
            </a:r>
            <a:r>
              <a:rPr lang="en-IN" dirty="0" smtClean="0"/>
              <a:t>preferences.</a:t>
            </a:r>
          </a:p>
          <a:p>
            <a:pPr algn="just"/>
            <a:r>
              <a:rPr lang="en-US" dirty="0"/>
              <a:t>Economists gradually came to recognize that all that mattered </a:t>
            </a:r>
            <a:r>
              <a:rPr lang="en-US" dirty="0" smtClean="0"/>
              <a:t>about utility </a:t>
            </a:r>
            <a:r>
              <a:rPr lang="en-US" dirty="0"/>
              <a:t>as far as choice behavior was concerned was whether one </a:t>
            </a:r>
            <a:r>
              <a:rPr lang="en-US" dirty="0" smtClean="0"/>
              <a:t>bundle had </a:t>
            </a:r>
            <a:r>
              <a:rPr lang="en-US" dirty="0"/>
              <a:t>a higher utility than another—how much higher didn’t really matter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Originally, preferences were defined in terms of utility: to say a </a:t>
            </a:r>
            <a:r>
              <a:rPr lang="en-US" dirty="0" smtClean="0"/>
              <a:t>bundle                   (x</a:t>
            </a:r>
            <a:r>
              <a:rPr lang="en-US" baseline="-25000" dirty="0" smtClean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was preferred to a bundle (y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 meant that the x-bundle had </a:t>
            </a:r>
            <a:r>
              <a:rPr lang="en-US" dirty="0" smtClean="0"/>
              <a:t>a higher </a:t>
            </a:r>
            <a:r>
              <a:rPr lang="en-US" dirty="0"/>
              <a:t>utility than the y-bundle. But now we tend to think of things </a:t>
            </a:r>
            <a:r>
              <a:rPr lang="en-US" dirty="0" smtClean="0"/>
              <a:t>the other </a:t>
            </a:r>
            <a:r>
              <a:rPr lang="en-US" dirty="0"/>
              <a:t>way around. The preferences of the consumer are the </a:t>
            </a:r>
            <a:r>
              <a:rPr lang="en-US" dirty="0" smtClean="0"/>
              <a:t>fundamental description </a:t>
            </a:r>
            <a:r>
              <a:rPr lang="en-US" dirty="0"/>
              <a:t>useful for analyzing choice, and </a:t>
            </a:r>
            <a:r>
              <a:rPr lang="en-US" b="1" dirty="0"/>
              <a:t>utility is simply a way </a:t>
            </a:r>
            <a:r>
              <a:rPr lang="en-US" b="1" dirty="0" smtClean="0"/>
              <a:t>of </a:t>
            </a:r>
            <a:r>
              <a:rPr lang="en-IN" b="1" dirty="0" smtClean="0"/>
              <a:t>describing preferences.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5398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9490"/>
            <a:ext cx="10515600" cy="454212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Utility </a:t>
            </a:r>
            <a:r>
              <a:rPr lang="en-US" dirty="0"/>
              <a:t>function is a way of assigning a number to every </a:t>
            </a:r>
            <a:r>
              <a:rPr lang="en-US" dirty="0" smtClean="0"/>
              <a:t>possible consumption </a:t>
            </a:r>
            <a:r>
              <a:rPr lang="en-US" dirty="0"/>
              <a:t>bundle such that more-preferred bundles get assigned </a:t>
            </a:r>
            <a:r>
              <a:rPr lang="en-US" dirty="0" smtClean="0"/>
              <a:t>larger numbers </a:t>
            </a:r>
            <a:r>
              <a:rPr lang="en-US" dirty="0"/>
              <a:t>than less-preferred bundles. That is, a bundle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is </a:t>
            </a:r>
            <a:r>
              <a:rPr lang="en-US" dirty="0" smtClean="0"/>
              <a:t>preferred to </a:t>
            </a:r>
            <a:r>
              <a:rPr lang="en-US" dirty="0"/>
              <a:t>a bundle (y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 if and only if the utility of 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) is </a:t>
            </a:r>
            <a:r>
              <a:rPr lang="en-US" dirty="0"/>
              <a:t>larger than </a:t>
            </a:r>
            <a:r>
              <a:rPr lang="en-US" dirty="0" smtClean="0"/>
              <a:t>the utility </a:t>
            </a:r>
            <a:r>
              <a:rPr lang="en-US" dirty="0"/>
              <a:t>of </a:t>
            </a:r>
            <a:r>
              <a:rPr lang="en-US" dirty="0" smtClean="0"/>
              <a:t>(y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-25000" dirty="0" smtClean="0"/>
              <a:t>2</a:t>
            </a:r>
            <a:r>
              <a:rPr lang="en-US" dirty="0" smtClean="0"/>
              <a:t>) in </a:t>
            </a:r>
            <a:r>
              <a:rPr lang="en-US" dirty="0"/>
              <a:t>symbols, 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) ≻ (y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-25000" dirty="0" smtClean="0"/>
              <a:t>2</a:t>
            </a:r>
            <a:r>
              <a:rPr lang="en-US" dirty="0" smtClean="0"/>
              <a:t>) if </a:t>
            </a:r>
            <a:r>
              <a:rPr lang="en-US" dirty="0"/>
              <a:t>and only if u(x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&gt; </a:t>
            </a:r>
            <a:r>
              <a:rPr lang="en-IN" dirty="0" smtClean="0"/>
              <a:t>u</a:t>
            </a:r>
            <a:r>
              <a:rPr lang="en-US" dirty="0" smtClean="0"/>
              <a:t>(y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</a:p>
          <a:p>
            <a:pPr algn="just"/>
            <a:r>
              <a:rPr lang="en-US" dirty="0"/>
              <a:t>The only property of a utility assignment that is important is how </a:t>
            </a:r>
            <a:r>
              <a:rPr lang="en-US" dirty="0" smtClean="0"/>
              <a:t>it orders </a:t>
            </a:r>
            <a:r>
              <a:rPr lang="en-US" dirty="0"/>
              <a:t>the bundles of goods. The magnitude of the utility function is </a:t>
            </a:r>
            <a:r>
              <a:rPr lang="en-US" dirty="0" smtClean="0"/>
              <a:t>only important </a:t>
            </a:r>
            <a:r>
              <a:rPr lang="en-US" dirty="0"/>
              <a:t>insofar as it ranks the different consumption bundles; the size </a:t>
            </a:r>
            <a:r>
              <a:rPr lang="en-US" dirty="0" smtClean="0"/>
              <a:t>of the </a:t>
            </a:r>
            <a:r>
              <a:rPr lang="en-US" dirty="0"/>
              <a:t>utility difference between any two consumption bundles doesn’t </a:t>
            </a:r>
            <a:r>
              <a:rPr lang="en-US" dirty="0" smtClean="0"/>
              <a:t>matter. Because </a:t>
            </a:r>
            <a:r>
              <a:rPr lang="en-US" dirty="0"/>
              <a:t>of this emphasis on ordering bundles of goods, this kind of </a:t>
            </a:r>
            <a:r>
              <a:rPr lang="en-US" dirty="0" smtClean="0"/>
              <a:t>utility is </a:t>
            </a:r>
            <a:r>
              <a:rPr lang="en-US" dirty="0"/>
              <a:t>referred to as </a:t>
            </a:r>
            <a:r>
              <a:rPr lang="en-US" b="1" dirty="0"/>
              <a:t>ordinal utility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26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091" y="895927"/>
            <a:ext cx="10649528" cy="56434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Since only the ranking of the bundles matters, there can be no </a:t>
            </a:r>
            <a:r>
              <a:rPr lang="en-US" dirty="0" smtClean="0"/>
              <a:t>unique way </a:t>
            </a:r>
            <a:r>
              <a:rPr lang="en-US" dirty="0"/>
              <a:t>to assign utilities to bundles of goods. If we can find one way to </a:t>
            </a:r>
            <a:r>
              <a:rPr lang="en-US" dirty="0" smtClean="0"/>
              <a:t>assign utility </a:t>
            </a:r>
            <a:r>
              <a:rPr lang="en-US" dirty="0"/>
              <a:t>numbers to bundles of goods, we can find an infinite number </a:t>
            </a:r>
            <a:r>
              <a:rPr lang="en-US" dirty="0" smtClean="0"/>
              <a:t>of ways </a:t>
            </a:r>
            <a:r>
              <a:rPr lang="en-US" dirty="0"/>
              <a:t>to do it. If </a:t>
            </a:r>
            <a:r>
              <a:rPr lang="en-US" dirty="0" smtClean="0"/>
              <a:t>u 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) represents </a:t>
            </a:r>
            <a:r>
              <a:rPr lang="en-US" dirty="0"/>
              <a:t>a way to assign utility numbers </a:t>
            </a:r>
            <a:r>
              <a:rPr lang="en-US" dirty="0" smtClean="0"/>
              <a:t>to the </a:t>
            </a:r>
            <a:r>
              <a:rPr lang="en-US" dirty="0"/>
              <a:t>bundles 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) then </a:t>
            </a:r>
            <a:r>
              <a:rPr lang="en-US" dirty="0"/>
              <a:t>multiplying </a:t>
            </a:r>
            <a:r>
              <a:rPr lang="en-US" dirty="0" smtClean="0"/>
              <a:t>u 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) by </a:t>
            </a:r>
            <a:r>
              <a:rPr lang="en-US" dirty="0"/>
              <a:t>2 (or any other </a:t>
            </a:r>
            <a:r>
              <a:rPr lang="en-US" dirty="0" smtClean="0"/>
              <a:t>positive number</a:t>
            </a:r>
            <a:r>
              <a:rPr lang="en-US" dirty="0"/>
              <a:t>) is just as good a way to assign utilities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We typically represent a monotonic transformation by a function </a:t>
            </a:r>
            <a:r>
              <a:rPr lang="en-US" dirty="0" smtClean="0"/>
              <a:t>f(u) that </a:t>
            </a:r>
            <a:r>
              <a:rPr lang="en-US" dirty="0"/>
              <a:t>transforms each number u into some other number f(u), in a </a:t>
            </a:r>
            <a:r>
              <a:rPr lang="en-US" dirty="0" smtClean="0"/>
              <a:t>way that </a:t>
            </a:r>
            <a:r>
              <a:rPr lang="en-US" dirty="0"/>
              <a:t>preserves the order of the numbers in the sense that u</a:t>
            </a:r>
            <a:r>
              <a:rPr lang="en-US" baseline="-25000" dirty="0"/>
              <a:t>1</a:t>
            </a:r>
            <a:r>
              <a:rPr lang="en-US" dirty="0"/>
              <a:t> &gt; u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implies f(u</a:t>
            </a:r>
            <a:r>
              <a:rPr lang="en-US" baseline="-25000" dirty="0" smtClean="0"/>
              <a:t>1</a:t>
            </a:r>
            <a:r>
              <a:rPr lang="en-US" dirty="0"/>
              <a:t>) &gt; f(u</a:t>
            </a:r>
            <a:r>
              <a:rPr lang="en-US" baseline="-25000" dirty="0"/>
              <a:t>2</a:t>
            </a:r>
            <a:r>
              <a:rPr lang="en-US" dirty="0"/>
              <a:t>). A monotonic transformation and a monotonic function </a:t>
            </a:r>
            <a:r>
              <a:rPr lang="en-US" dirty="0" smtClean="0"/>
              <a:t>are </a:t>
            </a:r>
            <a:r>
              <a:rPr lang="en-IN" dirty="0" smtClean="0"/>
              <a:t>essentially </a:t>
            </a:r>
            <a:r>
              <a:rPr lang="en-IN" dirty="0"/>
              <a:t>the same thing.</a:t>
            </a:r>
          </a:p>
          <a:p>
            <a:pPr algn="just"/>
            <a:r>
              <a:rPr lang="en-US" dirty="0"/>
              <a:t>Examples of monotonic transformations are multiplication by a </a:t>
            </a:r>
            <a:r>
              <a:rPr lang="en-US" dirty="0" smtClean="0"/>
              <a:t>positive number </a:t>
            </a:r>
            <a:r>
              <a:rPr lang="en-US" dirty="0"/>
              <a:t>(e.g., f(u) = 3u), adding any number (e.g., f(u) = u+17), </a:t>
            </a:r>
            <a:r>
              <a:rPr lang="en-US" dirty="0" smtClean="0"/>
              <a:t>raising u </a:t>
            </a:r>
            <a:r>
              <a:rPr lang="en-US" dirty="0"/>
              <a:t>to an odd power (e.g., f(u) = u</a:t>
            </a:r>
            <a:r>
              <a:rPr lang="en-US" baseline="30000" dirty="0"/>
              <a:t>3</a:t>
            </a:r>
            <a:r>
              <a:rPr lang="en-US" dirty="0"/>
              <a:t>), and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22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439400" cy="4676775"/>
          </a:xfrm>
        </p:spPr>
        <p:txBody>
          <a:bodyPr>
            <a:normAutofit fontScale="92500"/>
          </a:bodyPr>
          <a:lstStyle/>
          <a:p>
            <a:pPr algn="just"/>
            <a:r>
              <a:rPr lang="en-IN" b="1" dirty="0" smtClean="0"/>
              <a:t>A monotonic </a:t>
            </a:r>
            <a:r>
              <a:rPr lang="en-US" b="1" dirty="0" smtClean="0"/>
              <a:t>transformation </a:t>
            </a:r>
            <a:r>
              <a:rPr lang="en-US" b="1" dirty="0"/>
              <a:t>of a utility function is a utility function that </a:t>
            </a:r>
            <a:r>
              <a:rPr lang="en-US" b="1" dirty="0" smtClean="0"/>
              <a:t>represents the </a:t>
            </a:r>
            <a:r>
              <a:rPr lang="en-US" b="1" dirty="0"/>
              <a:t>same preferences as the original utility function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utility function is a way to label indifference </a:t>
            </a:r>
            <a:r>
              <a:rPr lang="en-US" dirty="0" smtClean="0"/>
              <a:t>curves. Since </a:t>
            </a:r>
            <a:r>
              <a:rPr lang="en-US" dirty="0"/>
              <a:t>every bundle on an indifference curve must have the same utility, </a:t>
            </a:r>
            <a:r>
              <a:rPr lang="en-US" dirty="0" smtClean="0"/>
              <a:t>a utility </a:t>
            </a:r>
            <a:r>
              <a:rPr lang="en-US" dirty="0"/>
              <a:t>function is a way of assigning numbers to the different </a:t>
            </a:r>
            <a:r>
              <a:rPr lang="en-US" dirty="0" smtClean="0"/>
              <a:t>indifference curves </a:t>
            </a:r>
            <a:r>
              <a:rPr lang="en-US" dirty="0"/>
              <a:t>in a way that higher indifference curves get assigned larger numbers.</a:t>
            </a:r>
          </a:p>
          <a:p>
            <a:pPr algn="just"/>
            <a:r>
              <a:rPr lang="en-US" dirty="0"/>
              <a:t>Seen from this point of view a monotonic transformation is just </a:t>
            </a:r>
            <a:r>
              <a:rPr lang="en-US" dirty="0" smtClean="0"/>
              <a:t>a relabeling </a:t>
            </a:r>
            <a:r>
              <a:rPr lang="en-US" dirty="0"/>
              <a:t>of indifference curves. As long as indifference curves </a:t>
            </a:r>
            <a:r>
              <a:rPr lang="en-US" dirty="0" smtClean="0"/>
              <a:t>containing more-preferred </a:t>
            </a:r>
            <a:r>
              <a:rPr lang="en-US" dirty="0"/>
              <a:t>bundles get a larger label than indifference curves </a:t>
            </a:r>
            <a:r>
              <a:rPr lang="en-US" dirty="0" smtClean="0"/>
              <a:t>containing less-preferred </a:t>
            </a:r>
            <a:r>
              <a:rPr lang="en-US" dirty="0"/>
              <a:t>bundles, the labeling will represent the same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35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1239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Examples of utility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135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Consider the </a:t>
            </a:r>
            <a:r>
              <a:rPr lang="en-IN" b="1" dirty="0" smtClean="0"/>
              <a:t>case of perfect substitutes</a:t>
            </a:r>
            <a:r>
              <a:rPr lang="en-IN" dirty="0" smtClean="0"/>
              <a:t>. We </a:t>
            </a:r>
            <a:r>
              <a:rPr lang="en-IN" dirty="0"/>
              <a:t>provisionally pick </a:t>
            </a:r>
            <a:r>
              <a:rPr lang="en-IN" dirty="0" smtClean="0"/>
              <a:t>the </a:t>
            </a:r>
            <a:r>
              <a:rPr lang="en-US" dirty="0" smtClean="0"/>
              <a:t>utility </a:t>
            </a:r>
            <a:r>
              <a:rPr lang="en-US" dirty="0"/>
              <a:t>function </a:t>
            </a:r>
            <a:r>
              <a:rPr lang="en-US" b="1" dirty="0"/>
              <a:t>u(x</a:t>
            </a:r>
            <a:r>
              <a:rPr lang="en-US" b="1" baseline="-25000" dirty="0"/>
              <a:t>1</a:t>
            </a:r>
            <a:r>
              <a:rPr lang="en-US" b="1" dirty="0"/>
              <a:t>, x</a:t>
            </a:r>
            <a:r>
              <a:rPr lang="en-US" b="1" baseline="-25000" dirty="0"/>
              <a:t>2</a:t>
            </a:r>
            <a:r>
              <a:rPr lang="en-US" b="1" dirty="0"/>
              <a:t>) = x</a:t>
            </a:r>
            <a:r>
              <a:rPr lang="en-US" b="1" baseline="-25000" dirty="0"/>
              <a:t>1</a:t>
            </a:r>
            <a:r>
              <a:rPr lang="en-US" b="1" dirty="0"/>
              <a:t>+x</a:t>
            </a:r>
            <a:r>
              <a:rPr lang="en-US" b="1" baseline="-25000" dirty="0"/>
              <a:t>2</a:t>
            </a:r>
            <a:r>
              <a:rPr lang="en-US" dirty="0"/>
              <a:t>. Does this work? Just ask two things: </a:t>
            </a:r>
            <a:r>
              <a:rPr lang="en-US" dirty="0" smtClean="0"/>
              <a:t>is this </a:t>
            </a:r>
            <a:r>
              <a:rPr lang="en-US" dirty="0"/>
              <a:t>utility function constant along the indifference curves? Does it </a:t>
            </a:r>
            <a:r>
              <a:rPr lang="en-US" dirty="0" smtClean="0"/>
              <a:t>assign a </a:t>
            </a:r>
            <a:r>
              <a:rPr lang="en-US" dirty="0"/>
              <a:t>higher label to more-preferred bundles? The answer to both questions </a:t>
            </a:r>
            <a:r>
              <a:rPr lang="en-US" dirty="0" smtClean="0"/>
              <a:t>is yes</a:t>
            </a:r>
            <a:r>
              <a:rPr lang="en-US" dirty="0"/>
              <a:t>, so we have a utility function.</a:t>
            </a:r>
          </a:p>
          <a:p>
            <a:pPr algn="just"/>
            <a:r>
              <a:rPr lang="en-US" dirty="0"/>
              <a:t>Of course, this isn’t the only utility function that we could use. We </a:t>
            </a:r>
            <a:r>
              <a:rPr lang="en-US" dirty="0" smtClean="0"/>
              <a:t>could also </a:t>
            </a:r>
            <a:r>
              <a:rPr lang="en-US" dirty="0"/>
              <a:t>use </a:t>
            </a:r>
            <a:r>
              <a:rPr lang="en-US" dirty="0" smtClean="0"/>
              <a:t>the </a:t>
            </a:r>
            <a:r>
              <a:rPr lang="en-US" dirty="0"/>
              <a:t>utility </a:t>
            </a:r>
            <a:r>
              <a:rPr lang="en-US" dirty="0" smtClean="0"/>
              <a:t>function v(x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IN" dirty="0" smtClean="0"/>
              <a:t>= </a:t>
            </a:r>
            <a:r>
              <a:rPr lang="en-IN" dirty="0"/>
              <a:t>(x</a:t>
            </a:r>
            <a:r>
              <a:rPr lang="en-IN" baseline="-25000" dirty="0"/>
              <a:t>1</a:t>
            </a:r>
            <a:r>
              <a:rPr lang="en-IN" dirty="0"/>
              <a:t> + x</a:t>
            </a:r>
            <a:r>
              <a:rPr lang="en-IN" baseline="-25000" dirty="0"/>
              <a:t>2</a:t>
            </a:r>
            <a:r>
              <a:rPr lang="en-IN" dirty="0"/>
              <a:t>)</a:t>
            </a:r>
            <a:r>
              <a:rPr lang="en-IN" baseline="30000" dirty="0"/>
              <a:t>2</a:t>
            </a:r>
            <a:r>
              <a:rPr lang="en-IN" dirty="0"/>
              <a:t> = </a:t>
            </a:r>
            <a:r>
              <a:rPr lang="en-IN" dirty="0" smtClean="0"/>
              <a:t>x</a:t>
            </a:r>
            <a:r>
              <a:rPr lang="en-IN" baseline="-25000" dirty="0" smtClean="0"/>
              <a:t>1</a:t>
            </a:r>
            <a:r>
              <a:rPr lang="en-IN" baseline="30000" dirty="0" smtClean="0"/>
              <a:t>2</a:t>
            </a:r>
            <a:r>
              <a:rPr lang="en-IN" dirty="0" smtClean="0"/>
              <a:t>+ </a:t>
            </a:r>
            <a:r>
              <a:rPr lang="en-IN" dirty="0"/>
              <a:t>2x</a:t>
            </a:r>
            <a:r>
              <a:rPr lang="en-IN" baseline="-25000" dirty="0"/>
              <a:t>1</a:t>
            </a:r>
            <a:r>
              <a:rPr lang="en-IN" dirty="0"/>
              <a:t>x</a:t>
            </a:r>
            <a:r>
              <a:rPr lang="en-IN" baseline="-25000" dirty="0"/>
              <a:t>2</a:t>
            </a:r>
            <a:r>
              <a:rPr lang="en-IN" dirty="0"/>
              <a:t> + </a:t>
            </a:r>
            <a:r>
              <a:rPr lang="en-IN" dirty="0" smtClean="0"/>
              <a:t>x</a:t>
            </a:r>
            <a:r>
              <a:rPr lang="en-IN" baseline="-25000" dirty="0" smtClean="0"/>
              <a:t>2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US" dirty="0" smtClean="0"/>
              <a:t>will </a:t>
            </a:r>
            <a:r>
              <a:rPr lang="en-US" dirty="0"/>
              <a:t>also represent the </a:t>
            </a:r>
            <a:r>
              <a:rPr lang="en-US" dirty="0" smtClean="0"/>
              <a:t>perfect substitutes preferences</a:t>
            </a:r>
            <a:r>
              <a:rPr lang="en-US" dirty="0"/>
              <a:t>, as would any other monotonic transformation </a:t>
            </a:r>
            <a:r>
              <a:rPr lang="en-US" dirty="0" smtClean="0"/>
              <a:t>of </a:t>
            </a:r>
            <a:r>
              <a:rPr lang="en-IN" dirty="0" smtClean="0"/>
              <a:t>u(x</a:t>
            </a:r>
            <a:r>
              <a:rPr lang="en-IN" baseline="-25000" dirty="0" smtClean="0"/>
              <a:t>1</a:t>
            </a:r>
            <a:r>
              <a:rPr lang="en-IN" dirty="0"/>
              <a:t>, x</a:t>
            </a:r>
            <a:r>
              <a:rPr lang="en-IN" baseline="-25000" dirty="0"/>
              <a:t>2</a:t>
            </a:r>
            <a:r>
              <a:rPr lang="en-IN" dirty="0" smtClean="0"/>
              <a:t>).</a:t>
            </a:r>
          </a:p>
          <a:p>
            <a:pPr algn="just"/>
            <a:r>
              <a:rPr lang="en-US" dirty="0"/>
              <a:t>In general, preferences for perfect substitutes can be represented by </a:t>
            </a:r>
            <a:r>
              <a:rPr lang="en-US" dirty="0" smtClean="0"/>
              <a:t>a utility </a:t>
            </a:r>
            <a:r>
              <a:rPr lang="en-US" dirty="0"/>
              <a:t>function of the </a:t>
            </a:r>
            <a:r>
              <a:rPr lang="en-US" dirty="0" smtClean="0"/>
              <a:t>form </a:t>
            </a:r>
            <a:r>
              <a:rPr lang="en-IN" dirty="0" smtClean="0"/>
              <a:t>u(x</a:t>
            </a:r>
            <a:r>
              <a:rPr lang="en-IN" baseline="-25000" dirty="0" smtClean="0"/>
              <a:t>1</a:t>
            </a:r>
            <a:r>
              <a:rPr lang="en-IN" dirty="0"/>
              <a:t>, x</a:t>
            </a:r>
            <a:r>
              <a:rPr lang="en-IN" baseline="-25000" dirty="0"/>
              <a:t>2</a:t>
            </a:r>
            <a:r>
              <a:rPr lang="en-IN" dirty="0"/>
              <a:t>) = ax</a:t>
            </a:r>
            <a:r>
              <a:rPr lang="en-IN" baseline="-25000" dirty="0"/>
              <a:t>1</a:t>
            </a:r>
            <a:r>
              <a:rPr lang="en-IN" dirty="0"/>
              <a:t> + </a:t>
            </a:r>
            <a:r>
              <a:rPr lang="en-IN" dirty="0" smtClean="0"/>
              <a:t>bx</a:t>
            </a:r>
            <a:r>
              <a:rPr lang="en-IN" baseline="-25000" dirty="0" smtClean="0"/>
              <a:t>2</a:t>
            </a:r>
            <a:r>
              <a:rPr lang="en-IN" dirty="0" smtClean="0"/>
              <a:t>. </a:t>
            </a:r>
            <a:r>
              <a:rPr lang="en-US" dirty="0" smtClean="0"/>
              <a:t>Here </a:t>
            </a:r>
            <a:r>
              <a:rPr lang="en-US" dirty="0"/>
              <a:t>a and b are some positive numbers that measure the “value” of </a:t>
            </a:r>
            <a:r>
              <a:rPr lang="en-US" dirty="0" smtClean="0"/>
              <a:t>goods 1 </a:t>
            </a:r>
            <a:r>
              <a:rPr lang="en-US" dirty="0"/>
              <a:t>and 2 to the consumer. Note that the slope of a typical indifference </a:t>
            </a:r>
            <a:r>
              <a:rPr lang="en-US" dirty="0" smtClean="0"/>
              <a:t>curve </a:t>
            </a:r>
            <a:r>
              <a:rPr lang="en-IN" dirty="0" smtClean="0"/>
              <a:t>is </a:t>
            </a:r>
            <a:r>
              <a:rPr lang="en-IN" dirty="0"/>
              <a:t>given by −a/b.</a:t>
            </a:r>
          </a:p>
        </p:txBody>
      </p:sp>
    </p:spTree>
    <p:extLst>
      <p:ext uri="{BB962C8B-B14F-4D97-AF65-F5344CB8AC3E}">
        <p14:creationId xmlns:p14="http://schemas.microsoft.com/office/powerpoint/2010/main" val="205036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353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Perfect complements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This is the left shoe–right shoe case. In these preferences the consumer </a:t>
            </a:r>
            <a:r>
              <a:rPr lang="en-US" dirty="0" smtClean="0"/>
              <a:t>only cares </a:t>
            </a:r>
            <a:r>
              <a:rPr lang="en-US" dirty="0"/>
              <a:t>about the number of pairs of shoes he has, so it is natural to </a:t>
            </a:r>
            <a:r>
              <a:rPr lang="en-US" dirty="0" smtClean="0"/>
              <a:t>choose the </a:t>
            </a:r>
            <a:r>
              <a:rPr lang="en-US" dirty="0"/>
              <a:t>number of pairs of shoes as the utility function. The number of </a:t>
            </a:r>
            <a:r>
              <a:rPr lang="en-US" dirty="0" smtClean="0"/>
              <a:t>complete pairs </a:t>
            </a:r>
            <a:r>
              <a:rPr lang="en-US" dirty="0"/>
              <a:t>of shoes that you have is the minimum of the number of right </a:t>
            </a:r>
            <a:r>
              <a:rPr lang="en-US" dirty="0" smtClean="0"/>
              <a:t>shoes you </a:t>
            </a:r>
            <a:r>
              <a:rPr lang="en-US" dirty="0"/>
              <a:t>have, x</a:t>
            </a:r>
            <a:r>
              <a:rPr lang="en-US" baseline="-25000" dirty="0"/>
              <a:t>1</a:t>
            </a:r>
            <a:r>
              <a:rPr lang="en-US" dirty="0"/>
              <a:t>, and the number of left shoes you have, x</a:t>
            </a:r>
            <a:r>
              <a:rPr lang="en-US" baseline="-25000" dirty="0"/>
              <a:t>2</a:t>
            </a:r>
            <a:r>
              <a:rPr lang="en-US" dirty="0"/>
              <a:t>. Thus the </a:t>
            </a:r>
            <a:r>
              <a:rPr lang="en-US" dirty="0" smtClean="0"/>
              <a:t>utility function </a:t>
            </a:r>
            <a:r>
              <a:rPr lang="en-US" dirty="0"/>
              <a:t>for perfect complements takes the form </a:t>
            </a:r>
            <a:r>
              <a:rPr lang="en-US" dirty="0" smtClean="0"/>
              <a:t>                          </a:t>
            </a:r>
            <a:r>
              <a:rPr lang="en-US" b="1" dirty="0" smtClean="0"/>
              <a:t>u(x</a:t>
            </a:r>
            <a:r>
              <a:rPr lang="en-US" b="1" baseline="-25000" dirty="0" smtClean="0"/>
              <a:t>1</a:t>
            </a:r>
            <a:r>
              <a:rPr lang="en-US" b="1" dirty="0"/>
              <a:t>, x</a:t>
            </a:r>
            <a:r>
              <a:rPr lang="en-US" b="1" baseline="-25000" dirty="0"/>
              <a:t>2</a:t>
            </a:r>
            <a:r>
              <a:rPr lang="en-US" b="1" dirty="0"/>
              <a:t>) = min{x</a:t>
            </a:r>
            <a:r>
              <a:rPr lang="en-US" b="1" baseline="-25000" dirty="0"/>
              <a:t>1</a:t>
            </a:r>
            <a:r>
              <a:rPr lang="en-US" b="1" dirty="0"/>
              <a:t>, x</a:t>
            </a:r>
            <a:r>
              <a:rPr lang="en-US" b="1" baseline="-25000" dirty="0"/>
              <a:t>2</a:t>
            </a:r>
            <a:r>
              <a:rPr lang="en-US" b="1" dirty="0" smtClean="0"/>
              <a:t>}.</a:t>
            </a:r>
          </a:p>
          <a:p>
            <a:pPr algn="just"/>
            <a:r>
              <a:rPr lang="en-US" dirty="0"/>
              <a:t>What about the case where the consumer wants to consume the </a:t>
            </a:r>
            <a:r>
              <a:rPr lang="en-US" dirty="0" smtClean="0"/>
              <a:t>goods in </a:t>
            </a:r>
            <a:r>
              <a:rPr lang="en-US" dirty="0"/>
              <a:t>some proportion other than one-to-one? For example, what about </a:t>
            </a:r>
            <a:r>
              <a:rPr lang="en-US" dirty="0" smtClean="0"/>
              <a:t>the consumer </a:t>
            </a:r>
            <a:r>
              <a:rPr lang="en-US" dirty="0"/>
              <a:t>who always uses 2 teaspoons of sugar with each cup of tea? If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is </a:t>
            </a:r>
            <a:r>
              <a:rPr lang="en-US" dirty="0"/>
              <a:t>the number of cups of tea available and x</a:t>
            </a:r>
            <a:r>
              <a:rPr lang="en-US" baseline="-25000" dirty="0"/>
              <a:t>2</a:t>
            </a:r>
            <a:r>
              <a:rPr lang="en-US" dirty="0"/>
              <a:t> is the number of </a:t>
            </a:r>
            <a:r>
              <a:rPr lang="en-US" dirty="0" smtClean="0"/>
              <a:t>teaspoons of </a:t>
            </a:r>
            <a:r>
              <a:rPr lang="en-US" dirty="0"/>
              <a:t>sugar available, then the number of correctly sweetened cups of tea </a:t>
            </a:r>
            <a:r>
              <a:rPr lang="en-US" dirty="0" smtClean="0"/>
              <a:t>will </a:t>
            </a:r>
            <a:r>
              <a:rPr lang="en-IN" dirty="0" smtClean="0"/>
              <a:t>be </a:t>
            </a:r>
            <a:r>
              <a:rPr lang="en-IN" dirty="0"/>
              <a:t>min{x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sz="2200" dirty="0" smtClean="0"/>
              <a:t>½ </a:t>
            </a:r>
            <a:r>
              <a:rPr lang="en-IN" dirty="0" smtClean="0"/>
              <a:t>x</a:t>
            </a:r>
            <a:r>
              <a:rPr lang="en-IN" baseline="-25000" dirty="0" smtClean="0"/>
              <a:t>2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73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5057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Quasilinear Preferences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/>
          <a:lstStyle/>
          <a:p>
            <a:pPr algn="just"/>
            <a:r>
              <a:rPr lang="en-IN" dirty="0" smtClean="0"/>
              <a:t>Suppose </a:t>
            </a:r>
            <a:r>
              <a:rPr lang="en-US" dirty="0" smtClean="0"/>
              <a:t>that </a:t>
            </a:r>
            <a:r>
              <a:rPr lang="en-US" dirty="0"/>
              <a:t>a consumer has indifference curves that are vertical translates of </a:t>
            </a:r>
            <a:r>
              <a:rPr lang="en-US" dirty="0" smtClean="0"/>
              <a:t>one another. </a:t>
            </a:r>
            <a:r>
              <a:rPr lang="en-US" dirty="0"/>
              <a:t>This means that all of the indifference curves </a:t>
            </a:r>
            <a:r>
              <a:rPr lang="en-US" dirty="0" smtClean="0"/>
              <a:t>are just </a:t>
            </a:r>
            <a:r>
              <a:rPr lang="en-US" dirty="0"/>
              <a:t>vertically “shifted” versions of one indifference curve. It follows </a:t>
            </a:r>
            <a:r>
              <a:rPr lang="en-US" dirty="0" smtClean="0"/>
              <a:t>that </a:t>
            </a:r>
            <a:r>
              <a:rPr lang="en-US" dirty="0"/>
              <a:t>the equation for an indifference curve takes the form 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k</a:t>
            </a:r>
            <a:r>
              <a:rPr lang="en-US" dirty="0" smtClean="0"/>
              <a:t>−</a:t>
            </a:r>
            <a:r>
              <a:rPr lang="en-US" i="1" dirty="0" smtClean="0"/>
              <a:t>v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), where k </a:t>
            </a:r>
            <a:r>
              <a:rPr lang="en-US" dirty="0"/>
              <a:t>is a different constant for each indifference curve.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equation says </a:t>
            </a:r>
            <a:r>
              <a:rPr lang="en-US" dirty="0" smtClean="0"/>
              <a:t>that the </a:t>
            </a:r>
            <a:r>
              <a:rPr lang="en-US" dirty="0"/>
              <a:t>height of each indifference curve is some function of 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−</a:t>
            </a:r>
            <a:r>
              <a:rPr lang="en-US" i="1" dirty="0" smtClean="0"/>
              <a:t>v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/>
              <a:t>), plus </a:t>
            </a:r>
            <a:r>
              <a:rPr lang="en-US" dirty="0" smtClean="0"/>
              <a:t>a constant </a:t>
            </a:r>
            <a:r>
              <a:rPr lang="en-US" dirty="0"/>
              <a:t>k. Higher values of k give higher indifference curves.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00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18" y="448252"/>
            <a:ext cx="10515600" cy="122352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01" y="1838036"/>
            <a:ext cx="6602072" cy="43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8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1692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Utility</vt:lpstr>
      <vt:lpstr>Introduction</vt:lpstr>
      <vt:lpstr>PowerPoint Presentation</vt:lpstr>
      <vt:lpstr>PowerPoint Presentation</vt:lpstr>
      <vt:lpstr>PowerPoint Presentation</vt:lpstr>
      <vt:lpstr>Examples of utility functions</vt:lpstr>
      <vt:lpstr>Perfect complements</vt:lpstr>
      <vt:lpstr>Quasilinear Preferences</vt:lpstr>
      <vt:lpstr>PowerPoint Presentation</vt:lpstr>
      <vt:lpstr>PowerPoint Presentation</vt:lpstr>
      <vt:lpstr>Cobb Douglas preferences</vt:lpstr>
      <vt:lpstr>PowerPoint Presentation</vt:lpstr>
      <vt:lpstr>Marginal Utility</vt:lpstr>
      <vt:lpstr>PowerPoint Presentation</vt:lpstr>
      <vt:lpstr>Marginal Utility and MRS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Utility</dc:title>
  <dc:creator>admin</dc:creator>
  <cp:lastModifiedBy>admin</cp:lastModifiedBy>
  <cp:revision>17</cp:revision>
  <dcterms:created xsi:type="dcterms:W3CDTF">2023-01-30T07:35:23Z</dcterms:created>
  <dcterms:modified xsi:type="dcterms:W3CDTF">2024-01-16T11:10:32Z</dcterms:modified>
</cp:coreProperties>
</file>