
<file path=[Content_Types].xml><?xml version="1.0" encoding="utf-8"?>
<Types xmlns="http://schemas.openxmlformats.org/package/2006/content-types">
  <Default Extension="web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78" r:id="rId6"/>
    <p:sldId id="272" r:id="rId7"/>
    <p:sldId id="273" r:id="rId8"/>
    <p:sldId id="274" r:id="rId9"/>
    <p:sldId id="275" r:id="rId10"/>
    <p:sldId id="276" r:id="rId11"/>
    <p:sldId id="277" r:id="rId12"/>
    <p:sldId id="279" r:id="rId13"/>
    <p:sldId id="280" r:id="rId14"/>
    <p:sldId id="281" r:id="rId15"/>
    <p:sldId id="284" r:id="rId16"/>
    <p:sldId id="282" r:id="rId17"/>
    <p:sldId id="283" r:id="rId18"/>
    <p:sldId id="285" r:id="rId19"/>
    <p:sldId id="286"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B26277-6CFD-4A39-92C1-142598F7481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120101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26277-6CFD-4A39-92C1-142598F7481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296826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26277-6CFD-4A39-92C1-142598F7481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422282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B26277-6CFD-4A39-92C1-142598F7481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570273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B26277-6CFD-4A39-92C1-142598F74812}" type="datetimeFigureOut">
              <a:rPr lang="en-IN" smtClean="0"/>
              <a:t>18-01-2024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185521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B26277-6CFD-4A39-92C1-142598F7481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237465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B26277-6CFD-4A39-92C1-142598F74812}" type="datetimeFigureOut">
              <a:rPr lang="en-IN" smtClean="0"/>
              <a:t>18-01-2024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2364385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B26277-6CFD-4A39-92C1-142598F74812}" type="datetimeFigureOut">
              <a:rPr lang="en-IN" smtClean="0"/>
              <a:t>18-01-2024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1400313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26277-6CFD-4A39-92C1-142598F74812}" type="datetimeFigureOut">
              <a:rPr lang="en-IN" smtClean="0"/>
              <a:t>18-01-2024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82163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26277-6CFD-4A39-92C1-142598F7481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428018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B26277-6CFD-4A39-92C1-142598F74812}" type="datetimeFigureOut">
              <a:rPr lang="en-IN" smtClean="0"/>
              <a:t>18-01-2024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B50211-5B10-471E-9347-128A44E6D20B}" type="slidenum">
              <a:rPr lang="en-IN" smtClean="0"/>
              <a:t>‹#›</a:t>
            </a:fld>
            <a:endParaRPr lang="en-IN"/>
          </a:p>
        </p:txBody>
      </p:sp>
    </p:spTree>
    <p:extLst>
      <p:ext uri="{BB962C8B-B14F-4D97-AF65-F5344CB8AC3E}">
        <p14:creationId xmlns:p14="http://schemas.microsoft.com/office/powerpoint/2010/main" val="172419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26277-6CFD-4A39-92C1-142598F74812}" type="datetimeFigureOut">
              <a:rPr lang="en-IN" smtClean="0"/>
              <a:t>18-01-2024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50211-5B10-471E-9347-128A44E6D20B}" type="slidenum">
              <a:rPr lang="en-IN" smtClean="0"/>
              <a:t>‹#›</a:t>
            </a:fld>
            <a:endParaRPr lang="en-IN"/>
          </a:p>
        </p:txBody>
      </p:sp>
    </p:spTree>
    <p:extLst>
      <p:ext uri="{BB962C8B-B14F-4D97-AF65-F5344CB8AC3E}">
        <p14:creationId xmlns:p14="http://schemas.microsoft.com/office/powerpoint/2010/main" val="6342892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smtClean="0"/>
              <a:t>OPTIMAL CHOICE</a:t>
            </a:r>
            <a:endParaRPr lang="en-IN" sz="66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797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p:spPr>
        <p:txBody>
          <a:bodyPr/>
          <a:lstStyle/>
          <a:p>
            <a:endParaRPr lang="en-IN"/>
          </a:p>
        </p:txBody>
      </p:sp>
      <p:sp>
        <p:nvSpPr>
          <p:cNvPr id="3" name="Content Placeholder 2"/>
          <p:cNvSpPr>
            <a:spLocks noGrp="1"/>
          </p:cNvSpPr>
          <p:nvPr>
            <p:ph idx="1"/>
          </p:nvPr>
        </p:nvSpPr>
        <p:spPr>
          <a:xfrm>
            <a:off x="838200" y="1727200"/>
            <a:ext cx="10515600" cy="4449763"/>
          </a:xfrm>
        </p:spPr>
        <p:txBody>
          <a:bodyPr>
            <a:normAutofit lnSpcReduction="10000"/>
          </a:bodyPr>
          <a:lstStyle/>
          <a:p>
            <a:pPr algn="just"/>
            <a:r>
              <a:rPr lang="en-IN" dirty="0" smtClean="0"/>
              <a:t>For perfect substitutes, have three </a:t>
            </a:r>
            <a:r>
              <a:rPr lang="en-US" dirty="0" smtClean="0"/>
              <a:t>possible </a:t>
            </a:r>
            <a:r>
              <a:rPr lang="en-US" dirty="0"/>
              <a:t>cases. If p</a:t>
            </a:r>
            <a:r>
              <a:rPr lang="en-US" baseline="-25000" dirty="0"/>
              <a:t>2</a:t>
            </a:r>
            <a:r>
              <a:rPr lang="en-US" dirty="0"/>
              <a:t> &gt; p</a:t>
            </a:r>
            <a:r>
              <a:rPr lang="en-US" baseline="-25000" dirty="0"/>
              <a:t>1</a:t>
            </a:r>
            <a:r>
              <a:rPr lang="en-US" dirty="0"/>
              <a:t>, then </a:t>
            </a:r>
            <a:r>
              <a:rPr lang="en-US" dirty="0" smtClean="0"/>
              <a:t>the </a:t>
            </a:r>
            <a:r>
              <a:rPr lang="en-US" dirty="0"/>
              <a:t>optimal bundle </a:t>
            </a:r>
            <a:r>
              <a:rPr lang="en-US" dirty="0" smtClean="0"/>
              <a:t>is </a:t>
            </a:r>
            <a:r>
              <a:rPr lang="en-US" dirty="0"/>
              <a:t>where the consumer spends all of his or her money on good 1. </a:t>
            </a:r>
            <a:r>
              <a:rPr lang="en-US" dirty="0" smtClean="0"/>
              <a:t>Here, the slope of the budget line is flatter than the slope of the indifference curves.</a:t>
            </a:r>
          </a:p>
          <a:p>
            <a:pPr algn="just"/>
            <a:r>
              <a:rPr lang="en-US" dirty="0" smtClean="0"/>
              <a:t>If </a:t>
            </a:r>
            <a:r>
              <a:rPr lang="en-US" dirty="0"/>
              <a:t>p</a:t>
            </a:r>
            <a:r>
              <a:rPr lang="en-US" baseline="-25000" dirty="0"/>
              <a:t>1</a:t>
            </a:r>
            <a:r>
              <a:rPr lang="en-US" dirty="0"/>
              <a:t> &gt; </a:t>
            </a:r>
            <a:r>
              <a:rPr lang="en-US" dirty="0" smtClean="0"/>
              <a:t>p</a:t>
            </a:r>
            <a:r>
              <a:rPr lang="en-US" baseline="-25000" dirty="0" smtClean="0"/>
              <a:t>2</a:t>
            </a:r>
            <a:r>
              <a:rPr lang="en-US" dirty="0" smtClean="0"/>
              <a:t>, then </a:t>
            </a:r>
            <a:r>
              <a:rPr lang="en-US" dirty="0"/>
              <a:t>the consumer purchases only good 2. Finally, if p</a:t>
            </a:r>
            <a:r>
              <a:rPr lang="en-US" baseline="-25000" dirty="0"/>
              <a:t>1</a:t>
            </a:r>
            <a:r>
              <a:rPr lang="en-US" dirty="0"/>
              <a:t> = p</a:t>
            </a:r>
            <a:r>
              <a:rPr lang="en-US" baseline="-25000" dirty="0"/>
              <a:t>2</a:t>
            </a:r>
            <a:r>
              <a:rPr lang="en-US" dirty="0"/>
              <a:t>, there is </a:t>
            </a:r>
            <a:r>
              <a:rPr lang="en-US" dirty="0" smtClean="0"/>
              <a:t>a whole </a:t>
            </a:r>
            <a:r>
              <a:rPr lang="en-US" dirty="0"/>
              <a:t>range of optimal choices—any amount of goods 1 and 2 that </a:t>
            </a:r>
            <a:r>
              <a:rPr lang="en-US" dirty="0" smtClean="0"/>
              <a:t>satisfies the </a:t>
            </a:r>
            <a:r>
              <a:rPr lang="en-US" dirty="0"/>
              <a:t>budget constraint is optimal in this case</a:t>
            </a:r>
            <a:r>
              <a:rPr lang="en-US" dirty="0" smtClean="0"/>
              <a:t>.</a:t>
            </a:r>
          </a:p>
          <a:p>
            <a:pPr algn="just"/>
            <a:r>
              <a:rPr lang="en-US" dirty="0"/>
              <a:t>All they say is </a:t>
            </a:r>
            <a:r>
              <a:rPr lang="en-US" dirty="0" smtClean="0"/>
              <a:t>that </a:t>
            </a:r>
            <a:r>
              <a:rPr lang="en-US" b="1" dirty="0" smtClean="0"/>
              <a:t>if </a:t>
            </a:r>
            <a:r>
              <a:rPr lang="en-US" b="1" dirty="0"/>
              <a:t>two goods are perfect substitutes, then a consumer will purchase </a:t>
            </a:r>
            <a:r>
              <a:rPr lang="en-US" b="1" dirty="0" smtClean="0"/>
              <a:t>the cheaper </a:t>
            </a:r>
            <a:r>
              <a:rPr lang="en-US" b="1" dirty="0"/>
              <a:t>one</a:t>
            </a:r>
            <a:r>
              <a:rPr lang="en-US" dirty="0"/>
              <a:t>. If both goods have the same price, then the consumer </a:t>
            </a:r>
            <a:r>
              <a:rPr lang="en-US" dirty="0" smtClean="0"/>
              <a:t>doesn’t care </a:t>
            </a:r>
            <a:r>
              <a:rPr lang="en-US" dirty="0"/>
              <a:t>which one he or she purchases.</a:t>
            </a:r>
            <a:endParaRPr lang="en-IN" dirty="0"/>
          </a:p>
        </p:txBody>
      </p:sp>
    </p:spTree>
    <p:extLst>
      <p:ext uri="{BB962C8B-B14F-4D97-AF65-F5344CB8AC3E}">
        <p14:creationId xmlns:p14="http://schemas.microsoft.com/office/powerpoint/2010/main" val="402515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26327" y="1966894"/>
            <a:ext cx="6684382" cy="4249179"/>
          </a:xfrm>
          <a:prstGeom prst="rect">
            <a:avLst/>
          </a:prstGeom>
        </p:spPr>
      </p:pic>
    </p:spTree>
    <p:extLst>
      <p:ext uri="{BB962C8B-B14F-4D97-AF65-F5344CB8AC3E}">
        <p14:creationId xmlns:p14="http://schemas.microsoft.com/office/powerpoint/2010/main" val="64457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IN" b="1" dirty="0" smtClean="0"/>
              <a:t>In the case of perfect complements, </a:t>
            </a:r>
            <a:r>
              <a:rPr lang="en-US" b="1" dirty="0" smtClean="0"/>
              <a:t>the </a:t>
            </a:r>
            <a:r>
              <a:rPr lang="en-US" b="1" dirty="0"/>
              <a:t>optimal choice must always lie on the diagonal</a:t>
            </a:r>
            <a:r>
              <a:rPr lang="en-US" dirty="0"/>
              <a:t>, where the consumer </a:t>
            </a:r>
            <a:r>
              <a:rPr lang="en-US" dirty="0" smtClean="0"/>
              <a:t>is purchasing </a:t>
            </a:r>
            <a:r>
              <a:rPr lang="en-US" dirty="0"/>
              <a:t>equal amounts of both goods, no matter what the prices are</a:t>
            </a:r>
            <a:r>
              <a:rPr lang="en-US" dirty="0" smtClean="0"/>
              <a:t>.</a:t>
            </a:r>
          </a:p>
          <a:p>
            <a:pPr algn="just"/>
            <a:r>
              <a:rPr lang="en-US" dirty="0"/>
              <a:t>The demand function for the optimal choice here is quite intuitive. </a:t>
            </a:r>
            <a:r>
              <a:rPr lang="en-US" dirty="0" smtClean="0"/>
              <a:t>Since the </a:t>
            </a:r>
            <a:r>
              <a:rPr lang="en-US" dirty="0"/>
              <a:t>two goods are always consumed together, it is just as if the </a:t>
            </a:r>
            <a:r>
              <a:rPr lang="en-US" dirty="0" smtClean="0"/>
              <a:t>consumer were </a:t>
            </a:r>
            <a:r>
              <a:rPr lang="en-US" dirty="0"/>
              <a:t>spending all of her money on a single good that had a price of p</a:t>
            </a:r>
            <a:r>
              <a:rPr lang="en-US" baseline="-25000" dirty="0"/>
              <a:t>1</a:t>
            </a:r>
            <a:r>
              <a:rPr lang="en-US" dirty="0"/>
              <a:t>+p</a:t>
            </a:r>
            <a:r>
              <a:rPr lang="en-US" baseline="-25000" dirty="0"/>
              <a:t>2</a:t>
            </a:r>
            <a:r>
              <a:rPr lang="en-US" dirty="0" smtClean="0"/>
              <a:t>.</a:t>
            </a:r>
          </a:p>
          <a:p>
            <a:pPr algn="just"/>
            <a:r>
              <a:rPr lang="en-US" b="1" dirty="0"/>
              <a:t>In the case of a neutral good the consumer spends all of her money on </a:t>
            </a:r>
            <a:r>
              <a:rPr lang="en-US" b="1" dirty="0" smtClean="0"/>
              <a:t>the good </a:t>
            </a:r>
            <a:r>
              <a:rPr lang="en-US" b="1" dirty="0"/>
              <a:t>she likes and doesn’t purchase any of the neutral good</a:t>
            </a:r>
            <a:r>
              <a:rPr lang="en-US" dirty="0"/>
              <a:t>. The </a:t>
            </a:r>
            <a:r>
              <a:rPr lang="en-US" dirty="0" smtClean="0"/>
              <a:t>same thing </a:t>
            </a:r>
            <a:r>
              <a:rPr lang="en-US" dirty="0"/>
              <a:t>happens if one commodity is a bad. Thus, if commodity 1 is a </a:t>
            </a:r>
            <a:r>
              <a:rPr lang="en-US" dirty="0" smtClean="0"/>
              <a:t>good and </a:t>
            </a:r>
            <a:r>
              <a:rPr lang="en-US" dirty="0"/>
              <a:t>commodity 2 is a bad, then the demand functions will be</a:t>
            </a:r>
          </a:p>
          <a:p>
            <a:pPr marL="0" indent="0" algn="ctr">
              <a:buNone/>
            </a:pPr>
            <a:r>
              <a:rPr lang="en-IN" dirty="0"/>
              <a:t>x</a:t>
            </a:r>
            <a:r>
              <a:rPr lang="en-IN" baseline="-25000" dirty="0"/>
              <a:t>1</a:t>
            </a:r>
            <a:r>
              <a:rPr lang="en-IN" dirty="0"/>
              <a:t> </a:t>
            </a:r>
            <a:r>
              <a:rPr lang="en-IN" dirty="0" smtClean="0"/>
              <a:t>= m/ p</a:t>
            </a:r>
            <a:r>
              <a:rPr lang="en-IN" baseline="-25000" dirty="0" smtClean="0"/>
              <a:t>1</a:t>
            </a:r>
            <a:endParaRPr lang="en-IN" baseline="-25000" dirty="0"/>
          </a:p>
          <a:p>
            <a:pPr marL="0" indent="0" algn="ctr">
              <a:buNone/>
            </a:pPr>
            <a:r>
              <a:rPr lang="en-IN" dirty="0"/>
              <a:t>x</a:t>
            </a:r>
            <a:r>
              <a:rPr lang="en-IN" baseline="-25000" dirty="0"/>
              <a:t>2 </a:t>
            </a:r>
            <a:r>
              <a:rPr lang="en-IN" dirty="0"/>
              <a:t>= </a:t>
            </a:r>
            <a:r>
              <a:rPr lang="en-IN" dirty="0" smtClean="0"/>
              <a:t>0</a:t>
            </a:r>
            <a:endParaRPr lang="en-IN" dirty="0"/>
          </a:p>
        </p:txBody>
      </p:sp>
    </p:spTree>
    <p:extLst>
      <p:ext uri="{BB962C8B-B14F-4D97-AF65-F5344CB8AC3E}">
        <p14:creationId xmlns:p14="http://schemas.microsoft.com/office/powerpoint/2010/main" val="762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680116" y="1828800"/>
            <a:ext cx="6053009" cy="4294909"/>
          </a:xfrm>
          <a:prstGeom prst="rect">
            <a:avLst/>
          </a:prstGeom>
        </p:spPr>
      </p:pic>
    </p:spTree>
    <p:extLst>
      <p:ext uri="{BB962C8B-B14F-4D97-AF65-F5344CB8AC3E}">
        <p14:creationId xmlns:p14="http://schemas.microsoft.com/office/powerpoint/2010/main" val="1193690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32766"/>
          </a:xfrm>
          <a:solidFill>
            <a:schemeClr val="accent4">
              <a:lumMod val="75000"/>
            </a:schemeClr>
          </a:solidFill>
        </p:spPr>
        <p:txBody>
          <a:bodyPr/>
          <a:lstStyle/>
          <a:p>
            <a:pPr algn="ctr"/>
            <a:r>
              <a:rPr lang="en-US" dirty="0" smtClean="0"/>
              <a:t>Concave preferences</a:t>
            </a:r>
            <a:endParaRPr lang="en-IN" dirty="0"/>
          </a:p>
        </p:txBody>
      </p:sp>
      <p:sp>
        <p:nvSpPr>
          <p:cNvPr id="3" name="Content Placeholder 2"/>
          <p:cNvSpPr>
            <a:spLocks noGrp="1"/>
          </p:cNvSpPr>
          <p:nvPr>
            <p:ph idx="1"/>
          </p:nvPr>
        </p:nvSpPr>
        <p:spPr/>
        <p:txBody>
          <a:bodyPr/>
          <a:lstStyle/>
          <a:p>
            <a:pPr algn="just"/>
            <a:r>
              <a:rPr lang="en-US" dirty="0"/>
              <a:t>The optimal choice for these preferences is always going to be a </a:t>
            </a:r>
            <a:r>
              <a:rPr lang="en-US" dirty="0" smtClean="0"/>
              <a:t>boundary choice</a:t>
            </a:r>
            <a:r>
              <a:rPr lang="en-US" dirty="0"/>
              <a:t>, like bundle Z. Think of what nonconvex preferences mean. </a:t>
            </a:r>
            <a:r>
              <a:rPr lang="en-US" dirty="0" smtClean="0"/>
              <a:t>If you </a:t>
            </a:r>
            <a:r>
              <a:rPr lang="en-US" dirty="0"/>
              <a:t>have money to purchase ice cream and olives, and you don’t like </a:t>
            </a:r>
            <a:r>
              <a:rPr lang="en-US" dirty="0" smtClean="0"/>
              <a:t>to consume </a:t>
            </a:r>
            <a:r>
              <a:rPr lang="en-US" dirty="0"/>
              <a:t>them together, you’ll spend all of your money on one or the other.</a:t>
            </a:r>
            <a:endParaRPr lang="en-IN" dirty="0"/>
          </a:p>
        </p:txBody>
      </p:sp>
    </p:spTree>
    <p:extLst>
      <p:ext uri="{BB962C8B-B14F-4D97-AF65-F5344CB8AC3E}">
        <p14:creationId xmlns:p14="http://schemas.microsoft.com/office/powerpoint/2010/main" val="2352541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54036" y="1893454"/>
            <a:ext cx="6217385" cy="4378037"/>
          </a:xfrm>
          <a:prstGeom prst="rect">
            <a:avLst/>
          </a:prstGeom>
        </p:spPr>
      </p:pic>
    </p:spTree>
    <p:extLst>
      <p:ext uri="{BB962C8B-B14F-4D97-AF65-F5344CB8AC3E}">
        <p14:creationId xmlns:p14="http://schemas.microsoft.com/office/powerpoint/2010/main" val="4192777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20"/>
          </a:xfrm>
          <a:solidFill>
            <a:schemeClr val="accent2">
              <a:lumMod val="60000"/>
              <a:lumOff val="40000"/>
            </a:schemeClr>
          </a:solidFill>
        </p:spPr>
        <p:txBody>
          <a:bodyPr/>
          <a:lstStyle/>
          <a:p>
            <a:pPr algn="ctr"/>
            <a:r>
              <a:rPr lang="en-US" dirty="0" smtClean="0"/>
              <a:t>Implications of MRS condition</a:t>
            </a:r>
            <a:endParaRPr lang="en-IN" dirty="0"/>
          </a:p>
        </p:txBody>
      </p:sp>
      <p:sp>
        <p:nvSpPr>
          <p:cNvPr id="3" name="Content Placeholder 2"/>
          <p:cNvSpPr>
            <a:spLocks noGrp="1"/>
          </p:cNvSpPr>
          <p:nvPr>
            <p:ph idx="1"/>
          </p:nvPr>
        </p:nvSpPr>
        <p:spPr/>
        <p:txBody>
          <a:bodyPr>
            <a:normAutofit/>
          </a:bodyPr>
          <a:lstStyle/>
          <a:p>
            <a:pPr algn="just"/>
            <a:r>
              <a:rPr lang="en-US" b="1" dirty="0"/>
              <a:t>In well-organized markets, it is typical that everyone faces roughly </a:t>
            </a:r>
            <a:r>
              <a:rPr lang="en-US" b="1" dirty="0" smtClean="0"/>
              <a:t>the same </a:t>
            </a:r>
            <a:r>
              <a:rPr lang="en-US" b="1" dirty="0"/>
              <a:t>prices for goods</a:t>
            </a:r>
            <a:r>
              <a:rPr lang="en-US" dirty="0"/>
              <a:t>. Take, for example, two goods like butter and </a:t>
            </a:r>
            <a:r>
              <a:rPr lang="en-US" dirty="0" smtClean="0"/>
              <a:t>milk. If </a:t>
            </a:r>
            <a:r>
              <a:rPr lang="en-US" dirty="0"/>
              <a:t>everyone faces the same prices for butter and milk, and everyone </a:t>
            </a:r>
            <a:r>
              <a:rPr lang="en-US" dirty="0" smtClean="0"/>
              <a:t>is optimizing</a:t>
            </a:r>
            <a:r>
              <a:rPr lang="en-US" dirty="0"/>
              <a:t>, and everyone is at an interior </a:t>
            </a:r>
            <a:r>
              <a:rPr lang="en-US" dirty="0" smtClean="0"/>
              <a:t>solution, then </a:t>
            </a:r>
            <a:r>
              <a:rPr lang="en-US" dirty="0"/>
              <a:t>everyone </a:t>
            </a:r>
            <a:r>
              <a:rPr lang="en-US" dirty="0" smtClean="0"/>
              <a:t>must have </a:t>
            </a:r>
            <a:r>
              <a:rPr lang="en-US" dirty="0"/>
              <a:t>the same marginal rate of substitution for butter and milk.</a:t>
            </a:r>
          </a:p>
          <a:p>
            <a:pPr algn="just"/>
            <a:r>
              <a:rPr lang="en-US" dirty="0" smtClean="0"/>
              <a:t>The </a:t>
            </a:r>
            <a:r>
              <a:rPr lang="en-US" dirty="0"/>
              <a:t>market is </a:t>
            </a:r>
            <a:r>
              <a:rPr lang="en-US" dirty="0" smtClean="0"/>
              <a:t>offering everyone </a:t>
            </a:r>
            <a:r>
              <a:rPr lang="en-US" dirty="0"/>
              <a:t>the same rate of exchange for butter and milk, and </a:t>
            </a:r>
            <a:r>
              <a:rPr lang="en-US" b="1" dirty="0" smtClean="0"/>
              <a:t>everyone is </a:t>
            </a:r>
            <a:r>
              <a:rPr lang="en-US" b="1" dirty="0"/>
              <a:t>adjusting their consumption of the goods until their own “internal” </a:t>
            </a:r>
            <a:r>
              <a:rPr lang="en-US" b="1" dirty="0" smtClean="0"/>
              <a:t>marginal valuation </a:t>
            </a:r>
            <a:r>
              <a:rPr lang="en-US" b="1" dirty="0"/>
              <a:t>of the two goods equals the market’s “external” </a:t>
            </a:r>
            <a:r>
              <a:rPr lang="en-US" b="1" dirty="0" smtClean="0"/>
              <a:t>valuation </a:t>
            </a:r>
            <a:r>
              <a:rPr lang="en-IN" b="1" dirty="0" smtClean="0"/>
              <a:t>of </a:t>
            </a:r>
            <a:r>
              <a:rPr lang="en-IN" b="1" dirty="0"/>
              <a:t>the two goods</a:t>
            </a:r>
            <a:r>
              <a:rPr lang="en-IN" dirty="0"/>
              <a:t>.</a:t>
            </a:r>
          </a:p>
        </p:txBody>
      </p:sp>
    </p:spTree>
    <p:extLst>
      <p:ext uri="{BB962C8B-B14F-4D97-AF65-F5344CB8AC3E}">
        <p14:creationId xmlns:p14="http://schemas.microsoft.com/office/powerpoint/2010/main" val="84218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p:spPr>
        <p:txBody>
          <a:bodyPr/>
          <a:lstStyle/>
          <a:p>
            <a:endParaRPr lang="en-IN" dirty="0"/>
          </a:p>
        </p:txBody>
      </p:sp>
      <p:sp>
        <p:nvSpPr>
          <p:cNvPr id="3" name="Content Placeholder 2"/>
          <p:cNvSpPr>
            <a:spLocks noGrp="1"/>
          </p:cNvSpPr>
          <p:nvPr>
            <p:ph idx="1"/>
          </p:nvPr>
        </p:nvSpPr>
        <p:spPr>
          <a:xfrm>
            <a:off x="838200" y="1736436"/>
            <a:ext cx="10515600" cy="4440527"/>
          </a:xfrm>
        </p:spPr>
        <p:txBody>
          <a:bodyPr>
            <a:normAutofit fontScale="92500"/>
          </a:bodyPr>
          <a:lstStyle/>
          <a:p>
            <a:pPr algn="just"/>
            <a:r>
              <a:rPr lang="en-US" b="1" dirty="0"/>
              <a:t>People may value their total consumption of the </a:t>
            </a:r>
            <a:r>
              <a:rPr lang="en-US" b="1" dirty="0" smtClean="0"/>
              <a:t>two goods </a:t>
            </a:r>
            <a:r>
              <a:rPr lang="en-US" b="1" dirty="0"/>
              <a:t>very differently.</a:t>
            </a:r>
            <a:r>
              <a:rPr lang="en-US" dirty="0"/>
              <a:t> Some people may be consuming a lot of butter </a:t>
            </a:r>
            <a:r>
              <a:rPr lang="en-US" dirty="0" smtClean="0"/>
              <a:t>and a </a:t>
            </a:r>
            <a:r>
              <a:rPr lang="en-US" dirty="0"/>
              <a:t>little milk, and some may be doing the reverse. Some wealthy </a:t>
            </a:r>
            <a:r>
              <a:rPr lang="en-US" dirty="0" smtClean="0"/>
              <a:t>people may </a:t>
            </a:r>
            <a:r>
              <a:rPr lang="en-US" dirty="0"/>
              <a:t>be consuming a lot of milk and a lot of butter while other people </a:t>
            </a:r>
            <a:r>
              <a:rPr lang="en-US" dirty="0" smtClean="0"/>
              <a:t>may be </a:t>
            </a:r>
            <a:r>
              <a:rPr lang="en-US" dirty="0"/>
              <a:t>consuming just a little of each good. </a:t>
            </a:r>
            <a:r>
              <a:rPr lang="en-US" b="1" dirty="0"/>
              <a:t>But everyone who is </a:t>
            </a:r>
            <a:r>
              <a:rPr lang="en-US" b="1" dirty="0" smtClean="0"/>
              <a:t>consuming the </a:t>
            </a:r>
            <a:r>
              <a:rPr lang="en-US" b="1" dirty="0"/>
              <a:t>two goods must have the same marginal rate of substitution</a:t>
            </a:r>
            <a:r>
              <a:rPr lang="en-US" dirty="0" smtClean="0"/>
              <a:t>.</a:t>
            </a:r>
          </a:p>
          <a:p>
            <a:pPr algn="just"/>
            <a:r>
              <a:rPr lang="en-US" dirty="0"/>
              <a:t>S</a:t>
            </a:r>
            <a:r>
              <a:rPr lang="en-US" dirty="0" smtClean="0"/>
              <a:t>ince </a:t>
            </a:r>
            <a:r>
              <a:rPr lang="en-US" dirty="0"/>
              <a:t>prices measure the rate at which people are </a:t>
            </a:r>
            <a:r>
              <a:rPr lang="en-US" dirty="0" smtClean="0"/>
              <a:t>just willing </a:t>
            </a:r>
            <a:r>
              <a:rPr lang="en-US" dirty="0"/>
              <a:t>to substitute one good for another, they can be used to value </a:t>
            </a:r>
            <a:r>
              <a:rPr lang="en-US" dirty="0" smtClean="0"/>
              <a:t>policy proposals </a:t>
            </a:r>
            <a:r>
              <a:rPr lang="en-US" dirty="0"/>
              <a:t>that involve making changes in consumption. </a:t>
            </a:r>
            <a:r>
              <a:rPr lang="en-US" b="1" dirty="0"/>
              <a:t>The fact that </a:t>
            </a:r>
            <a:r>
              <a:rPr lang="en-US" b="1" dirty="0" smtClean="0"/>
              <a:t>prices are </a:t>
            </a:r>
            <a:r>
              <a:rPr lang="en-US" b="1" dirty="0"/>
              <a:t>not arbitrary numbers but reflect how people value things on the </a:t>
            </a:r>
            <a:r>
              <a:rPr lang="en-US" b="1" dirty="0" smtClean="0"/>
              <a:t>margin is </a:t>
            </a:r>
            <a:r>
              <a:rPr lang="en-US" b="1" dirty="0"/>
              <a:t>one of the most fundamental and important ideas in economics</a:t>
            </a:r>
            <a:r>
              <a:rPr lang="en-US" dirty="0"/>
              <a:t>.</a:t>
            </a:r>
            <a:endParaRPr lang="en-IN" dirty="0"/>
          </a:p>
        </p:txBody>
      </p:sp>
    </p:spTree>
    <p:extLst>
      <p:ext uri="{BB962C8B-B14F-4D97-AF65-F5344CB8AC3E}">
        <p14:creationId xmlns:p14="http://schemas.microsoft.com/office/powerpoint/2010/main" val="418480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0330"/>
          </a:xfrm>
          <a:solidFill>
            <a:schemeClr val="accent4">
              <a:lumMod val="60000"/>
              <a:lumOff val="40000"/>
            </a:schemeClr>
          </a:solidFill>
        </p:spPr>
        <p:txBody>
          <a:bodyPr/>
          <a:lstStyle/>
          <a:p>
            <a:pPr algn="ctr"/>
            <a:r>
              <a:rPr lang="en-US" dirty="0" smtClean="0"/>
              <a:t>Choosing taxes</a:t>
            </a:r>
            <a:endParaRPr lang="en-IN" dirty="0"/>
          </a:p>
        </p:txBody>
      </p:sp>
      <p:sp>
        <p:nvSpPr>
          <p:cNvPr id="3" name="Content Placeholder 2"/>
          <p:cNvSpPr>
            <a:spLocks noGrp="1"/>
          </p:cNvSpPr>
          <p:nvPr>
            <p:ph idx="1"/>
          </p:nvPr>
        </p:nvSpPr>
        <p:spPr>
          <a:xfrm>
            <a:off x="729673" y="1542474"/>
            <a:ext cx="10624127" cy="4791507"/>
          </a:xfrm>
        </p:spPr>
        <p:txBody>
          <a:bodyPr>
            <a:normAutofit fontScale="92500" lnSpcReduction="10000"/>
          </a:bodyPr>
          <a:lstStyle/>
          <a:p>
            <a:pPr algn="just"/>
            <a:r>
              <a:rPr lang="en-IN" dirty="0" smtClean="0"/>
              <a:t>A quantity </a:t>
            </a:r>
            <a:r>
              <a:rPr lang="en-US" dirty="0" smtClean="0"/>
              <a:t>tax </a:t>
            </a:r>
            <a:r>
              <a:rPr lang="en-US" dirty="0"/>
              <a:t>is a tax on the amount consumed of a good, like a gasoline tax </a:t>
            </a:r>
            <a:r>
              <a:rPr lang="en-US" dirty="0" smtClean="0"/>
              <a:t>of 15 </a:t>
            </a:r>
            <a:r>
              <a:rPr lang="en-US" dirty="0"/>
              <a:t>cents per gallon. An income tax is just a tax on income. If </a:t>
            </a:r>
            <a:r>
              <a:rPr lang="en-US" dirty="0" smtClean="0"/>
              <a:t>the government </a:t>
            </a:r>
            <a:r>
              <a:rPr lang="en-US" dirty="0"/>
              <a:t>wants to raise a certain amount of revenue, is it better to </a:t>
            </a:r>
            <a:r>
              <a:rPr lang="en-US" dirty="0" smtClean="0"/>
              <a:t>raise it </a:t>
            </a:r>
            <a:r>
              <a:rPr lang="en-US" dirty="0"/>
              <a:t>via a quantity tax or an income tax</a:t>
            </a:r>
            <a:r>
              <a:rPr lang="en-US" dirty="0" smtClean="0"/>
              <a:t>?</a:t>
            </a:r>
            <a:endParaRPr lang="en-US" dirty="0"/>
          </a:p>
          <a:p>
            <a:pPr algn="just"/>
            <a:r>
              <a:rPr lang="en-US" b="1" dirty="0"/>
              <a:t>T</a:t>
            </a:r>
            <a:r>
              <a:rPr lang="en-US" b="1" dirty="0" smtClean="0"/>
              <a:t>he </a:t>
            </a:r>
            <a:r>
              <a:rPr lang="en-US" b="1" dirty="0"/>
              <a:t>income tax is definitely superior to the quantity tax </a:t>
            </a:r>
            <a:r>
              <a:rPr lang="en-US" b="1" dirty="0" smtClean="0"/>
              <a:t>in the </a:t>
            </a:r>
            <a:r>
              <a:rPr lang="en-US" b="1" dirty="0"/>
              <a:t>sense that you can raise the same amount of revenue from a </a:t>
            </a:r>
            <a:r>
              <a:rPr lang="en-US" b="1" dirty="0" smtClean="0"/>
              <a:t>consumer and </a:t>
            </a:r>
            <a:r>
              <a:rPr lang="en-US" b="1" dirty="0"/>
              <a:t>still leave him or her better off under the income tax than under </a:t>
            </a:r>
            <a:r>
              <a:rPr lang="en-US" b="1" dirty="0" smtClean="0"/>
              <a:t>the </a:t>
            </a:r>
            <a:r>
              <a:rPr lang="en-IN" b="1" dirty="0" smtClean="0"/>
              <a:t>quantity </a:t>
            </a:r>
            <a:r>
              <a:rPr lang="en-IN" b="1" dirty="0"/>
              <a:t>tax</a:t>
            </a:r>
            <a:r>
              <a:rPr lang="en-IN" b="1" dirty="0" smtClean="0"/>
              <a:t>.</a:t>
            </a:r>
          </a:p>
          <a:p>
            <a:pPr algn="just"/>
            <a:r>
              <a:rPr lang="en-US" dirty="0"/>
              <a:t>This is a nice result, and worth remembering, but it is also </a:t>
            </a:r>
            <a:r>
              <a:rPr lang="en-US" dirty="0" smtClean="0"/>
              <a:t>worthwhile understanding </a:t>
            </a:r>
            <a:r>
              <a:rPr lang="en-US" dirty="0"/>
              <a:t>its limitations. First, it only applies to one consumer. </a:t>
            </a:r>
            <a:r>
              <a:rPr lang="en-US" dirty="0" smtClean="0"/>
              <a:t>The argument </a:t>
            </a:r>
            <a:r>
              <a:rPr lang="en-US" dirty="0"/>
              <a:t>shows that for any given consumer there is an income tax </a:t>
            </a:r>
            <a:r>
              <a:rPr lang="en-US" dirty="0" smtClean="0"/>
              <a:t>that will </a:t>
            </a:r>
            <a:r>
              <a:rPr lang="en-US" dirty="0"/>
              <a:t>raise as much money from that consumer as a quantity tax and </a:t>
            </a:r>
            <a:r>
              <a:rPr lang="en-US" dirty="0" smtClean="0"/>
              <a:t>leave him </a:t>
            </a:r>
            <a:r>
              <a:rPr lang="en-US" dirty="0"/>
              <a:t>or her better off. But the amount of that income tax will typically </a:t>
            </a:r>
            <a:r>
              <a:rPr lang="en-US" dirty="0" smtClean="0"/>
              <a:t>differ from </a:t>
            </a:r>
            <a:r>
              <a:rPr lang="en-US" dirty="0"/>
              <a:t>person to person. So </a:t>
            </a:r>
            <a:r>
              <a:rPr lang="en-US" b="1" dirty="0"/>
              <a:t>a uniform income tax for all consumers is </a:t>
            </a:r>
            <a:r>
              <a:rPr lang="en-US" b="1" dirty="0" smtClean="0"/>
              <a:t>not necessarily </a:t>
            </a:r>
            <a:r>
              <a:rPr lang="en-US" b="1" dirty="0"/>
              <a:t>better than a uniform quantity tax for all </a:t>
            </a:r>
            <a:r>
              <a:rPr lang="en-US" b="1" dirty="0" smtClean="0"/>
              <a:t>consumers</a:t>
            </a:r>
            <a:r>
              <a:rPr lang="en-US" dirty="0" smtClean="0"/>
              <a:t>.</a:t>
            </a:r>
            <a:endParaRPr lang="en-IN" dirty="0"/>
          </a:p>
        </p:txBody>
      </p:sp>
    </p:spTree>
    <p:extLst>
      <p:ext uri="{BB962C8B-B14F-4D97-AF65-F5344CB8AC3E}">
        <p14:creationId xmlns:p14="http://schemas.microsoft.com/office/powerpoint/2010/main" val="1282160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10691" y="863631"/>
            <a:ext cx="7305964" cy="5320542"/>
          </a:xfrm>
          <a:prstGeom prst="rect">
            <a:avLst/>
          </a:prstGeom>
        </p:spPr>
      </p:pic>
    </p:spTree>
    <p:extLst>
      <p:ext uri="{BB962C8B-B14F-4D97-AF65-F5344CB8AC3E}">
        <p14:creationId xmlns:p14="http://schemas.microsoft.com/office/powerpoint/2010/main" val="146253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836" y="500063"/>
            <a:ext cx="10734964" cy="1116302"/>
          </a:xfrm>
          <a:solidFill>
            <a:schemeClr val="accent2">
              <a:lumMod val="60000"/>
              <a:lumOff val="4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618836" y="2010352"/>
            <a:ext cx="10734964" cy="4104121"/>
          </a:xfrm>
        </p:spPr>
        <p:txBody>
          <a:bodyPr/>
          <a:lstStyle/>
          <a:p>
            <a:pPr algn="just"/>
            <a:r>
              <a:rPr lang="en-US" dirty="0"/>
              <a:t>W</a:t>
            </a:r>
            <a:r>
              <a:rPr lang="en-US" dirty="0" smtClean="0"/>
              <a:t>e </a:t>
            </a:r>
            <a:r>
              <a:rPr lang="en-US" dirty="0"/>
              <a:t>will put together the budget set and the theory of </a:t>
            </a:r>
            <a:r>
              <a:rPr lang="en-US" dirty="0" smtClean="0"/>
              <a:t>preferences in </a:t>
            </a:r>
            <a:r>
              <a:rPr lang="en-US" dirty="0"/>
              <a:t>order to examine the optimal choice of consumers. We said </a:t>
            </a:r>
            <a:r>
              <a:rPr lang="en-US" dirty="0" smtClean="0"/>
              <a:t>earlier that </a:t>
            </a:r>
            <a:r>
              <a:rPr lang="en-US" dirty="0"/>
              <a:t>the economic model of consumer choice is that people choose the </a:t>
            </a:r>
            <a:r>
              <a:rPr lang="en-US" dirty="0" smtClean="0"/>
              <a:t>best bundle </a:t>
            </a:r>
            <a:r>
              <a:rPr lang="en-US" dirty="0"/>
              <a:t>they can afford. </a:t>
            </a:r>
            <a:endParaRPr lang="en-US" dirty="0" smtClean="0"/>
          </a:p>
          <a:p>
            <a:pPr algn="just"/>
            <a:endParaRPr lang="en-US" dirty="0"/>
          </a:p>
          <a:p>
            <a:pPr algn="just"/>
            <a:r>
              <a:rPr lang="en-US" dirty="0" smtClean="0"/>
              <a:t>We </a:t>
            </a:r>
            <a:r>
              <a:rPr lang="en-US" dirty="0"/>
              <a:t>can now </a:t>
            </a:r>
            <a:r>
              <a:rPr lang="en-US" dirty="0" smtClean="0"/>
              <a:t>say </a:t>
            </a:r>
            <a:r>
              <a:rPr lang="en-US" dirty="0"/>
              <a:t>that </a:t>
            </a:r>
            <a:r>
              <a:rPr lang="en-US" b="1" dirty="0" smtClean="0"/>
              <a:t>consumers </a:t>
            </a:r>
            <a:r>
              <a:rPr lang="en-US" b="1" dirty="0"/>
              <a:t>choose the most preferred </a:t>
            </a:r>
            <a:r>
              <a:rPr lang="en-US" b="1" dirty="0" smtClean="0"/>
              <a:t>bundle </a:t>
            </a:r>
            <a:r>
              <a:rPr lang="en-IN" b="1" dirty="0" smtClean="0"/>
              <a:t>from </a:t>
            </a:r>
            <a:r>
              <a:rPr lang="en-IN" b="1" dirty="0"/>
              <a:t>their budget </a:t>
            </a:r>
            <a:r>
              <a:rPr lang="en-IN" b="1" dirty="0" smtClean="0"/>
              <a:t>sets.</a:t>
            </a:r>
            <a:endParaRPr lang="en-IN" b="1" dirty="0"/>
          </a:p>
        </p:txBody>
      </p:sp>
    </p:spTree>
    <p:extLst>
      <p:ext uri="{BB962C8B-B14F-4D97-AF65-F5344CB8AC3E}">
        <p14:creationId xmlns:p14="http://schemas.microsoft.com/office/powerpoint/2010/main" val="2649017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smtClean="0"/>
              <a:t>Second</a:t>
            </a:r>
            <a:r>
              <a:rPr lang="en-US" dirty="0"/>
              <a:t>, we have assumed that when we impose the tax on income </a:t>
            </a:r>
            <a:r>
              <a:rPr lang="en-US" dirty="0" smtClean="0"/>
              <a:t>the consumer’s </a:t>
            </a:r>
            <a:r>
              <a:rPr lang="en-US" dirty="0"/>
              <a:t>income doesn’t change. We have assumed that the income </a:t>
            </a:r>
            <a:r>
              <a:rPr lang="en-US" dirty="0" smtClean="0"/>
              <a:t>tax is </a:t>
            </a:r>
            <a:r>
              <a:rPr lang="en-US" dirty="0"/>
              <a:t>basically a lump sum tax—one that just changes the amount of </a:t>
            </a:r>
            <a:r>
              <a:rPr lang="en-US" dirty="0" smtClean="0"/>
              <a:t>money a </a:t>
            </a:r>
            <a:r>
              <a:rPr lang="en-US" dirty="0"/>
              <a:t>consumer has to spend but doesn’t affect any choices he has to </a:t>
            </a:r>
            <a:r>
              <a:rPr lang="en-US" dirty="0" smtClean="0"/>
              <a:t>make.</a:t>
            </a:r>
          </a:p>
          <a:p>
            <a:pPr algn="just"/>
            <a:r>
              <a:rPr lang="en-US" dirty="0" smtClean="0"/>
              <a:t>Third. we </a:t>
            </a:r>
            <a:r>
              <a:rPr lang="en-US" dirty="0"/>
              <a:t>have totally left out the supply response to the tax. </a:t>
            </a:r>
            <a:r>
              <a:rPr lang="en-US" dirty="0" smtClean="0"/>
              <a:t>We’ve shown </a:t>
            </a:r>
            <a:r>
              <a:rPr lang="en-US" dirty="0"/>
              <a:t>how demand responds to the tax change, but supply will </a:t>
            </a:r>
            <a:r>
              <a:rPr lang="en-US" dirty="0" smtClean="0"/>
              <a:t>respond too</a:t>
            </a:r>
            <a:r>
              <a:rPr lang="en-US" dirty="0"/>
              <a:t>, and a complete analysis would take those changes into account as well.</a:t>
            </a:r>
            <a:endParaRPr lang="en-IN" dirty="0"/>
          </a:p>
        </p:txBody>
      </p:sp>
    </p:spTree>
    <p:extLst>
      <p:ext uri="{BB962C8B-B14F-4D97-AF65-F5344CB8AC3E}">
        <p14:creationId xmlns:p14="http://schemas.microsoft.com/office/powerpoint/2010/main" val="347025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3">
              <a:lumMod val="60000"/>
              <a:lumOff val="40000"/>
            </a:schemeClr>
          </a:solidFill>
        </p:spPr>
        <p:txBody>
          <a:bodyPr/>
          <a:lstStyle/>
          <a:p>
            <a:pPr algn="ctr"/>
            <a:r>
              <a:rPr lang="en-US" dirty="0" smtClean="0"/>
              <a:t>Optimal choice</a:t>
            </a:r>
            <a:endParaRPr lang="en-IN" dirty="0"/>
          </a:p>
        </p:txBody>
      </p:sp>
      <p:sp>
        <p:nvSpPr>
          <p:cNvPr id="3" name="Content Placeholder 2"/>
          <p:cNvSpPr>
            <a:spLocks noGrp="1"/>
          </p:cNvSpPr>
          <p:nvPr>
            <p:ph idx="1"/>
          </p:nvPr>
        </p:nvSpPr>
        <p:spPr/>
        <p:txBody>
          <a:bodyPr>
            <a:normAutofit/>
          </a:bodyPr>
          <a:lstStyle/>
          <a:p>
            <a:pPr algn="just"/>
            <a:r>
              <a:rPr lang="en-US" dirty="0" smtClean="0"/>
              <a:t>Simply </a:t>
            </a:r>
            <a:r>
              <a:rPr lang="en-US" dirty="0"/>
              <a:t>start at the right-hand corner of the budget line and move </a:t>
            </a:r>
            <a:r>
              <a:rPr lang="en-US" dirty="0" smtClean="0"/>
              <a:t>to the </a:t>
            </a:r>
            <a:r>
              <a:rPr lang="en-US" dirty="0"/>
              <a:t>left. As we move along the budget line we note that we are moving </a:t>
            </a:r>
            <a:r>
              <a:rPr lang="en-US" dirty="0" smtClean="0"/>
              <a:t>to higher </a:t>
            </a:r>
            <a:r>
              <a:rPr lang="en-US" dirty="0"/>
              <a:t>and higher indifference curves. We stop when we get to the </a:t>
            </a:r>
            <a:r>
              <a:rPr lang="en-US" dirty="0" smtClean="0"/>
              <a:t>highest </a:t>
            </a:r>
            <a:r>
              <a:rPr lang="en-US" dirty="0"/>
              <a:t>indifference curve that just touches the budget line</a:t>
            </a:r>
            <a:r>
              <a:rPr lang="en-US" dirty="0" smtClean="0"/>
              <a:t>.</a:t>
            </a:r>
          </a:p>
          <a:p>
            <a:pPr algn="just"/>
            <a:endParaRPr lang="en-US" dirty="0"/>
          </a:p>
          <a:p>
            <a:pPr algn="just"/>
            <a:endParaRPr lang="en-US" dirty="0" smtClean="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945" y="3585627"/>
            <a:ext cx="4490925" cy="2591336"/>
          </a:xfrm>
          <a:prstGeom prst="rect">
            <a:avLst/>
          </a:prstGeom>
        </p:spPr>
      </p:pic>
    </p:spTree>
    <p:extLst>
      <p:ext uri="{BB962C8B-B14F-4D97-AF65-F5344CB8AC3E}">
        <p14:creationId xmlns:p14="http://schemas.microsoft.com/office/powerpoint/2010/main" val="23573878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182" y="914400"/>
            <a:ext cx="10991273" cy="5548890"/>
          </a:xfrm>
        </p:spPr>
        <p:txBody>
          <a:bodyPr>
            <a:normAutofit fontScale="92500" lnSpcReduction="20000"/>
          </a:bodyPr>
          <a:lstStyle/>
          <a:p>
            <a:pPr algn="just"/>
            <a:r>
              <a:rPr lang="en-IN" dirty="0" smtClean="0"/>
              <a:t>At this choice, </a:t>
            </a:r>
            <a:r>
              <a:rPr lang="en-IN" b="1" dirty="0" smtClean="0"/>
              <a:t>the </a:t>
            </a:r>
            <a:r>
              <a:rPr lang="en-US" b="1" dirty="0" smtClean="0"/>
              <a:t>indifference curve is </a:t>
            </a:r>
            <a:r>
              <a:rPr lang="en-US" b="1" i="1" dirty="0" smtClean="0"/>
              <a:t>tangent </a:t>
            </a:r>
            <a:r>
              <a:rPr lang="en-US" b="1" dirty="0" smtClean="0"/>
              <a:t>to the budget line</a:t>
            </a:r>
            <a:r>
              <a:rPr lang="en-US" dirty="0" smtClean="0"/>
              <a:t>. If you think about it a moment you’ll see that this has to be the case: if the indifference curve weren’t tangent, it would cross the budget line, and if it crossed the budget line, there would be some nearby point on the budget line that lies above the indifference curve—which means that we couldn’t have started at an </a:t>
            </a:r>
            <a:r>
              <a:rPr lang="en-IN" dirty="0" smtClean="0"/>
              <a:t>optimal bundle.</a:t>
            </a:r>
          </a:p>
          <a:p>
            <a:pPr algn="just"/>
            <a:endParaRPr lang="en-US" dirty="0" smtClean="0"/>
          </a:p>
          <a:p>
            <a:pPr algn="just"/>
            <a:r>
              <a:rPr lang="en-US" dirty="0"/>
              <a:t>Thus, the consumer chooses consumption of the </a:t>
            </a:r>
            <a:r>
              <a:rPr lang="en-US" dirty="0" smtClean="0"/>
              <a:t>two goods </a:t>
            </a:r>
            <a:r>
              <a:rPr lang="en-US" dirty="0"/>
              <a:t>so that the marginal rate of substitution equals the relative </a:t>
            </a:r>
            <a:r>
              <a:rPr lang="en-US" dirty="0" smtClean="0"/>
              <a:t>price.</a:t>
            </a:r>
          </a:p>
          <a:p>
            <a:pPr algn="just"/>
            <a:endParaRPr lang="en-US" dirty="0"/>
          </a:p>
          <a:p>
            <a:pPr algn="just"/>
            <a:r>
              <a:rPr lang="en-US" dirty="0"/>
              <a:t>The relative price is the </a:t>
            </a:r>
            <a:r>
              <a:rPr lang="en-US" dirty="0" smtClean="0"/>
              <a:t>rate at </a:t>
            </a:r>
            <a:r>
              <a:rPr lang="en-US" dirty="0"/>
              <a:t>which the </a:t>
            </a:r>
            <a:r>
              <a:rPr lang="en-US" i="1" dirty="0"/>
              <a:t>market </a:t>
            </a:r>
            <a:r>
              <a:rPr lang="en-US" dirty="0"/>
              <a:t>is willing to trade one good for the other, whereas the </a:t>
            </a:r>
            <a:r>
              <a:rPr lang="en-US" dirty="0" smtClean="0"/>
              <a:t>marginal rate </a:t>
            </a:r>
            <a:r>
              <a:rPr lang="en-US" dirty="0"/>
              <a:t>of substitution is the rate at which the </a:t>
            </a:r>
            <a:r>
              <a:rPr lang="en-US" i="1" dirty="0"/>
              <a:t>consumer </a:t>
            </a:r>
            <a:r>
              <a:rPr lang="en-US" dirty="0"/>
              <a:t>is willing to trade </a:t>
            </a:r>
            <a:r>
              <a:rPr lang="en-US" dirty="0" smtClean="0"/>
              <a:t>one good </a:t>
            </a:r>
            <a:r>
              <a:rPr lang="en-US" dirty="0"/>
              <a:t>for the other. </a:t>
            </a:r>
            <a:r>
              <a:rPr lang="en-US" b="1" dirty="0"/>
              <a:t>At the consumer’s optimum, the consumer’s valuation of </a:t>
            </a:r>
            <a:r>
              <a:rPr lang="en-US" b="1" dirty="0" smtClean="0"/>
              <a:t>the two </a:t>
            </a:r>
            <a:r>
              <a:rPr lang="en-US" b="1" dirty="0"/>
              <a:t>goods (as measured by the marginal rate of substitution) equals the </a:t>
            </a:r>
            <a:r>
              <a:rPr lang="en-US" b="1" dirty="0" smtClean="0"/>
              <a:t>market’s valuation </a:t>
            </a:r>
            <a:r>
              <a:rPr lang="en-US" b="1" dirty="0"/>
              <a:t>(as measured by the relative price).</a:t>
            </a:r>
            <a:endParaRPr lang="en-US" b="1" dirty="0" smtClean="0"/>
          </a:p>
          <a:p>
            <a:pPr algn="just"/>
            <a:endParaRPr lang="en-US" dirty="0" smtClean="0"/>
          </a:p>
        </p:txBody>
      </p:sp>
    </p:spTree>
    <p:extLst>
      <p:ext uri="{BB962C8B-B14F-4D97-AF65-F5344CB8AC3E}">
        <p14:creationId xmlns:p14="http://schemas.microsoft.com/office/powerpoint/2010/main" val="96304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3530"/>
          </a:xfrm>
          <a:solidFill>
            <a:schemeClr val="accent6">
              <a:lumMod val="60000"/>
              <a:lumOff val="40000"/>
            </a:schemeClr>
          </a:solidFill>
        </p:spPr>
        <p:txBody>
          <a:bodyPr/>
          <a:lstStyle/>
          <a:p>
            <a:pPr algn="ctr"/>
            <a:r>
              <a:rPr lang="en-US" dirty="0" smtClean="0"/>
              <a:t>Boundary optimum</a:t>
            </a:r>
            <a:endParaRPr lang="en-IN" dirty="0"/>
          </a:p>
        </p:txBody>
      </p:sp>
      <p:pic>
        <p:nvPicPr>
          <p:cNvPr id="4" name="Content Placeholder 3"/>
          <p:cNvPicPr>
            <a:picLocks noGrp="1" noChangeAspect="1"/>
          </p:cNvPicPr>
          <p:nvPr>
            <p:ph idx="1"/>
          </p:nvPr>
        </p:nvPicPr>
        <p:blipFill>
          <a:blip r:embed="rId2"/>
          <a:stretch>
            <a:fillRect/>
          </a:stretch>
        </p:blipFill>
        <p:spPr>
          <a:xfrm>
            <a:off x="2678546" y="1999571"/>
            <a:ext cx="6287815" cy="3939412"/>
          </a:xfrm>
          <a:prstGeom prst="rect">
            <a:avLst/>
          </a:prstGeom>
        </p:spPr>
      </p:pic>
    </p:spTree>
    <p:extLst>
      <p:ext uri="{BB962C8B-B14F-4D97-AF65-F5344CB8AC3E}">
        <p14:creationId xmlns:p14="http://schemas.microsoft.com/office/powerpoint/2010/main" val="343974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7275"/>
          </a:xfrm>
        </p:spPr>
        <p:txBody>
          <a:bodyPr/>
          <a:lstStyle/>
          <a:p>
            <a:endParaRPr lang="en-IN" dirty="0"/>
          </a:p>
        </p:txBody>
      </p:sp>
      <p:sp>
        <p:nvSpPr>
          <p:cNvPr id="3" name="Content Placeholder 2"/>
          <p:cNvSpPr>
            <a:spLocks noGrp="1"/>
          </p:cNvSpPr>
          <p:nvPr>
            <p:ph idx="1"/>
          </p:nvPr>
        </p:nvSpPr>
        <p:spPr>
          <a:xfrm>
            <a:off x="838200" y="1754909"/>
            <a:ext cx="10515600" cy="4422054"/>
          </a:xfrm>
        </p:spPr>
        <p:txBody>
          <a:bodyPr>
            <a:normAutofit/>
          </a:bodyPr>
          <a:lstStyle/>
          <a:p>
            <a:pPr algn="just"/>
            <a:r>
              <a:rPr lang="en-US" dirty="0"/>
              <a:t>If the optimal choice involves consuming some of both goods—so that it </a:t>
            </a:r>
            <a:r>
              <a:rPr lang="en-US" dirty="0" smtClean="0"/>
              <a:t>is an </a:t>
            </a:r>
            <a:r>
              <a:rPr lang="en-US" dirty="0"/>
              <a:t>interior optimum—then necessarily the indifference curve </a:t>
            </a:r>
            <a:r>
              <a:rPr lang="en-US" dirty="0" smtClean="0"/>
              <a:t> will </a:t>
            </a:r>
            <a:r>
              <a:rPr lang="en-US" dirty="0"/>
              <a:t>be </a:t>
            </a:r>
            <a:r>
              <a:rPr lang="en-US" dirty="0" smtClean="0"/>
              <a:t>tangent to </a:t>
            </a:r>
            <a:r>
              <a:rPr lang="en-US" dirty="0"/>
              <a:t>the budget line. But is the tangency condition a sufficient condition </a:t>
            </a:r>
            <a:r>
              <a:rPr lang="en-US" dirty="0" smtClean="0"/>
              <a:t>for a </a:t>
            </a:r>
            <a:r>
              <a:rPr lang="en-US" dirty="0"/>
              <a:t>bundle to be optimal? If we find a bundle where the indifference </a:t>
            </a:r>
            <a:r>
              <a:rPr lang="en-US" dirty="0" smtClean="0"/>
              <a:t>curve is </a:t>
            </a:r>
            <a:r>
              <a:rPr lang="en-US" dirty="0"/>
              <a:t>tangent to the budget line, can we be sure we have an optimal choice</a:t>
            </a:r>
            <a:r>
              <a:rPr lang="en-US" dirty="0" smtClean="0"/>
              <a:t>?</a:t>
            </a:r>
          </a:p>
          <a:p>
            <a:pPr algn="just"/>
            <a:r>
              <a:rPr lang="en-US" dirty="0" smtClean="0"/>
              <a:t>In the following figure, we </a:t>
            </a:r>
            <a:r>
              <a:rPr lang="en-US" dirty="0"/>
              <a:t>have three bundles where the </a:t>
            </a:r>
            <a:r>
              <a:rPr lang="en-US" dirty="0" smtClean="0"/>
              <a:t>tangency condition </a:t>
            </a:r>
            <a:r>
              <a:rPr lang="en-US" dirty="0"/>
              <a:t>is satisfied, all of them interior, but only two of them are optimal</a:t>
            </a:r>
            <a:r>
              <a:rPr lang="en-US" dirty="0" smtClean="0"/>
              <a:t>. </a:t>
            </a:r>
            <a:r>
              <a:rPr lang="en-US" dirty="0"/>
              <a:t>So in general, </a:t>
            </a:r>
            <a:r>
              <a:rPr lang="en-US" b="1" dirty="0"/>
              <a:t>the tangency condition is only a necessary condition </a:t>
            </a:r>
            <a:r>
              <a:rPr lang="en-US" b="1" dirty="0" smtClean="0"/>
              <a:t>for optimality</a:t>
            </a:r>
            <a:r>
              <a:rPr lang="en-US" b="1" dirty="0"/>
              <a:t>, not a sufficient condition</a:t>
            </a:r>
            <a:r>
              <a:rPr lang="en-US" dirty="0"/>
              <a:t>.</a:t>
            </a:r>
            <a:endParaRPr lang="en-IN" dirty="0"/>
          </a:p>
        </p:txBody>
      </p:sp>
    </p:spTree>
    <p:extLst>
      <p:ext uri="{BB962C8B-B14F-4D97-AF65-F5344CB8AC3E}">
        <p14:creationId xmlns:p14="http://schemas.microsoft.com/office/powerpoint/2010/main" val="178447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365125"/>
            <a:ext cx="10596418" cy="1214293"/>
          </a:xfrm>
          <a:solidFill>
            <a:schemeClr val="accent3">
              <a:lumMod val="75000"/>
            </a:schemeClr>
          </a:solidFill>
        </p:spPr>
        <p:txBody>
          <a:bodyPr/>
          <a:lstStyle/>
          <a:p>
            <a:pPr algn="ctr"/>
            <a:r>
              <a:rPr lang="en-US" dirty="0" smtClean="0"/>
              <a:t>More than one tangency</a:t>
            </a:r>
            <a:endParaRPr lang="en-IN" dirty="0"/>
          </a:p>
        </p:txBody>
      </p:sp>
      <p:pic>
        <p:nvPicPr>
          <p:cNvPr id="4" name="Content Placeholder 3"/>
          <p:cNvPicPr>
            <a:picLocks noGrp="1" noChangeAspect="1"/>
          </p:cNvPicPr>
          <p:nvPr>
            <p:ph idx="1"/>
          </p:nvPr>
        </p:nvPicPr>
        <p:blipFill>
          <a:blip r:embed="rId2"/>
          <a:stretch>
            <a:fillRect/>
          </a:stretch>
        </p:blipFill>
        <p:spPr>
          <a:xfrm>
            <a:off x="2687783" y="1939637"/>
            <a:ext cx="6354618" cy="4218534"/>
          </a:xfrm>
          <a:prstGeom prst="rect">
            <a:avLst/>
          </a:prstGeom>
        </p:spPr>
      </p:pic>
    </p:spTree>
    <p:extLst>
      <p:ext uri="{BB962C8B-B14F-4D97-AF65-F5344CB8AC3E}">
        <p14:creationId xmlns:p14="http://schemas.microsoft.com/office/powerpoint/2010/main" val="384634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However, there is one important case where it is sufficient: the </a:t>
            </a:r>
            <a:r>
              <a:rPr lang="en-US" dirty="0" smtClean="0"/>
              <a:t>case of </a:t>
            </a:r>
            <a:r>
              <a:rPr lang="en-US" dirty="0"/>
              <a:t>convex preferences. </a:t>
            </a:r>
            <a:r>
              <a:rPr lang="en-US" b="1" dirty="0"/>
              <a:t>In the case of convex preferences, any point </a:t>
            </a:r>
            <a:r>
              <a:rPr lang="en-US" b="1" dirty="0" smtClean="0"/>
              <a:t>that satisfies </a:t>
            </a:r>
            <a:r>
              <a:rPr lang="en-US" b="1" dirty="0"/>
              <a:t>the tangency condition must be an optimal point</a:t>
            </a:r>
            <a:r>
              <a:rPr lang="en-US" dirty="0"/>
              <a:t>. This is </a:t>
            </a:r>
            <a:r>
              <a:rPr lang="en-US" dirty="0" smtClean="0"/>
              <a:t>clear geometrically</a:t>
            </a:r>
            <a:r>
              <a:rPr lang="en-US" dirty="0"/>
              <a:t>: since convex indifference curves must curve away from </a:t>
            </a:r>
            <a:r>
              <a:rPr lang="en-US" dirty="0" smtClean="0"/>
              <a:t>the budget </a:t>
            </a:r>
            <a:r>
              <a:rPr lang="en-US" dirty="0"/>
              <a:t>line, they can’t bend back to touch it again.</a:t>
            </a:r>
            <a:endParaRPr lang="en-IN" dirty="0"/>
          </a:p>
        </p:txBody>
      </p:sp>
    </p:spTree>
    <p:extLst>
      <p:ext uri="{BB962C8B-B14F-4D97-AF65-F5344CB8AC3E}">
        <p14:creationId xmlns:p14="http://schemas.microsoft.com/office/powerpoint/2010/main" val="243691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8111"/>
          </a:xfrm>
          <a:solidFill>
            <a:schemeClr val="accent2">
              <a:lumMod val="75000"/>
            </a:schemeClr>
          </a:solidFill>
        </p:spPr>
        <p:txBody>
          <a:bodyPr/>
          <a:lstStyle/>
          <a:p>
            <a:pPr algn="ctr"/>
            <a:r>
              <a:rPr lang="en-US" dirty="0" smtClean="0"/>
              <a:t>Consumer Demand</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optimal choice of goods 1 and 2 at some set of prices and income </a:t>
            </a:r>
            <a:r>
              <a:rPr lang="en-US" dirty="0" smtClean="0"/>
              <a:t>is called </a:t>
            </a:r>
            <a:r>
              <a:rPr lang="en-US" dirty="0"/>
              <a:t>the consumer’s demanded bundle. In general when prices </a:t>
            </a:r>
            <a:r>
              <a:rPr lang="en-US" dirty="0" smtClean="0"/>
              <a:t>and income </a:t>
            </a:r>
            <a:r>
              <a:rPr lang="en-US" dirty="0"/>
              <a:t>change, the consumer’s optimal choice will change. </a:t>
            </a:r>
            <a:r>
              <a:rPr lang="en-US" b="1" dirty="0"/>
              <a:t>The </a:t>
            </a:r>
            <a:r>
              <a:rPr lang="en-US" b="1" dirty="0" smtClean="0"/>
              <a:t>demand function </a:t>
            </a:r>
            <a:r>
              <a:rPr lang="en-US" b="1" dirty="0"/>
              <a:t>is the function that relates the optimal choice—the </a:t>
            </a:r>
            <a:r>
              <a:rPr lang="en-US" b="1" dirty="0" smtClean="0"/>
              <a:t>quantities demanded—to </a:t>
            </a:r>
            <a:r>
              <a:rPr lang="en-US" b="1" dirty="0"/>
              <a:t>the different values of prices and incomes.</a:t>
            </a:r>
          </a:p>
          <a:p>
            <a:pPr algn="just"/>
            <a:r>
              <a:rPr lang="en-US" dirty="0"/>
              <a:t>We will write the demand functions as depending on both prices </a:t>
            </a:r>
            <a:r>
              <a:rPr lang="en-US" dirty="0" smtClean="0"/>
              <a:t>and income</a:t>
            </a:r>
            <a:r>
              <a:rPr lang="en-US" dirty="0"/>
              <a:t>: x</a:t>
            </a:r>
            <a:r>
              <a:rPr lang="en-US" baseline="-25000" dirty="0"/>
              <a:t>1</a:t>
            </a:r>
            <a:r>
              <a:rPr lang="en-US" dirty="0"/>
              <a:t>(p</a:t>
            </a:r>
            <a:r>
              <a:rPr lang="en-US" baseline="-25000" dirty="0"/>
              <a:t>1</a:t>
            </a:r>
            <a:r>
              <a:rPr lang="en-US" dirty="0"/>
              <a:t>, p</a:t>
            </a:r>
            <a:r>
              <a:rPr lang="en-US" baseline="-25000" dirty="0"/>
              <a:t>2</a:t>
            </a:r>
            <a:r>
              <a:rPr lang="en-US" dirty="0"/>
              <a:t>,m) and x</a:t>
            </a:r>
            <a:r>
              <a:rPr lang="en-US" baseline="-25000" dirty="0"/>
              <a:t>2</a:t>
            </a:r>
            <a:r>
              <a:rPr lang="en-US" dirty="0"/>
              <a:t>(p</a:t>
            </a:r>
            <a:r>
              <a:rPr lang="en-US" baseline="-25000" dirty="0"/>
              <a:t>1</a:t>
            </a:r>
            <a:r>
              <a:rPr lang="en-US" dirty="0"/>
              <a:t>, p</a:t>
            </a:r>
            <a:r>
              <a:rPr lang="en-US" baseline="-25000" dirty="0"/>
              <a:t>2</a:t>
            </a:r>
            <a:r>
              <a:rPr lang="en-US" dirty="0"/>
              <a:t>,m). For each different set of prices </a:t>
            </a:r>
            <a:r>
              <a:rPr lang="en-US" dirty="0" smtClean="0"/>
              <a:t>and income</a:t>
            </a:r>
            <a:r>
              <a:rPr lang="en-US" dirty="0"/>
              <a:t>, there will be a different combination of goods that is the </a:t>
            </a:r>
            <a:r>
              <a:rPr lang="en-US" dirty="0" smtClean="0"/>
              <a:t>optimal choice </a:t>
            </a:r>
            <a:r>
              <a:rPr lang="en-US" dirty="0"/>
              <a:t>of the consumer. Different preferences will lead to different </a:t>
            </a:r>
            <a:r>
              <a:rPr lang="en-US" dirty="0" smtClean="0"/>
              <a:t>demand </a:t>
            </a:r>
            <a:r>
              <a:rPr lang="en-IN" dirty="0" smtClean="0"/>
              <a:t>functions.</a:t>
            </a:r>
            <a:endParaRPr lang="en-IN" dirty="0"/>
          </a:p>
        </p:txBody>
      </p:sp>
    </p:spTree>
    <p:extLst>
      <p:ext uri="{BB962C8B-B14F-4D97-AF65-F5344CB8AC3E}">
        <p14:creationId xmlns:p14="http://schemas.microsoft.com/office/powerpoint/2010/main" val="1072444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1467</TotalTime>
  <Words>1510</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OPTIMAL CHOICE</vt:lpstr>
      <vt:lpstr>Introduction</vt:lpstr>
      <vt:lpstr>Optimal choice</vt:lpstr>
      <vt:lpstr>PowerPoint Presentation</vt:lpstr>
      <vt:lpstr>Boundary optimum</vt:lpstr>
      <vt:lpstr>PowerPoint Presentation</vt:lpstr>
      <vt:lpstr>More than one tangency</vt:lpstr>
      <vt:lpstr>PowerPoint Presentation</vt:lpstr>
      <vt:lpstr>Consumer Demand</vt:lpstr>
      <vt:lpstr>PowerPoint Presentation</vt:lpstr>
      <vt:lpstr>PowerPoint Presentation</vt:lpstr>
      <vt:lpstr>PowerPoint Presentation</vt:lpstr>
      <vt:lpstr>PowerPoint Presentation</vt:lpstr>
      <vt:lpstr>Concave preferences</vt:lpstr>
      <vt:lpstr>PowerPoint Presentation</vt:lpstr>
      <vt:lpstr>Implications of MRS condition</vt:lpstr>
      <vt:lpstr>PowerPoint Presentation</vt:lpstr>
      <vt:lpstr>Choosing taxes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CHOICE</dc:title>
  <dc:creator>admin</dc:creator>
  <cp:lastModifiedBy>admin</cp:lastModifiedBy>
  <cp:revision>41</cp:revision>
  <dcterms:created xsi:type="dcterms:W3CDTF">2022-08-24T10:28:39Z</dcterms:created>
  <dcterms:modified xsi:type="dcterms:W3CDTF">2024-01-18T12:41:29Z</dcterms:modified>
</cp:coreProperties>
</file>