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3" r:id="rId2"/>
    <p:sldId id="275" r:id="rId3"/>
    <p:sldId id="274" r:id="rId4"/>
    <p:sldId id="256" r:id="rId5"/>
    <p:sldId id="276" r:id="rId6"/>
    <p:sldId id="277" r:id="rId7"/>
    <p:sldId id="257" r:id="rId8"/>
    <p:sldId id="269" r:id="rId9"/>
    <p:sldId id="278" r:id="rId10"/>
    <p:sldId id="258" r:id="rId11"/>
    <p:sldId id="259" r:id="rId12"/>
    <p:sldId id="270" r:id="rId13"/>
    <p:sldId id="260" r:id="rId14"/>
    <p:sldId id="261" r:id="rId15"/>
    <p:sldId id="262" r:id="rId16"/>
    <p:sldId id="263" r:id="rId17"/>
    <p:sldId id="279" r:id="rId18"/>
    <p:sldId id="280" r:id="rId19"/>
    <p:sldId id="281" r:id="rId20"/>
    <p:sldId id="282" r:id="rId21"/>
    <p:sldId id="283" r:id="rId22"/>
    <p:sldId id="264" r:id="rId23"/>
    <p:sldId id="285" r:id="rId24"/>
    <p:sldId id="265" r:id="rId25"/>
    <p:sldId id="266" r:id="rId26"/>
    <p:sldId id="267"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CEE94-438F-40A7-B757-59AFA389ECEB}" type="datetimeFigureOut">
              <a:rPr lang="en-IN" smtClean="0"/>
              <a:t>20-01-2024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492DD-C2D2-4FFD-99A4-FB431804EC41}" type="slidenum">
              <a:rPr lang="en-IN" smtClean="0"/>
              <a:t>‹#›</a:t>
            </a:fld>
            <a:endParaRPr lang="en-IN"/>
          </a:p>
        </p:txBody>
      </p:sp>
    </p:spTree>
    <p:extLst>
      <p:ext uri="{BB962C8B-B14F-4D97-AF65-F5344CB8AC3E}">
        <p14:creationId xmlns:p14="http://schemas.microsoft.com/office/powerpoint/2010/main" val="16632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4492DD-C2D2-4FFD-99A4-FB431804EC41}" type="slidenum">
              <a:rPr lang="en-IN" smtClean="0"/>
              <a:t>25</a:t>
            </a:fld>
            <a:endParaRPr lang="en-IN"/>
          </a:p>
        </p:txBody>
      </p:sp>
    </p:spTree>
    <p:extLst>
      <p:ext uri="{BB962C8B-B14F-4D97-AF65-F5344CB8AC3E}">
        <p14:creationId xmlns:p14="http://schemas.microsoft.com/office/powerpoint/2010/main" val="217814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8F1051-FC64-41F6-905F-A7FB0EA0C02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3582264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F1051-FC64-41F6-905F-A7FB0EA0C02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7905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F1051-FC64-41F6-905F-A7FB0EA0C02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203261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8F1051-FC64-41F6-905F-A7FB0EA0C02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166348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8F1051-FC64-41F6-905F-A7FB0EA0C029}"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66313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8F1051-FC64-41F6-905F-A7FB0EA0C02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89523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8F1051-FC64-41F6-905F-A7FB0EA0C029}"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230064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8F1051-FC64-41F6-905F-A7FB0EA0C029}"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20055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F1051-FC64-41F6-905F-A7FB0EA0C029}"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3602026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8F1051-FC64-41F6-905F-A7FB0EA0C02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1666765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98F1051-FC64-41F6-905F-A7FB0EA0C029}"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51835-4C72-4916-A037-FDF3BB551146}" type="slidenum">
              <a:rPr lang="en-IN" smtClean="0"/>
              <a:t>‹#›</a:t>
            </a:fld>
            <a:endParaRPr lang="en-IN"/>
          </a:p>
        </p:txBody>
      </p:sp>
    </p:spTree>
    <p:extLst>
      <p:ext uri="{BB962C8B-B14F-4D97-AF65-F5344CB8AC3E}">
        <p14:creationId xmlns:p14="http://schemas.microsoft.com/office/powerpoint/2010/main" val="264661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F1051-FC64-41F6-905F-A7FB0EA0C029}" type="datetimeFigureOut">
              <a:rPr lang="en-IN" smtClean="0"/>
              <a:t>20-01-2024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51835-4C72-4916-A037-FDF3BB551146}" type="slidenum">
              <a:rPr lang="en-IN" smtClean="0"/>
              <a:t>‹#›</a:t>
            </a:fld>
            <a:endParaRPr lang="en-IN"/>
          </a:p>
        </p:txBody>
      </p:sp>
    </p:spTree>
    <p:extLst>
      <p:ext uri="{BB962C8B-B14F-4D97-AF65-F5344CB8AC3E}">
        <p14:creationId xmlns:p14="http://schemas.microsoft.com/office/powerpoint/2010/main" val="248121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DEMAND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78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endParaRPr lang="en-US" dirty="0" smtClean="0"/>
          </a:p>
          <a:p>
            <a:pPr algn="just"/>
            <a:endParaRPr lang="en-IN" dirty="0"/>
          </a:p>
        </p:txBody>
      </p:sp>
      <p:sp>
        <p:nvSpPr>
          <p:cNvPr id="5" name="Title 4"/>
          <p:cNvSpPr>
            <a:spLocks noGrp="1"/>
          </p:cNvSpPr>
          <p:nvPr>
            <p:ph type="title"/>
          </p:nvPr>
        </p:nvSpPr>
        <p:spPr>
          <a:xfrm>
            <a:off x="838200" y="365125"/>
            <a:ext cx="10515600" cy="1038802"/>
          </a:xfrm>
        </p:spPr>
        <p:txBody>
          <a:bodyPr/>
          <a:lstStyle/>
          <a:p>
            <a:pPr algn="ctr"/>
            <a:r>
              <a:rPr lang="en-US" dirty="0" err="1" smtClean="0"/>
              <a:t>Giffen</a:t>
            </a:r>
            <a:r>
              <a:rPr lang="en-US" dirty="0" smtClean="0"/>
              <a:t> good</a:t>
            </a:r>
            <a:endParaRPr lang="en-IN" dirty="0"/>
          </a:p>
        </p:txBody>
      </p:sp>
      <p:pic>
        <p:nvPicPr>
          <p:cNvPr id="2" name="Picture 1"/>
          <p:cNvPicPr>
            <a:picLocks noChangeAspect="1"/>
          </p:cNvPicPr>
          <p:nvPr/>
        </p:nvPicPr>
        <p:blipFill>
          <a:blip r:embed="rId2"/>
          <a:stretch>
            <a:fillRect/>
          </a:stretch>
        </p:blipFill>
        <p:spPr>
          <a:xfrm>
            <a:off x="2885338" y="1616364"/>
            <a:ext cx="6785134" cy="4668203"/>
          </a:xfrm>
          <a:prstGeom prst="rect">
            <a:avLst/>
          </a:prstGeom>
        </p:spPr>
      </p:pic>
    </p:spTree>
    <p:extLst>
      <p:ext uri="{BB962C8B-B14F-4D97-AF65-F5344CB8AC3E}">
        <p14:creationId xmlns:p14="http://schemas.microsoft.com/office/powerpoint/2010/main" val="1333879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365126"/>
            <a:ext cx="10347036" cy="1186584"/>
          </a:xfrm>
          <a:solidFill>
            <a:schemeClr val="tx2">
              <a:lumMod val="60000"/>
              <a:lumOff val="40000"/>
            </a:schemeClr>
          </a:solidFill>
        </p:spPr>
        <p:txBody>
          <a:bodyPr/>
          <a:lstStyle/>
          <a:p>
            <a:pPr algn="ctr"/>
            <a:r>
              <a:rPr lang="en-US" dirty="0" smtClean="0"/>
              <a:t>Hicksian decomposition of Price Effect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3" y="1708727"/>
            <a:ext cx="7943531" cy="4468236"/>
          </a:xfrm>
        </p:spPr>
      </p:pic>
    </p:spTree>
    <p:extLst>
      <p:ext uri="{BB962C8B-B14F-4D97-AF65-F5344CB8AC3E}">
        <p14:creationId xmlns:p14="http://schemas.microsoft.com/office/powerpoint/2010/main" val="41548733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endParaRPr lang="en-US" dirty="0"/>
          </a:p>
          <a:p>
            <a:pPr algn="just"/>
            <a:r>
              <a:rPr lang="en-US" dirty="0"/>
              <a:t>We can interpret the income and substitution effects using indifference curves. </a:t>
            </a:r>
            <a:r>
              <a:rPr lang="en-US" b="1" dirty="0" smtClean="0"/>
              <a:t>The </a:t>
            </a:r>
            <a:r>
              <a:rPr lang="en-US" b="1" dirty="0"/>
              <a:t>substitution effect (SE) is the change in consumption that results from being at a point on the same indifference curve with a different marginal rate of substitution. The income effect (IE) is the change in consumption that results from the movement to a higher indifference curve. </a:t>
            </a:r>
            <a:endParaRPr lang="en-IN" b="1" dirty="0"/>
          </a:p>
          <a:p>
            <a:endParaRPr lang="en-IN" dirty="0"/>
          </a:p>
        </p:txBody>
      </p:sp>
    </p:spTree>
    <p:extLst>
      <p:ext uri="{BB962C8B-B14F-4D97-AF65-F5344CB8AC3E}">
        <p14:creationId xmlns:p14="http://schemas.microsoft.com/office/powerpoint/2010/main" val="50786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782" y="365126"/>
            <a:ext cx="10698018" cy="1223529"/>
          </a:xfrm>
          <a:solidFill>
            <a:schemeClr val="tx2">
              <a:lumMod val="20000"/>
              <a:lumOff val="80000"/>
            </a:schemeClr>
          </a:solidFill>
        </p:spPr>
        <p:txBody>
          <a:bodyPr/>
          <a:lstStyle/>
          <a:p>
            <a:pPr algn="ctr"/>
            <a:r>
              <a:rPr lang="en-US" dirty="0" smtClean="0"/>
              <a:t>Slutsky Decomposition</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8724"/>
          <a:stretch/>
        </p:blipFill>
        <p:spPr>
          <a:xfrm>
            <a:off x="3168074" y="2073423"/>
            <a:ext cx="5643418" cy="4133414"/>
          </a:xfrm>
        </p:spPr>
      </p:pic>
      <p:pic>
        <p:nvPicPr>
          <p:cNvPr id="3" name="Picture 2"/>
          <p:cNvPicPr>
            <a:picLocks noChangeAspect="1"/>
          </p:cNvPicPr>
          <p:nvPr/>
        </p:nvPicPr>
        <p:blipFill>
          <a:blip r:embed="rId3"/>
          <a:stretch>
            <a:fillRect/>
          </a:stretch>
        </p:blipFill>
        <p:spPr>
          <a:xfrm>
            <a:off x="5600968" y="2073422"/>
            <a:ext cx="5835696" cy="1390214"/>
          </a:xfrm>
          <a:prstGeom prst="rect">
            <a:avLst/>
          </a:prstGeom>
        </p:spPr>
      </p:pic>
    </p:spTree>
    <p:extLst>
      <p:ext uri="{BB962C8B-B14F-4D97-AF65-F5344CB8AC3E}">
        <p14:creationId xmlns:p14="http://schemas.microsoft.com/office/powerpoint/2010/main" val="3801053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127" y="637308"/>
            <a:ext cx="10917382" cy="5708073"/>
          </a:xfrm>
        </p:spPr>
        <p:txBody>
          <a:bodyPr>
            <a:normAutofit fontScale="92500" lnSpcReduction="20000"/>
          </a:bodyPr>
          <a:lstStyle/>
          <a:p>
            <a:pPr algn="just" fontAlgn="base"/>
            <a:r>
              <a:rPr lang="en-US" dirty="0"/>
              <a:t>PQ is the original budget line where R is the point of equilibrium on indifference curve I</a:t>
            </a:r>
            <a:r>
              <a:rPr lang="en-US" baseline="-25000" dirty="0"/>
              <a:t>1</a:t>
            </a:r>
            <a:r>
              <a:rPr lang="en-US" dirty="0"/>
              <a:t>, at which OA of X and RA of Y are bought by the </a:t>
            </a:r>
            <a:r>
              <a:rPr lang="en-US" dirty="0" smtClean="0"/>
              <a:t>consumer. Now </a:t>
            </a:r>
            <a:r>
              <a:rPr lang="en-US" dirty="0"/>
              <a:t>with the fall in the price of X, the budget line extends to PQ</a:t>
            </a:r>
            <a:r>
              <a:rPr lang="en-US" baseline="-25000" dirty="0"/>
              <a:t>1</a:t>
            </a:r>
            <a:r>
              <a:rPr lang="en-US" dirty="0"/>
              <a:t> and the consumer moves to point T on the higher indifference curve </a:t>
            </a:r>
            <a:r>
              <a:rPr lang="en-US" dirty="0" smtClean="0"/>
              <a:t>l</a:t>
            </a:r>
            <a:r>
              <a:rPr lang="en-US" baseline="-25000" dirty="0" smtClean="0"/>
              <a:t>3</a:t>
            </a:r>
            <a:r>
              <a:rPr lang="en-US" dirty="0" smtClean="0"/>
              <a:t>. The </a:t>
            </a:r>
            <a:r>
              <a:rPr lang="en-US" dirty="0"/>
              <a:t>movement from R to T is the price effect which shows that the consumer buys AD more of X, as a result of the fall in its price</a:t>
            </a:r>
            <a:r>
              <a:rPr lang="en-US" dirty="0" smtClean="0"/>
              <a:t>.</a:t>
            </a:r>
            <a:endParaRPr lang="en-US" dirty="0"/>
          </a:p>
          <a:p>
            <a:pPr algn="just" fontAlgn="base"/>
            <a:r>
              <a:rPr lang="en-US" dirty="0"/>
              <a:t>In terms of the Slutsky method, a new budget line M</a:t>
            </a:r>
            <a:r>
              <a:rPr lang="en-US" baseline="-25000" dirty="0"/>
              <a:t>1</a:t>
            </a:r>
            <a:r>
              <a:rPr lang="en-US" dirty="0"/>
              <a:t> N</a:t>
            </a:r>
            <a:r>
              <a:rPr lang="en-US" baseline="-25000" dirty="0"/>
              <a:t>1</a:t>
            </a:r>
            <a:r>
              <a:rPr lang="en-US" dirty="0"/>
              <a:t> is drawn parallel to PQ</a:t>
            </a:r>
            <a:r>
              <a:rPr lang="en-US" baseline="-25000" dirty="0"/>
              <a:t>1</a:t>
            </a:r>
            <a:r>
              <a:rPr lang="en-US" dirty="0"/>
              <a:t> in such a way that the apparent real income of the consumer remains the same even after the fall in the price of X. If </a:t>
            </a:r>
            <a:r>
              <a:rPr lang="en-US" b="1" dirty="0"/>
              <a:t>M</a:t>
            </a:r>
            <a:r>
              <a:rPr lang="en-US" b="1" baseline="-25000" dirty="0"/>
              <a:t>1</a:t>
            </a:r>
            <a:r>
              <a:rPr lang="en-US" b="1" dirty="0"/>
              <a:t> N</a:t>
            </a:r>
            <a:r>
              <a:rPr lang="en-US" b="1" baseline="-25000" dirty="0"/>
              <a:t>1</a:t>
            </a:r>
            <a:r>
              <a:rPr lang="en-US" b="1" dirty="0"/>
              <a:t> passes through point R, the consumer has the same money income</a:t>
            </a:r>
            <a:r>
              <a:rPr lang="en-US" dirty="0"/>
              <a:t> to buy combination R as he was buying at the old budget line PQ.</a:t>
            </a:r>
          </a:p>
          <a:p>
            <a:pPr algn="just" fontAlgn="base"/>
            <a:r>
              <a:rPr lang="en-US" dirty="0"/>
              <a:t>But in reality the consumer prefers the combination S to combination R on the budget line M</a:t>
            </a:r>
            <a:r>
              <a:rPr lang="en-US" baseline="-25000" dirty="0"/>
              <a:t>1</a:t>
            </a:r>
            <a:r>
              <a:rPr lang="en-US" dirty="0"/>
              <a:t>N</a:t>
            </a:r>
            <a:r>
              <a:rPr lang="en-US" baseline="-25000" dirty="0"/>
              <a:t>1</a:t>
            </a:r>
            <a:r>
              <a:rPr lang="en-US" dirty="0"/>
              <a:t>, because point S lies on the budget line which is tangent to a higher indifference curve I</a:t>
            </a:r>
            <a:r>
              <a:rPr lang="en-US" baseline="-25000" dirty="0"/>
              <a:t>2</a:t>
            </a:r>
            <a:r>
              <a:rPr lang="en-US" dirty="0"/>
              <a:t> than point R which lies on a lower indifference curve I</a:t>
            </a:r>
            <a:r>
              <a:rPr lang="en-US" baseline="-25000" dirty="0"/>
              <a:t>1</a:t>
            </a:r>
            <a:r>
              <a:rPr lang="en-US" dirty="0"/>
              <a:t>. The movement from R to S is the Slutsky substitution effect</a:t>
            </a:r>
            <a:r>
              <a:rPr lang="en-US" dirty="0" smtClean="0"/>
              <a:t>.</a:t>
            </a:r>
            <a:endParaRPr lang="en-US" dirty="0"/>
          </a:p>
          <a:p>
            <a:pPr algn="just" fontAlgn="base"/>
            <a:r>
              <a:rPr lang="en-US" dirty="0"/>
              <a:t>As a result, the consumer buys AC more of X and the movement from S to T or CD of X is the income effect.</a:t>
            </a:r>
          </a:p>
          <a:p>
            <a:pPr fontAlgn="base"/>
            <a:endParaRPr lang="en-US" dirty="0"/>
          </a:p>
          <a:p>
            <a:endParaRPr lang="en-IN" dirty="0"/>
          </a:p>
        </p:txBody>
      </p:sp>
    </p:spTree>
    <p:extLst>
      <p:ext uri="{BB962C8B-B14F-4D97-AF65-F5344CB8AC3E}">
        <p14:creationId xmlns:p14="http://schemas.microsoft.com/office/powerpoint/2010/main" val="27439438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836" y="581890"/>
            <a:ext cx="10734964" cy="5772727"/>
          </a:xfrm>
        </p:spPr>
        <p:txBody>
          <a:bodyPr>
            <a:normAutofit lnSpcReduction="10000"/>
          </a:bodyPr>
          <a:lstStyle/>
          <a:p>
            <a:pPr algn="just"/>
            <a:r>
              <a:rPr lang="en-US" dirty="0"/>
              <a:t>The </a:t>
            </a:r>
            <a:r>
              <a:rPr lang="en-US" b="1" dirty="0"/>
              <a:t>Hicksian substitution effect is smaller than the Slutsky substitution effect</a:t>
            </a:r>
            <a:r>
              <a:rPr lang="en-US" dirty="0"/>
              <a:t> by BC quantity of X. On the other hand, the Hicksian income effect BD is greater than the Slutsky income effect </a:t>
            </a:r>
            <a:r>
              <a:rPr lang="en-US" dirty="0" smtClean="0"/>
              <a:t>CD.</a:t>
            </a:r>
          </a:p>
          <a:p>
            <a:pPr marL="0" indent="0" algn="just">
              <a:buNone/>
            </a:pPr>
            <a:endParaRPr lang="en-US" dirty="0"/>
          </a:p>
          <a:p>
            <a:pPr algn="just"/>
            <a:r>
              <a:rPr lang="en-US" dirty="0"/>
              <a:t>The Slutsky theorem is a good approximation to keep real income constant and is superior to Hicks’ method. </a:t>
            </a:r>
            <a:r>
              <a:rPr lang="en-US" dirty="0" smtClean="0"/>
              <a:t>In </a:t>
            </a:r>
            <a:r>
              <a:rPr lang="en-US" dirty="0"/>
              <a:t>the Slutsky method, </a:t>
            </a:r>
            <a:r>
              <a:rPr lang="en-US" b="1" dirty="0"/>
              <a:t>income can be calculated equal to cost-difference directly by studying market phenomena and behaviour</a:t>
            </a:r>
            <a:r>
              <a:rPr lang="en-US" dirty="0"/>
              <a:t>, whereas the </a:t>
            </a:r>
            <a:r>
              <a:rPr lang="en-US" dirty="0" smtClean="0"/>
              <a:t>Hicksian compensating </a:t>
            </a:r>
            <a:r>
              <a:rPr lang="en-US" dirty="0"/>
              <a:t>variation in </a:t>
            </a:r>
            <a:r>
              <a:rPr lang="en-US" dirty="0" smtClean="0"/>
              <a:t>income is </a:t>
            </a:r>
            <a:r>
              <a:rPr lang="en-US" dirty="0"/>
              <a:t>difficult to estimate</a:t>
            </a:r>
            <a:r>
              <a:rPr lang="en-US" dirty="0" smtClean="0"/>
              <a:t>.</a:t>
            </a:r>
          </a:p>
          <a:p>
            <a:pPr marL="0" indent="0" algn="just">
              <a:buNone/>
            </a:pPr>
            <a:endParaRPr lang="en-US" dirty="0" smtClean="0"/>
          </a:p>
          <a:p>
            <a:pPr algn="just"/>
            <a:r>
              <a:rPr lang="en-US" dirty="0"/>
              <a:t>The </a:t>
            </a:r>
            <a:r>
              <a:rPr lang="en-US" b="1" dirty="0"/>
              <a:t>Slutsky substitution effect provides the consumer greater satisfaction by bringing him on a higher indifference curve</a:t>
            </a:r>
            <a:r>
              <a:rPr lang="en-US" dirty="0"/>
              <a:t>, while the Hicksian substitution effect </a:t>
            </a:r>
            <a:r>
              <a:rPr lang="en-US" dirty="0" smtClean="0"/>
              <a:t>puts him on the </a:t>
            </a:r>
            <a:r>
              <a:rPr lang="en-US" dirty="0"/>
              <a:t>initial level of satisfaction on the original indifference curve.</a:t>
            </a:r>
          </a:p>
          <a:p>
            <a:pPr algn="just"/>
            <a:endParaRPr lang="en-IN" dirty="0"/>
          </a:p>
        </p:txBody>
      </p:sp>
    </p:spTree>
    <p:extLst>
      <p:ext uri="{BB962C8B-B14F-4D97-AF65-F5344CB8AC3E}">
        <p14:creationId xmlns:p14="http://schemas.microsoft.com/office/powerpoint/2010/main" val="1245495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2">
              <a:lumMod val="40000"/>
              <a:lumOff val="60000"/>
            </a:schemeClr>
          </a:solidFill>
        </p:spPr>
        <p:txBody>
          <a:bodyPr/>
          <a:lstStyle/>
          <a:p>
            <a:pPr algn="ctr"/>
            <a:r>
              <a:rPr lang="en-US" dirty="0" smtClean="0"/>
              <a:t>Deriving the demand curve from ICs</a:t>
            </a:r>
            <a:endParaRPr lang="en-IN" dirty="0"/>
          </a:p>
        </p:txBody>
      </p:sp>
      <p:sp>
        <p:nvSpPr>
          <p:cNvPr id="3" name="Content Placeholder 2"/>
          <p:cNvSpPr>
            <a:spLocks noGrp="1"/>
          </p:cNvSpPr>
          <p:nvPr>
            <p:ph idx="1"/>
          </p:nvPr>
        </p:nvSpPr>
        <p:spPr>
          <a:xfrm>
            <a:off x="646545" y="1825624"/>
            <a:ext cx="10707255" cy="4482811"/>
          </a:xfrm>
        </p:spPr>
        <p:txBody>
          <a:bodyPr>
            <a:normAutofit/>
          </a:bodyPr>
          <a:lstStyle/>
          <a:p>
            <a:pPr algn="just"/>
            <a:r>
              <a:rPr lang="en-US" dirty="0"/>
              <a:t>C</a:t>
            </a:r>
            <a:r>
              <a:rPr lang="en-US" dirty="0" smtClean="0"/>
              <a:t>hanges </a:t>
            </a:r>
            <a:r>
              <a:rPr lang="en-US" dirty="0"/>
              <a:t>in the price of a good alter the consumer’s </a:t>
            </a:r>
            <a:r>
              <a:rPr lang="en-US" dirty="0" smtClean="0"/>
              <a:t>budget constraint </a:t>
            </a:r>
            <a:r>
              <a:rPr lang="en-US" dirty="0"/>
              <a:t>and, therefore, the quantities of the two goods that he chooses to </a:t>
            </a:r>
            <a:r>
              <a:rPr lang="en-US" dirty="0" smtClean="0"/>
              <a:t>buy. The </a:t>
            </a:r>
            <a:r>
              <a:rPr lang="en-US" dirty="0"/>
              <a:t>demand curve for any good reflects these consumption decisions. </a:t>
            </a:r>
            <a:endParaRPr lang="en-US" dirty="0" smtClean="0"/>
          </a:p>
          <a:p>
            <a:pPr algn="just"/>
            <a:endParaRPr lang="en-US" dirty="0"/>
          </a:p>
          <a:p>
            <a:pPr algn="just"/>
            <a:r>
              <a:rPr lang="en-US" dirty="0"/>
              <a:t>A</a:t>
            </a:r>
            <a:r>
              <a:rPr lang="en-US" dirty="0" smtClean="0"/>
              <a:t> </a:t>
            </a:r>
            <a:r>
              <a:rPr lang="en-US" dirty="0"/>
              <a:t>demand curve shows the quantity demanded of a good for any given price. </a:t>
            </a:r>
            <a:r>
              <a:rPr lang="en-US" dirty="0" smtClean="0"/>
              <a:t>We can </a:t>
            </a:r>
            <a:r>
              <a:rPr lang="en-US" dirty="0"/>
              <a:t>view a consumer’s demand curve as a summary of the optimal decisions </a:t>
            </a:r>
            <a:r>
              <a:rPr lang="en-US" dirty="0" smtClean="0"/>
              <a:t>that arise </a:t>
            </a:r>
            <a:r>
              <a:rPr lang="en-US" dirty="0"/>
              <a:t>from his budget constraint and indifference curves.</a:t>
            </a:r>
            <a:endParaRPr lang="en-IN" dirty="0"/>
          </a:p>
        </p:txBody>
      </p:sp>
    </p:spTree>
    <p:extLst>
      <p:ext uri="{BB962C8B-B14F-4D97-AF65-F5344CB8AC3E}">
        <p14:creationId xmlns:p14="http://schemas.microsoft.com/office/powerpoint/2010/main" val="924272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srcRect l="-101" t="941" r="101" b="-941"/>
          <a:stretch/>
        </p:blipFill>
        <p:spPr>
          <a:xfrm>
            <a:off x="1455471" y="2050472"/>
            <a:ext cx="9145906" cy="3925455"/>
          </a:xfrm>
          <a:prstGeom prst="rect">
            <a:avLst/>
          </a:prstGeom>
        </p:spPr>
      </p:pic>
    </p:spTree>
    <p:extLst>
      <p:ext uri="{BB962C8B-B14F-4D97-AF65-F5344CB8AC3E}">
        <p14:creationId xmlns:p14="http://schemas.microsoft.com/office/powerpoint/2010/main" val="228373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accent1">
              <a:lumMod val="75000"/>
            </a:schemeClr>
          </a:solidFill>
        </p:spPr>
        <p:txBody>
          <a:bodyPr/>
          <a:lstStyle/>
          <a:p>
            <a:pPr algn="ctr"/>
            <a:r>
              <a:rPr lang="en-US" dirty="0" smtClean="0"/>
              <a:t>Sign of the substitution effect</a:t>
            </a:r>
            <a:endParaRPr lang="en-IN" dirty="0"/>
          </a:p>
        </p:txBody>
      </p:sp>
      <p:sp>
        <p:nvSpPr>
          <p:cNvPr id="3" name="Content Placeholder 2"/>
          <p:cNvSpPr>
            <a:spLocks noGrp="1"/>
          </p:cNvSpPr>
          <p:nvPr>
            <p:ph idx="1"/>
          </p:nvPr>
        </p:nvSpPr>
        <p:spPr>
          <a:xfrm>
            <a:off x="838200" y="1736436"/>
            <a:ext cx="10515600" cy="4784437"/>
          </a:xfrm>
        </p:spPr>
        <p:txBody>
          <a:bodyPr>
            <a:normAutofit fontScale="85000" lnSpcReduction="20000"/>
          </a:bodyPr>
          <a:lstStyle/>
          <a:p>
            <a:pPr algn="just"/>
            <a:r>
              <a:rPr lang="en-US" dirty="0"/>
              <a:t>We have seen above that the income effect can be positive or negative, </a:t>
            </a:r>
            <a:r>
              <a:rPr lang="en-US" dirty="0" smtClean="0"/>
              <a:t>depending on </a:t>
            </a:r>
            <a:r>
              <a:rPr lang="en-US" dirty="0"/>
              <a:t>whether the good is a normal good or an inferior good. </a:t>
            </a:r>
            <a:r>
              <a:rPr lang="en-US" dirty="0" smtClean="0"/>
              <a:t>What about </a:t>
            </a:r>
            <a:r>
              <a:rPr lang="en-US" dirty="0"/>
              <a:t>the substitution effect? </a:t>
            </a:r>
            <a:r>
              <a:rPr lang="en-US" b="1" dirty="0"/>
              <a:t>If the price of a good goes </a:t>
            </a:r>
            <a:r>
              <a:rPr lang="en-US" b="1" dirty="0" smtClean="0"/>
              <a:t>down (refer the following figure), then </a:t>
            </a:r>
            <a:r>
              <a:rPr lang="en-US" b="1" dirty="0"/>
              <a:t>the change in the demand for the good due to the </a:t>
            </a:r>
            <a:r>
              <a:rPr lang="en-US" b="1" dirty="0" smtClean="0"/>
              <a:t>substitution effect </a:t>
            </a:r>
            <a:r>
              <a:rPr lang="en-US" b="1" dirty="0"/>
              <a:t>must be nonnegative. That is, if p</a:t>
            </a:r>
            <a:r>
              <a:rPr lang="en-US" b="1" baseline="-25000" dirty="0"/>
              <a:t>1</a:t>
            </a:r>
            <a:r>
              <a:rPr lang="en-US" b="1" dirty="0"/>
              <a:t> &gt; </a:t>
            </a:r>
            <a:r>
              <a:rPr lang="en-US" b="1" dirty="0" smtClean="0"/>
              <a:t>p′</a:t>
            </a:r>
            <a:r>
              <a:rPr lang="en-US" b="1" baseline="-25000" dirty="0" smtClean="0"/>
              <a:t>1</a:t>
            </a:r>
            <a:r>
              <a:rPr lang="en-US" b="1" dirty="0"/>
              <a:t>, then we must </a:t>
            </a:r>
            <a:r>
              <a:rPr lang="en-US" b="1" dirty="0" smtClean="0"/>
              <a:t>have </a:t>
            </a:r>
            <a:r>
              <a:rPr lang="en-IN" b="1" dirty="0" smtClean="0"/>
              <a:t>x</a:t>
            </a:r>
            <a:r>
              <a:rPr lang="en-IN" b="1" baseline="-25000" dirty="0" smtClean="0"/>
              <a:t>1(</a:t>
            </a:r>
            <a:r>
              <a:rPr lang="en-IN" b="1" dirty="0" smtClean="0"/>
              <a:t>p′</a:t>
            </a:r>
            <a:r>
              <a:rPr lang="en-US" b="1" baseline="-25000" dirty="0" smtClean="0"/>
              <a:t>1</a:t>
            </a:r>
            <a:r>
              <a:rPr lang="en-US" b="1" dirty="0" smtClean="0"/>
              <a:t>,m</a:t>
            </a:r>
            <a:r>
              <a:rPr lang="en-US" b="1" dirty="0"/>
              <a:t>′) ≥ x</a:t>
            </a:r>
            <a:r>
              <a:rPr lang="en-US" b="1" baseline="-25000" dirty="0"/>
              <a:t>1</a:t>
            </a:r>
            <a:r>
              <a:rPr lang="en-US" b="1" dirty="0"/>
              <a:t>(p</a:t>
            </a:r>
            <a:r>
              <a:rPr lang="en-US" b="1" baseline="-25000" dirty="0"/>
              <a:t>1</a:t>
            </a:r>
            <a:r>
              <a:rPr lang="en-US" b="1" dirty="0"/>
              <a:t>,m), so that </a:t>
            </a:r>
            <a:r>
              <a:rPr lang="en-US" b="1" dirty="0" err="1" smtClean="0"/>
              <a:t>Δx</a:t>
            </a:r>
            <a:r>
              <a:rPr lang="en-US" b="1" baseline="30000" dirty="0" err="1" smtClean="0"/>
              <a:t>s</a:t>
            </a:r>
            <a:r>
              <a:rPr lang="en-IN" b="1" baseline="-25000" dirty="0" smtClean="0"/>
              <a:t>1</a:t>
            </a:r>
            <a:r>
              <a:rPr lang="en-IN" b="1" dirty="0" smtClean="0"/>
              <a:t> </a:t>
            </a:r>
            <a:r>
              <a:rPr lang="en-IN" b="1" dirty="0"/>
              <a:t>≥ 0.</a:t>
            </a:r>
          </a:p>
          <a:p>
            <a:pPr algn="just"/>
            <a:r>
              <a:rPr lang="en-US" dirty="0"/>
              <a:t>The proof of this goes as follows. Consider the points on the </a:t>
            </a:r>
            <a:r>
              <a:rPr lang="en-US" dirty="0" smtClean="0"/>
              <a:t>pivoted budget </a:t>
            </a:r>
            <a:r>
              <a:rPr lang="en-US" dirty="0"/>
              <a:t>line </a:t>
            </a:r>
            <a:r>
              <a:rPr lang="en-US" dirty="0" smtClean="0"/>
              <a:t>where </a:t>
            </a:r>
            <a:r>
              <a:rPr lang="en-US" dirty="0"/>
              <a:t>the amount of </a:t>
            </a:r>
            <a:r>
              <a:rPr lang="en-US" dirty="0" smtClean="0"/>
              <a:t>x</a:t>
            </a:r>
            <a:r>
              <a:rPr lang="en-US" baseline="-25000" dirty="0" smtClean="0"/>
              <a:t>1 </a:t>
            </a:r>
            <a:r>
              <a:rPr lang="en-US" dirty="0" smtClean="0"/>
              <a:t>consumed </a:t>
            </a:r>
            <a:r>
              <a:rPr lang="en-US" dirty="0"/>
              <a:t>is </a:t>
            </a:r>
            <a:r>
              <a:rPr lang="en-US" dirty="0" smtClean="0"/>
              <a:t>less than </a:t>
            </a:r>
            <a:r>
              <a:rPr lang="en-US" dirty="0"/>
              <a:t>at the bundle X. These bundles were all affordable at the old </a:t>
            </a:r>
            <a:r>
              <a:rPr lang="en-US" dirty="0" smtClean="0"/>
              <a:t>prices (p</a:t>
            </a:r>
            <a:r>
              <a:rPr lang="en-US" baseline="-25000" dirty="0" smtClean="0"/>
              <a:t>1</a:t>
            </a:r>
            <a:r>
              <a:rPr lang="en-US" dirty="0"/>
              <a:t>, p</a:t>
            </a:r>
            <a:r>
              <a:rPr lang="en-US" baseline="-25000" dirty="0"/>
              <a:t>2</a:t>
            </a:r>
            <a:r>
              <a:rPr lang="en-US" dirty="0"/>
              <a:t>) but they weren’t purchased. Instead the bundle X was </a:t>
            </a:r>
            <a:r>
              <a:rPr lang="en-US" dirty="0" smtClean="0"/>
              <a:t>purchased. If </a:t>
            </a:r>
            <a:r>
              <a:rPr lang="en-US" dirty="0"/>
              <a:t>the consumer is always choosing the best bundle he can afford, then </a:t>
            </a:r>
            <a:r>
              <a:rPr lang="en-US" dirty="0" smtClean="0"/>
              <a:t>X must </a:t>
            </a:r>
            <a:r>
              <a:rPr lang="en-US" dirty="0"/>
              <a:t>be preferred to all of the bundles on the part of the pivoted line </a:t>
            </a:r>
            <a:r>
              <a:rPr lang="en-US" dirty="0" smtClean="0"/>
              <a:t>that lies </a:t>
            </a:r>
            <a:r>
              <a:rPr lang="en-US" dirty="0"/>
              <a:t>inside the original budget set.</a:t>
            </a:r>
          </a:p>
          <a:p>
            <a:pPr algn="just"/>
            <a:r>
              <a:rPr lang="en-US" dirty="0"/>
              <a:t>This means that the optimal choice on the pivoted budget line must </a:t>
            </a:r>
            <a:r>
              <a:rPr lang="en-US" dirty="0" smtClean="0"/>
              <a:t>not be </a:t>
            </a:r>
            <a:r>
              <a:rPr lang="en-US" dirty="0"/>
              <a:t>one of the bundles that lies underneath the original budget line. </a:t>
            </a:r>
            <a:r>
              <a:rPr lang="en-US" b="1" dirty="0" smtClean="0"/>
              <a:t>The optimal </a:t>
            </a:r>
            <a:r>
              <a:rPr lang="en-US" b="1" dirty="0"/>
              <a:t>choice on the pivoted line would have to be either X or some </a:t>
            </a:r>
            <a:r>
              <a:rPr lang="en-US" b="1" dirty="0" smtClean="0"/>
              <a:t>point to </a:t>
            </a:r>
            <a:r>
              <a:rPr lang="en-US" b="1" dirty="0"/>
              <a:t>the right of X. </a:t>
            </a:r>
            <a:r>
              <a:rPr lang="en-US" dirty="0"/>
              <a:t>But this means that the new optimal choice must </a:t>
            </a:r>
            <a:r>
              <a:rPr lang="en-US" dirty="0" smtClean="0"/>
              <a:t>involve consuming </a:t>
            </a:r>
            <a:r>
              <a:rPr lang="en-US" dirty="0"/>
              <a:t>at least as much of good 1 as </a:t>
            </a:r>
            <a:r>
              <a:rPr lang="en-US" dirty="0" smtClean="0"/>
              <a:t>originally</a:t>
            </a:r>
            <a:r>
              <a:rPr lang="en-US" dirty="0"/>
              <a:t>.</a:t>
            </a:r>
            <a:endParaRPr lang="en-IN" dirty="0"/>
          </a:p>
        </p:txBody>
      </p:sp>
    </p:spTree>
    <p:extLst>
      <p:ext uri="{BB962C8B-B14F-4D97-AF65-F5344CB8AC3E}">
        <p14:creationId xmlns:p14="http://schemas.microsoft.com/office/powerpoint/2010/main" val="181122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3232560" y="1801091"/>
            <a:ext cx="5662058" cy="4317062"/>
          </a:xfrm>
          <a:prstGeom prst="rect">
            <a:avLst/>
          </a:prstGeom>
        </p:spPr>
      </p:pic>
    </p:spTree>
    <p:extLst>
      <p:ext uri="{BB962C8B-B14F-4D97-AF65-F5344CB8AC3E}">
        <p14:creationId xmlns:p14="http://schemas.microsoft.com/office/powerpoint/2010/main" val="390503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2">
              <a:lumMod val="75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W</a:t>
            </a:r>
            <a:r>
              <a:rPr lang="en-US" dirty="0" smtClean="0"/>
              <a:t>e </a:t>
            </a:r>
            <a:r>
              <a:rPr lang="en-US" dirty="0"/>
              <a:t>will examine how the demand for a good changes </a:t>
            </a:r>
            <a:r>
              <a:rPr lang="en-US" dirty="0" smtClean="0"/>
              <a:t>as prices </a:t>
            </a:r>
            <a:r>
              <a:rPr lang="en-US" dirty="0"/>
              <a:t>and income change. </a:t>
            </a:r>
            <a:r>
              <a:rPr lang="en-US" b="1" dirty="0"/>
              <a:t>Studying how a choice responds to changes in </a:t>
            </a:r>
            <a:r>
              <a:rPr lang="en-US" b="1" dirty="0" smtClean="0"/>
              <a:t>the economic </a:t>
            </a:r>
            <a:r>
              <a:rPr lang="en-US" b="1" dirty="0"/>
              <a:t>environment is known as comparative </a:t>
            </a:r>
            <a:r>
              <a:rPr lang="en-US" b="1" dirty="0" smtClean="0"/>
              <a:t>statics</a:t>
            </a:r>
            <a:r>
              <a:rPr lang="en-US" dirty="0" smtClean="0"/>
              <a:t>. “Comparative</a:t>
            </a:r>
            <a:r>
              <a:rPr lang="en-US" dirty="0"/>
              <a:t>” means that we want to </a:t>
            </a:r>
            <a:r>
              <a:rPr lang="en-US" dirty="0" smtClean="0"/>
              <a:t>compare </a:t>
            </a:r>
            <a:r>
              <a:rPr lang="en-US" dirty="0"/>
              <a:t>two situations: before and after the change in the economic environment.</a:t>
            </a:r>
          </a:p>
          <a:p>
            <a:pPr algn="just"/>
            <a:r>
              <a:rPr lang="en-US" dirty="0"/>
              <a:t>“Statics” means that we are not concerned with any adjustment </a:t>
            </a:r>
            <a:r>
              <a:rPr lang="en-US" dirty="0" smtClean="0"/>
              <a:t>process that </a:t>
            </a:r>
            <a:r>
              <a:rPr lang="en-US" dirty="0"/>
              <a:t>may be involved in moving from one choice to another; rather we </a:t>
            </a:r>
            <a:r>
              <a:rPr lang="en-US" dirty="0" smtClean="0"/>
              <a:t>will only </a:t>
            </a:r>
            <a:r>
              <a:rPr lang="en-US" dirty="0"/>
              <a:t>examine the equilibrium choice.</a:t>
            </a:r>
          </a:p>
          <a:p>
            <a:pPr algn="just"/>
            <a:r>
              <a:rPr lang="en-US" b="1" dirty="0"/>
              <a:t>In the case of the consumer, there are only two things in our </a:t>
            </a:r>
            <a:r>
              <a:rPr lang="en-US" b="1" dirty="0" smtClean="0"/>
              <a:t>model that </a:t>
            </a:r>
            <a:r>
              <a:rPr lang="en-US" b="1" dirty="0"/>
              <a:t>affect the optimal choice: prices and income</a:t>
            </a:r>
            <a:r>
              <a:rPr lang="en-US" dirty="0"/>
              <a:t>. The comparative </a:t>
            </a:r>
            <a:r>
              <a:rPr lang="en-US" dirty="0" smtClean="0"/>
              <a:t>statics questions </a:t>
            </a:r>
            <a:r>
              <a:rPr lang="en-US" dirty="0"/>
              <a:t>in consumer theory therefore involve investigating how </a:t>
            </a:r>
            <a:r>
              <a:rPr lang="en-US" dirty="0" smtClean="0"/>
              <a:t>demand changes </a:t>
            </a:r>
            <a:r>
              <a:rPr lang="en-US" dirty="0"/>
              <a:t>when prices and income change.</a:t>
            </a:r>
            <a:endParaRPr lang="en-IN" dirty="0"/>
          </a:p>
        </p:txBody>
      </p:sp>
    </p:spTree>
    <p:extLst>
      <p:ext uri="{BB962C8B-B14F-4D97-AF65-F5344CB8AC3E}">
        <p14:creationId xmlns:p14="http://schemas.microsoft.com/office/powerpoint/2010/main" val="49150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accent6">
              <a:lumMod val="75000"/>
            </a:schemeClr>
          </a:solidFill>
        </p:spPr>
        <p:txBody>
          <a:bodyPr/>
          <a:lstStyle/>
          <a:p>
            <a:pPr algn="ctr"/>
            <a:r>
              <a:rPr lang="en-US" dirty="0" smtClean="0"/>
              <a:t>Total change in demand</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total change in demand, Δx</a:t>
            </a:r>
            <a:r>
              <a:rPr lang="en-US" baseline="-25000" dirty="0"/>
              <a:t>1</a:t>
            </a:r>
            <a:r>
              <a:rPr lang="en-US" dirty="0"/>
              <a:t>, is the change in demand due to </a:t>
            </a:r>
            <a:r>
              <a:rPr lang="en-US" dirty="0" smtClean="0"/>
              <a:t>the change </a:t>
            </a:r>
            <a:r>
              <a:rPr lang="en-US" dirty="0"/>
              <a:t>in price, holding income constant:</a:t>
            </a:r>
          </a:p>
          <a:p>
            <a:pPr marL="0" indent="0" algn="ctr">
              <a:buNone/>
            </a:pPr>
            <a:r>
              <a:rPr lang="el-GR" dirty="0" smtClean="0"/>
              <a:t>Δ</a:t>
            </a:r>
            <a:r>
              <a:rPr lang="en-IN" dirty="0"/>
              <a:t>x</a:t>
            </a:r>
            <a:r>
              <a:rPr lang="en-IN" baseline="-25000" dirty="0"/>
              <a:t>1</a:t>
            </a:r>
            <a:r>
              <a:rPr lang="en-IN" dirty="0" smtClean="0"/>
              <a:t>= x</a:t>
            </a:r>
            <a:r>
              <a:rPr lang="en-IN" baseline="-25000" dirty="0" smtClean="0"/>
              <a:t>1</a:t>
            </a:r>
            <a:r>
              <a:rPr lang="en-IN" dirty="0" smtClean="0"/>
              <a:t>(p′</a:t>
            </a:r>
            <a:r>
              <a:rPr lang="en-IN" baseline="-25000" dirty="0" smtClean="0"/>
              <a:t>1</a:t>
            </a:r>
            <a:r>
              <a:rPr lang="en-IN" dirty="0" smtClean="0"/>
              <a:t>,m</a:t>
            </a:r>
            <a:r>
              <a:rPr lang="en-IN" dirty="0"/>
              <a:t>) − x</a:t>
            </a:r>
            <a:r>
              <a:rPr lang="en-IN" baseline="-25000" dirty="0"/>
              <a:t>1 </a:t>
            </a:r>
            <a:r>
              <a:rPr lang="en-IN" dirty="0" smtClean="0"/>
              <a:t>(</a:t>
            </a:r>
            <a:r>
              <a:rPr lang="en-IN" dirty="0"/>
              <a:t>p</a:t>
            </a:r>
            <a:r>
              <a:rPr lang="en-IN" baseline="-25000" dirty="0"/>
              <a:t>1</a:t>
            </a:r>
            <a:r>
              <a:rPr lang="en-IN" dirty="0"/>
              <a:t>,m</a:t>
            </a:r>
            <a:r>
              <a:rPr lang="en-IN" dirty="0" smtClean="0"/>
              <a:t>)</a:t>
            </a:r>
          </a:p>
          <a:p>
            <a:pPr marL="0" indent="0" algn="ctr">
              <a:buNone/>
            </a:pPr>
            <a:endParaRPr lang="en-US" dirty="0" smtClean="0"/>
          </a:p>
          <a:p>
            <a:pPr marL="0" indent="0" algn="ctr">
              <a:buNone/>
            </a:pPr>
            <a:endParaRPr lang="en-US" dirty="0" smtClean="0"/>
          </a:p>
          <a:p>
            <a:pPr marL="0" indent="0" algn="ctr">
              <a:buNone/>
            </a:pPr>
            <a:endParaRPr lang="en-IN" dirty="0" smtClean="0"/>
          </a:p>
          <a:p>
            <a:pPr algn="just"/>
            <a:r>
              <a:rPr lang="en-US" dirty="0"/>
              <a:t>While the substitution effect must always be negative—opposite </a:t>
            </a:r>
            <a:r>
              <a:rPr lang="en-US" dirty="0" smtClean="0"/>
              <a:t>the change </a:t>
            </a:r>
            <a:r>
              <a:rPr lang="en-US" dirty="0"/>
              <a:t>in the price—the income effect can go either way. Thus the </a:t>
            </a:r>
            <a:r>
              <a:rPr lang="en-US" dirty="0" smtClean="0"/>
              <a:t>total effect </a:t>
            </a:r>
            <a:r>
              <a:rPr lang="en-US" dirty="0"/>
              <a:t>may be positive or negative. However, if we have a normal </a:t>
            </a:r>
            <a:r>
              <a:rPr lang="en-US" dirty="0" smtClean="0"/>
              <a:t>good, then </a:t>
            </a:r>
            <a:r>
              <a:rPr lang="en-US" dirty="0"/>
              <a:t>the substitution effect and the income effect work in the same direction.</a:t>
            </a:r>
          </a:p>
          <a:p>
            <a:pPr marL="0" indent="0" algn="ctr">
              <a:buNone/>
            </a:pPr>
            <a:endParaRPr lang="en-US" dirty="0" smtClean="0"/>
          </a:p>
        </p:txBody>
      </p:sp>
      <p:pic>
        <p:nvPicPr>
          <p:cNvPr id="5" name="Picture 4"/>
          <p:cNvPicPr>
            <a:picLocks noChangeAspect="1"/>
          </p:cNvPicPr>
          <p:nvPr/>
        </p:nvPicPr>
        <p:blipFill>
          <a:blip r:embed="rId2"/>
          <a:stretch>
            <a:fillRect/>
          </a:stretch>
        </p:blipFill>
        <p:spPr>
          <a:xfrm>
            <a:off x="3624386" y="3038763"/>
            <a:ext cx="5835696" cy="1357745"/>
          </a:xfrm>
          <a:prstGeom prst="rect">
            <a:avLst/>
          </a:prstGeom>
        </p:spPr>
      </p:pic>
    </p:spTree>
    <p:extLst>
      <p:ext uri="{BB962C8B-B14F-4D97-AF65-F5344CB8AC3E}">
        <p14:creationId xmlns:p14="http://schemas.microsoft.com/office/powerpoint/2010/main" val="2990614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An increase in price means that demand will go down due to the substitution effect. If the price goes up, it is like a decrease in income, which, for a normal good, means a decrease in demand. Both effects reinforce </a:t>
            </a:r>
            <a:r>
              <a:rPr lang="en-IN" dirty="0"/>
              <a:t>each other</a:t>
            </a:r>
            <a:r>
              <a:rPr lang="en-IN" dirty="0" smtClean="0"/>
              <a:t>.</a:t>
            </a:r>
          </a:p>
          <a:p>
            <a:pPr algn="just"/>
            <a:endParaRPr lang="en-IN" dirty="0"/>
          </a:p>
          <a:p>
            <a:pPr algn="just"/>
            <a:r>
              <a:rPr lang="en-US" dirty="0"/>
              <a:t>On the other hand, if we have an inferior good, it might happen that </a:t>
            </a:r>
            <a:r>
              <a:rPr lang="en-US" dirty="0" smtClean="0"/>
              <a:t>the income </a:t>
            </a:r>
            <a:r>
              <a:rPr lang="en-US" dirty="0"/>
              <a:t>effect outweighs the substitution effect, so that the total change </a:t>
            </a:r>
            <a:r>
              <a:rPr lang="en-US" dirty="0" smtClean="0"/>
              <a:t>in demand </a:t>
            </a:r>
            <a:r>
              <a:rPr lang="en-US" dirty="0"/>
              <a:t>associated with a price increase is actually </a:t>
            </a:r>
            <a:r>
              <a:rPr lang="en-US" dirty="0" smtClean="0"/>
              <a:t>positive. </a:t>
            </a:r>
            <a:endParaRPr lang="en-IN" dirty="0"/>
          </a:p>
        </p:txBody>
      </p:sp>
      <p:pic>
        <p:nvPicPr>
          <p:cNvPr id="4" name="Picture 3"/>
          <p:cNvPicPr>
            <a:picLocks noChangeAspect="1"/>
          </p:cNvPicPr>
          <p:nvPr/>
        </p:nvPicPr>
        <p:blipFill>
          <a:blip r:embed="rId2"/>
          <a:stretch>
            <a:fillRect/>
          </a:stretch>
        </p:blipFill>
        <p:spPr>
          <a:xfrm>
            <a:off x="5329382" y="3089995"/>
            <a:ext cx="2641599" cy="811128"/>
          </a:xfrm>
          <a:prstGeom prst="rect">
            <a:avLst/>
          </a:prstGeom>
        </p:spPr>
      </p:pic>
      <p:pic>
        <p:nvPicPr>
          <p:cNvPr id="5" name="Picture 4"/>
          <p:cNvPicPr>
            <a:picLocks noChangeAspect="1"/>
          </p:cNvPicPr>
          <p:nvPr/>
        </p:nvPicPr>
        <p:blipFill>
          <a:blip r:embed="rId3"/>
          <a:stretch>
            <a:fillRect/>
          </a:stretch>
        </p:blipFill>
        <p:spPr>
          <a:xfrm>
            <a:off x="5366326" y="5276329"/>
            <a:ext cx="2604655" cy="749039"/>
          </a:xfrm>
          <a:prstGeom prst="rect">
            <a:avLst/>
          </a:prstGeom>
        </p:spPr>
      </p:pic>
    </p:spTree>
    <p:extLst>
      <p:ext uri="{BB962C8B-B14F-4D97-AF65-F5344CB8AC3E}">
        <p14:creationId xmlns:p14="http://schemas.microsoft.com/office/powerpoint/2010/main" val="3062911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782" y="365126"/>
            <a:ext cx="10698018" cy="1223530"/>
          </a:xfrm>
          <a:solidFill>
            <a:schemeClr val="bg2">
              <a:lumMod val="90000"/>
            </a:schemeClr>
          </a:solidFill>
        </p:spPr>
        <p:txBody>
          <a:bodyPr/>
          <a:lstStyle/>
          <a:p>
            <a:pPr algn="ctr"/>
            <a:r>
              <a:rPr lang="en-US" dirty="0" smtClean="0"/>
              <a:t>Price effect in case of inferior goods</a:t>
            </a:r>
            <a:endParaRPr lang="en-IN" dirty="0"/>
          </a:p>
        </p:txBody>
      </p:sp>
      <p:sp>
        <p:nvSpPr>
          <p:cNvPr id="3" name="Content Placeholder 2"/>
          <p:cNvSpPr>
            <a:spLocks noGrp="1"/>
          </p:cNvSpPr>
          <p:nvPr>
            <p:ph idx="1"/>
          </p:nvPr>
        </p:nvSpPr>
        <p:spPr>
          <a:xfrm>
            <a:off x="655782" y="1945697"/>
            <a:ext cx="10515600" cy="4351338"/>
          </a:xfrm>
        </p:spPr>
        <p:txBody>
          <a:bodyPr/>
          <a:lstStyle/>
          <a:p>
            <a:pPr algn="just" fontAlgn="base"/>
            <a:r>
              <a:rPr lang="en-US" dirty="0"/>
              <a:t>If X is an inferior good, the </a:t>
            </a:r>
            <a:r>
              <a:rPr lang="en-US" b="1" dirty="0"/>
              <a:t>income effect </a:t>
            </a:r>
            <a:r>
              <a:rPr lang="en-US" dirty="0"/>
              <a:t>of a fall in the price of X </a:t>
            </a:r>
            <a:r>
              <a:rPr lang="en-US" b="1" dirty="0"/>
              <a:t>will be positive</a:t>
            </a:r>
            <a:r>
              <a:rPr lang="en-US" dirty="0"/>
              <a:t> because as the real income of the consumer increases, less quantity of X will be demanded. This is so because price and quantity demanded move in the same direction</a:t>
            </a:r>
            <a:r>
              <a:rPr lang="en-US" dirty="0" smtClean="0"/>
              <a:t>.</a:t>
            </a:r>
          </a:p>
          <a:p>
            <a:pPr marL="0" indent="0" algn="just" fontAlgn="base">
              <a:buNone/>
            </a:pPr>
            <a:endParaRPr lang="en-US" dirty="0"/>
          </a:p>
          <a:p>
            <a:pPr algn="just" fontAlgn="base"/>
            <a:r>
              <a:rPr lang="en-US" dirty="0"/>
              <a:t>On the other hand, the negative substitution effect will increase the quantity demanded of X. The negative substitution effect is stronger than the positive income effect in the case of inferior goods so that the total price effect is negative.</a:t>
            </a:r>
          </a:p>
          <a:p>
            <a:endParaRPr lang="en-IN" dirty="0"/>
          </a:p>
        </p:txBody>
      </p:sp>
    </p:spTree>
    <p:extLst>
      <p:ext uri="{BB962C8B-B14F-4D97-AF65-F5344CB8AC3E}">
        <p14:creationId xmlns:p14="http://schemas.microsoft.com/office/powerpoint/2010/main" val="3614992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07853" y="914302"/>
            <a:ext cx="6705600" cy="5307340"/>
          </a:xfrm>
          <a:prstGeom prst="rect">
            <a:avLst/>
          </a:prstGeom>
        </p:spPr>
      </p:pic>
    </p:spTree>
    <p:extLst>
      <p:ext uri="{BB962C8B-B14F-4D97-AF65-F5344CB8AC3E}">
        <p14:creationId xmlns:p14="http://schemas.microsoft.com/office/powerpoint/2010/main" val="2495570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55" y="402071"/>
            <a:ext cx="10515600" cy="1057275"/>
          </a:xfrm>
          <a:solidFill>
            <a:schemeClr val="accent4">
              <a:lumMod val="75000"/>
            </a:schemeClr>
          </a:solidFill>
        </p:spPr>
        <p:txBody>
          <a:bodyPr/>
          <a:lstStyle/>
          <a:p>
            <a:pPr algn="ctr"/>
            <a:r>
              <a:rPr lang="en-US" dirty="0" smtClean="0"/>
              <a:t>Price effect in case of </a:t>
            </a:r>
            <a:r>
              <a:rPr lang="en-US" dirty="0" err="1" smtClean="0"/>
              <a:t>Giffen</a:t>
            </a:r>
            <a:r>
              <a:rPr lang="en-US" dirty="0" smtClean="0"/>
              <a:t> good</a:t>
            </a:r>
            <a:endParaRPr lang="en-IN" dirty="0"/>
          </a:p>
        </p:txBody>
      </p:sp>
      <p:sp>
        <p:nvSpPr>
          <p:cNvPr id="3" name="Content Placeholder 2"/>
          <p:cNvSpPr>
            <a:spLocks noGrp="1"/>
          </p:cNvSpPr>
          <p:nvPr>
            <p:ph idx="1"/>
          </p:nvPr>
        </p:nvSpPr>
        <p:spPr>
          <a:xfrm>
            <a:off x="699655" y="1828800"/>
            <a:ext cx="10744200" cy="4560599"/>
          </a:xfrm>
        </p:spPr>
        <p:txBody>
          <a:bodyPr>
            <a:normAutofit lnSpcReduction="10000"/>
          </a:bodyPr>
          <a:lstStyle/>
          <a:p>
            <a:pPr algn="just"/>
            <a:r>
              <a:rPr lang="en-US" dirty="0" smtClean="0"/>
              <a:t>Economists use the term </a:t>
            </a:r>
            <a:r>
              <a:rPr lang="en-US" dirty="0" err="1" smtClean="0"/>
              <a:t>Giffen</a:t>
            </a:r>
            <a:r>
              <a:rPr lang="en-US" dirty="0" smtClean="0"/>
              <a:t> good to describe a good that violates the law of demand. </a:t>
            </a:r>
            <a:r>
              <a:rPr lang="en-US" b="1" dirty="0" err="1" smtClean="0"/>
              <a:t>Giffen</a:t>
            </a:r>
            <a:r>
              <a:rPr lang="en-US" b="1" dirty="0" smtClean="0"/>
              <a:t> goods are inferior goods for which income effect dominates the substitution effect</a:t>
            </a:r>
            <a:r>
              <a:rPr lang="en-US" dirty="0" smtClean="0"/>
              <a:t>. Therefore they have demand curves that slope upward.</a:t>
            </a:r>
          </a:p>
          <a:p>
            <a:pPr algn="just"/>
            <a:r>
              <a:rPr lang="en-US" dirty="0"/>
              <a:t>When the price of potatoes rises, the consumer is poorer. The income effect makes the consumer want to buy less meat and more potatoes. At the same time, because the potatoes have become more expensive relative to meat, the substitution effect makes the consumer want to buy more meat and less potatoes. However, the income effect is so strong that it exceeds the substitution effect. In the end, the consumer responds to the higher price of potatoes by buying less meat and more potatoes.</a:t>
            </a:r>
          </a:p>
          <a:p>
            <a:pPr algn="just"/>
            <a:endParaRPr lang="en-US" dirty="0" smtClean="0"/>
          </a:p>
          <a:p>
            <a:endParaRPr lang="en-IN" dirty="0"/>
          </a:p>
        </p:txBody>
      </p:sp>
    </p:spTree>
    <p:extLst>
      <p:ext uri="{BB962C8B-B14F-4D97-AF65-F5344CB8AC3E}">
        <p14:creationId xmlns:p14="http://schemas.microsoft.com/office/powerpoint/2010/main" val="18680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984"/>
          </a:xfrm>
        </p:spPr>
        <p:txBody>
          <a:bodyPr/>
          <a:lstStyle/>
          <a:p>
            <a:endParaRPr lang="en-IN" dirty="0"/>
          </a:p>
        </p:txBody>
      </p:sp>
      <p:pic>
        <p:nvPicPr>
          <p:cNvPr id="4" name="Content Placeholder 3"/>
          <p:cNvPicPr>
            <a:picLocks noGrp="1" noChangeAspect="1"/>
          </p:cNvPicPr>
          <p:nvPr>
            <p:ph idx="1"/>
          </p:nvPr>
        </p:nvPicPr>
        <p:blipFill>
          <a:blip r:embed="rId3"/>
          <a:stretch>
            <a:fillRect/>
          </a:stretch>
        </p:blipFill>
        <p:spPr>
          <a:xfrm>
            <a:off x="2760427" y="1847274"/>
            <a:ext cx="6669900" cy="4392376"/>
          </a:xfrm>
          <a:prstGeom prst="rect">
            <a:avLst/>
          </a:prstGeom>
        </p:spPr>
      </p:pic>
    </p:spTree>
    <p:extLst>
      <p:ext uri="{BB962C8B-B14F-4D97-AF65-F5344CB8AC3E}">
        <p14:creationId xmlns:p14="http://schemas.microsoft.com/office/powerpoint/2010/main" val="1861717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945" y="600364"/>
            <a:ext cx="10808855" cy="5689600"/>
          </a:xfrm>
        </p:spPr>
        <p:txBody>
          <a:bodyPr>
            <a:normAutofit/>
          </a:bodyPr>
          <a:lstStyle/>
          <a:p>
            <a:pPr marL="0" indent="0" algn="just">
              <a:buNone/>
            </a:pPr>
            <a:endParaRPr lang="en-US" dirty="0"/>
          </a:p>
          <a:p>
            <a:pPr algn="just"/>
            <a:r>
              <a:rPr lang="en-IN" dirty="0" smtClean="0"/>
              <a:t>Some </a:t>
            </a:r>
            <a:r>
              <a:rPr lang="en-IN" dirty="0"/>
              <a:t>historians suggest </a:t>
            </a:r>
            <a:r>
              <a:rPr lang="en-IN" dirty="0" smtClean="0"/>
              <a:t>that </a:t>
            </a:r>
            <a:r>
              <a:rPr lang="en-US" dirty="0" smtClean="0"/>
              <a:t>potatoes </a:t>
            </a:r>
            <a:r>
              <a:rPr lang="en-US" dirty="0"/>
              <a:t>were a </a:t>
            </a:r>
            <a:r>
              <a:rPr lang="en-US" dirty="0" err="1"/>
              <a:t>Giffen</a:t>
            </a:r>
            <a:r>
              <a:rPr lang="en-US" dirty="0"/>
              <a:t> good during the Irish potato famine of the 19th </a:t>
            </a:r>
            <a:r>
              <a:rPr lang="en-US" dirty="0" smtClean="0"/>
              <a:t>century. Potatoes </a:t>
            </a:r>
            <a:r>
              <a:rPr lang="en-US" dirty="0"/>
              <a:t>were such a large part of people’s diet that when the price of </a:t>
            </a:r>
            <a:r>
              <a:rPr lang="en-US" dirty="0" smtClean="0"/>
              <a:t>potatoes rose</a:t>
            </a:r>
            <a:r>
              <a:rPr lang="en-US" dirty="0"/>
              <a:t>, it had a large income effect. People responded to their reduced living </a:t>
            </a:r>
            <a:r>
              <a:rPr lang="en-US" dirty="0" smtClean="0"/>
              <a:t>standard by </a:t>
            </a:r>
            <a:r>
              <a:rPr lang="en-US" dirty="0"/>
              <a:t>cutting back on the luxury of meat and buying more of the staple </a:t>
            </a:r>
            <a:r>
              <a:rPr lang="en-US" dirty="0" smtClean="0"/>
              <a:t>food of </a:t>
            </a:r>
            <a:r>
              <a:rPr lang="en-US" dirty="0"/>
              <a:t>potatoes. </a:t>
            </a:r>
            <a:endParaRPr lang="en-IN" dirty="0"/>
          </a:p>
        </p:txBody>
      </p:sp>
    </p:spTree>
    <p:extLst>
      <p:ext uri="{BB962C8B-B14F-4D97-AF65-F5344CB8AC3E}">
        <p14:creationId xmlns:p14="http://schemas.microsoft.com/office/powerpoint/2010/main" val="994716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984"/>
          </a:xfrm>
          <a:solidFill>
            <a:schemeClr val="accent2"/>
          </a:solidFill>
        </p:spPr>
        <p:txBody>
          <a:bodyPr/>
          <a:lstStyle/>
          <a:p>
            <a:pPr algn="ctr"/>
            <a:r>
              <a:rPr lang="en-US" dirty="0" smtClean="0"/>
              <a:t>Law of Demand</a:t>
            </a:r>
            <a:endParaRPr lang="en-IN" dirty="0"/>
          </a:p>
        </p:txBody>
      </p:sp>
      <p:sp>
        <p:nvSpPr>
          <p:cNvPr id="3" name="Content Placeholder 2"/>
          <p:cNvSpPr>
            <a:spLocks noGrp="1"/>
          </p:cNvSpPr>
          <p:nvPr>
            <p:ph idx="1"/>
          </p:nvPr>
        </p:nvSpPr>
        <p:spPr>
          <a:xfrm>
            <a:off x="838200" y="1825624"/>
            <a:ext cx="10515600" cy="4676775"/>
          </a:xfrm>
        </p:spPr>
        <p:txBody>
          <a:bodyPr>
            <a:normAutofit lnSpcReduction="10000"/>
          </a:bodyPr>
          <a:lstStyle/>
          <a:p>
            <a:pPr algn="just"/>
            <a:r>
              <a:rPr lang="en-US" dirty="0"/>
              <a:t>Although consumer theory doesn’t restrict how demand changes </a:t>
            </a:r>
            <a:r>
              <a:rPr lang="en-US" dirty="0" smtClean="0"/>
              <a:t>when price </a:t>
            </a:r>
            <a:r>
              <a:rPr lang="en-US" dirty="0"/>
              <a:t>changes or how demand changes when income changes, it does </a:t>
            </a:r>
            <a:r>
              <a:rPr lang="en-US" dirty="0" smtClean="0"/>
              <a:t>restrict how </a:t>
            </a:r>
            <a:r>
              <a:rPr lang="en-US" dirty="0"/>
              <a:t>these two kinds of changes interact. In particular, we have </a:t>
            </a:r>
            <a:r>
              <a:rPr lang="en-US" dirty="0" smtClean="0"/>
              <a:t>the </a:t>
            </a:r>
            <a:r>
              <a:rPr lang="en-IN" dirty="0" smtClean="0"/>
              <a:t>following</a:t>
            </a:r>
            <a:r>
              <a:rPr lang="en-IN" dirty="0"/>
              <a:t>.</a:t>
            </a:r>
          </a:p>
          <a:p>
            <a:pPr algn="just"/>
            <a:r>
              <a:rPr lang="en-US" b="1" i="1" dirty="0"/>
              <a:t>The Law of </a:t>
            </a:r>
            <a:r>
              <a:rPr lang="en-US" b="1" i="1" dirty="0" smtClean="0"/>
              <a:t>Demand</a:t>
            </a:r>
            <a:r>
              <a:rPr lang="en-US" dirty="0" smtClean="0"/>
              <a:t>: </a:t>
            </a:r>
            <a:r>
              <a:rPr lang="en-US" b="1" dirty="0" smtClean="0"/>
              <a:t>If </a:t>
            </a:r>
            <a:r>
              <a:rPr lang="en-US" b="1" dirty="0"/>
              <a:t>the demand for a good increases when </a:t>
            </a:r>
            <a:r>
              <a:rPr lang="en-US" b="1" dirty="0" smtClean="0"/>
              <a:t>income increases</a:t>
            </a:r>
            <a:r>
              <a:rPr lang="en-US" b="1" dirty="0"/>
              <a:t>, then the demand for that good must decrease when its price </a:t>
            </a:r>
            <a:r>
              <a:rPr lang="en-US" b="1" dirty="0" smtClean="0"/>
              <a:t>increases.</a:t>
            </a:r>
          </a:p>
          <a:p>
            <a:pPr algn="just"/>
            <a:r>
              <a:rPr lang="en-US" dirty="0" smtClean="0"/>
              <a:t>This </a:t>
            </a:r>
            <a:r>
              <a:rPr lang="en-US" dirty="0"/>
              <a:t>follows directly from the Slutsky equation: if the demand </a:t>
            </a:r>
            <a:r>
              <a:rPr lang="en-US" dirty="0" smtClean="0"/>
              <a:t>increases when </a:t>
            </a:r>
            <a:r>
              <a:rPr lang="en-US" dirty="0"/>
              <a:t>income increases, we have a normal good. And if we have a </a:t>
            </a:r>
            <a:r>
              <a:rPr lang="en-US" dirty="0" smtClean="0"/>
              <a:t>normal good</a:t>
            </a:r>
            <a:r>
              <a:rPr lang="en-US" dirty="0"/>
              <a:t>, then the substitution effect and the income effect reinforce each </a:t>
            </a:r>
            <a:r>
              <a:rPr lang="en-US" dirty="0" smtClean="0"/>
              <a:t>other, and </a:t>
            </a:r>
            <a:r>
              <a:rPr lang="en-US" dirty="0"/>
              <a:t>an increase in price will unambiguously reduce demand.</a:t>
            </a:r>
            <a:endParaRPr lang="en-IN" dirty="0"/>
          </a:p>
        </p:txBody>
      </p:sp>
    </p:spTree>
    <p:extLst>
      <p:ext uri="{BB962C8B-B14F-4D97-AF65-F5344CB8AC3E}">
        <p14:creationId xmlns:p14="http://schemas.microsoft.com/office/powerpoint/2010/main" val="202933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2">
              <a:lumMod val="20000"/>
              <a:lumOff val="80000"/>
            </a:schemeClr>
          </a:solidFill>
        </p:spPr>
        <p:txBody>
          <a:bodyPr/>
          <a:lstStyle/>
          <a:p>
            <a:pPr algn="ctr"/>
            <a:r>
              <a:rPr lang="en-US" dirty="0" smtClean="0"/>
              <a:t>Normal and inferior goods</a:t>
            </a:r>
            <a:endParaRPr lang="en-IN" dirty="0"/>
          </a:p>
        </p:txBody>
      </p:sp>
      <p:sp>
        <p:nvSpPr>
          <p:cNvPr id="3" name="Content Placeholder 2"/>
          <p:cNvSpPr>
            <a:spLocks noGrp="1"/>
          </p:cNvSpPr>
          <p:nvPr>
            <p:ph idx="1"/>
          </p:nvPr>
        </p:nvSpPr>
        <p:spPr/>
        <p:txBody>
          <a:bodyPr/>
          <a:lstStyle/>
          <a:p>
            <a:pPr algn="just"/>
            <a:r>
              <a:rPr lang="en-US" dirty="0"/>
              <a:t>We would normally think that the demand for each good would </a:t>
            </a:r>
            <a:r>
              <a:rPr lang="en-US" dirty="0" smtClean="0"/>
              <a:t>increase when </a:t>
            </a:r>
            <a:r>
              <a:rPr lang="en-US" dirty="0"/>
              <a:t>income </a:t>
            </a:r>
            <a:r>
              <a:rPr lang="en-US" dirty="0" smtClean="0"/>
              <a:t>increases. Economists, </a:t>
            </a:r>
            <a:r>
              <a:rPr lang="en-US" dirty="0"/>
              <a:t>call such goods normal goods. If good 1 is a </a:t>
            </a:r>
            <a:r>
              <a:rPr lang="en-US" dirty="0" smtClean="0"/>
              <a:t>normal good</a:t>
            </a:r>
            <a:r>
              <a:rPr lang="en-US" dirty="0"/>
              <a:t>, then the demand for it increases when income increases, and </a:t>
            </a:r>
            <a:r>
              <a:rPr lang="en-US" dirty="0" smtClean="0"/>
              <a:t>decreases </a:t>
            </a:r>
            <a:r>
              <a:rPr lang="en-IN" dirty="0" smtClean="0"/>
              <a:t>when </a:t>
            </a:r>
            <a:r>
              <a:rPr lang="en-IN" dirty="0"/>
              <a:t>income decreases</a:t>
            </a:r>
            <a:r>
              <a:rPr lang="en-IN" dirty="0" smtClean="0"/>
              <a:t>.</a:t>
            </a:r>
          </a:p>
          <a:p>
            <a:pPr algn="just"/>
            <a:r>
              <a:rPr lang="en-IN" dirty="0" smtClean="0"/>
              <a:t>When </a:t>
            </a:r>
            <a:r>
              <a:rPr lang="en-IN" dirty="0"/>
              <a:t>an increase </a:t>
            </a:r>
            <a:r>
              <a:rPr lang="en-IN" dirty="0" smtClean="0"/>
              <a:t>in </a:t>
            </a:r>
            <a:r>
              <a:rPr lang="en-IN" dirty="0" err="1" smtClean="0"/>
              <a:t>i</a:t>
            </a:r>
            <a:r>
              <a:rPr lang="en-US" dirty="0" smtClean="0"/>
              <a:t>ncome </a:t>
            </a:r>
            <a:r>
              <a:rPr lang="en-US" dirty="0"/>
              <a:t>results in a reduction in the consumption of </a:t>
            </a:r>
            <a:r>
              <a:rPr lang="en-US" dirty="0" smtClean="0"/>
              <a:t>a good, it </a:t>
            </a:r>
            <a:r>
              <a:rPr lang="en-US" dirty="0"/>
              <a:t>is called an inferior </a:t>
            </a:r>
            <a:r>
              <a:rPr lang="en-US" dirty="0" smtClean="0"/>
              <a:t>good.</a:t>
            </a:r>
            <a:endParaRPr lang="en-IN" dirty="0"/>
          </a:p>
        </p:txBody>
      </p:sp>
    </p:spTree>
    <p:extLst>
      <p:ext uri="{BB962C8B-B14F-4D97-AF65-F5344CB8AC3E}">
        <p14:creationId xmlns:p14="http://schemas.microsoft.com/office/powerpoint/2010/main" val="1057629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82" y="365125"/>
            <a:ext cx="10596418" cy="1112693"/>
          </a:xfrm>
          <a:solidFill>
            <a:schemeClr val="accent4">
              <a:lumMod val="40000"/>
              <a:lumOff val="60000"/>
            </a:schemeClr>
          </a:solidFill>
        </p:spPr>
        <p:txBody>
          <a:bodyPr>
            <a:normAutofit fontScale="90000"/>
          </a:bodyPr>
          <a:lstStyle/>
          <a:p>
            <a:pPr algn="ctr"/>
            <a:r>
              <a:rPr lang="en-US" dirty="0" smtClean="0"/>
              <a:t>How changes in income affect consumer choice? </a:t>
            </a:r>
            <a:endParaRPr lang="en-IN" dirty="0"/>
          </a:p>
        </p:txBody>
      </p:sp>
      <p:sp>
        <p:nvSpPr>
          <p:cNvPr id="3" name="Content Placeholder 2"/>
          <p:cNvSpPr>
            <a:spLocks noGrp="1"/>
          </p:cNvSpPr>
          <p:nvPr>
            <p:ph idx="1"/>
          </p:nvPr>
        </p:nvSpPr>
        <p:spPr>
          <a:xfrm>
            <a:off x="757381" y="1764146"/>
            <a:ext cx="10596419" cy="4599709"/>
          </a:xfrm>
        </p:spPr>
        <p:txBody>
          <a:bodyPr>
            <a:normAutofit/>
          </a:bodyPr>
          <a:lstStyle/>
          <a:p>
            <a:pPr algn="just"/>
            <a:r>
              <a:rPr lang="en-US" dirty="0" smtClean="0"/>
              <a:t>Suppose </a:t>
            </a:r>
            <a:r>
              <a:rPr lang="en-US" dirty="0"/>
              <a:t>that income increases. With higher income, the consumer </a:t>
            </a:r>
            <a:r>
              <a:rPr lang="en-US" dirty="0" smtClean="0"/>
              <a:t>can afford </a:t>
            </a:r>
            <a:r>
              <a:rPr lang="en-US" dirty="0"/>
              <a:t>more of both goods. The increase in </a:t>
            </a:r>
            <a:r>
              <a:rPr lang="en-US" dirty="0" smtClean="0"/>
              <a:t>income leads to a parallel shift of </a:t>
            </a:r>
            <a:r>
              <a:rPr lang="en-US" dirty="0"/>
              <a:t>the </a:t>
            </a:r>
            <a:r>
              <a:rPr lang="en-US" dirty="0" smtClean="0"/>
              <a:t>budget </a:t>
            </a:r>
            <a:r>
              <a:rPr lang="en-IN" dirty="0" smtClean="0"/>
              <a:t>constraint outward.</a:t>
            </a:r>
            <a:endParaRPr lang="en-US" dirty="0"/>
          </a:p>
          <a:p>
            <a:pPr algn="just"/>
            <a:r>
              <a:rPr lang="en-US" dirty="0"/>
              <a:t>The expanded budget constraint allows the consumer to choose a better </a:t>
            </a:r>
            <a:r>
              <a:rPr lang="en-US" dirty="0" smtClean="0"/>
              <a:t>combination of both goods (if both goods are normal goods), </a:t>
            </a:r>
            <a:r>
              <a:rPr lang="en-US" dirty="0"/>
              <a:t>one that is on a higher indifference </a:t>
            </a:r>
            <a:r>
              <a:rPr lang="en-US" dirty="0" smtClean="0"/>
              <a:t>curve.</a:t>
            </a:r>
            <a:endParaRPr lang="en-US" dirty="0"/>
          </a:p>
        </p:txBody>
      </p:sp>
    </p:spTree>
    <p:extLst>
      <p:ext uri="{BB962C8B-B14F-4D97-AF65-F5344CB8AC3E}">
        <p14:creationId xmlns:p14="http://schemas.microsoft.com/office/powerpoint/2010/main" val="2931476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p:spPr>
        <p:txBody>
          <a:bodyPr/>
          <a:lstStyle/>
          <a:p>
            <a:pPr algn="ctr"/>
            <a:r>
              <a:rPr lang="en-US" dirty="0" smtClean="0"/>
              <a:t>Normal goods</a:t>
            </a:r>
            <a:endParaRPr lang="en-IN" dirty="0"/>
          </a:p>
        </p:txBody>
      </p:sp>
      <p:pic>
        <p:nvPicPr>
          <p:cNvPr id="4" name="Content Placeholder 3"/>
          <p:cNvPicPr>
            <a:picLocks noGrp="1" noChangeAspect="1"/>
          </p:cNvPicPr>
          <p:nvPr>
            <p:ph idx="1"/>
          </p:nvPr>
        </p:nvPicPr>
        <p:blipFill>
          <a:blip r:embed="rId2"/>
          <a:stretch>
            <a:fillRect/>
          </a:stretch>
        </p:blipFill>
        <p:spPr>
          <a:xfrm>
            <a:off x="3011054" y="1487056"/>
            <a:ext cx="6567053" cy="4763976"/>
          </a:xfrm>
          <a:prstGeom prst="rect">
            <a:avLst/>
          </a:prstGeom>
        </p:spPr>
      </p:pic>
    </p:spTree>
    <p:extLst>
      <p:ext uri="{BB962C8B-B14F-4D97-AF65-F5344CB8AC3E}">
        <p14:creationId xmlns:p14="http://schemas.microsoft.com/office/powerpoint/2010/main" val="210541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29"/>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558473" y="1801091"/>
            <a:ext cx="6705600" cy="4462451"/>
          </a:xfrm>
          <a:prstGeom prst="rect">
            <a:avLst/>
          </a:prstGeom>
        </p:spPr>
      </p:pic>
    </p:spTree>
    <p:extLst>
      <p:ext uri="{BB962C8B-B14F-4D97-AF65-F5344CB8AC3E}">
        <p14:creationId xmlns:p14="http://schemas.microsoft.com/office/powerpoint/2010/main" val="171225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365126"/>
            <a:ext cx="10688782" cy="1177348"/>
          </a:xfrm>
          <a:solidFill>
            <a:schemeClr val="accent6">
              <a:lumMod val="60000"/>
              <a:lumOff val="40000"/>
            </a:schemeClr>
          </a:solidFill>
        </p:spPr>
        <p:txBody>
          <a:bodyPr>
            <a:normAutofit fontScale="90000"/>
          </a:bodyPr>
          <a:lstStyle/>
          <a:p>
            <a:pPr algn="ctr"/>
            <a:r>
              <a:rPr lang="en-US" dirty="0" smtClean="0"/>
              <a:t>How changes in prices affect consumer choices?</a:t>
            </a:r>
            <a:endParaRPr lang="en-IN" dirty="0"/>
          </a:p>
        </p:txBody>
      </p:sp>
      <p:sp>
        <p:nvSpPr>
          <p:cNvPr id="3" name="Content Placeholder 2"/>
          <p:cNvSpPr>
            <a:spLocks noGrp="1"/>
          </p:cNvSpPr>
          <p:nvPr>
            <p:ph idx="1"/>
          </p:nvPr>
        </p:nvSpPr>
        <p:spPr>
          <a:xfrm>
            <a:off x="665018" y="1791855"/>
            <a:ext cx="10515600" cy="4477472"/>
          </a:xfrm>
        </p:spPr>
        <p:txBody>
          <a:bodyPr>
            <a:normAutofit fontScale="92500" lnSpcReduction="10000"/>
          </a:bodyPr>
          <a:lstStyle/>
          <a:p>
            <a:pPr algn="just"/>
            <a:r>
              <a:rPr lang="en-US" b="1" dirty="0"/>
              <a:t>When the price of a good changes, there are two sorts of effects</a:t>
            </a:r>
            <a:r>
              <a:rPr lang="en-US" dirty="0"/>
              <a:t>: </a:t>
            </a:r>
            <a:r>
              <a:rPr lang="en-US" b="1" dirty="0"/>
              <a:t>the rate at which you can exchange one good for another changes, and the total purchasing power of your income is altered.</a:t>
            </a:r>
            <a:r>
              <a:rPr lang="en-US" dirty="0"/>
              <a:t> </a:t>
            </a:r>
          </a:p>
          <a:p>
            <a:pPr algn="just"/>
            <a:r>
              <a:rPr lang="en-US" dirty="0"/>
              <a:t>If, for example, good 1 becomes cheaper, it means that you have to give up less of good 2 to purchase good 1. The change in the price of good 1 has changed the rate at which the market allows you to “substitute” good 2 for good 1. The trade-off between the two goods that the market presents the consumer has changed</a:t>
            </a:r>
            <a:r>
              <a:rPr lang="en-US" dirty="0" smtClean="0"/>
              <a:t>.</a:t>
            </a:r>
          </a:p>
          <a:p>
            <a:pPr algn="just"/>
            <a:r>
              <a:rPr lang="en-US" dirty="0"/>
              <a:t>At the same time, if good 1 becomes cheaper it means that your money income will buy more of good 1. The purchasing power of your money has gone up; although the number of rupees you have is the same, the amount that they will buy has increased.</a:t>
            </a:r>
          </a:p>
          <a:p>
            <a:pPr algn="just"/>
            <a:endParaRPr lang="en-IN" dirty="0"/>
          </a:p>
        </p:txBody>
      </p:sp>
    </p:spTree>
    <p:extLst>
      <p:ext uri="{BB962C8B-B14F-4D97-AF65-F5344CB8AC3E}">
        <p14:creationId xmlns:p14="http://schemas.microsoft.com/office/powerpoint/2010/main" val="2570497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1090"/>
            <a:ext cx="10515600" cy="4135727"/>
          </a:xfrm>
        </p:spPr>
        <p:txBody>
          <a:bodyPr>
            <a:normAutofit lnSpcReduction="10000"/>
          </a:bodyPr>
          <a:lstStyle/>
          <a:p>
            <a:pPr marL="0" indent="0" algn="just">
              <a:buNone/>
            </a:pPr>
            <a:endParaRPr lang="en-US" dirty="0"/>
          </a:p>
          <a:p>
            <a:pPr algn="just"/>
            <a:r>
              <a:rPr lang="en-US" dirty="0"/>
              <a:t>The decrease </a:t>
            </a:r>
            <a:r>
              <a:rPr lang="en-US" dirty="0" smtClean="0"/>
              <a:t>in the </a:t>
            </a:r>
            <a:r>
              <a:rPr lang="en-US" dirty="0"/>
              <a:t>price of a good makes the consumer better off. If both goods are </a:t>
            </a:r>
            <a:r>
              <a:rPr lang="en-US" i="1" dirty="0"/>
              <a:t>normal goods</a:t>
            </a:r>
            <a:r>
              <a:rPr lang="en-US" dirty="0"/>
              <a:t>, the consumer will want to spread this improvement in his purchasing power over both goods. This </a:t>
            </a:r>
            <a:r>
              <a:rPr lang="en-US" b="1" dirty="0"/>
              <a:t>income effect tends to make the consumer buy more of both goods</a:t>
            </a:r>
            <a:r>
              <a:rPr lang="en-US" dirty="0"/>
              <a:t>. </a:t>
            </a:r>
          </a:p>
          <a:p>
            <a:pPr algn="just"/>
            <a:endParaRPr lang="en-US" dirty="0"/>
          </a:p>
          <a:p>
            <a:pPr algn="just"/>
            <a:r>
              <a:rPr lang="en-US" dirty="0"/>
              <a:t>Yet at the same time, consumption of the particular good has become less expensive relative to consumption of the other good. This </a:t>
            </a:r>
            <a:r>
              <a:rPr lang="en-US" b="1" dirty="0"/>
              <a:t>substitution effect tends to make the consumer choose less of the other good </a:t>
            </a:r>
            <a:r>
              <a:rPr lang="en-US" dirty="0"/>
              <a:t>and more of the good whose price has fallen.</a:t>
            </a:r>
            <a:endParaRPr lang="en-IN" dirty="0"/>
          </a:p>
          <a:p>
            <a:pPr algn="just"/>
            <a:endParaRPr lang="en-IN" dirty="0"/>
          </a:p>
        </p:txBody>
      </p:sp>
      <p:sp>
        <p:nvSpPr>
          <p:cNvPr id="4" name="Title 1"/>
          <p:cNvSpPr>
            <a:spLocks noGrp="1"/>
          </p:cNvSpPr>
          <p:nvPr>
            <p:ph type="title"/>
          </p:nvPr>
        </p:nvSpPr>
        <p:spPr>
          <a:solidFill>
            <a:schemeClr val="accent1">
              <a:lumMod val="60000"/>
              <a:lumOff val="40000"/>
            </a:schemeClr>
          </a:solidFill>
        </p:spPr>
        <p:txBody>
          <a:bodyPr/>
          <a:lstStyle/>
          <a:p>
            <a:pPr algn="ctr"/>
            <a:r>
              <a:rPr lang="en-US" dirty="0" smtClean="0"/>
              <a:t>Income and Substitution Effects</a:t>
            </a:r>
            <a:endParaRPr lang="en-IN" dirty="0"/>
          </a:p>
        </p:txBody>
      </p:sp>
    </p:spTree>
    <p:extLst>
      <p:ext uri="{BB962C8B-B14F-4D97-AF65-F5344CB8AC3E}">
        <p14:creationId xmlns:p14="http://schemas.microsoft.com/office/powerpoint/2010/main" val="4183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565"/>
          </a:xfrm>
        </p:spPr>
        <p:txBody>
          <a:bodyPr/>
          <a:lstStyle/>
          <a:p>
            <a:pPr algn="ctr"/>
            <a:r>
              <a:rPr lang="en-US" dirty="0" smtClean="0"/>
              <a:t>Ordinary good</a:t>
            </a:r>
            <a:endParaRPr lang="en-IN" dirty="0"/>
          </a:p>
        </p:txBody>
      </p:sp>
      <p:pic>
        <p:nvPicPr>
          <p:cNvPr id="4" name="Content Placeholder 3"/>
          <p:cNvPicPr>
            <a:picLocks noGrp="1" noChangeAspect="1"/>
          </p:cNvPicPr>
          <p:nvPr>
            <p:ph idx="1"/>
          </p:nvPr>
        </p:nvPicPr>
        <p:blipFill>
          <a:blip r:embed="rId2"/>
          <a:stretch>
            <a:fillRect/>
          </a:stretch>
        </p:blipFill>
        <p:spPr>
          <a:xfrm>
            <a:off x="3084946" y="1527975"/>
            <a:ext cx="6410036" cy="4808243"/>
          </a:xfrm>
          <a:prstGeom prst="rect">
            <a:avLst/>
          </a:prstGeom>
        </p:spPr>
      </p:pic>
    </p:spTree>
    <p:extLst>
      <p:ext uri="{BB962C8B-B14F-4D97-AF65-F5344CB8AC3E}">
        <p14:creationId xmlns:p14="http://schemas.microsoft.com/office/powerpoint/2010/main" val="295575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1766</Words>
  <Application>Microsoft Office PowerPoint</Application>
  <PresentationFormat>Widescreen</PresentationFormat>
  <Paragraphs>68</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DEMAND</vt:lpstr>
      <vt:lpstr>Introduction</vt:lpstr>
      <vt:lpstr>Normal and inferior goods</vt:lpstr>
      <vt:lpstr>How changes in income affect consumer choice? </vt:lpstr>
      <vt:lpstr>Normal goods</vt:lpstr>
      <vt:lpstr>PowerPoint Presentation</vt:lpstr>
      <vt:lpstr>How changes in prices affect consumer choices?</vt:lpstr>
      <vt:lpstr>Income and Substitution Effects</vt:lpstr>
      <vt:lpstr>Ordinary good</vt:lpstr>
      <vt:lpstr>Giffen good</vt:lpstr>
      <vt:lpstr>Hicksian decomposition of Price Effect</vt:lpstr>
      <vt:lpstr>PowerPoint Presentation</vt:lpstr>
      <vt:lpstr>Slutsky Decomposition</vt:lpstr>
      <vt:lpstr>PowerPoint Presentation</vt:lpstr>
      <vt:lpstr>PowerPoint Presentation</vt:lpstr>
      <vt:lpstr>Deriving the demand curve from ICs</vt:lpstr>
      <vt:lpstr>PowerPoint Presentation</vt:lpstr>
      <vt:lpstr>Sign of the substitution effect</vt:lpstr>
      <vt:lpstr>PowerPoint Presentation</vt:lpstr>
      <vt:lpstr>Total change in demand</vt:lpstr>
      <vt:lpstr>PowerPoint Presentation</vt:lpstr>
      <vt:lpstr>Price effect in case of inferior goods</vt:lpstr>
      <vt:lpstr>PowerPoint Presentation</vt:lpstr>
      <vt:lpstr>Price effect in case of Giffen good</vt:lpstr>
      <vt:lpstr>PowerPoint Presentation</vt:lpstr>
      <vt:lpstr>PowerPoint Presentation</vt:lpstr>
      <vt:lpstr>Law of Demand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2024-01-18T12:29:29Z</dcterms:created>
  <dcterms:modified xsi:type="dcterms:W3CDTF">2024-01-20T14:11:38Z</dcterms:modified>
</cp:coreProperties>
</file>