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F0FC067-C6A1-4A2C-8708-616376EE4875}"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FCB3F-C3B6-40D4-B12F-551CCEB27EBB}" type="slidenum">
              <a:rPr lang="en-IN" smtClean="0"/>
              <a:t>‹#›</a:t>
            </a:fld>
            <a:endParaRPr lang="en-IN"/>
          </a:p>
        </p:txBody>
      </p:sp>
    </p:spTree>
    <p:extLst>
      <p:ext uri="{BB962C8B-B14F-4D97-AF65-F5344CB8AC3E}">
        <p14:creationId xmlns:p14="http://schemas.microsoft.com/office/powerpoint/2010/main" val="36510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0FC067-C6A1-4A2C-8708-616376EE4875}"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FCB3F-C3B6-40D4-B12F-551CCEB27EBB}" type="slidenum">
              <a:rPr lang="en-IN" smtClean="0"/>
              <a:t>‹#›</a:t>
            </a:fld>
            <a:endParaRPr lang="en-IN"/>
          </a:p>
        </p:txBody>
      </p:sp>
    </p:spTree>
    <p:extLst>
      <p:ext uri="{BB962C8B-B14F-4D97-AF65-F5344CB8AC3E}">
        <p14:creationId xmlns:p14="http://schemas.microsoft.com/office/powerpoint/2010/main" val="3419537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0FC067-C6A1-4A2C-8708-616376EE4875}"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FCB3F-C3B6-40D4-B12F-551CCEB27EBB}" type="slidenum">
              <a:rPr lang="en-IN" smtClean="0"/>
              <a:t>‹#›</a:t>
            </a:fld>
            <a:endParaRPr lang="en-IN"/>
          </a:p>
        </p:txBody>
      </p:sp>
    </p:spTree>
    <p:extLst>
      <p:ext uri="{BB962C8B-B14F-4D97-AF65-F5344CB8AC3E}">
        <p14:creationId xmlns:p14="http://schemas.microsoft.com/office/powerpoint/2010/main" val="102537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0FC067-C6A1-4A2C-8708-616376EE4875}"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FCB3F-C3B6-40D4-B12F-551CCEB27EBB}" type="slidenum">
              <a:rPr lang="en-IN" smtClean="0"/>
              <a:t>‹#›</a:t>
            </a:fld>
            <a:endParaRPr lang="en-IN"/>
          </a:p>
        </p:txBody>
      </p:sp>
    </p:spTree>
    <p:extLst>
      <p:ext uri="{BB962C8B-B14F-4D97-AF65-F5344CB8AC3E}">
        <p14:creationId xmlns:p14="http://schemas.microsoft.com/office/powerpoint/2010/main" val="4049841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0FC067-C6A1-4A2C-8708-616376EE4875}"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FCB3F-C3B6-40D4-B12F-551CCEB27EBB}" type="slidenum">
              <a:rPr lang="en-IN" smtClean="0"/>
              <a:t>‹#›</a:t>
            </a:fld>
            <a:endParaRPr lang="en-IN"/>
          </a:p>
        </p:txBody>
      </p:sp>
    </p:spTree>
    <p:extLst>
      <p:ext uri="{BB962C8B-B14F-4D97-AF65-F5344CB8AC3E}">
        <p14:creationId xmlns:p14="http://schemas.microsoft.com/office/powerpoint/2010/main" val="390123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F0FC067-C6A1-4A2C-8708-616376EE4875}"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FCB3F-C3B6-40D4-B12F-551CCEB27EBB}" type="slidenum">
              <a:rPr lang="en-IN" smtClean="0"/>
              <a:t>‹#›</a:t>
            </a:fld>
            <a:endParaRPr lang="en-IN"/>
          </a:p>
        </p:txBody>
      </p:sp>
    </p:spTree>
    <p:extLst>
      <p:ext uri="{BB962C8B-B14F-4D97-AF65-F5344CB8AC3E}">
        <p14:creationId xmlns:p14="http://schemas.microsoft.com/office/powerpoint/2010/main" val="1129538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F0FC067-C6A1-4A2C-8708-616376EE4875}" type="datetimeFigureOut">
              <a:rPr lang="en-IN" smtClean="0"/>
              <a:t>08-02-2023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DFCB3F-C3B6-40D4-B12F-551CCEB27EBB}" type="slidenum">
              <a:rPr lang="en-IN" smtClean="0"/>
              <a:t>‹#›</a:t>
            </a:fld>
            <a:endParaRPr lang="en-IN"/>
          </a:p>
        </p:txBody>
      </p:sp>
    </p:spTree>
    <p:extLst>
      <p:ext uri="{BB962C8B-B14F-4D97-AF65-F5344CB8AC3E}">
        <p14:creationId xmlns:p14="http://schemas.microsoft.com/office/powerpoint/2010/main" val="165508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F0FC067-C6A1-4A2C-8708-616376EE4875}" type="datetimeFigureOut">
              <a:rPr lang="en-IN" smtClean="0"/>
              <a:t>08-02-2023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DFCB3F-C3B6-40D4-B12F-551CCEB27EBB}" type="slidenum">
              <a:rPr lang="en-IN" smtClean="0"/>
              <a:t>‹#›</a:t>
            </a:fld>
            <a:endParaRPr lang="en-IN"/>
          </a:p>
        </p:txBody>
      </p:sp>
    </p:spTree>
    <p:extLst>
      <p:ext uri="{BB962C8B-B14F-4D97-AF65-F5344CB8AC3E}">
        <p14:creationId xmlns:p14="http://schemas.microsoft.com/office/powerpoint/2010/main" val="166358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FC067-C6A1-4A2C-8708-616376EE4875}" type="datetimeFigureOut">
              <a:rPr lang="en-IN" smtClean="0"/>
              <a:t>08-02-2023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DFCB3F-C3B6-40D4-B12F-551CCEB27EBB}" type="slidenum">
              <a:rPr lang="en-IN" smtClean="0"/>
              <a:t>‹#›</a:t>
            </a:fld>
            <a:endParaRPr lang="en-IN"/>
          </a:p>
        </p:txBody>
      </p:sp>
    </p:spTree>
    <p:extLst>
      <p:ext uri="{BB962C8B-B14F-4D97-AF65-F5344CB8AC3E}">
        <p14:creationId xmlns:p14="http://schemas.microsoft.com/office/powerpoint/2010/main" val="3340032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0FC067-C6A1-4A2C-8708-616376EE4875}"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FCB3F-C3B6-40D4-B12F-551CCEB27EBB}" type="slidenum">
              <a:rPr lang="en-IN" smtClean="0"/>
              <a:t>‹#›</a:t>
            </a:fld>
            <a:endParaRPr lang="en-IN"/>
          </a:p>
        </p:txBody>
      </p:sp>
    </p:spTree>
    <p:extLst>
      <p:ext uri="{BB962C8B-B14F-4D97-AF65-F5344CB8AC3E}">
        <p14:creationId xmlns:p14="http://schemas.microsoft.com/office/powerpoint/2010/main" val="36145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0FC067-C6A1-4A2C-8708-616376EE4875}"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FCB3F-C3B6-40D4-B12F-551CCEB27EBB}" type="slidenum">
              <a:rPr lang="en-IN" smtClean="0"/>
              <a:t>‹#›</a:t>
            </a:fld>
            <a:endParaRPr lang="en-IN"/>
          </a:p>
        </p:txBody>
      </p:sp>
    </p:spTree>
    <p:extLst>
      <p:ext uri="{BB962C8B-B14F-4D97-AF65-F5344CB8AC3E}">
        <p14:creationId xmlns:p14="http://schemas.microsoft.com/office/powerpoint/2010/main" val="267542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FC067-C6A1-4A2C-8708-616376EE4875}" type="datetimeFigureOut">
              <a:rPr lang="en-IN" smtClean="0"/>
              <a:t>08-02-2023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FCB3F-C3B6-40D4-B12F-551CCEB27EBB}" type="slidenum">
              <a:rPr lang="en-IN" smtClean="0"/>
              <a:t>‹#›</a:t>
            </a:fld>
            <a:endParaRPr lang="en-IN"/>
          </a:p>
        </p:txBody>
      </p:sp>
    </p:spTree>
    <p:extLst>
      <p:ext uri="{BB962C8B-B14F-4D97-AF65-F5344CB8AC3E}">
        <p14:creationId xmlns:p14="http://schemas.microsoft.com/office/powerpoint/2010/main" val="3093023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Costs of Production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7168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6624"/>
          </a:xfrm>
          <a:solidFill>
            <a:schemeClr val="accent1">
              <a:lumMod val="60000"/>
              <a:lumOff val="40000"/>
            </a:schemeClr>
          </a:solidFill>
        </p:spPr>
        <p:txBody>
          <a:bodyPr/>
          <a:lstStyle/>
          <a:p>
            <a:pPr algn="ctr"/>
            <a:r>
              <a:rPr lang="en-US" dirty="0" smtClean="0"/>
              <a:t>Total cost curve</a:t>
            </a:r>
            <a:endParaRPr lang="en-IN" dirty="0"/>
          </a:p>
        </p:txBody>
      </p:sp>
      <p:sp>
        <p:nvSpPr>
          <p:cNvPr id="5" name="Content Placeholder 4"/>
          <p:cNvSpPr>
            <a:spLocks noGrp="1"/>
          </p:cNvSpPr>
          <p:nvPr>
            <p:ph idx="1"/>
          </p:nvPr>
        </p:nvSpPr>
        <p:spPr/>
        <p:txBody>
          <a:bodyPr/>
          <a:lstStyle/>
          <a:p>
            <a:pPr algn="just"/>
            <a:r>
              <a:rPr lang="en-US" dirty="0" smtClean="0"/>
              <a:t>The total cost curve shows the relationship between quantity of output produced and the total cost of production. The total cost curve gets steeper as the quantity of output increases because of diminishing marginal product. </a:t>
            </a:r>
            <a:endParaRPr lang="en-IN" dirty="0"/>
          </a:p>
        </p:txBody>
      </p:sp>
      <p:pic>
        <p:nvPicPr>
          <p:cNvPr id="6" name="Content Placeholder 3"/>
          <p:cNvPicPr>
            <a:picLocks noChangeAspect="1"/>
          </p:cNvPicPr>
          <p:nvPr/>
        </p:nvPicPr>
        <p:blipFill>
          <a:blip r:embed="rId2"/>
          <a:stretch>
            <a:fillRect/>
          </a:stretch>
        </p:blipFill>
        <p:spPr>
          <a:xfrm>
            <a:off x="5799908" y="3135941"/>
            <a:ext cx="3675017" cy="3145525"/>
          </a:xfrm>
          <a:prstGeom prst="rect">
            <a:avLst/>
          </a:prstGeom>
        </p:spPr>
      </p:pic>
    </p:spTree>
    <p:extLst>
      <p:ext uri="{BB962C8B-B14F-4D97-AF65-F5344CB8AC3E}">
        <p14:creationId xmlns:p14="http://schemas.microsoft.com/office/powerpoint/2010/main" val="2736017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309" y="365125"/>
            <a:ext cx="10735491" cy="967285"/>
          </a:xfrm>
          <a:solidFill>
            <a:schemeClr val="accent4">
              <a:lumMod val="60000"/>
              <a:lumOff val="40000"/>
            </a:schemeClr>
          </a:solidFill>
        </p:spPr>
        <p:txBody>
          <a:bodyPr/>
          <a:lstStyle/>
          <a:p>
            <a:pPr algn="ctr"/>
            <a:r>
              <a:rPr lang="en-US" dirty="0" smtClean="0"/>
              <a:t>The Various Measures of Cost</a:t>
            </a:r>
            <a:endParaRPr lang="en-IN" dirty="0"/>
          </a:p>
        </p:txBody>
      </p:sp>
      <p:sp>
        <p:nvSpPr>
          <p:cNvPr id="5" name="Content Placeholder 4"/>
          <p:cNvSpPr>
            <a:spLocks noGrp="1"/>
          </p:cNvSpPr>
          <p:nvPr>
            <p:ph idx="1"/>
          </p:nvPr>
        </p:nvSpPr>
        <p:spPr/>
        <p:txBody>
          <a:bodyPr>
            <a:normAutofit fontScale="92500" lnSpcReduction="10000"/>
          </a:bodyPr>
          <a:lstStyle/>
          <a:p>
            <a:pPr algn="just"/>
            <a:r>
              <a:rPr lang="en-US" dirty="0"/>
              <a:t>Some costs, called </a:t>
            </a:r>
            <a:r>
              <a:rPr lang="en-US" b="1" dirty="0"/>
              <a:t>fixed </a:t>
            </a:r>
            <a:r>
              <a:rPr lang="en-US" b="1" dirty="0" smtClean="0"/>
              <a:t>costs, </a:t>
            </a:r>
            <a:r>
              <a:rPr lang="en-US" dirty="0" smtClean="0"/>
              <a:t>do </a:t>
            </a:r>
            <a:r>
              <a:rPr lang="en-US" dirty="0"/>
              <a:t>not vary with the quantity of output produced. They are incurred even if </a:t>
            </a:r>
            <a:r>
              <a:rPr lang="en-US" dirty="0" smtClean="0"/>
              <a:t>the firm produces nothing at all. For instance, the rent for a factory. </a:t>
            </a:r>
          </a:p>
          <a:p>
            <a:pPr algn="just"/>
            <a:r>
              <a:rPr lang="en-US" dirty="0"/>
              <a:t>Some of the firm’s costs, called </a:t>
            </a:r>
            <a:r>
              <a:rPr lang="en-US" b="1" dirty="0"/>
              <a:t>variable costs</a:t>
            </a:r>
            <a:r>
              <a:rPr lang="en-US" dirty="0"/>
              <a:t>, change as the firm alters </a:t>
            </a:r>
            <a:r>
              <a:rPr lang="en-US" dirty="0" smtClean="0"/>
              <a:t>the </a:t>
            </a:r>
            <a:r>
              <a:rPr lang="en-IN" dirty="0" smtClean="0"/>
              <a:t>quantity </a:t>
            </a:r>
            <a:r>
              <a:rPr lang="en-IN" dirty="0"/>
              <a:t>of output produced</a:t>
            </a:r>
            <a:r>
              <a:rPr lang="en-IN" dirty="0" smtClean="0"/>
              <a:t>. </a:t>
            </a:r>
            <a:r>
              <a:rPr lang="en-US" dirty="0"/>
              <a:t>A firm’s total cost is the sum of fixed and variable costs</a:t>
            </a:r>
            <a:r>
              <a:rPr lang="en-US" dirty="0" smtClean="0"/>
              <a:t>.</a:t>
            </a:r>
          </a:p>
          <a:p>
            <a:pPr algn="just"/>
            <a:r>
              <a:rPr lang="en-US" dirty="0"/>
              <a:t>Total cost divided by the quantity of output is called </a:t>
            </a:r>
            <a:r>
              <a:rPr lang="en-US" b="1" dirty="0"/>
              <a:t>average total </a:t>
            </a:r>
            <a:r>
              <a:rPr lang="en-US" b="1" dirty="0" smtClean="0"/>
              <a:t>cost</a:t>
            </a:r>
            <a:r>
              <a:rPr lang="en-US" dirty="0" smtClean="0"/>
              <a:t>. Because </a:t>
            </a:r>
            <a:r>
              <a:rPr lang="en-US" dirty="0"/>
              <a:t>total cost is the sum of fixed and variable costs, average total cost can </a:t>
            </a:r>
            <a:r>
              <a:rPr lang="en-US" dirty="0" smtClean="0"/>
              <a:t>be expressed </a:t>
            </a:r>
            <a:r>
              <a:rPr lang="en-US" dirty="0"/>
              <a:t>as the sum of average fixed cost and average variable cost. </a:t>
            </a:r>
            <a:r>
              <a:rPr lang="en-US" b="1" dirty="0" smtClean="0"/>
              <a:t>Average fixed </a:t>
            </a:r>
            <a:r>
              <a:rPr lang="en-US" b="1" dirty="0"/>
              <a:t>cost </a:t>
            </a:r>
            <a:r>
              <a:rPr lang="en-US" dirty="0"/>
              <a:t>is the fixed cost divided by the quantity of output, and </a:t>
            </a:r>
            <a:r>
              <a:rPr lang="en-US" b="1" dirty="0"/>
              <a:t>average </a:t>
            </a:r>
            <a:r>
              <a:rPr lang="en-US" b="1" dirty="0" smtClean="0"/>
              <a:t>variable cost </a:t>
            </a:r>
            <a:r>
              <a:rPr lang="en-US" dirty="0"/>
              <a:t>is the variable cost divided by the quantity of output.</a:t>
            </a:r>
            <a:endParaRPr lang="en-IN" dirty="0"/>
          </a:p>
        </p:txBody>
      </p:sp>
    </p:spTree>
    <p:extLst>
      <p:ext uri="{BB962C8B-B14F-4D97-AF65-F5344CB8AC3E}">
        <p14:creationId xmlns:p14="http://schemas.microsoft.com/office/powerpoint/2010/main" val="2829244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725" y="330926"/>
            <a:ext cx="10657114" cy="5523820"/>
          </a:xfrm>
        </p:spPr>
        <p:txBody>
          <a:bodyPr/>
          <a:lstStyle/>
          <a:p>
            <a:pPr algn="just"/>
            <a:r>
              <a:rPr lang="en-US" dirty="0" smtClean="0"/>
              <a:t>The amount </a:t>
            </a:r>
            <a:r>
              <a:rPr lang="en-US" dirty="0"/>
              <a:t>that total cost rises when the firm </a:t>
            </a:r>
            <a:r>
              <a:rPr lang="en-US" dirty="0" smtClean="0"/>
              <a:t>increases production </a:t>
            </a:r>
            <a:r>
              <a:rPr lang="en-US" dirty="0"/>
              <a:t>by 1 unit of </a:t>
            </a:r>
            <a:r>
              <a:rPr lang="en-US" dirty="0" smtClean="0"/>
              <a:t>output is called the </a:t>
            </a:r>
            <a:r>
              <a:rPr lang="en-US" b="1" dirty="0" smtClean="0"/>
              <a:t>marginal cost.</a:t>
            </a:r>
          </a:p>
          <a:p>
            <a:pPr algn="just"/>
            <a:r>
              <a:rPr lang="en-IN" dirty="0" smtClean="0"/>
              <a:t>Average </a:t>
            </a:r>
            <a:r>
              <a:rPr lang="en-US" dirty="0" smtClean="0"/>
              <a:t>total </a:t>
            </a:r>
            <a:r>
              <a:rPr lang="en-US" dirty="0"/>
              <a:t>cost tells us the cost of a typical unit of output if total cost is divided evenly </a:t>
            </a:r>
            <a:r>
              <a:rPr lang="en-US" dirty="0" smtClean="0"/>
              <a:t>over all </a:t>
            </a:r>
            <a:r>
              <a:rPr lang="en-US" dirty="0"/>
              <a:t>the units produced. Marginal cost tells us the increase in total cost that arises </a:t>
            </a:r>
            <a:r>
              <a:rPr lang="en-US" dirty="0" smtClean="0"/>
              <a:t>from producing </a:t>
            </a:r>
            <a:r>
              <a:rPr lang="en-US" dirty="0"/>
              <a:t>an additional unit of </a:t>
            </a:r>
            <a:r>
              <a:rPr lang="en-US" dirty="0" smtClean="0"/>
              <a:t>output.</a:t>
            </a:r>
            <a:endParaRPr lang="en-US" b="1" dirty="0"/>
          </a:p>
        </p:txBody>
      </p:sp>
      <p:pic>
        <p:nvPicPr>
          <p:cNvPr id="4" name="Picture 3"/>
          <p:cNvPicPr>
            <a:picLocks noChangeAspect="1"/>
          </p:cNvPicPr>
          <p:nvPr/>
        </p:nvPicPr>
        <p:blipFill>
          <a:blip r:embed="rId2"/>
          <a:stretch>
            <a:fillRect/>
          </a:stretch>
        </p:blipFill>
        <p:spPr>
          <a:xfrm>
            <a:off x="3173355" y="2458545"/>
            <a:ext cx="5581853" cy="4020633"/>
          </a:xfrm>
          <a:prstGeom prst="rect">
            <a:avLst/>
          </a:prstGeom>
        </p:spPr>
      </p:pic>
    </p:spTree>
    <p:extLst>
      <p:ext uri="{BB962C8B-B14F-4D97-AF65-F5344CB8AC3E}">
        <p14:creationId xmlns:p14="http://schemas.microsoft.com/office/powerpoint/2010/main" val="1120983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57" y="365126"/>
            <a:ext cx="10787743" cy="1150166"/>
          </a:xfrm>
          <a:solidFill>
            <a:schemeClr val="accent6">
              <a:lumMod val="60000"/>
              <a:lumOff val="40000"/>
            </a:schemeClr>
          </a:solidFill>
        </p:spPr>
        <p:txBody>
          <a:bodyPr/>
          <a:lstStyle/>
          <a:p>
            <a:pPr algn="ctr"/>
            <a:r>
              <a:rPr lang="en-US" dirty="0" smtClean="0"/>
              <a:t>Cost curves and their shapes</a:t>
            </a:r>
            <a:endParaRPr lang="en-IN" dirty="0"/>
          </a:p>
        </p:txBody>
      </p:sp>
      <p:sp>
        <p:nvSpPr>
          <p:cNvPr id="3" name="Content Placeholder 2"/>
          <p:cNvSpPr>
            <a:spLocks noGrp="1"/>
          </p:cNvSpPr>
          <p:nvPr>
            <p:ph idx="1"/>
          </p:nvPr>
        </p:nvSpPr>
        <p:spPr>
          <a:xfrm>
            <a:off x="566057" y="1982379"/>
            <a:ext cx="10515600" cy="4351338"/>
          </a:xfrm>
        </p:spPr>
        <p:txBody>
          <a:bodyPr>
            <a:normAutofit fontScale="92500" lnSpcReduction="10000"/>
          </a:bodyPr>
          <a:lstStyle/>
          <a:p>
            <a:pPr algn="just"/>
            <a:r>
              <a:rPr lang="en-US" dirty="0" smtClean="0"/>
              <a:t>Many firms experience increasing marginal product before diminishing marginal product. Therefore </a:t>
            </a:r>
            <a:r>
              <a:rPr lang="en-US" b="1" dirty="0" smtClean="0"/>
              <a:t>marginal cost and average variable cost fall for a while before beginning to rise</a:t>
            </a:r>
            <a:r>
              <a:rPr lang="en-US" dirty="0" smtClean="0"/>
              <a:t>. At low levels of output, idle resources mean that marginal product of extra labour is large and marginal cost low. At higher levels, this is reversed.</a:t>
            </a:r>
            <a:endParaRPr lang="en-US" dirty="0"/>
          </a:p>
          <a:p>
            <a:pPr algn="just"/>
            <a:r>
              <a:rPr lang="en-US" dirty="0" smtClean="0"/>
              <a:t>Average </a:t>
            </a:r>
            <a:r>
              <a:rPr lang="en-US" dirty="0"/>
              <a:t>total cost is </a:t>
            </a:r>
            <a:r>
              <a:rPr lang="en-US" dirty="0" smtClean="0"/>
              <a:t>the sum </a:t>
            </a:r>
            <a:r>
              <a:rPr lang="en-US" dirty="0"/>
              <a:t>of average fixed cost and average variable cost. Average fixed cost </a:t>
            </a:r>
            <a:r>
              <a:rPr lang="en-US" dirty="0" smtClean="0"/>
              <a:t>always declines </a:t>
            </a:r>
            <a:r>
              <a:rPr lang="en-US" dirty="0"/>
              <a:t>as output rises because the fixed cost is spread over a larger number </a:t>
            </a:r>
            <a:r>
              <a:rPr lang="en-US" dirty="0" smtClean="0"/>
              <a:t>of units</a:t>
            </a:r>
            <a:r>
              <a:rPr lang="en-US" dirty="0"/>
              <a:t>. </a:t>
            </a:r>
          </a:p>
          <a:p>
            <a:pPr algn="just"/>
            <a:r>
              <a:rPr lang="en-US" dirty="0"/>
              <a:t>When the firm produces large quantity of output, however, the increase in average variable cost becomes the dominant force, and average total cost starts rising. The tug of war between average fixed cost and average variable cost generates the U-shape in average total cost.</a:t>
            </a:r>
          </a:p>
        </p:txBody>
      </p:sp>
    </p:spTree>
    <p:extLst>
      <p:ext uri="{BB962C8B-B14F-4D97-AF65-F5344CB8AC3E}">
        <p14:creationId xmlns:p14="http://schemas.microsoft.com/office/powerpoint/2010/main" val="1063733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811" y="409303"/>
            <a:ext cx="10630989" cy="5767660"/>
          </a:xfrm>
        </p:spPr>
        <p:txBody>
          <a:bodyPr>
            <a:normAutofit/>
          </a:bodyPr>
          <a:lstStyle/>
          <a:p>
            <a:pPr algn="just"/>
            <a:r>
              <a:rPr lang="en-US" sz="2600" dirty="0" smtClean="0"/>
              <a:t>The </a:t>
            </a:r>
            <a:r>
              <a:rPr lang="en-US" sz="2600" dirty="0"/>
              <a:t>bottom of the U-shape occurs at the quantity that minimizes average </a:t>
            </a:r>
            <a:r>
              <a:rPr lang="en-US" sz="2600" dirty="0" smtClean="0"/>
              <a:t>total cost</a:t>
            </a:r>
            <a:r>
              <a:rPr lang="en-US" sz="2600" dirty="0"/>
              <a:t>. This quantity is sometimes called the </a:t>
            </a:r>
            <a:r>
              <a:rPr lang="en-US" sz="2600" b="1" dirty="0"/>
              <a:t>efficient scale </a:t>
            </a:r>
            <a:r>
              <a:rPr lang="en-US" sz="2600" dirty="0"/>
              <a:t>of the firm.</a:t>
            </a:r>
            <a:endParaRPr lang="en-IN" sz="2600" dirty="0"/>
          </a:p>
        </p:txBody>
      </p:sp>
      <p:pic>
        <p:nvPicPr>
          <p:cNvPr id="5" name="Picture 4"/>
          <p:cNvPicPr>
            <a:picLocks noChangeAspect="1"/>
          </p:cNvPicPr>
          <p:nvPr/>
        </p:nvPicPr>
        <p:blipFill>
          <a:blip r:embed="rId2"/>
          <a:stretch>
            <a:fillRect/>
          </a:stretch>
        </p:blipFill>
        <p:spPr>
          <a:xfrm>
            <a:off x="2547341" y="1296240"/>
            <a:ext cx="6483448" cy="5049654"/>
          </a:xfrm>
          <a:prstGeom prst="rect">
            <a:avLst/>
          </a:prstGeom>
        </p:spPr>
      </p:pic>
    </p:spTree>
    <p:extLst>
      <p:ext uri="{BB962C8B-B14F-4D97-AF65-F5344CB8AC3E}">
        <p14:creationId xmlns:p14="http://schemas.microsoft.com/office/powerpoint/2010/main" val="1417277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9" y="365125"/>
            <a:ext cx="10674531" cy="1176291"/>
          </a:xfrm>
          <a:solidFill>
            <a:schemeClr val="accent4">
              <a:lumMod val="75000"/>
            </a:schemeClr>
          </a:solidFill>
        </p:spPr>
        <p:txBody>
          <a:bodyPr>
            <a:normAutofit fontScale="90000"/>
          </a:bodyPr>
          <a:lstStyle/>
          <a:p>
            <a:pPr algn="ctr"/>
            <a:r>
              <a:rPr lang="en-US" dirty="0" smtClean="0"/>
              <a:t>Relationship between Marginal cost and Average Total Cost</a:t>
            </a:r>
            <a:endParaRPr lang="en-IN" dirty="0"/>
          </a:p>
        </p:txBody>
      </p:sp>
      <p:sp>
        <p:nvSpPr>
          <p:cNvPr id="3" name="Content Placeholder 2"/>
          <p:cNvSpPr>
            <a:spLocks noGrp="1"/>
          </p:cNvSpPr>
          <p:nvPr>
            <p:ph idx="1"/>
          </p:nvPr>
        </p:nvSpPr>
        <p:spPr>
          <a:xfrm>
            <a:off x="679269" y="1825625"/>
            <a:ext cx="10674531" cy="4409712"/>
          </a:xfrm>
        </p:spPr>
        <p:txBody>
          <a:bodyPr>
            <a:normAutofit fontScale="92500" lnSpcReduction="10000"/>
          </a:bodyPr>
          <a:lstStyle/>
          <a:p>
            <a:pPr algn="just"/>
            <a:r>
              <a:rPr lang="en-US" dirty="0"/>
              <a:t>Whenever marginal cost is less than average total cost, average total cost is </a:t>
            </a:r>
            <a:r>
              <a:rPr lang="en-US" dirty="0" smtClean="0"/>
              <a:t>falling. Whenever </a:t>
            </a:r>
            <a:r>
              <a:rPr lang="en-US" dirty="0"/>
              <a:t>marginal cost is greater than average total cost, average total cost is rising</a:t>
            </a:r>
            <a:r>
              <a:rPr lang="en-US" dirty="0" smtClean="0"/>
              <a:t>.</a:t>
            </a:r>
          </a:p>
          <a:p>
            <a:pPr marL="0" indent="0" algn="just">
              <a:buNone/>
            </a:pPr>
            <a:endParaRPr lang="en-US" dirty="0" smtClean="0"/>
          </a:p>
          <a:p>
            <a:pPr algn="just"/>
            <a:r>
              <a:rPr lang="en-US" dirty="0"/>
              <a:t>This relationship between average total cost and marginal cost has an </a:t>
            </a:r>
            <a:r>
              <a:rPr lang="en-US" dirty="0" smtClean="0"/>
              <a:t>important corollary</a:t>
            </a:r>
            <a:r>
              <a:rPr lang="en-US" dirty="0"/>
              <a:t>: </a:t>
            </a:r>
            <a:r>
              <a:rPr lang="en-US" b="1" dirty="0"/>
              <a:t>The marginal-cost curve crosses the average-total-cost curve at its </a:t>
            </a:r>
            <a:r>
              <a:rPr lang="en-US" b="1" dirty="0" smtClean="0"/>
              <a:t>minimum</a:t>
            </a:r>
            <a:r>
              <a:rPr lang="en-US" dirty="0" smtClean="0"/>
              <a:t>.</a:t>
            </a:r>
          </a:p>
          <a:p>
            <a:pPr marL="0" indent="0" algn="just">
              <a:buNone/>
            </a:pPr>
            <a:endParaRPr lang="en-US" dirty="0" smtClean="0"/>
          </a:p>
          <a:p>
            <a:pPr algn="just"/>
            <a:r>
              <a:rPr lang="en-US" dirty="0" smtClean="0"/>
              <a:t>At </a:t>
            </a:r>
            <a:r>
              <a:rPr lang="en-US" dirty="0"/>
              <a:t>low levels of output, marginal cost is below average total cost, so </a:t>
            </a:r>
            <a:r>
              <a:rPr lang="en-US" dirty="0" smtClean="0"/>
              <a:t>average total </a:t>
            </a:r>
            <a:r>
              <a:rPr lang="en-US" dirty="0"/>
              <a:t>cost is falling. But after the two curves cross, marginal cost rises </a:t>
            </a:r>
            <a:r>
              <a:rPr lang="en-US" dirty="0" smtClean="0"/>
              <a:t>above average </a:t>
            </a:r>
            <a:r>
              <a:rPr lang="en-US" dirty="0"/>
              <a:t>total </a:t>
            </a:r>
            <a:r>
              <a:rPr lang="en-US" dirty="0" smtClean="0"/>
              <a:t>cost which must start </a:t>
            </a:r>
            <a:r>
              <a:rPr lang="en-US" dirty="0"/>
              <a:t>to rise at this level of output. Hence, this point of intersection is the </a:t>
            </a:r>
            <a:r>
              <a:rPr lang="en-US" dirty="0" smtClean="0"/>
              <a:t>minimum </a:t>
            </a:r>
            <a:r>
              <a:rPr lang="en-IN" dirty="0" smtClean="0"/>
              <a:t>of </a:t>
            </a:r>
            <a:r>
              <a:rPr lang="en-IN" dirty="0"/>
              <a:t>average total cost.</a:t>
            </a:r>
          </a:p>
        </p:txBody>
      </p:sp>
    </p:spTree>
    <p:extLst>
      <p:ext uri="{BB962C8B-B14F-4D97-AF65-F5344CB8AC3E}">
        <p14:creationId xmlns:p14="http://schemas.microsoft.com/office/powerpoint/2010/main" val="98394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811" y="365126"/>
            <a:ext cx="10630989" cy="967285"/>
          </a:xfrm>
          <a:solidFill>
            <a:schemeClr val="accent4">
              <a:lumMod val="20000"/>
              <a:lumOff val="80000"/>
            </a:schemeClr>
          </a:solidFill>
        </p:spPr>
        <p:txBody>
          <a:bodyPr/>
          <a:lstStyle/>
          <a:p>
            <a:pPr algn="ctr"/>
            <a:r>
              <a:rPr lang="en-US" dirty="0" smtClean="0"/>
              <a:t>Short run and Long run Average Costs</a:t>
            </a:r>
            <a:endParaRPr lang="en-IN" dirty="0"/>
          </a:p>
        </p:txBody>
      </p:sp>
      <p:sp>
        <p:nvSpPr>
          <p:cNvPr id="3" name="Content Placeholder 2"/>
          <p:cNvSpPr>
            <a:spLocks noGrp="1"/>
          </p:cNvSpPr>
          <p:nvPr>
            <p:ph idx="1"/>
          </p:nvPr>
        </p:nvSpPr>
        <p:spPr>
          <a:xfrm>
            <a:off x="722810" y="1524000"/>
            <a:ext cx="10630989" cy="4606834"/>
          </a:xfrm>
        </p:spPr>
        <p:txBody>
          <a:bodyPr>
            <a:normAutofit fontScale="92500" lnSpcReduction="20000"/>
          </a:bodyPr>
          <a:lstStyle/>
          <a:p>
            <a:pPr algn="just"/>
            <a:r>
              <a:rPr lang="en-US" dirty="0"/>
              <a:t>Because </a:t>
            </a:r>
            <a:r>
              <a:rPr lang="en-US" b="1" dirty="0"/>
              <a:t>many decisions are fixed in the short run </a:t>
            </a:r>
            <a:r>
              <a:rPr lang="en-US" dirty="0"/>
              <a:t>but variable in the long </a:t>
            </a:r>
            <a:r>
              <a:rPr lang="en-US" dirty="0" smtClean="0"/>
              <a:t>run, a </a:t>
            </a:r>
            <a:r>
              <a:rPr lang="en-US" dirty="0"/>
              <a:t>firm’s long-run cost curves differ from its short-run cost </a:t>
            </a:r>
            <a:r>
              <a:rPr lang="en-US" dirty="0" smtClean="0"/>
              <a:t>curves.</a:t>
            </a:r>
          </a:p>
          <a:p>
            <a:pPr algn="just"/>
            <a:endParaRPr lang="en-US" dirty="0"/>
          </a:p>
          <a:p>
            <a:pPr algn="just"/>
            <a:r>
              <a:rPr lang="en-US" dirty="0"/>
              <a:t>As the firm moves along the long-run curve, it is adjusting the size of </a:t>
            </a:r>
            <a:r>
              <a:rPr lang="en-US" dirty="0" smtClean="0"/>
              <a:t>the factory </a:t>
            </a:r>
            <a:r>
              <a:rPr lang="en-US" dirty="0"/>
              <a:t>to the quantity of </a:t>
            </a:r>
            <a:r>
              <a:rPr lang="en-US" dirty="0" smtClean="0"/>
              <a:t>production.</a:t>
            </a:r>
          </a:p>
          <a:p>
            <a:pPr algn="just"/>
            <a:endParaRPr lang="en-US" dirty="0"/>
          </a:p>
          <a:p>
            <a:pPr algn="just"/>
            <a:r>
              <a:rPr lang="en-IN" dirty="0"/>
              <a:t>The </a:t>
            </a:r>
            <a:r>
              <a:rPr lang="en-IN" dirty="0" smtClean="0"/>
              <a:t>long-run </a:t>
            </a:r>
            <a:r>
              <a:rPr lang="en-US" dirty="0" smtClean="0"/>
              <a:t>average-total cost </a:t>
            </a:r>
            <a:r>
              <a:rPr lang="en-US" dirty="0"/>
              <a:t>curve is a much flatter U-shape than the short-run </a:t>
            </a:r>
            <a:r>
              <a:rPr lang="en-US" dirty="0" smtClean="0"/>
              <a:t>average total cost </a:t>
            </a:r>
            <a:r>
              <a:rPr lang="en-US" dirty="0"/>
              <a:t>curve. In addition, all the short-run curves lie on or above the </a:t>
            </a:r>
            <a:r>
              <a:rPr lang="en-US" dirty="0" smtClean="0"/>
              <a:t>long-run.</a:t>
            </a:r>
            <a:r>
              <a:rPr lang="en-US" dirty="0"/>
              <a:t> These properties arise because firms have greater flexibility in the long </a:t>
            </a:r>
            <a:r>
              <a:rPr lang="en-US" dirty="0" smtClean="0"/>
              <a:t>run. </a:t>
            </a:r>
            <a:endParaRPr lang="en-US" dirty="0"/>
          </a:p>
          <a:p>
            <a:pPr algn="just"/>
            <a:r>
              <a:rPr lang="en-US" dirty="0" smtClean="0"/>
              <a:t>In </a:t>
            </a:r>
            <a:r>
              <a:rPr lang="en-US" dirty="0"/>
              <a:t>essence, in the long run, the firm gets to choose which short-run curve it </a:t>
            </a:r>
            <a:r>
              <a:rPr lang="en-US" dirty="0" smtClean="0"/>
              <a:t>wants to </a:t>
            </a:r>
            <a:r>
              <a:rPr lang="en-US" dirty="0"/>
              <a:t>use. But in the short run, it has to use whatever short-run curve it has chosen </a:t>
            </a:r>
            <a:r>
              <a:rPr lang="en-US" dirty="0" smtClean="0"/>
              <a:t>in </a:t>
            </a:r>
            <a:r>
              <a:rPr lang="en-IN" dirty="0" smtClean="0"/>
              <a:t>the </a:t>
            </a:r>
            <a:r>
              <a:rPr lang="en-IN" dirty="0"/>
              <a:t>past.</a:t>
            </a:r>
          </a:p>
        </p:txBody>
      </p:sp>
    </p:spTree>
    <p:extLst>
      <p:ext uri="{BB962C8B-B14F-4D97-AF65-F5344CB8AC3E}">
        <p14:creationId xmlns:p14="http://schemas.microsoft.com/office/powerpoint/2010/main" val="573647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063932" y="875796"/>
            <a:ext cx="7733211" cy="5199082"/>
          </a:xfrm>
          <a:prstGeom prst="rect">
            <a:avLst/>
          </a:prstGeom>
        </p:spPr>
      </p:pic>
    </p:spTree>
    <p:extLst>
      <p:ext uri="{BB962C8B-B14F-4D97-AF65-F5344CB8AC3E}">
        <p14:creationId xmlns:p14="http://schemas.microsoft.com/office/powerpoint/2010/main" val="1519945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394" y="365125"/>
            <a:ext cx="10648406" cy="1106623"/>
          </a:xfrm>
          <a:solidFill>
            <a:schemeClr val="accent6">
              <a:lumMod val="40000"/>
              <a:lumOff val="60000"/>
            </a:schemeClr>
          </a:solidFill>
        </p:spPr>
        <p:txBody>
          <a:bodyPr/>
          <a:lstStyle/>
          <a:p>
            <a:pPr algn="ctr"/>
            <a:r>
              <a:rPr lang="en-US" dirty="0" smtClean="0"/>
              <a:t>Economies and Diseconomies of Scale</a:t>
            </a:r>
            <a:endParaRPr lang="en-IN" dirty="0"/>
          </a:p>
        </p:txBody>
      </p:sp>
      <p:sp>
        <p:nvSpPr>
          <p:cNvPr id="3" name="Content Placeholder 2"/>
          <p:cNvSpPr>
            <a:spLocks noGrp="1"/>
          </p:cNvSpPr>
          <p:nvPr>
            <p:ph idx="1"/>
          </p:nvPr>
        </p:nvSpPr>
        <p:spPr>
          <a:xfrm>
            <a:off x="771797" y="1843042"/>
            <a:ext cx="10515600" cy="4351338"/>
          </a:xfrm>
        </p:spPr>
        <p:txBody>
          <a:bodyPr>
            <a:normAutofit/>
          </a:bodyPr>
          <a:lstStyle/>
          <a:p>
            <a:pPr algn="just"/>
            <a:r>
              <a:rPr lang="en-US" dirty="0"/>
              <a:t>The shape of the long-run average-total-cost curve conveys important </a:t>
            </a:r>
            <a:r>
              <a:rPr lang="en-US" dirty="0" smtClean="0"/>
              <a:t>information about </a:t>
            </a:r>
            <a:r>
              <a:rPr lang="en-US" dirty="0"/>
              <a:t>the production processes that a firm has available for manufacturing </a:t>
            </a:r>
            <a:r>
              <a:rPr lang="en-US" dirty="0" smtClean="0"/>
              <a:t>a good</a:t>
            </a:r>
            <a:r>
              <a:rPr lang="en-US" dirty="0"/>
              <a:t>. In particular, it tells us how costs vary with the scale—that is, the size—of </a:t>
            </a:r>
            <a:r>
              <a:rPr lang="en-US" dirty="0" smtClean="0"/>
              <a:t>a firm’s </a:t>
            </a:r>
            <a:r>
              <a:rPr lang="en-US" dirty="0"/>
              <a:t>operations. </a:t>
            </a:r>
            <a:endParaRPr lang="en-US" dirty="0" smtClean="0"/>
          </a:p>
          <a:p>
            <a:pPr algn="just"/>
            <a:endParaRPr lang="en-US" dirty="0"/>
          </a:p>
          <a:p>
            <a:pPr algn="just"/>
            <a:r>
              <a:rPr lang="en-US" dirty="0" smtClean="0"/>
              <a:t>When </a:t>
            </a:r>
            <a:r>
              <a:rPr lang="en-US" dirty="0"/>
              <a:t>long-run average total cost declines as output </a:t>
            </a:r>
            <a:r>
              <a:rPr lang="en-US" dirty="0" smtClean="0"/>
              <a:t>increases, there </a:t>
            </a:r>
            <a:r>
              <a:rPr lang="en-US" dirty="0"/>
              <a:t>are said to be </a:t>
            </a:r>
            <a:r>
              <a:rPr lang="en-US" b="1" dirty="0"/>
              <a:t>economies of scale</a:t>
            </a:r>
            <a:r>
              <a:rPr lang="en-US" dirty="0"/>
              <a:t>. When long-run average total cost rises </a:t>
            </a:r>
            <a:r>
              <a:rPr lang="en-US" dirty="0" smtClean="0"/>
              <a:t>as output </a:t>
            </a:r>
            <a:r>
              <a:rPr lang="en-US" dirty="0"/>
              <a:t>increases, there are said to be </a:t>
            </a:r>
            <a:r>
              <a:rPr lang="en-US" b="1" dirty="0"/>
              <a:t>diseconomies of scale</a:t>
            </a:r>
            <a:r>
              <a:rPr lang="en-US" dirty="0"/>
              <a:t>. When long-run </a:t>
            </a:r>
            <a:r>
              <a:rPr lang="en-US" dirty="0" smtClean="0"/>
              <a:t>average total </a:t>
            </a:r>
            <a:r>
              <a:rPr lang="en-US" dirty="0"/>
              <a:t>cost does not vary with the level of output, there are said to be </a:t>
            </a:r>
            <a:r>
              <a:rPr lang="en-US" b="1" dirty="0" smtClean="0"/>
              <a:t>constant </a:t>
            </a:r>
            <a:r>
              <a:rPr lang="en-IN" b="1" dirty="0" smtClean="0"/>
              <a:t>returns </a:t>
            </a:r>
            <a:r>
              <a:rPr lang="en-IN" b="1" dirty="0"/>
              <a:t>to scale</a:t>
            </a:r>
            <a:r>
              <a:rPr lang="en-IN" dirty="0"/>
              <a:t>.</a:t>
            </a:r>
          </a:p>
        </p:txBody>
      </p:sp>
    </p:spTree>
    <p:extLst>
      <p:ext uri="{BB962C8B-B14F-4D97-AF65-F5344CB8AC3E}">
        <p14:creationId xmlns:p14="http://schemas.microsoft.com/office/powerpoint/2010/main" val="858980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686" y="757646"/>
            <a:ext cx="10657114" cy="5419317"/>
          </a:xfrm>
        </p:spPr>
        <p:txBody>
          <a:bodyPr>
            <a:normAutofit/>
          </a:bodyPr>
          <a:lstStyle/>
          <a:p>
            <a:pPr algn="just"/>
            <a:r>
              <a:rPr lang="en-IN" dirty="0"/>
              <a:t>Economies of </a:t>
            </a:r>
            <a:r>
              <a:rPr lang="en-IN" dirty="0" smtClean="0"/>
              <a:t>scale </a:t>
            </a:r>
            <a:r>
              <a:rPr lang="en-US" dirty="0" smtClean="0"/>
              <a:t>often </a:t>
            </a:r>
            <a:r>
              <a:rPr lang="en-US" dirty="0"/>
              <a:t>arise because </a:t>
            </a:r>
            <a:r>
              <a:rPr lang="en-US" b="1" dirty="0"/>
              <a:t>higher production levels allow specialization</a:t>
            </a:r>
            <a:r>
              <a:rPr lang="en-US" i="1" dirty="0"/>
              <a:t> </a:t>
            </a:r>
            <a:r>
              <a:rPr lang="en-US" dirty="0"/>
              <a:t>among </a:t>
            </a:r>
            <a:r>
              <a:rPr lang="en-US" dirty="0" smtClean="0"/>
              <a:t>workers, which </a:t>
            </a:r>
            <a:r>
              <a:rPr lang="en-US" dirty="0"/>
              <a:t>permits each worker to become better at a specific task. For instance, </a:t>
            </a:r>
            <a:r>
              <a:rPr lang="en-US" dirty="0" smtClean="0"/>
              <a:t>if Ford </a:t>
            </a:r>
            <a:r>
              <a:rPr lang="en-US" dirty="0"/>
              <a:t>hires a large number of workers and produces a large number of cars, it </a:t>
            </a:r>
            <a:r>
              <a:rPr lang="en-US" dirty="0" smtClean="0"/>
              <a:t>can reduce </a:t>
            </a:r>
            <a:r>
              <a:rPr lang="en-US" dirty="0"/>
              <a:t>costs with modern assembly-line </a:t>
            </a:r>
            <a:r>
              <a:rPr lang="en-US" dirty="0" smtClean="0"/>
              <a:t>production.</a:t>
            </a:r>
          </a:p>
          <a:p>
            <a:pPr algn="just"/>
            <a:r>
              <a:rPr lang="en-IN" dirty="0"/>
              <a:t>Diseconomies of scale </a:t>
            </a:r>
            <a:r>
              <a:rPr lang="en-IN" dirty="0" smtClean="0"/>
              <a:t>can </a:t>
            </a:r>
            <a:r>
              <a:rPr lang="en-US" dirty="0" smtClean="0"/>
              <a:t>arise </a:t>
            </a:r>
            <a:r>
              <a:rPr lang="en-US" dirty="0"/>
              <a:t>because of </a:t>
            </a:r>
            <a:r>
              <a:rPr lang="en-US" b="1" dirty="0"/>
              <a:t>coordination problems </a:t>
            </a:r>
            <a:r>
              <a:rPr lang="en-US" dirty="0"/>
              <a:t>that are inherent in any large </a:t>
            </a:r>
            <a:r>
              <a:rPr lang="en-US" dirty="0" smtClean="0"/>
              <a:t>organization. The </a:t>
            </a:r>
            <a:r>
              <a:rPr lang="en-US" dirty="0"/>
              <a:t>more cars Ford produces, the more stretched the management team </a:t>
            </a:r>
            <a:r>
              <a:rPr lang="en-US" dirty="0" smtClean="0"/>
              <a:t>becomes, and </a:t>
            </a:r>
            <a:r>
              <a:rPr lang="en-US" dirty="0"/>
              <a:t>the less effective the managers become at keeping costs down</a:t>
            </a:r>
            <a:r>
              <a:rPr lang="en-US" dirty="0" smtClean="0"/>
              <a:t>.</a:t>
            </a:r>
          </a:p>
          <a:p>
            <a:pPr algn="just"/>
            <a:r>
              <a:rPr lang="en-US" dirty="0"/>
              <a:t>Thus, long-run average total cost is falling at low </a:t>
            </a:r>
            <a:r>
              <a:rPr lang="en-US" dirty="0" smtClean="0"/>
              <a:t>levels of </a:t>
            </a:r>
            <a:r>
              <a:rPr lang="en-US" dirty="0"/>
              <a:t>production because of increasing specialization and rising at high levels of </a:t>
            </a:r>
            <a:r>
              <a:rPr lang="en-US" dirty="0" smtClean="0"/>
              <a:t>production because </a:t>
            </a:r>
            <a:r>
              <a:rPr lang="en-US" dirty="0"/>
              <a:t>of increasing coordination </a:t>
            </a:r>
            <a:r>
              <a:rPr lang="en-US" dirty="0" smtClean="0"/>
              <a:t>problems.</a:t>
            </a:r>
            <a:endParaRPr lang="en-IN" dirty="0"/>
          </a:p>
        </p:txBody>
      </p:sp>
    </p:spTree>
    <p:extLst>
      <p:ext uri="{BB962C8B-B14F-4D97-AF65-F5344CB8AC3E}">
        <p14:creationId xmlns:p14="http://schemas.microsoft.com/office/powerpoint/2010/main" val="253076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8245"/>
          </a:xfrm>
          <a:solidFill>
            <a:schemeClr val="accent1">
              <a:lumMod val="20000"/>
              <a:lumOff val="80000"/>
            </a:schemeClr>
          </a:solidFill>
        </p:spPr>
        <p:txBody>
          <a:bodyPr/>
          <a:lstStyle/>
          <a:p>
            <a:pPr algn="ctr"/>
            <a:r>
              <a:rPr lang="en-US" dirty="0" smtClean="0"/>
              <a:t>Introduction</a:t>
            </a:r>
            <a:endParaRPr lang="en-IN" dirty="0"/>
          </a:p>
        </p:txBody>
      </p:sp>
      <p:sp>
        <p:nvSpPr>
          <p:cNvPr id="3" name="Content Placeholder 2"/>
          <p:cNvSpPr>
            <a:spLocks noGrp="1"/>
          </p:cNvSpPr>
          <p:nvPr>
            <p:ph idx="1"/>
          </p:nvPr>
        </p:nvSpPr>
        <p:spPr>
          <a:xfrm>
            <a:off x="777240" y="1782082"/>
            <a:ext cx="10515600" cy="4351338"/>
          </a:xfrm>
        </p:spPr>
        <p:txBody>
          <a:bodyPr>
            <a:normAutofit/>
          </a:bodyPr>
          <a:lstStyle/>
          <a:p>
            <a:pPr algn="just"/>
            <a:r>
              <a:rPr lang="en-US" dirty="0" smtClean="0"/>
              <a:t>We </a:t>
            </a:r>
            <a:r>
              <a:rPr lang="en-US" dirty="0"/>
              <a:t>used the supply curve to summarize firms’ </a:t>
            </a:r>
            <a:r>
              <a:rPr lang="en-US" dirty="0" smtClean="0"/>
              <a:t>production decisions</a:t>
            </a:r>
            <a:r>
              <a:rPr lang="en-US" dirty="0"/>
              <a:t>. According to the law of supply, firms are willing to produce </a:t>
            </a:r>
            <a:r>
              <a:rPr lang="en-US" dirty="0" smtClean="0"/>
              <a:t>and sell </a:t>
            </a:r>
            <a:r>
              <a:rPr lang="en-US" dirty="0"/>
              <a:t>a greater quantity of a good when the price of the good is higher, and </a:t>
            </a:r>
            <a:r>
              <a:rPr lang="en-US" dirty="0" smtClean="0"/>
              <a:t>this response </a:t>
            </a:r>
            <a:r>
              <a:rPr lang="en-US" dirty="0"/>
              <a:t>leads to a supply curve that slopes </a:t>
            </a:r>
            <a:r>
              <a:rPr lang="en-US" dirty="0" smtClean="0"/>
              <a:t>upward. Now we </a:t>
            </a:r>
            <a:r>
              <a:rPr lang="en-US" dirty="0"/>
              <a:t>examine firm </a:t>
            </a:r>
            <a:r>
              <a:rPr lang="en-US" dirty="0" smtClean="0"/>
              <a:t>behaviour </a:t>
            </a:r>
            <a:r>
              <a:rPr lang="en-US" dirty="0"/>
              <a:t>in </a:t>
            </a:r>
            <a:r>
              <a:rPr lang="en-US" dirty="0" smtClean="0"/>
              <a:t>more detail which will </a:t>
            </a:r>
            <a:r>
              <a:rPr lang="en-US" dirty="0"/>
              <a:t>give you a better understanding of the decisions </a:t>
            </a:r>
            <a:r>
              <a:rPr lang="en-US" dirty="0" smtClean="0"/>
              <a:t>behind the </a:t>
            </a:r>
            <a:r>
              <a:rPr lang="en-US" dirty="0"/>
              <a:t>supply curve. </a:t>
            </a:r>
          </a:p>
          <a:p>
            <a:pPr algn="just"/>
            <a:r>
              <a:rPr lang="en-US" dirty="0" smtClean="0"/>
              <a:t>It will also </a:t>
            </a:r>
            <a:r>
              <a:rPr lang="en-US" dirty="0"/>
              <a:t>introduce you to a part of economics </a:t>
            </a:r>
            <a:r>
              <a:rPr lang="en-US" dirty="0" smtClean="0"/>
              <a:t>called </a:t>
            </a:r>
            <a:r>
              <a:rPr lang="en-US" i="1" dirty="0" smtClean="0"/>
              <a:t>industrial </a:t>
            </a:r>
            <a:r>
              <a:rPr lang="en-US" i="1" dirty="0"/>
              <a:t>organization</a:t>
            </a:r>
            <a:r>
              <a:rPr lang="en-US" dirty="0"/>
              <a:t>—the study of how firms’ decisions about prices and </a:t>
            </a:r>
            <a:r>
              <a:rPr lang="en-US" dirty="0" smtClean="0"/>
              <a:t>quantities depend </a:t>
            </a:r>
            <a:r>
              <a:rPr lang="en-US" dirty="0"/>
              <a:t>on the market conditions they face.</a:t>
            </a:r>
            <a:endParaRPr lang="en-IN" dirty="0"/>
          </a:p>
        </p:txBody>
      </p:sp>
    </p:spTree>
    <p:extLst>
      <p:ext uri="{BB962C8B-B14F-4D97-AF65-F5344CB8AC3E}">
        <p14:creationId xmlns:p14="http://schemas.microsoft.com/office/powerpoint/2010/main" val="3778578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081"/>
          </a:xfrm>
          <a:solidFill>
            <a:schemeClr val="tx2">
              <a:lumMod val="40000"/>
              <a:lumOff val="60000"/>
            </a:schemeClr>
          </a:solidFill>
        </p:spPr>
        <p:txBody>
          <a:bodyPr/>
          <a:lstStyle/>
          <a:p>
            <a:pPr algn="ctr"/>
            <a:r>
              <a:rPr lang="en-US" dirty="0" smtClean="0"/>
              <a:t>Total revenue and profit</a:t>
            </a:r>
            <a:endParaRPr lang="en-IN" dirty="0"/>
          </a:p>
        </p:txBody>
      </p:sp>
      <p:sp>
        <p:nvSpPr>
          <p:cNvPr id="3" name="Content Placeholder 2"/>
          <p:cNvSpPr>
            <a:spLocks noGrp="1"/>
          </p:cNvSpPr>
          <p:nvPr>
            <p:ph idx="1"/>
          </p:nvPr>
        </p:nvSpPr>
        <p:spPr/>
        <p:txBody>
          <a:bodyPr>
            <a:normAutofit/>
          </a:bodyPr>
          <a:lstStyle/>
          <a:p>
            <a:pPr algn="just"/>
            <a:r>
              <a:rPr lang="en-US" dirty="0"/>
              <a:t>Economists normally assume that the goal of a firm is to </a:t>
            </a:r>
            <a:r>
              <a:rPr lang="en-US" dirty="0" smtClean="0"/>
              <a:t>maximize </a:t>
            </a:r>
            <a:r>
              <a:rPr lang="en-US" dirty="0" smtClean="0"/>
              <a:t>p</a:t>
            </a:r>
            <a:r>
              <a:rPr lang="en-IN" dirty="0" err="1" smtClean="0"/>
              <a:t>rofit</a:t>
            </a:r>
            <a:r>
              <a:rPr lang="en-IN" dirty="0" smtClean="0"/>
              <a:t>.</a:t>
            </a:r>
            <a:r>
              <a:rPr lang="en-US" dirty="0" smtClean="0"/>
              <a:t> </a:t>
            </a:r>
            <a:endParaRPr lang="en-US" dirty="0"/>
          </a:p>
          <a:p>
            <a:pPr algn="just"/>
            <a:r>
              <a:rPr lang="en-US" dirty="0" smtClean="0"/>
              <a:t>The </a:t>
            </a:r>
            <a:r>
              <a:rPr lang="en-US" dirty="0"/>
              <a:t>amount that the firm receives for the sale of </a:t>
            </a:r>
            <a:r>
              <a:rPr lang="en-US" dirty="0" smtClean="0"/>
              <a:t>its output is </a:t>
            </a:r>
            <a:r>
              <a:rPr lang="en-US" dirty="0"/>
              <a:t>called its </a:t>
            </a:r>
            <a:r>
              <a:rPr lang="en-US" b="1" dirty="0"/>
              <a:t>total revenue</a:t>
            </a:r>
            <a:r>
              <a:rPr lang="en-US" dirty="0"/>
              <a:t>. The amount that the firm pays to </a:t>
            </a:r>
            <a:r>
              <a:rPr lang="en-US" dirty="0" smtClean="0"/>
              <a:t>buy inputs is </a:t>
            </a:r>
            <a:r>
              <a:rPr lang="en-US" dirty="0"/>
              <a:t>called its </a:t>
            </a:r>
            <a:r>
              <a:rPr lang="en-US" b="1" dirty="0"/>
              <a:t>total cost</a:t>
            </a:r>
            <a:r>
              <a:rPr lang="en-US" dirty="0"/>
              <a:t>. </a:t>
            </a:r>
            <a:r>
              <a:rPr lang="en-US" dirty="0" smtClean="0"/>
              <a:t>Profit</a:t>
            </a:r>
            <a:r>
              <a:rPr lang="en-US" b="1" dirty="0" smtClean="0"/>
              <a:t> </a:t>
            </a:r>
            <a:r>
              <a:rPr lang="en-US" dirty="0"/>
              <a:t>is a firm’s </a:t>
            </a:r>
            <a:r>
              <a:rPr lang="en-US" dirty="0" smtClean="0"/>
              <a:t>total revenue </a:t>
            </a:r>
            <a:r>
              <a:rPr lang="en-US" dirty="0"/>
              <a:t>minus its total cost:</a:t>
            </a:r>
          </a:p>
          <a:p>
            <a:pPr marL="0" indent="0" algn="ctr">
              <a:buNone/>
            </a:pPr>
            <a:r>
              <a:rPr lang="en-US" b="1" dirty="0"/>
              <a:t>Profit = Total revenue – Total </a:t>
            </a:r>
            <a:r>
              <a:rPr lang="en-US" b="1" dirty="0" smtClean="0"/>
              <a:t>cost</a:t>
            </a:r>
            <a:endParaRPr lang="en-IN" dirty="0"/>
          </a:p>
        </p:txBody>
      </p:sp>
    </p:spTree>
    <p:extLst>
      <p:ext uri="{BB962C8B-B14F-4D97-AF65-F5344CB8AC3E}">
        <p14:creationId xmlns:p14="http://schemas.microsoft.com/office/powerpoint/2010/main" val="1901730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0" y="365126"/>
            <a:ext cx="10683240" cy="1019538"/>
          </a:xfrm>
          <a:solidFill>
            <a:schemeClr val="accent6">
              <a:lumMod val="60000"/>
              <a:lumOff val="40000"/>
            </a:schemeClr>
          </a:solidFill>
        </p:spPr>
        <p:txBody>
          <a:bodyPr/>
          <a:lstStyle/>
          <a:p>
            <a:pPr algn="ctr"/>
            <a:r>
              <a:rPr lang="en-US" dirty="0" smtClean="0"/>
              <a:t>Costs as opportunity costs</a:t>
            </a:r>
            <a:endParaRPr lang="en-IN" dirty="0"/>
          </a:p>
        </p:txBody>
      </p:sp>
      <p:sp>
        <p:nvSpPr>
          <p:cNvPr id="3" name="Content Placeholder 2"/>
          <p:cNvSpPr>
            <a:spLocks noGrp="1"/>
          </p:cNvSpPr>
          <p:nvPr>
            <p:ph idx="1"/>
          </p:nvPr>
        </p:nvSpPr>
        <p:spPr>
          <a:xfrm>
            <a:off x="754380" y="1773373"/>
            <a:ext cx="10488386" cy="4435837"/>
          </a:xfrm>
        </p:spPr>
        <p:txBody>
          <a:bodyPr>
            <a:normAutofit lnSpcReduction="10000"/>
          </a:bodyPr>
          <a:lstStyle/>
          <a:p>
            <a:pPr algn="just"/>
            <a:r>
              <a:rPr lang="en-IN" dirty="0" smtClean="0"/>
              <a:t>When </a:t>
            </a:r>
            <a:r>
              <a:rPr lang="en-US" dirty="0" smtClean="0"/>
              <a:t>economists </a:t>
            </a:r>
            <a:r>
              <a:rPr lang="en-US" dirty="0"/>
              <a:t>speak of a firm’s cost of production, </a:t>
            </a:r>
            <a:r>
              <a:rPr lang="en-US" b="1" dirty="0"/>
              <a:t>they include all the </a:t>
            </a:r>
            <a:r>
              <a:rPr lang="en-US" b="1" dirty="0" smtClean="0"/>
              <a:t>opportunity costs </a:t>
            </a:r>
            <a:r>
              <a:rPr lang="en-US" dirty="0"/>
              <a:t>of making its output of goods and services</a:t>
            </a:r>
            <a:r>
              <a:rPr lang="en-US" dirty="0" smtClean="0"/>
              <a:t>. </a:t>
            </a:r>
            <a:r>
              <a:rPr lang="en-IN" dirty="0" smtClean="0"/>
              <a:t>The </a:t>
            </a:r>
            <a:r>
              <a:rPr lang="en-IN" dirty="0"/>
              <a:t>opportunity cost </a:t>
            </a:r>
            <a:r>
              <a:rPr lang="en-IN" dirty="0" smtClean="0"/>
              <a:t>of </a:t>
            </a:r>
            <a:r>
              <a:rPr lang="en-US" dirty="0" smtClean="0"/>
              <a:t>an </a:t>
            </a:r>
            <a:r>
              <a:rPr lang="en-US" dirty="0"/>
              <a:t>item refers to all those things that must be forgone to acquire that item</a:t>
            </a:r>
            <a:r>
              <a:rPr lang="en-US" dirty="0" smtClean="0"/>
              <a:t>.</a:t>
            </a:r>
          </a:p>
          <a:p>
            <a:pPr algn="just"/>
            <a:endParaRPr lang="en-US" dirty="0"/>
          </a:p>
          <a:p>
            <a:pPr algn="just"/>
            <a:r>
              <a:rPr lang="en-US" dirty="0" smtClean="0"/>
              <a:t>The costs of inputs, wages </a:t>
            </a:r>
            <a:r>
              <a:rPr lang="en-US" dirty="0" err="1" smtClean="0"/>
              <a:t>etc</a:t>
            </a:r>
            <a:r>
              <a:rPr lang="en-US" dirty="0" smtClean="0"/>
              <a:t> require </a:t>
            </a:r>
            <a:r>
              <a:rPr lang="en-US" dirty="0"/>
              <a:t>the firm to pay out </a:t>
            </a:r>
            <a:r>
              <a:rPr lang="en-US" dirty="0" smtClean="0"/>
              <a:t>some </a:t>
            </a:r>
            <a:r>
              <a:rPr lang="en-IN" dirty="0" smtClean="0"/>
              <a:t>money. </a:t>
            </a:r>
            <a:r>
              <a:rPr lang="en-IN" dirty="0" smtClean="0"/>
              <a:t>Hence they are called as explicit costs.</a:t>
            </a:r>
            <a:r>
              <a:rPr lang="en-US" dirty="0" smtClean="0"/>
              <a:t> </a:t>
            </a:r>
            <a:r>
              <a:rPr lang="en-US" dirty="0"/>
              <a:t>By contrast, some of a firm’s </a:t>
            </a:r>
            <a:r>
              <a:rPr lang="en-US" dirty="0" smtClean="0"/>
              <a:t>opportunity costs</a:t>
            </a:r>
            <a:r>
              <a:rPr lang="en-US" dirty="0"/>
              <a:t>, called </a:t>
            </a:r>
            <a:r>
              <a:rPr lang="en-US" b="1" dirty="0"/>
              <a:t>implicit costs</a:t>
            </a:r>
            <a:r>
              <a:rPr lang="en-US" dirty="0"/>
              <a:t>, do not require a cash </a:t>
            </a:r>
            <a:r>
              <a:rPr lang="en-US" dirty="0" smtClean="0"/>
              <a:t>outlay</a:t>
            </a:r>
            <a:r>
              <a:rPr lang="en-IN" dirty="0" smtClean="0"/>
              <a:t>. Imagine if a proprietor of a firm could have made certain income by working elsewhere. This foregone income would be part of his implicit costs. Both are part of the firms total costs.</a:t>
            </a:r>
            <a:endParaRPr lang="en-IN" dirty="0"/>
          </a:p>
        </p:txBody>
      </p:sp>
    </p:spTree>
    <p:extLst>
      <p:ext uri="{BB962C8B-B14F-4D97-AF65-F5344CB8AC3E}">
        <p14:creationId xmlns:p14="http://schemas.microsoft.com/office/powerpoint/2010/main" val="3085601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931817"/>
            <a:ext cx="10761617" cy="5602197"/>
          </a:xfrm>
        </p:spPr>
        <p:txBody>
          <a:bodyPr>
            <a:normAutofit/>
          </a:bodyPr>
          <a:lstStyle/>
          <a:p>
            <a:pPr algn="just"/>
            <a:r>
              <a:rPr lang="en-US" dirty="0"/>
              <a:t>The distinction between explicit and implicit costs highlights an important </a:t>
            </a:r>
            <a:r>
              <a:rPr lang="en-US" dirty="0" smtClean="0"/>
              <a:t>difference between </a:t>
            </a:r>
            <a:r>
              <a:rPr lang="en-US" dirty="0"/>
              <a:t>how economists and accountants analyze a business. </a:t>
            </a:r>
            <a:r>
              <a:rPr lang="en-US" dirty="0" smtClean="0"/>
              <a:t>Economists are </a:t>
            </a:r>
            <a:r>
              <a:rPr lang="en-US" dirty="0"/>
              <a:t>interested in studying how firms make production and pricing </a:t>
            </a:r>
            <a:r>
              <a:rPr lang="en-US" dirty="0" smtClean="0"/>
              <a:t>decisions. Because </a:t>
            </a:r>
            <a:r>
              <a:rPr lang="en-US" dirty="0"/>
              <a:t>these decisions are based on both explicit and implicit costs, </a:t>
            </a:r>
            <a:r>
              <a:rPr lang="en-US" b="1" dirty="0" smtClean="0"/>
              <a:t>economists include </a:t>
            </a:r>
            <a:r>
              <a:rPr lang="en-US" b="1" dirty="0"/>
              <a:t>both when measuring a firm’s costs</a:t>
            </a:r>
            <a:r>
              <a:rPr lang="en-US" dirty="0"/>
              <a:t>. </a:t>
            </a:r>
            <a:endParaRPr lang="en-US" dirty="0" smtClean="0"/>
          </a:p>
          <a:p>
            <a:pPr algn="just"/>
            <a:endParaRPr lang="en-US" dirty="0"/>
          </a:p>
          <a:p>
            <a:pPr algn="just"/>
            <a:r>
              <a:rPr lang="en-US" dirty="0" smtClean="0"/>
              <a:t>By </a:t>
            </a:r>
            <a:r>
              <a:rPr lang="en-US" dirty="0"/>
              <a:t>contrast, accountants have the </a:t>
            </a:r>
            <a:r>
              <a:rPr lang="en-US" dirty="0" smtClean="0"/>
              <a:t>job of </a:t>
            </a:r>
            <a:r>
              <a:rPr lang="en-US" dirty="0"/>
              <a:t>keeping track of the money that flows into and out of firms. As a result, </a:t>
            </a:r>
            <a:r>
              <a:rPr lang="en-US" dirty="0" smtClean="0"/>
              <a:t>they measure </a:t>
            </a:r>
            <a:r>
              <a:rPr lang="en-US" dirty="0"/>
              <a:t>the explicit costs but usually ignore the implicit costs.</a:t>
            </a:r>
            <a:endParaRPr lang="en-IN" dirty="0"/>
          </a:p>
        </p:txBody>
      </p:sp>
    </p:spTree>
    <p:extLst>
      <p:ext uri="{BB962C8B-B14F-4D97-AF65-F5344CB8AC3E}">
        <p14:creationId xmlns:p14="http://schemas.microsoft.com/office/powerpoint/2010/main" val="822847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686" y="365125"/>
            <a:ext cx="10657114" cy="1132749"/>
          </a:xfrm>
          <a:solidFill>
            <a:schemeClr val="accent2">
              <a:lumMod val="20000"/>
              <a:lumOff val="80000"/>
            </a:schemeClr>
          </a:solidFill>
        </p:spPr>
        <p:txBody>
          <a:bodyPr/>
          <a:lstStyle/>
          <a:p>
            <a:pPr algn="ctr"/>
            <a:r>
              <a:rPr lang="en-US" dirty="0" smtClean="0"/>
              <a:t>Economic profit vs accounting profit</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a:t>Because economists and </a:t>
            </a:r>
            <a:r>
              <a:rPr lang="en-IN" dirty="0" smtClean="0"/>
              <a:t>accountants </a:t>
            </a:r>
            <a:r>
              <a:rPr lang="en-US" dirty="0" smtClean="0"/>
              <a:t>measure </a:t>
            </a:r>
            <a:r>
              <a:rPr lang="en-US" dirty="0"/>
              <a:t>costs differently, they also measure profit differently. An </a:t>
            </a:r>
            <a:r>
              <a:rPr lang="en-US" dirty="0" smtClean="0"/>
              <a:t>economist measures </a:t>
            </a:r>
            <a:r>
              <a:rPr lang="en-US" dirty="0"/>
              <a:t>a firm’s </a:t>
            </a:r>
            <a:r>
              <a:rPr lang="en-US" b="1" dirty="0"/>
              <a:t>economic profit </a:t>
            </a:r>
            <a:r>
              <a:rPr lang="en-US" dirty="0"/>
              <a:t>as the firm’s total revenue minus all </a:t>
            </a:r>
            <a:r>
              <a:rPr lang="en-US" dirty="0" smtClean="0"/>
              <a:t>the opportunity </a:t>
            </a:r>
            <a:r>
              <a:rPr lang="en-US" dirty="0"/>
              <a:t>costs (explicit and implicit) of producing the goods and services sold.</a:t>
            </a:r>
          </a:p>
          <a:p>
            <a:pPr algn="just"/>
            <a:endParaRPr lang="en-US" dirty="0" smtClean="0"/>
          </a:p>
          <a:p>
            <a:pPr algn="just"/>
            <a:r>
              <a:rPr lang="en-US" dirty="0" smtClean="0"/>
              <a:t>An </a:t>
            </a:r>
            <a:r>
              <a:rPr lang="en-US" dirty="0"/>
              <a:t>accountant measures the firm’s </a:t>
            </a:r>
            <a:r>
              <a:rPr lang="en-US" b="1" dirty="0"/>
              <a:t>accounting profit </a:t>
            </a:r>
            <a:r>
              <a:rPr lang="en-US" dirty="0"/>
              <a:t>as the firm’s total </a:t>
            </a:r>
            <a:r>
              <a:rPr lang="en-US" dirty="0" smtClean="0"/>
              <a:t>revenue minus </a:t>
            </a:r>
            <a:r>
              <a:rPr lang="en-US" dirty="0"/>
              <a:t>only the firm’s </a:t>
            </a:r>
            <a:r>
              <a:rPr lang="en-US" dirty="0" smtClean="0"/>
              <a:t>explicit </a:t>
            </a:r>
            <a:r>
              <a:rPr lang="en-US" dirty="0"/>
              <a:t>costs</a:t>
            </a:r>
            <a:r>
              <a:rPr lang="en-US" dirty="0" smtClean="0"/>
              <a:t>.</a:t>
            </a:r>
          </a:p>
          <a:p>
            <a:pPr algn="just"/>
            <a:endParaRPr lang="en-US" dirty="0"/>
          </a:p>
          <a:p>
            <a:pPr algn="just"/>
            <a:r>
              <a:rPr lang="en-IN" dirty="0"/>
              <a:t>B</a:t>
            </a:r>
            <a:r>
              <a:rPr lang="en-IN" dirty="0" smtClean="0"/>
              <a:t>ecause </a:t>
            </a:r>
            <a:r>
              <a:rPr lang="en-IN" dirty="0"/>
              <a:t>the accountant </a:t>
            </a:r>
            <a:r>
              <a:rPr lang="en-IN" dirty="0" smtClean="0"/>
              <a:t>ignores </a:t>
            </a:r>
            <a:r>
              <a:rPr lang="en-US" dirty="0" smtClean="0"/>
              <a:t>the </a:t>
            </a:r>
            <a:r>
              <a:rPr lang="en-US" dirty="0"/>
              <a:t>implicit costs, </a:t>
            </a:r>
            <a:r>
              <a:rPr lang="en-US" b="1" dirty="0"/>
              <a:t>accounting profit is usually larger than economic profit</a:t>
            </a:r>
            <a:r>
              <a:rPr lang="en-US" dirty="0"/>
              <a:t>. </a:t>
            </a:r>
            <a:r>
              <a:rPr lang="en-US" dirty="0" smtClean="0"/>
              <a:t>For a </a:t>
            </a:r>
            <a:r>
              <a:rPr lang="en-US" dirty="0"/>
              <a:t>business to be profitable from an economist’s standpoint, total revenue </a:t>
            </a:r>
            <a:r>
              <a:rPr lang="en-US" dirty="0" smtClean="0"/>
              <a:t>must cover </a:t>
            </a:r>
            <a:r>
              <a:rPr lang="en-US" dirty="0"/>
              <a:t>all the opportunity costs, both explicit and implicit.</a:t>
            </a:r>
            <a:endParaRPr lang="en-IN" dirty="0"/>
          </a:p>
        </p:txBody>
      </p:sp>
    </p:spTree>
    <p:extLst>
      <p:ext uri="{BB962C8B-B14F-4D97-AF65-F5344CB8AC3E}">
        <p14:creationId xmlns:p14="http://schemas.microsoft.com/office/powerpoint/2010/main" val="3917505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058" y="600892"/>
            <a:ext cx="10944498" cy="5704114"/>
          </a:xfrm>
        </p:spPr>
        <p:txBody>
          <a:bodyPr>
            <a:normAutofit/>
          </a:bodyPr>
          <a:lstStyle/>
          <a:p>
            <a:pPr algn="just"/>
            <a:r>
              <a:rPr lang="en-US" dirty="0"/>
              <a:t>A</a:t>
            </a:r>
            <a:r>
              <a:rPr lang="en-US" dirty="0" smtClean="0"/>
              <a:t> </a:t>
            </a:r>
            <a:r>
              <a:rPr lang="en-US" dirty="0"/>
              <a:t>firm making positive </a:t>
            </a:r>
            <a:r>
              <a:rPr lang="en-US" dirty="0" smtClean="0"/>
              <a:t>economic profit </a:t>
            </a:r>
            <a:r>
              <a:rPr lang="en-US" dirty="0"/>
              <a:t>will stay in business. It is covering all its opportunity costs and has some </a:t>
            </a:r>
            <a:r>
              <a:rPr lang="en-US" dirty="0" smtClean="0"/>
              <a:t>revenue left </a:t>
            </a:r>
            <a:r>
              <a:rPr lang="en-US" dirty="0"/>
              <a:t>to reward the firm owners. When a firm is making economic losses (</a:t>
            </a:r>
            <a:r>
              <a:rPr lang="en-US" dirty="0" smtClean="0"/>
              <a:t>that is</a:t>
            </a:r>
            <a:r>
              <a:rPr lang="en-US" dirty="0"/>
              <a:t>, when economic profits are negative), the business owners are failing to </a:t>
            </a:r>
            <a:r>
              <a:rPr lang="en-US" dirty="0" smtClean="0"/>
              <a:t>earn enough </a:t>
            </a:r>
            <a:r>
              <a:rPr lang="en-US" dirty="0"/>
              <a:t>revenue to cover all the costs of production. Unless conditions </a:t>
            </a:r>
            <a:r>
              <a:rPr lang="en-US" dirty="0" smtClean="0"/>
              <a:t>change, the </a:t>
            </a:r>
            <a:r>
              <a:rPr lang="en-US" dirty="0"/>
              <a:t>firm owners will eventually close down the business and exit the industry.</a:t>
            </a:r>
            <a:endParaRPr lang="en-IN" dirty="0"/>
          </a:p>
        </p:txBody>
      </p:sp>
    </p:spTree>
    <p:extLst>
      <p:ext uri="{BB962C8B-B14F-4D97-AF65-F5344CB8AC3E}">
        <p14:creationId xmlns:p14="http://schemas.microsoft.com/office/powerpoint/2010/main" val="2233132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309" y="365126"/>
            <a:ext cx="10735491" cy="967286"/>
          </a:xfrm>
          <a:solidFill>
            <a:schemeClr val="accent2"/>
          </a:solidFill>
        </p:spPr>
        <p:txBody>
          <a:bodyPr/>
          <a:lstStyle/>
          <a:p>
            <a:pPr algn="ctr"/>
            <a:r>
              <a:rPr lang="en-US" dirty="0" smtClean="0"/>
              <a:t>The Production Function</a:t>
            </a:r>
            <a:endParaRPr lang="en-IN" dirty="0"/>
          </a:p>
        </p:txBody>
      </p:sp>
      <p:sp>
        <p:nvSpPr>
          <p:cNvPr id="3" name="Content Placeholder 2"/>
          <p:cNvSpPr>
            <a:spLocks noGrp="1"/>
          </p:cNvSpPr>
          <p:nvPr>
            <p:ph idx="1"/>
          </p:nvPr>
        </p:nvSpPr>
        <p:spPr>
          <a:xfrm>
            <a:off x="618309" y="1436915"/>
            <a:ext cx="10630989" cy="4679089"/>
          </a:xfrm>
        </p:spPr>
        <p:txBody>
          <a:bodyPr/>
          <a:lstStyle/>
          <a:p>
            <a:pPr algn="just"/>
            <a:r>
              <a:rPr lang="en-US" dirty="0" smtClean="0"/>
              <a:t>The </a:t>
            </a:r>
            <a:r>
              <a:rPr lang="en-US" dirty="0"/>
              <a:t>relationship between the </a:t>
            </a:r>
            <a:r>
              <a:rPr lang="en-US" dirty="0" smtClean="0"/>
              <a:t>quantity of </a:t>
            </a:r>
            <a:r>
              <a:rPr lang="en-US" dirty="0"/>
              <a:t>inputs </a:t>
            </a:r>
            <a:r>
              <a:rPr lang="en-US" dirty="0" smtClean="0"/>
              <a:t>and </a:t>
            </a:r>
            <a:r>
              <a:rPr lang="en-US" dirty="0"/>
              <a:t>quantity of </a:t>
            </a:r>
            <a:r>
              <a:rPr lang="en-US" dirty="0" smtClean="0"/>
              <a:t>output </a:t>
            </a:r>
            <a:r>
              <a:rPr lang="en-US" dirty="0"/>
              <a:t>is called the </a:t>
            </a:r>
            <a:r>
              <a:rPr lang="en-US" b="1" dirty="0" smtClean="0"/>
              <a:t>production </a:t>
            </a:r>
            <a:r>
              <a:rPr lang="en-IN" b="1" dirty="0" smtClean="0"/>
              <a:t>function</a:t>
            </a:r>
            <a:r>
              <a:rPr lang="en-IN" dirty="0" smtClean="0"/>
              <a:t>.</a:t>
            </a:r>
          </a:p>
          <a:p>
            <a:pPr algn="just"/>
            <a:endParaRPr lang="en-IN" dirty="0" smtClean="0"/>
          </a:p>
          <a:p>
            <a:pPr algn="just"/>
            <a:endParaRPr lang="en-IN" dirty="0"/>
          </a:p>
        </p:txBody>
      </p:sp>
      <p:pic>
        <p:nvPicPr>
          <p:cNvPr id="4" name="Picture 3"/>
          <p:cNvPicPr>
            <a:picLocks noChangeAspect="1"/>
          </p:cNvPicPr>
          <p:nvPr/>
        </p:nvPicPr>
        <p:blipFill>
          <a:blip r:embed="rId2"/>
          <a:stretch>
            <a:fillRect/>
          </a:stretch>
        </p:blipFill>
        <p:spPr>
          <a:xfrm>
            <a:off x="2481944" y="2351950"/>
            <a:ext cx="7715794" cy="3808451"/>
          </a:xfrm>
          <a:prstGeom prst="rect">
            <a:avLst/>
          </a:prstGeom>
        </p:spPr>
      </p:pic>
    </p:spTree>
    <p:extLst>
      <p:ext uri="{BB962C8B-B14F-4D97-AF65-F5344CB8AC3E}">
        <p14:creationId xmlns:p14="http://schemas.microsoft.com/office/powerpoint/2010/main" val="2457892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83771"/>
            <a:ext cx="10744200" cy="5393192"/>
          </a:xfrm>
        </p:spPr>
        <p:txBody>
          <a:bodyPr/>
          <a:lstStyle/>
          <a:p>
            <a:r>
              <a:rPr lang="en-US" dirty="0" smtClean="0"/>
              <a:t>The production function shows the relationship between the number  of workers hired and the quantity of output produced. The production function gets flatter as the number of workers increases, which reflects diminishing marginal product.</a:t>
            </a:r>
          </a:p>
          <a:p>
            <a:endParaRPr lang="en-US" dirty="0"/>
          </a:p>
          <a:p>
            <a:endParaRPr lang="en-IN" dirty="0"/>
          </a:p>
        </p:txBody>
      </p:sp>
      <p:pic>
        <p:nvPicPr>
          <p:cNvPr id="4" name="Content Placeholder 3"/>
          <p:cNvPicPr>
            <a:picLocks noChangeAspect="1"/>
          </p:cNvPicPr>
          <p:nvPr/>
        </p:nvPicPr>
        <p:blipFill rotWithShape="1">
          <a:blip r:embed="rId2"/>
          <a:srcRect r="1143"/>
          <a:stretch/>
        </p:blipFill>
        <p:spPr>
          <a:xfrm>
            <a:off x="5486400" y="2167306"/>
            <a:ext cx="4998720" cy="4192537"/>
          </a:xfrm>
          <a:prstGeom prst="rect">
            <a:avLst/>
          </a:prstGeom>
        </p:spPr>
      </p:pic>
    </p:spTree>
    <p:extLst>
      <p:ext uri="{BB962C8B-B14F-4D97-AF65-F5344CB8AC3E}">
        <p14:creationId xmlns:p14="http://schemas.microsoft.com/office/powerpoint/2010/main" val="2249726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TotalTime>
  <Words>1587</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Costs of Production</vt:lpstr>
      <vt:lpstr>Introduction</vt:lpstr>
      <vt:lpstr>Total revenue and profit</vt:lpstr>
      <vt:lpstr>Costs as opportunity costs</vt:lpstr>
      <vt:lpstr>PowerPoint Presentation</vt:lpstr>
      <vt:lpstr>Economic profit vs accounting profit</vt:lpstr>
      <vt:lpstr>PowerPoint Presentation</vt:lpstr>
      <vt:lpstr>The Production Function</vt:lpstr>
      <vt:lpstr>PowerPoint Presentation</vt:lpstr>
      <vt:lpstr>Total cost curve</vt:lpstr>
      <vt:lpstr>The Various Measures of Cost</vt:lpstr>
      <vt:lpstr>PowerPoint Presentation</vt:lpstr>
      <vt:lpstr>Cost curves and their shapes</vt:lpstr>
      <vt:lpstr>PowerPoint Presentation</vt:lpstr>
      <vt:lpstr>Relationship between Marginal cost and Average Total Cost</vt:lpstr>
      <vt:lpstr>Short run and Long run Average Costs</vt:lpstr>
      <vt:lpstr>PowerPoint Presentation</vt:lpstr>
      <vt:lpstr>Economies and Diseconomies of Scale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Costs of Production</dc:title>
  <dc:creator>admin</dc:creator>
  <cp:lastModifiedBy>admin</cp:lastModifiedBy>
  <cp:revision>32</cp:revision>
  <dcterms:created xsi:type="dcterms:W3CDTF">2022-08-25T14:04:36Z</dcterms:created>
  <dcterms:modified xsi:type="dcterms:W3CDTF">2023-02-08T08:28:21Z</dcterms:modified>
</cp:coreProperties>
</file>