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1" r:id="rId17"/>
    <p:sldId id="272" r:id="rId18"/>
    <p:sldId id="273" r:id="rId19"/>
    <p:sldId id="275" r:id="rId20"/>
    <p:sldId id="274" r:id="rId21"/>
    <p:sldId id="279" r:id="rId22"/>
    <p:sldId id="280" r:id="rId23"/>
    <p:sldId id="281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60EDB-ABC8-4F91-A061-39CED1EF027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0C75-A7A8-403F-90F6-8CF3807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15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0C75-A7A8-403F-90F6-8CF3807D5F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6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8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4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9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8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9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0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2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B100-CA1C-4180-BAD0-963E9511B865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00B0-06B5-44E5-B950-B82A584A6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Markets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36" y="895927"/>
            <a:ext cx="10420927" cy="54103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firm shuts down if total revenue is less than variable cost. By dividing </a:t>
            </a:r>
            <a:r>
              <a:rPr lang="en-US" dirty="0" smtClean="0"/>
              <a:t>both sides </a:t>
            </a:r>
            <a:r>
              <a:rPr lang="en-US" dirty="0"/>
              <a:t>of this inequality by the </a:t>
            </a:r>
            <a:r>
              <a:rPr lang="en-US" dirty="0" smtClean="0"/>
              <a:t>quantity Q, we get </a:t>
            </a:r>
          </a:p>
          <a:p>
            <a:pPr marL="0" indent="0" algn="ctr">
              <a:buNone/>
            </a:pPr>
            <a:r>
              <a:rPr lang="en-US" b="1" dirty="0"/>
              <a:t>Shut down if </a:t>
            </a:r>
            <a:r>
              <a:rPr lang="en-US" b="1" i="1" dirty="0"/>
              <a:t>P </a:t>
            </a:r>
            <a:r>
              <a:rPr lang="en-US" b="1" dirty="0"/>
              <a:t>&lt; </a:t>
            </a:r>
            <a:r>
              <a:rPr lang="en-US" b="1" i="1" dirty="0" smtClean="0"/>
              <a:t>AVC</a:t>
            </a:r>
          </a:p>
          <a:p>
            <a:pPr marL="0" indent="0" algn="ctr">
              <a:buNone/>
            </a:pPr>
            <a:endParaRPr lang="en-US" b="1" i="1" dirty="0" smtClean="0"/>
          </a:p>
          <a:p>
            <a:pPr algn="just"/>
            <a:r>
              <a:rPr lang="en-US" dirty="0"/>
              <a:t>That is, a firm chooses to shut down if the price of the good is less than the </a:t>
            </a:r>
            <a:r>
              <a:rPr lang="en-US" dirty="0" smtClean="0"/>
              <a:t>average variable </a:t>
            </a:r>
            <a:r>
              <a:rPr lang="en-US" dirty="0"/>
              <a:t>cost of production. </a:t>
            </a:r>
            <a:r>
              <a:rPr lang="en-US" dirty="0" smtClean="0"/>
              <a:t>When </a:t>
            </a:r>
            <a:r>
              <a:rPr lang="en-US" dirty="0"/>
              <a:t>choosing to </a:t>
            </a:r>
            <a:r>
              <a:rPr lang="en-US" dirty="0" smtClean="0"/>
              <a:t>produce, the </a:t>
            </a:r>
            <a:r>
              <a:rPr lang="en-US" dirty="0"/>
              <a:t>firm compares the price it receives for the typical unit to the average </a:t>
            </a:r>
            <a:r>
              <a:rPr lang="en-US" dirty="0" smtClean="0"/>
              <a:t>variable cost </a:t>
            </a:r>
            <a:r>
              <a:rPr lang="en-US" dirty="0"/>
              <a:t>that it must incur to produce the typical unit. If the price doesn’t cover </a:t>
            </a:r>
            <a:r>
              <a:rPr lang="en-US" dirty="0" smtClean="0"/>
              <a:t>the average </a:t>
            </a:r>
            <a:r>
              <a:rPr lang="en-US" dirty="0"/>
              <a:t>variable cost, the firm is better off stopping production altogether. </a:t>
            </a:r>
            <a:endParaRPr lang="en-US" dirty="0" smtClean="0"/>
          </a:p>
          <a:p>
            <a:pPr algn="just"/>
            <a:r>
              <a:rPr lang="en-US" dirty="0" smtClean="0"/>
              <a:t>The firm </a:t>
            </a:r>
            <a:r>
              <a:rPr lang="en-US" dirty="0"/>
              <a:t>will be losing money (since it still has to pay fixed costs), but it would </a:t>
            </a:r>
            <a:r>
              <a:rPr lang="en-US" dirty="0" smtClean="0"/>
              <a:t>lose even </a:t>
            </a:r>
            <a:r>
              <a:rPr lang="en-US" dirty="0"/>
              <a:t>more money staying open. The firm can reopen in the future if </a:t>
            </a:r>
            <a:r>
              <a:rPr lang="en-US" dirty="0" smtClean="0"/>
              <a:t>conditions change </a:t>
            </a:r>
            <a:r>
              <a:rPr lang="en-US" dirty="0"/>
              <a:t>so that price exceeds average variable cost.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19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0" y="544945"/>
            <a:ext cx="10467109" cy="5632018"/>
          </a:xfrm>
        </p:spPr>
        <p:txBody>
          <a:bodyPr/>
          <a:lstStyle/>
          <a:p>
            <a:pPr algn="just"/>
            <a:r>
              <a:rPr lang="en-US" dirty="0"/>
              <a:t>The competitive firm’s short-run supply </a:t>
            </a:r>
            <a:r>
              <a:rPr lang="en-US" dirty="0" smtClean="0"/>
              <a:t>curve is </a:t>
            </a:r>
            <a:r>
              <a:rPr lang="en-US" dirty="0"/>
              <a:t>the portion of its marginal-cost curve that lies above average variable cost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4" y="1600743"/>
            <a:ext cx="7198704" cy="45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Long run decision to enter/exit a market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firm’s long-run decision to exit a market is similar to its shutdown decision. </a:t>
            </a:r>
            <a:r>
              <a:rPr lang="en-US" dirty="0" smtClean="0"/>
              <a:t>If the </a:t>
            </a:r>
            <a:r>
              <a:rPr lang="en-US" dirty="0"/>
              <a:t>firm exits, it will again lose all revenue from the sale of its product, but </a:t>
            </a:r>
            <a:r>
              <a:rPr lang="en-US" dirty="0" smtClean="0"/>
              <a:t>now it </a:t>
            </a:r>
            <a:r>
              <a:rPr lang="en-US" dirty="0"/>
              <a:t>will save not only its variable costs of production but also its fixed costs. </a:t>
            </a:r>
            <a:r>
              <a:rPr lang="en-US" dirty="0" smtClean="0"/>
              <a:t>Thus, </a:t>
            </a:r>
            <a:r>
              <a:rPr lang="en-US" b="1" dirty="0" smtClean="0"/>
              <a:t>the </a:t>
            </a:r>
            <a:r>
              <a:rPr lang="en-US" b="1" dirty="0"/>
              <a:t>firm exits the market if the revenue it would get from producing is less than its </a:t>
            </a:r>
            <a:r>
              <a:rPr lang="en-US" b="1" dirty="0" smtClean="0"/>
              <a:t>total </a:t>
            </a:r>
            <a:r>
              <a:rPr lang="en-IN" b="1" dirty="0" smtClean="0"/>
              <a:t>costs.</a:t>
            </a:r>
            <a:r>
              <a:rPr lang="en-US" dirty="0" smtClean="0"/>
              <a:t> By dividing both sides of this inequality by the quantity Q, we get </a:t>
            </a:r>
          </a:p>
          <a:p>
            <a:pPr marL="0" indent="0" algn="ctr">
              <a:buNone/>
            </a:pPr>
            <a:r>
              <a:rPr lang="en-US" b="1" dirty="0" smtClean="0"/>
              <a:t>Exit if </a:t>
            </a:r>
            <a:r>
              <a:rPr lang="en-US" b="1" i="1" dirty="0" smtClean="0"/>
              <a:t>P </a:t>
            </a:r>
            <a:r>
              <a:rPr lang="en-US" b="1" dirty="0" smtClean="0"/>
              <a:t>&lt; </a:t>
            </a:r>
            <a:r>
              <a:rPr lang="en-US" b="1" i="1" dirty="0" smtClean="0"/>
              <a:t>ATC</a:t>
            </a:r>
          </a:p>
          <a:p>
            <a:r>
              <a:rPr lang="en-US" dirty="0"/>
              <a:t>That is, a firm chooses to exit if the price of its good is less than the average </a:t>
            </a:r>
            <a:r>
              <a:rPr lang="en-US" dirty="0" smtClean="0"/>
              <a:t>total </a:t>
            </a:r>
            <a:r>
              <a:rPr lang="en-IN" dirty="0" smtClean="0"/>
              <a:t>cost </a:t>
            </a:r>
            <a:r>
              <a:rPr lang="en-IN" dirty="0"/>
              <a:t>of </a:t>
            </a:r>
            <a:r>
              <a:rPr lang="en-IN" dirty="0" smtClean="0"/>
              <a:t>production.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14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82" y="1095952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A parallel analysis applies to an entrepreneur who is considering starting </a:t>
            </a:r>
            <a:r>
              <a:rPr lang="en-US" dirty="0" smtClean="0"/>
              <a:t>a firm</a:t>
            </a:r>
            <a:r>
              <a:rPr lang="en-US" dirty="0"/>
              <a:t>. The firm will enter the market if such an action would be profitable, </a:t>
            </a:r>
            <a:r>
              <a:rPr lang="en-US" dirty="0" smtClean="0"/>
              <a:t>which occurs </a:t>
            </a:r>
            <a:r>
              <a:rPr lang="en-US" dirty="0"/>
              <a:t>if the price of the good exceeds the average total cost of </a:t>
            </a:r>
            <a:r>
              <a:rPr lang="en-US" dirty="0" smtClean="0"/>
              <a:t>production.</a:t>
            </a:r>
          </a:p>
          <a:p>
            <a:pPr algn="just"/>
            <a:r>
              <a:rPr lang="en-US" b="1" dirty="0"/>
              <a:t>The competitive firm’s long-run supply curve is the portion of its </a:t>
            </a:r>
            <a:r>
              <a:rPr lang="en-US" b="1" dirty="0" smtClean="0"/>
              <a:t>marginal-cost curve </a:t>
            </a:r>
            <a:r>
              <a:rPr lang="en-US" b="1" dirty="0"/>
              <a:t>that lies above average total cost.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61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365126"/>
            <a:ext cx="10725727" cy="10757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Measuring profit/loss in graphs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98" y="2045188"/>
            <a:ext cx="4736819" cy="4010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26" y="2045188"/>
            <a:ext cx="5234882" cy="40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Short run market supply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74" y="2032000"/>
            <a:ext cx="9741102" cy="40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40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Market Supply in the Long Run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417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what happens if firms are able to enter or exit the market. Let’s </a:t>
            </a:r>
            <a:r>
              <a:rPr lang="en-US" dirty="0" smtClean="0"/>
              <a:t>suppose that </a:t>
            </a:r>
            <a:r>
              <a:rPr lang="en-US" dirty="0"/>
              <a:t>everyone has access to the same technology for producing the good </a:t>
            </a:r>
            <a:r>
              <a:rPr lang="en-US" dirty="0" smtClean="0"/>
              <a:t>and access </a:t>
            </a:r>
            <a:r>
              <a:rPr lang="en-US" dirty="0"/>
              <a:t>to the same markets to buy the inputs into production. Therefore, all </a:t>
            </a:r>
            <a:r>
              <a:rPr lang="en-US" dirty="0" smtClean="0"/>
              <a:t>firms and </a:t>
            </a:r>
            <a:r>
              <a:rPr lang="en-US" dirty="0"/>
              <a:t>all potential firms have the same cost curves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firms already in the market are profitable, then new firms will have </a:t>
            </a:r>
            <a:r>
              <a:rPr lang="en-US" dirty="0" smtClean="0"/>
              <a:t>an incentive </a:t>
            </a:r>
            <a:r>
              <a:rPr lang="en-US" dirty="0"/>
              <a:t>to enter the market. This entry will expand the number of firms, </a:t>
            </a:r>
            <a:r>
              <a:rPr lang="en-US" dirty="0" smtClean="0"/>
              <a:t>increase the </a:t>
            </a:r>
            <a:r>
              <a:rPr lang="en-US" dirty="0"/>
              <a:t>quantity of the good supplied, and drive down prices and profits. </a:t>
            </a:r>
            <a:r>
              <a:rPr lang="en-US" dirty="0" smtClean="0"/>
              <a:t>Conversely, if </a:t>
            </a:r>
            <a:r>
              <a:rPr lang="en-US" dirty="0"/>
              <a:t>firms in the market are making losses, then some existing firms will exit </a:t>
            </a:r>
            <a:r>
              <a:rPr lang="en-US" dirty="0" smtClean="0"/>
              <a:t>the market</a:t>
            </a:r>
            <a:r>
              <a:rPr lang="en-US" dirty="0"/>
              <a:t>. Their exit will reduce the number of firms, decrease the quantity of </a:t>
            </a:r>
            <a:r>
              <a:rPr lang="en-US" dirty="0" smtClean="0"/>
              <a:t>the good </a:t>
            </a:r>
            <a:r>
              <a:rPr lang="en-US" dirty="0"/>
              <a:t>supplied, and drive up prices and </a:t>
            </a:r>
            <a:r>
              <a:rPr lang="en-US" dirty="0" smtClean="0"/>
              <a:t>profits.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8" y="637309"/>
            <a:ext cx="10513291" cy="55396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At the end of this process of entry </a:t>
            </a:r>
            <a:r>
              <a:rPr lang="en-US" b="1" dirty="0" smtClean="0"/>
              <a:t>and exit</a:t>
            </a:r>
            <a:r>
              <a:rPr lang="en-US" b="1" dirty="0"/>
              <a:t>, firms that remain in the market must be making zero </a:t>
            </a:r>
            <a:r>
              <a:rPr lang="en-US" b="1" dirty="0" smtClean="0"/>
              <a:t>economic profit.</a:t>
            </a:r>
            <a:r>
              <a:rPr lang="en-IN" b="1" dirty="0"/>
              <a:t> </a:t>
            </a:r>
            <a:r>
              <a:rPr lang="en-US" dirty="0" smtClean="0"/>
              <a:t>The </a:t>
            </a:r>
            <a:r>
              <a:rPr lang="en-US" dirty="0"/>
              <a:t>process of entry and exit ends only when price and average total cost are </a:t>
            </a:r>
            <a:r>
              <a:rPr lang="en-US" dirty="0" smtClean="0"/>
              <a:t>driven </a:t>
            </a:r>
            <a:r>
              <a:rPr lang="en-IN" dirty="0" smtClean="0"/>
              <a:t>to </a:t>
            </a:r>
            <a:r>
              <a:rPr lang="en-IN" dirty="0"/>
              <a:t>equality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We noted </a:t>
            </a:r>
            <a:r>
              <a:rPr lang="en-US" dirty="0" smtClean="0"/>
              <a:t>that competitive </a:t>
            </a:r>
            <a:r>
              <a:rPr lang="en-US" dirty="0"/>
              <a:t>firms maximize profits by choosing a quantity at which price </a:t>
            </a:r>
            <a:r>
              <a:rPr lang="en-US" dirty="0" smtClean="0"/>
              <a:t>equals marginal </a:t>
            </a:r>
            <a:r>
              <a:rPr lang="en-US" dirty="0"/>
              <a:t>cost. We just noted that free entry and exit force price to equal </a:t>
            </a:r>
            <a:r>
              <a:rPr lang="en-US" dirty="0" smtClean="0"/>
              <a:t>average total </a:t>
            </a:r>
            <a:r>
              <a:rPr lang="en-US" dirty="0"/>
              <a:t>cost. But if price is to equal both marginal cost and average total cost, </a:t>
            </a:r>
            <a:r>
              <a:rPr lang="en-US" dirty="0" smtClean="0"/>
              <a:t>these two </a:t>
            </a:r>
            <a:r>
              <a:rPr lang="en-US" dirty="0"/>
              <a:t>measures of cost must equal each other. Marginal cost and average total </a:t>
            </a:r>
            <a:r>
              <a:rPr lang="en-US" dirty="0" smtClean="0"/>
              <a:t>cost are </a:t>
            </a:r>
            <a:r>
              <a:rPr lang="en-US" dirty="0"/>
              <a:t>equal, however, only when the firm is operating at the minimum of </a:t>
            </a:r>
            <a:r>
              <a:rPr lang="en-US" dirty="0" smtClean="0"/>
              <a:t>average </a:t>
            </a:r>
            <a:r>
              <a:rPr lang="en-IN" dirty="0" smtClean="0"/>
              <a:t>total </a:t>
            </a:r>
            <a:r>
              <a:rPr lang="en-IN" dirty="0"/>
              <a:t>cost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Therefore, </a:t>
            </a:r>
            <a:r>
              <a:rPr lang="en-IN" b="1" dirty="0"/>
              <a:t>in the </a:t>
            </a:r>
            <a:r>
              <a:rPr lang="en-IN" b="1" dirty="0" smtClean="0"/>
              <a:t>long-run </a:t>
            </a:r>
            <a:r>
              <a:rPr lang="en-US" b="1" dirty="0" smtClean="0"/>
              <a:t>equilibrium </a:t>
            </a:r>
            <a:r>
              <a:rPr lang="en-US" b="1" dirty="0"/>
              <a:t>of a competitive market with free entry and exit, firms must be operating </a:t>
            </a:r>
            <a:r>
              <a:rPr lang="en-US" b="1" dirty="0" smtClean="0"/>
              <a:t>at </a:t>
            </a:r>
            <a:r>
              <a:rPr lang="en-IN" b="1" dirty="0" smtClean="0"/>
              <a:t>their </a:t>
            </a:r>
            <a:r>
              <a:rPr lang="en-IN" b="1" dirty="0"/>
              <a:t>efficient scale</a:t>
            </a:r>
            <a:r>
              <a:rPr lang="en-IN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74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Now we </a:t>
            </a:r>
            <a:r>
              <a:rPr lang="en-US" dirty="0"/>
              <a:t>can determine the long-run </a:t>
            </a:r>
            <a:r>
              <a:rPr lang="en-US" dirty="0" smtClean="0"/>
              <a:t>supply curve </a:t>
            </a:r>
            <a:r>
              <a:rPr lang="en-US" dirty="0"/>
              <a:t>for the market. In a market with free entry and exit, there is only one </a:t>
            </a:r>
            <a:r>
              <a:rPr lang="en-US" dirty="0" smtClean="0"/>
              <a:t>price consistent </a:t>
            </a:r>
            <a:r>
              <a:rPr lang="en-US" dirty="0"/>
              <a:t>with zero profit—the minimum of average total cost. As a result, </a:t>
            </a:r>
            <a:r>
              <a:rPr lang="en-US" b="1" dirty="0" smtClean="0"/>
              <a:t>the long-run </a:t>
            </a:r>
            <a:r>
              <a:rPr lang="en-US" b="1" dirty="0"/>
              <a:t>market supply curve must be horizontal at this </a:t>
            </a:r>
            <a:r>
              <a:rPr lang="en-US" b="1" dirty="0" smtClean="0"/>
              <a:t>price.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price above </a:t>
            </a:r>
            <a:r>
              <a:rPr lang="en-US" dirty="0" smtClean="0"/>
              <a:t>this level </a:t>
            </a:r>
            <a:r>
              <a:rPr lang="en-US" dirty="0"/>
              <a:t>would generate profit, leading to entry and an increase in the total </a:t>
            </a:r>
            <a:r>
              <a:rPr lang="en-US" dirty="0" smtClean="0"/>
              <a:t>quantity supplied</a:t>
            </a:r>
            <a:r>
              <a:rPr lang="en-US" dirty="0"/>
              <a:t>. Any price below this level would generate losses, leading to exit </a:t>
            </a:r>
            <a:r>
              <a:rPr lang="en-US" dirty="0" smtClean="0"/>
              <a:t>and a </a:t>
            </a:r>
            <a:r>
              <a:rPr lang="en-US" dirty="0"/>
              <a:t>decrease in the total quantity supplied.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9" y="365126"/>
            <a:ext cx="10688782" cy="132513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Zero Profit Condition and Market Supply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27" y="2409606"/>
            <a:ext cx="11447412" cy="38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40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4934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Difference </a:t>
            </a:r>
            <a:r>
              <a:rPr lang="en-US" dirty="0"/>
              <a:t>in market structure shapes the </a:t>
            </a:r>
            <a:r>
              <a:rPr lang="en-US" dirty="0" smtClean="0"/>
              <a:t>pricing and </a:t>
            </a:r>
            <a:r>
              <a:rPr lang="en-US" dirty="0"/>
              <a:t>production decisions of the firms that operate in these </a:t>
            </a:r>
            <a:r>
              <a:rPr lang="en-US" dirty="0" smtClean="0"/>
              <a:t>markets.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market is competitive if each buyer </a:t>
            </a:r>
            <a:r>
              <a:rPr lang="en-US" dirty="0" smtClean="0"/>
              <a:t>and seller </a:t>
            </a:r>
            <a:r>
              <a:rPr lang="en-US" dirty="0"/>
              <a:t>is small compared to the size of the market and, therefore, has little </a:t>
            </a:r>
            <a:r>
              <a:rPr lang="en-US" dirty="0" smtClean="0"/>
              <a:t>ability to </a:t>
            </a:r>
            <a:r>
              <a:rPr lang="en-US" dirty="0"/>
              <a:t>influence market prices. By contrast, if a firm can influence the market price </a:t>
            </a:r>
            <a:r>
              <a:rPr lang="en-US" dirty="0" smtClean="0"/>
              <a:t>of the </a:t>
            </a:r>
            <a:r>
              <a:rPr lang="en-US" dirty="0"/>
              <a:t>good it sells, it is said to have </a:t>
            </a:r>
            <a:r>
              <a:rPr lang="en-US" i="1" dirty="0"/>
              <a:t>market </a:t>
            </a:r>
            <a:r>
              <a:rPr lang="en-US" i="1" dirty="0" smtClean="0"/>
              <a:t>power.</a:t>
            </a:r>
          </a:p>
          <a:p>
            <a:pPr algn="just"/>
            <a:endParaRPr lang="en-US" i="1" dirty="0"/>
          </a:p>
          <a:p>
            <a:pPr algn="just"/>
            <a:r>
              <a:rPr lang="en-US" dirty="0" smtClean="0"/>
              <a:t>A market </a:t>
            </a:r>
            <a:r>
              <a:rPr lang="en-US" dirty="0"/>
              <a:t>supply curve is tightly linked to firms’ costs of </a:t>
            </a:r>
            <a:r>
              <a:rPr lang="en-US" dirty="0" smtClean="0"/>
              <a:t>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1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365125"/>
            <a:ext cx="10587182" cy="10942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Zero profit?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900" dirty="0"/>
              <a:t>To understand the zero-profit condition more fully, recall that profit </a:t>
            </a:r>
            <a:r>
              <a:rPr lang="en-US" sz="2900" dirty="0" smtClean="0"/>
              <a:t>equals total </a:t>
            </a:r>
            <a:r>
              <a:rPr lang="en-US" sz="2900" dirty="0"/>
              <a:t>revenue minus total cost and that total cost includes all the opportunity </a:t>
            </a:r>
            <a:r>
              <a:rPr lang="en-US" sz="2900" dirty="0" smtClean="0"/>
              <a:t>costs of </a:t>
            </a:r>
            <a:r>
              <a:rPr lang="en-US" sz="2900" dirty="0"/>
              <a:t>the firm. </a:t>
            </a:r>
            <a:endParaRPr lang="en-US" sz="2900" dirty="0" smtClean="0"/>
          </a:p>
          <a:p>
            <a:pPr algn="just"/>
            <a:r>
              <a:rPr lang="en-US" sz="2900" dirty="0" smtClean="0"/>
              <a:t>In </a:t>
            </a:r>
            <a:r>
              <a:rPr lang="en-US" sz="2900" dirty="0"/>
              <a:t>particular, total cost includes the time and money that the firm </a:t>
            </a:r>
            <a:r>
              <a:rPr lang="en-US" sz="2900" dirty="0" smtClean="0"/>
              <a:t>owners devote </a:t>
            </a:r>
            <a:r>
              <a:rPr lang="en-US" sz="2900" dirty="0"/>
              <a:t>to the business. In the zero-profit equilibrium, the firm’s revenue </a:t>
            </a:r>
            <a:r>
              <a:rPr lang="en-US" sz="2900" dirty="0" smtClean="0"/>
              <a:t>must compensate </a:t>
            </a:r>
            <a:r>
              <a:rPr lang="en-US" sz="2900" dirty="0"/>
              <a:t>the owners for these opportunity costs</a:t>
            </a:r>
            <a:r>
              <a:rPr lang="en-US" sz="2900" dirty="0" smtClean="0"/>
              <a:t>.</a:t>
            </a:r>
          </a:p>
          <a:p>
            <a:pPr algn="just"/>
            <a:r>
              <a:rPr lang="en-US" sz="2900" dirty="0"/>
              <a:t>As a result, in the zero-profit equilibrium</a:t>
            </a:r>
            <a:r>
              <a:rPr lang="en-US" sz="2900" b="1" dirty="0"/>
              <a:t>, </a:t>
            </a:r>
            <a:r>
              <a:rPr lang="en-US" sz="2900" b="1" dirty="0" smtClean="0"/>
              <a:t>economic profit </a:t>
            </a:r>
            <a:r>
              <a:rPr lang="en-US" sz="2900" b="1" dirty="0"/>
              <a:t>is zero, but accounting profit is positive</a:t>
            </a:r>
            <a:r>
              <a:rPr lang="en-US" sz="2900" dirty="0"/>
              <a:t>.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604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Increase in demand in the Short and Long run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08" y="1902692"/>
            <a:ext cx="10285183" cy="40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87" y="1219200"/>
            <a:ext cx="10643545" cy="44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15" y="1320800"/>
            <a:ext cx="10696206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" y="365126"/>
            <a:ext cx="10707255" cy="112193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long run supply curve might slope upward?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1690688"/>
            <a:ext cx="10668000" cy="46085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</a:t>
            </a:r>
            <a:r>
              <a:rPr lang="en-US" dirty="0" smtClean="0"/>
              <a:t>long-run </a:t>
            </a:r>
            <a:r>
              <a:rPr lang="en-US" dirty="0"/>
              <a:t>market supply curve is horizontal at the minimum of average total </a:t>
            </a:r>
            <a:r>
              <a:rPr lang="en-US" dirty="0" smtClean="0"/>
              <a:t>cost. When </a:t>
            </a:r>
            <a:r>
              <a:rPr lang="en-US" dirty="0"/>
              <a:t>the demand for the good increases, the long-run result is an increase in </a:t>
            </a:r>
            <a:r>
              <a:rPr lang="en-US" dirty="0" smtClean="0"/>
              <a:t>the number </a:t>
            </a:r>
            <a:r>
              <a:rPr lang="en-US" dirty="0"/>
              <a:t>of firms and in the total quantity supplied, without any change in </a:t>
            </a:r>
            <a:r>
              <a:rPr lang="en-US" dirty="0" smtClean="0"/>
              <a:t>the </a:t>
            </a:r>
            <a:r>
              <a:rPr lang="en-IN" dirty="0" smtClean="0"/>
              <a:t>price.</a:t>
            </a:r>
          </a:p>
          <a:p>
            <a:pPr algn="just"/>
            <a:r>
              <a:rPr lang="en-US" dirty="0"/>
              <a:t>There are, however, </a:t>
            </a:r>
            <a:r>
              <a:rPr lang="en-US" b="1" dirty="0"/>
              <a:t>two reasons that the long-run market supply curve </a:t>
            </a:r>
            <a:r>
              <a:rPr lang="en-US" b="1" dirty="0" smtClean="0"/>
              <a:t>might slope </a:t>
            </a:r>
            <a:r>
              <a:rPr lang="en-US" b="1" dirty="0"/>
              <a:t>upward</a:t>
            </a:r>
            <a:r>
              <a:rPr lang="en-US" dirty="0"/>
              <a:t>. The </a:t>
            </a:r>
            <a:r>
              <a:rPr lang="en-US" b="1" dirty="0"/>
              <a:t>first is that some resource used in production may be </a:t>
            </a:r>
            <a:r>
              <a:rPr lang="en-US" b="1" dirty="0" smtClean="0"/>
              <a:t>available only </a:t>
            </a:r>
            <a:r>
              <a:rPr lang="en-US" b="1" dirty="0"/>
              <a:t>in limited quantities</a:t>
            </a:r>
            <a:r>
              <a:rPr lang="en-US" dirty="0"/>
              <a:t>. For example, consider the market for farm </a:t>
            </a:r>
            <a:r>
              <a:rPr lang="en-US" dirty="0" smtClean="0"/>
              <a:t>products. Anyone </a:t>
            </a:r>
            <a:r>
              <a:rPr lang="en-US" dirty="0"/>
              <a:t>can choose to buy land and start a farm, but the quantity of land </a:t>
            </a:r>
            <a:r>
              <a:rPr lang="en-US" dirty="0" smtClean="0"/>
              <a:t>is limited</a:t>
            </a:r>
            <a:r>
              <a:rPr lang="en-US" dirty="0"/>
              <a:t>. As more people become farmers, the price of farmland is bid up, </a:t>
            </a:r>
            <a:r>
              <a:rPr lang="en-US" dirty="0" smtClean="0"/>
              <a:t>which raises </a:t>
            </a:r>
            <a:r>
              <a:rPr lang="en-US" dirty="0"/>
              <a:t>the costs of all farmers in the market. Thus, an increase in demand for </a:t>
            </a:r>
            <a:r>
              <a:rPr lang="en-US" dirty="0" smtClean="0"/>
              <a:t>farm products </a:t>
            </a:r>
            <a:r>
              <a:rPr lang="en-US" dirty="0"/>
              <a:t>cannot induce an increase in quantity supplied without also inducing </a:t>
            </a:r>
            <a:r>
              <a:rPr lang="en-US" dirty="0" smtClean="0"/>
              <a:t>a rise </a:t>
            </a:r>
            <a:r>
              <a:rPr lang="en-US" dirty="0"/>
              <a:t>in farmers’ costs, which in turn means a rise in price.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3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8" y="785091"/>
            <a:ext cx="10753436" cy="57613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second reason for an upward-sloping supply curve is that </a:t>
            </a:r>
            <a:r>
              <a:rPr lang="en-US" b="1" dirty="0"/>
              <a:t>firms may </a:t>
            </a:r>
            <a:r>
              <a:rPr lang="en-US" b="1" dirty="0" smtClean="0"/>
              <a:t>have </a:t>
            </a:r>
            <a:r>
              <a:rPr lang="en-IN" b="1" dirty="0" smtClean="0"/>
              <a:t>different </a:t>
            </a:r>
            <a:r>
              <a:rPr lang="en-IN" b="1" dirty="0"/>
              <a:t>costs</a:t>
            </a:r>
            <a:r>
              <a:rPr lang="en-IN" dirty="0" smtClean="0"/>
              <a:t>.</a:t>
            </a:r>
            <a:r>
              <a:rPr lang="en-IN" dirty="0"/>
              <a:t> Costs </a:t>
            </a:r>
            <a:r>
              <a:rPr lang="en-IN" dirty="0" smtClean="0"/>
              <a:t>vary </a:t>
            </a:r>
            <a:r>
              <a:rPr lang="en-US" dirty="0" smtClean="0"/>
              <a:t>in </a:t>
            </a:r>
            <a:r>
              <a:rPr lang="en-US" dirty="0"/>
              <a:t>part because some people work faster than others and in part because </a:t>
            </a:r>
            <a:r>
              <a:rPr lang="en-US" dirty="0" smtClean="0"/>
              <a:t>some people </a:t>
            </a:r>
            <a:r>
              <a:rPr lang="en-US" dirty="0"/>
              <a:t>have better alternative uses of their time than others. For any given </a:t>
            </a:r>
            <a:r>
              <a:rPr lang="en-US" dirty="0" smtClean="0"/>
              <a:t>price, those </a:t>
            </a:r>
            <a:r>
              <a:rPr lang="en-US" dirty="0"/>
              <a:t>with lower costs are </a:t>
            </a:r>
            <a:r>
              <a:rPr lang="en-US" dirty="0" smtClean="0"/>
              <a:t>more </a:t>
            </a:r>
            <a:r>
              <a:rPr lang="en-US" dirty="0"/>
              <a:t>likely to enter than those with higher </a:t>
            </a:r>
            <a:r>
              <a:rPr lang="en-US" dirty="0" smtClean="0"/>
              <a:t>costs. As incentive for these new entrants with higher costs, price </a:t>
            </a:r>
            <a:r>
              <a:rPr lang="en-US" dirty="0"/>
              <a:t>must rise to make entry profitable for </a:t>
            </a:r>
            <a:r>
              <a:rPr lang="en-US" dirty="0" smtClean="0"/>
              <a:t>them.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firms have different costs, some firms earn profit even in the </a:t>
            </a:r>
            <a:r>
              <a:rPr lang="en-US" dirty="0" smtClean="0"/>
              <a:t>long run</a:t>
            </a:r>
            <a:r>
              <a:rPr lang="en-US" dirty="0"/>
              <a:t>. In this case, the price in the market reflects the average total cost of the </a:t>
            </a:r>
            <a:r>
              <a:rPr lang="en-US" i="1" dirty="0" smtClean="0"/>
              <a:t>marginal firm</a:t>
            </a:r>
            <a:r>
              <a:rPr lang="en-US" dirty="0" smtClean="0"/>
              <a:t>—the </a:t>
            </a:r>
            <a:r>
              <a:rPr lang="en-US" dirty="0"/>
              <a:t>firm that would exit the market if the price were any lower. </a:t>
            </a:r>
            <a:r>
              <a:rPr lang="en-US" dirty="0" smtClean="0"/>
              <a:t>This firm </a:t>
            </a:r>
            <a:r>
              <a:rPr lang="en-US" dirty="0"/>
              <a:t>earns zero profit, but firms with lower costs earn positive profit. Entry </a:t>
            </a:r>
            <a:r>
              <a:rPr lang="en-US" dirty="0" smtClean="0"/>
              <a:t>does not </a:t>
            </a:r>
            <a:r>
              <a:rPr lang="en-US" dirty="0"/>
              <a:t>eliminate this profit because would-be entrants have higher costs than </a:t>
            </a:r>
            <a:r>
              <a:rPr lang="en-US" dirty="0" smtClean="0"/>
              <a:t>firms already </a:t>
            </a:r>
            <a:r>
              <a:rPr lang="en-US" dirty="0"/>
              <a:t>in the market. </a:t>
            </a:r>
            <a:r>
              <a:rPr lang="en-US" b="1" dirty="0"/>
              <a:t>Higher-cost firms will enter only if the price rises, </a:t>
            </a:r>
            <a:r>
              <a:rPr lang="en-US" b="1" dirty="0" smtClean="0"/>
              <a:t>making the </a:t>
            </a:r>
            <a:r>
              <a:rPr lang="en-US" b="1" dirty="0"/>
              <a:t>market profitable for them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Thus, for these two reasons, a higher price may be necessary to induce a </a:t>
            </a:r>
            <a:r>
              <a:rPr lang="en-US" dirty="0" smtClean="0"/>
              <a:t>larger quantity </a:t>
            </a:r>
            <a:r>
              <a:rPr lang="en-US" dirty="0"/>
              <a:t>supplied, in which case the long-run supply curve is upward </a:t>
            </a:r>
            <a:r>
              <a:rPr lang="en-US" dirty="0" smtClean="0"/>
              <a:t>sloping rather </a:t>
            </a:r>
            <a:r>
              <a:rPr lang="en-US" dirty="0"/>
              <a:t>than horizontal. </a:t>
            </a:r>
            <a:r>
              <a:rPr lang="en-US" b="1" dirty="0" smtClean="0"/>
              <a:t>Because </a:t>
            </a:r>
            <a:r>
              <a:rPr lang="en-US" b="1" dirty="0"/>
              <a:t>firms can enter and exit more easily in the long run than in the short </a:t>
            </a:r>
            <a:r>
              <a:rPr lang="en-US" b="1" dirty="0" smtClean="0"/>
              <a:t>run, the </a:t>
            </a:r>
            <a:r>
              <a:rPr lang="en-US" b="1" dirty="0"/>
              <a:t>long-run supply curve is typically more elastic than the short-run supply curve.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65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Meaning of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29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 competitive </a:t>
            </a:r>
            <a:r>
              <a:rPr lang="en-US" b="1" dirty="0"/>
              <a:t>market</a:t>
            </a:r>
            <a:r>
              <a:rPr lang="en-US" dirty="0"/>
              <a:t>, sometimes called a </a:t>
            </a:r>
            <a:r>
              <a:rPr lang="en-US" i="1" dirty="0"/>
              <a:t>perfectly competitive market</a:t>
            </a:r>
            <a:r>
              <a:rPr lang="en-US" dirty="0"/>
              <a:t>, has </a:t>
            </a:r>
            <a:r>
              <a:rPr lang="en-US" dirty="0" smtClean="0"/>
              <a:t>the following </a:t>
            </a:r>
            <a:r>
              <a:rPr lang="en-IN" dirty="0" smtClean="0"/>
              <a:t>characteristics</a:t>
            </a:r>
            <a:r>
              <a:rPr lang="en-IN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There </a:t>
            </a:r>
            <a:r>
              <a:rPr lang="en-US" dirty="0"/>
              <a:t>are many buyers and many sellers in the market.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goods offered by the various sellers are largely the same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Firms can freely enter or exit the market.</a:t>
            </a:r>
            <a:endParaRPr lang="en-US" dirty="0"/>
          </a:p>
          <a:p>
            <a:pPr algn="just"/>
            <a:r>
              <a:rPr lang="en-US" dirty="0"/>
              <a:t>As a result of </a:t>
            </a:r>
            <a:r>
              <a:rPr lang="en-US" dirty="0" smtClean="0"/>
              <a:t>first two characteristics, </a:t>
            </a:r>
            <a:r>
              <a:rPr lang="en-US" dirty="0"/>
              <a:t>the actions of any single buyer or seller in the </a:t>
            </a:r>
            <a:r>
              <a:rPr lang="en-US" dirty="0" smtClean="0"/>
              <a:t>market have </a:t>
            </a:r>
            <a:r>
              <a:rPr lang="en-US" dirty="0"/>
              <a:t>a negligible impact on the market price. Each buyer and seller takes </a:t>
            </a:r>
            <a:r>
              <a:rPr lang="en-US" dirty="0" smtClean="0"/>
              <a:t>the </a:t>
            </a:r>
            <a:r>
              <a:rPr lang="en-IN" dirty="0" smtClean="0"/>
              <a:t>market </a:t>
            </a:r>
            <a:r>
              <a:rPr lang="en-IN" dirty="0"/>
              <a:t>price as </a:t>
            </a:r>
            <a:r>
              <a:rPr lang="en-IN" dirty="0" smtClean="0"/>
              <a:t>given (</a:t>
            </a:r>
            <a:r>
              <a:rPr lang="en-IN" b="1" dirty="0" smtClean="0"/>
              <a:t>price takers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7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55" y="365126"/>
            <a:ext cx="10679545" cy="113116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Revenue of a Competitive Firm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2084243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Total </a:t>
            </a:r>
            <a:r>
              <a:rPr lang="en-US" dirty="0"/>
              <a:t>revenue is proportional to the </a:t>
            </a: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output since prices are given.</a:t>
            </a:r>
          </a:p>
          <a:p>
            <a:pPr algn="just"/>
            <a:r>
              <a:rPr lang="en-US" dirty="0"/>
              <a:t>Average revenue is total revenue (</a:t>
            </a:r>
            <a:r>
              <a:rPr lang="en-US" i="1" dirty="0"/>
              <a:t>P </a:t>
            </a:r>
            <a:r>
              <a:rPr lang="en-US" dirty="0"/>
              <a:t>× </a:t>
            </a:r>
            <a:r>
              <a:rPr lang="en-US" i="1" dirty="0"/>
              <a:t>Q</a:t>
            </a:r>
            <a:r>
              <a:rPr lang="en-US" dirty="0"/>
              <a:t>) divided by </a:t>
            </a:r>
            <a:r>
              <a:rPr lang="en-US" dirty="0" smtClean="0"/>
              <a:t>the quantity 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 Therefore, </a:t>
            </a:r>
            <a:r>
              <a:rPr lang="en-US" b="1" dirty="0"/>
              <a:t>for all firms, </a:t>
            </a:r>
            <a:r>
              <a:rPr lang="en-US" b="1" dirty="0" smtClean="0"/>
              <a:t>average </a:t>
            </a:r>
            <a:r>
              <a:rPr lang="en-US" b="1" dirty="0"/>
              <a:t>revenue equals the price of the </a:t>
            </a:r>
            <a:r>
              <a:rPr lang="en-US" b="1" dirty="0" smtClean="0"/>
              <a:t>good.</a:t>
            </a:r>
          </a:p>
          <a:p>
            <a:pPr algn="just"/>
            <a:r>
              <a:rPr lang="en-US" dirty="0"/>
              <a:t>Total revenue is </a:t>
            </a:r>
            <a:r>
              <a:rPr lang="en-US" i="1" dirty="0"/>
              <a:t>P </a:t>
            </a:r>
            <a:r>
              <a:rPr lang="en-US" dirty="0"/>
              <a:t>× </a:t>
            </a:r>
            <a:r>
              <a:rPr lang="en-US" i="1" dirty="0"/>
              <a:t>Q, </a:t>
            </a:r>
            <a:r>
              <a:rPr lang="en-US" dirty="0"/>
              <a:t>and </a:t>
            </a:r>
            <a:r>
              <a:rPr lang="en-US" i="1" dirty="0"/>
              <a:t>P </a:t>
            </a:r>
            <a:r>
              <a:rPr lang="en-US" dirty="0"/>
              <a:t>is fixed for a </a:t>
            </a:r>
            <a:r>
              <a:rPr lang="en-US" dirty="0" smtClean="0"/>
              <a:t>competitive firm</a:t>
            </a:r>
            <a:r>
              <a:rPr lang="en-US" dirty="0"/>
              <a:t>. Therefore, when </a:t>
            </a:r>
            <a:r>
              <a:rPr lang="en-US" i="1" dirty="0"/>
              <a:t>Q </a:t>
            </a:r>
            <a:r>
              <a:rPr lang="en-US" dirty="0"/>
              <a:t>rises by 1 unit, total revenue rises by </a:t>
            </a:r>
            <a:r>
              <a:rPr lang="en-US" i="1" dirty="0"/>
              <a:t>P </a:t>
            </a:r>
            <a:r>
              <a:rPr lang="en-US" dirty="0" smtClean="0"/>
              <a:t>rupees. </a:t>
            </a:r>
            <a:r>
              <a:rPr lang="en-US" b="1" dirty="0"/>
              <a:t>For </a:t>
            </a:r>
            <a:r>
              <a:rPr lang="en-US" b="1" dirty="0" smtClean="0"/>
              <a:t>competitive firms</a:t>
            </a:r>
            <a:r>
              <a:rPr lang="en-US" b="1" dirty="0"/>
              <a:t>, marginal revenue equals the price of the good.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93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Profit maximization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043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The goal of a competitive firm is to maximize </a:t>
            </a:r>
            <a:r>
              <a:rPr lang="en-US" dirty="0" smtClean="0"/>
              <a:t>profit.</a:t>
            </a:r>
          </a:p>
          <a:p>
            <a:pPr algn="just"/>
            <a:r>
              <a:rPr lang="en-US" dirty="0"/>
              <a:t>If marginal revenue is greater than marginal </a:t>
            </a:r>
            <a:r>
              <a:rPr lang="en-US" dirty="0" smtClean="0"/>
              <a:t>cost—production should be increased because </a:t>
            </a:r>
            <a:r>
              <a:rPr lang="en-US" dirty="0"/>
              <a:t>it will </a:t>
            </a:r>
            <a:r>
              <a:rPr lang="en-US" dirty="0" smtClean="0"/>
              <a:t>put more </a:t>
            </a:r>
            <a:r>
              <a:rPr lang="en-US" dirty="0"/>
              <a:t>money in their </a:t>
            </a:r>
            <a:r>
              <a:rPr lang="en-US" dirty="0" smtClean="0"/>
              <a:t>pockets than </a:t>
            </a:r>
            <a:r>
              <a:rPr lang="en-US" dirty="0"/>
              <a:t>it takes </a:t>
            </a:r>
            <a:r>
              <a:rPr lang="en-US" dirty="0" smtClean="0"/>
              <a:t>out. If it is lesser, production should be decreased as costs saved would exceed the additional revenue lost .</a:t>
            </a:r>
          </a:p>
          <a:p>
            <a:pPr algn="just"/>
            <a:r>
              <a:rPr lang="en-US" dirty="0" smtClean="0"/>
              <a:t>The firm is at its profit maximizing quantity when marginal revenue equals marginal cost.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price line facing the firm is horizontal since it is a price taker</a:t>
            </a:r>
            <a:r>
              <a:rPr lang="en-US" dirty="0" smtClean="0"/>
              <a:t>. The price of the firm’s output is the same regardless of the quantity it decides to produce.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91" y="365126"/>
            <a:ext cx="10568709" cy="114963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Profit maximizing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835" y="1958542"/>
            <a:ext cx="7121237" cy="44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15364" y="1924705"/>
            <a:ext cx="5181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An increase in the price from P</a:t>
            </a:r>
            <a:r>
              <a:rPr lang="en-US" baseline="-25000" dirty="0"/>
              <a:t>1</a:t>
            </a:r>
            <a:r>
              <a:rPr lang="en-US" dirty="0"/>
              <a:t> to P</a:t>
            </a:r>
            <a:r>
              <a:rPr lang="en-US" baseline="-25000" dirty="0"/>
              <a:t>2</a:t>
            </a:r>
            <a:r>
              <a:rPr lang="en-US" dirty="0"/>
              <a:t> leads to an increase in the firm’s profit maximizing quantity from Q</a:t>
            </a:r>
            <a:r>
              <a:rPr lang="en-US" baseline="-25000" dirty="0"/>
              <a:t>1</a:t>
            </a:r>
            <a:r>
              <a:rPr lang="en-US" dirty="0"/>
              <a:t> to Q</a:t>
            </a:r>
            <a:r>
              <a:rPr lang="en-US" baseline="-25000" dirty="0"/>
              <a:t>2</a:t>
            </a:r>
            <a:r>
              <a:rPr lang="en-US" dirty="0"/>
              <a:t>. Because  the </a:t>
            </a:r>
            <a:r>
              <a:rPr lang="en-US" b="1" dirty="0"/>
              <a:t>marginal cost curve </a:t>
            </a:r>
            <a:r>
              <a:rPr lang="en-US" dirty="0"/>
              <a:t>shows the quantity supplied by the firm at any given price, it </a:t>
            </a:r>
            <a:r>
              <a:rPr lang="en-US" b="1" dirty="0"/>
              <a:t>is also the competitive firm’s supply curve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8" y="1801457"/>
            <a:ext cx="5477164" cy="41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365125"/>
            <a:ext cx="10605655" cy="114963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Shutdown in the short run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28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certain circumstances, however, the firm will decide to shut </a:t>
            </a:r>
            <a:r>
              <a:rPr lang="en-US" dirty="0" smtClean="0"/>
              <a:t>down and </a:t>
            </a:r>
            <a:r>
              <a:rPr lang="en-US" dirty="0"/>
              <a:t>not produce anything at </a:t>
            </a:r>
            <a:r>
              <a:rPr lang="en-US" dirty="0" smtClean="0"/>
              <a:t>all. Here </a:t>
            </a:r>
            <a:r>
              <a:rPr lang="en-US" dirty="0"/>
              <a:t>we should distinguish between a temporary shutdown of a firm and </a:t>
            </a:r>
            <a:r>
              <a:rPr lang="en-US" dirty="0" smtClean="0"/>
              <a:t>the permanent </a:t>
            </a:r>
            <a:r>
              <a:rPr lang="en-US" dirty="0"/>
              <a:t>exit of a firm from the market.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shutdown</a:t>
            </a:r>
            <a:r>
              <a:rPr lang="en-US" b="1" i="1" dirty="0"/>
              <a:t> </a:t>
            </a:r>
            <a:r>
              <a:rPr lang="en-US" b="1" dirty="0"/>
              <a:t>refers to a short-run </a:t>
            </a:r>
            <a:r>
              <a:rPr lang="en-US" b="1" dirty="0" smtClean="0"/>
              <a:t>decision </a:t>
            </a:r>
            <a:r>
              <a:rPr lang="en-US" dirty="0" smtClean="0"/>
              <a:t>not </a:t>
            </a:r>
            <a:r>
              <a:rPr lang="en-US" dirty="0"/>
              <a:t>to produce anything during a specific period of time because of current </a:t>
            </a:r>
            <a:r>
              <a:rPr lang="en-US" dirty="0" smtClean="0"/>
              <a:t>market conditions</a:t>
            </a:r>
            <a:r>
              <a:rPr lang="en-US" dirty="0"/>
              <a:t>. </a:t>
            </a:r>
            <a:r>
              <a:rPr lang="en-US" b="1" dirty="0"/>
              <a:t>Exit</a:t>
            </a:r>
            <a:r>
              <a:rPr lang="en-US" i="1" dirty="0"/>
              <a:t> </a:t>
            </a:r>
            <a:r>
              <a:rPr lang="en-US" dirty="0"/>
              <a:t>refers to a long-run decision to leave the market.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short-run and </a:t>
            </a:r>
            <a:r>
              <a:rPr lang="en-US" dirty="0"/>
              <a:t>long-run decisions differ because </a:t>
            </a:r>
            <a:r>
              <a:rPr lang="en-US" b="1" dirty="0"/>
              <a:t>most firms cannot avoid their fixed costs </a:t>
            </a:r>
            <a:r>
              <a:rPr lang="en-US" b="1" dirty="0" smtClean="0"/>
              <a:t>in the </a:t>
            </a:r>
            <a:r>
              <a:rPr lang="en-US" b="1" dirty="0"/>
              <a:t>short run but can do so in the long run</a:t>
            </a:r>
            <a:r>
              <a:rPr lang="en-US" dirty="0"/>
              <a:t>. That is, a firm that shuts down </a:t>
            </a:r>
            <a:r>
              <a:rPr lang="en-US" dirty="0" smtClean="0"/>
              <a:t>temporarily still </a:t>
            </a:r>
            <a:r>
              <a:rPr lang="en-US" dirty="0"/>
              <a:t>has to pay its fixed costs, whereas a firm that exits the market does </a:t>
            </a:r>
            <a:r>
              <a:rPr lang="en-US" dirty="0" smtClean="0"/>
              <a:t>not have </a:t>
            </a:r>
            <a:r>
              <a:rPr lang="en-US" dirty="0"/>
              <a:t>to pay any costs at all, fixed or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5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3" y="960582"/>
            <a:ext cx="10670309" cy="53456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farmer decides not to </a:t>
            </a:r>
            <a:r>
              <a:rPr lang="en-US" dirty="0" smtClean="0"/>
              <a:t>produce any </a:t>
            </a:r>
            <a:r>
              <a:rPr lang="en-US" dirty="0"/>
              <a:t>crops one season, the land lies fallow, and he cannot recover this cost. </a:t>
            </a:r>
            <a:r>
              <a:rPr lang="en-US" dirty="0" smtClean="0"/>
              <a:t>When making </a:t>
            </a:r>
            <a:r>
              <a:rPr lang="en-US" dirty="0"/>
              <a:t>the short-run decision whether to shut down for a season, the fixed </a:t>
            </a:r>
            <a:r>
              <a:rPr lang="en-US" dirty="0" smtClean="0"/>
              <a:t>cost of </a:t>
            </a:r>
            <a:r>
              <a:rPr lang="en-US" dirty="0"/>
              <a:t>land is said to be a </a:t>
            </a:r>
            <a:r>
              <a:rPr lang="en-US" i="1" dirty="0"/>
              <a:t>sunk cost</a:t>
            </a:r>
            <a:r>
              <a:rPr lang="en-US" dirty="0"/>
              <a:t>.  </a:t>
            </a:r>
            <a:r>
              <a:rPr lang="en-US" dirty="0" smtClean="0"/>
              <a:t>By </a:t>
            </a:r>
            <a:r>
              <a:rPr lang="en-US" dirty="0"/>
              <a:t>contrast, if the farmer decides to leave </a:t>
            </a:r>
            <a:r>
              <a:rPr lang="en-US" dirty="0" smtClean="0"/>
              <a:t>farming altogether</a:t>
            </a:r>
            <a:r>
              <a:rPr lang="en-US" dirty="0"/>
              <a:t>, he can sell the land. When making the long-run decision whether </a:t>
            </a:r>
            <a:r>
              <a:rPr lang="en-US" dirty="0" smtClean="0"/>
              <a:t>to exit farming, </a:t>
            </a:r>
            <a:r>
              <a:rPr lang="en-US" dirty="0"/>
              <a:t>the cost of land is not </a:t>
            </a:r>
            <a:r>
              <a:rPr lang="en-US" dirty="0" smtClean="0"/>
              <a:t>sunk.</a:t>
            </a:r>
          </a:p>
          <a:p>
            <a:pPr algn="just"/>
            <a:r>
              <a:rPr lang="en-IN" dirty="0"/>
              <a:t>If the </a:t>
            </a:r>
            <a:r>
              <a:rPr lang="en-IN" dirty="0" smtClean="0"/>
              <a:t>firm </a:t>
            </a:r>
            <a:r>
              <a:rPr lang="en-US" dirty="0" smtClean="0"/>
              <a:t>shuts </a:t>
            </a:r>
            <a:r>
              <a:rPr lang="en-US" dirty="0"/>
              <a:t>down, it loses all revenue from the sale of its product. At the same time, </a:t>
            </a:r>
            <a:r>
              <a:rPr lang="en-US" dirty="0" smtClean="0"/>
              <a:t>it saves </a:t>
            </a:r>
            <a:r>
              <a:rPr lang="en-US" dirty="0"/>
              <a:t>the variable costs of making its product (but must still pay the fixed costs).</a:t>
            </a:r>
          </a:p>
          <a:p>
            <a:pPr algn="just"/>
            <a:r>
              <a:rPr lang="en-US" dirty="0"/>
              <a:t>Thus, </a:t>
            </a:r>
            <a:r>
              <a:rPr lang="en-US" b="1" dirty="0"/>
              <a:t>the firm shuts down if the revenue that it would get from producing is less than </a:t>
            </a:r>
            <a:r>
              <a:rPr lang="en-US" b="1" dirty="0" smtClean="0"/>
              <a:t>its </a:t>
            </a:r>
            <a:r>
              <a:rPr lang="en-IN" b="1" dirty="0" smtClean="0"/>
              <a:t>variable </a:t>
            </a:r>
            <a:r>
              <a:rPr lang="en-IN" b="1" dirty="0"/>
              <a:t>costs of production.</a:t>
            </a:r>
          </a:p>
        </p:txBody>
      </p:sp>
    </p:spTree>
    <p:extLst>
      <p:ext uri="{BB962C8B-B14F-4D97-AF65-F5344CB8AC3E}">
        <p14:creationId xmlns:p14="http://schemas.microsoft.com/office/powerpoint/2010/main" val="19135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2028</Words>
  <Application>Microsoft Office PowerPoint</Application>
  <PresentationFormat>Widescreen</PresentationFormat>
  <Paragraphs>69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Competitive Markets</vt:lpstr>
      <vt:lpstr>Introduction</vt:lpstr>
      <vt:lpstr>Meaning of competition</vt:lpstr>
      <vt:lpstr>Revenue of a Competitive Firm</vt:lpstr>
      <vt:lpstr>Profit maximization</vt:lpstr>
      <vt:lpstr>Profit maximizing output</vt:lpstr>
      <vt:lpstr>PowerPoint Presentation</vt:lpstr>
      <vt:lpstr>Shutdown in the short run</vt:lpstr>
      <vt:lpstr>PowerPoint Presentation</vt:lpstr>
      <vt:lpstr>PowerPoint Presentation</vt:lpstr>
      <vt:lpstr>PowerPoint Presentation</vt:lpstr>
      <vt:lpstr>Long run decision to enter/exit a market</vt:lpstr>
      <vt:lpstr>PowerPoint Presentation</vt:lpstr>
      <vt:lpstr>Measuring profit/loss in graphs</vt:lpstr>
      <vt:lpstr>Short run market supply</vt:lpstr>
      <vt:lpstr>Market Supply in the Long Run</vt:lpstr>
      <vt:lpstr>PowerPoint Presentation</vt:lpstr>
      <vt:lpstr>PowerPoint Presentation</vt:lpstr>
      <vt:lpstr>Zero Profit Condition and Market Supply</vt:lpstr>
      <vt:lpstr>Zero profit?</vt:lpstr>
      <vt:lpstr>Increase in demand in the Short and Long run</vt:lpstr>
      <vt:lpstr>PowerPoint Presentation</vt:lpstr>
      <vt:lpstr>PowerPoint Presentation</vt:lpstr>
      <vt:lpstr>Why long run supply curve might slope upward?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Markets</dc:title>
  <dc:creator>admin</dc:creator>
  <cp:lastModifiedBy>admin</cp:lastModifiedBy>
  <cp:revision>28</cp:revision>
  <dcterms:created xsi:type="dcterms:W3CDTF">2022-08-30T10:43:43Z</dcterms:created>
  <dcterms:modified xsi:type="dcterms:W3CDTF">2024-02-01T12:56:33Z</dcterms:modified>
</cp:coreProperties>
</file>