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80" r:id="rId2"/>
    <p:sldId id="257" r:id="rId3"/>
    <p:sldId id="282" r:id="rId4"/>
    <p:sldId id="258" r:id="rId5"/>
    <p:sldId id="259" r:id="rId6"/>
    <p:sldId id="310" r:id="rId7"/>
    <p:sldId id="312" r:id="rId8"/>
    <p:sldId id="313" r:id="rId9"/>
    <p:sldId id="301" r:id="rId10"/>
    <p:sldId id="321" r:id="rId11"/>
    <p:sldId id="324" r:id="rId12"/>
    <p:sldId id="293" r:id="rId13"/>
    <p:sldId id="329" r:id="rId14"/>
    <p:sldId id="333" r:id="rId15"/>
    <p:sldId id="331" r:id="rId16"/>
    <p:sldId id="334" r:id="rId17"/>
    <p:sldId id="350" r:id="rId18"/>
    <p:sldId id="345" r:id="rId19"/>
    <p:sldId id="335" r:id="rId20"/>
    <p:sldId id="336" r:id="rId21"/>
    <p:sldId id="337" r:id="rId22"/>
    <p:sldId id="338" r:id="rId23"/>
    <p:sldId id="339" r:id="rId24"/>
    <p:sldId id="340" r:id="rId25"/>
    <p:sldId id="341" r:id="rId26"/>
    <p:sldId id="343" r:id="rId27"/>
    <p:sldId id="342" r:id="rId28"/>
    <p:sldId id="344" r:id="rId29"/>
    <p:sldId id="346" r:id="rId30"/>
    <p:sldId id="351" r:id="rId31"/>
    <p:sldId id="348" r:id="rId32"/>
    <p:sldId id="347" r:id="rId33"/>
    <p:sldId id="352" r:id="rId34"/>
    <p:sldId id="354" r:id="rId35"/>
    <p:sldId id="353" r:id="rId36"/>
    <p:sldId id="356" r:id="rId37"/>
    <p:sldId id="359" r:id="rId38"/>
    <p:sldId id="360" r:id="rId39"/>
    <p:sldId id="361" r:id="rId40"/>
    <p:sldId id="362" r:id="rId41"/>
    <p:sldId id="363" r:id="rId42"/>
    <p:sldId id="365" r:id="rId43"/>
    <p:sldId id="357" r:id="rId44"/>
    <p:sldId id="358" r:id="rId45"/>
    <p:sldId id="355"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Varela"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89">
          <p15:clr>
            <a:srgbClr val="9AA0A6"/>
          </p15:clr>
        </p15:guide>
        <p15:guide id="2" orient="horz" pos="602">
          <p15:clr>
            <a:srgbClr val="9AA0A6"/>
          </p15:clr>
        </p15:guide>
        <p15:guide id="3" pos="17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0" roundtripDataSignature="AMtx7mgOjl/0E1GHwqK4eAfdlfSjr7To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717" autoAdjust="0"/>
  </p:normalViewPr>
  <p:slideViewPr>
    <p:cSldViewPr snapToGrid="0">
      <p:cViewPr varScale="1">
        <p:scale>
          <a:sx n="107" d="100"/>
          <a:sy n="107" d="100"/>
        </p:scale>
        <p:origin x="893" y="62"/>
      </p:cViewPr>
      <p:guideLst>
        <p:guide pos="189"/>
        <p:guide orient="horz" pos="602"/>
        <p:guide pos="171"/>
      </p:guideLst>
    </p:cSldViewPr>
  </p:slideViewPr>
  <p:outlineViewPr>
    <p:cViewPr>
      <p:scale>
        <a:sx n="33" d="100"/>
        <a:sy n="33" d="100"/>
      </p:scale>
      <p:origin x="0" y="-7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 name="Google Shape;3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16fe0c42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g816fe0c421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816fe0c421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g816fe0c421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27"/>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5" name="Google Shape;25;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27"/>
          <p:cNvSpPr txBox="1"/>
          <p:nvPr/>
        </p:nvSpPr>
        <p:spPr>
          <a:xfrm>
            <a:off x="0" y="4915443"/>
            <a:ext cx="2180700" cy="276600"/>
          </a:xfrm>
          <a:prstGeom prst="rect">
            <a:avLst/>
          </a:prstGeom>
          <a:noFill/>
          <a:ln>
            <a:noFill/>
          </a:ln>
        </p:spPr>
        <p:txBody>
          <a:bodyPr spcFirstLastPara="1" wrap="square" lIns="62175" tIns="62175" rIns="62175" bIns="62175" anchor="ctr" anchorCtr="0">
            <a:noAutofit/>
          </a:bodyPr>
          <a:lstStyle/>
          <a:p>
            <a:pPr marL="0" marR="0" lvl="0" indent="0" algn="l" rtl="0">
              <a:lnSpc>
                <a:spcPct val="90000"/>
              </a:lnSpc>
              <a:spcBef>
                <a:spcPts val="0"/>
              </a:spcBef>
              <a:spcAft>
                <a:spcPts val="0"/>
              </a:spcAft>
              <a:buClr>
                <a:srgbClr val="000000"/>
              </a:buClr>
              <a:buSzPts val="1200"/>
              <a:buFont typeface="Calibri"/>
              <a:buNone/>
            </a:pPr>
            <a:r>
              <a:rPr lang="en" sz="800" b="0" i="0" u="none" strike="noStrike" cap="none">
                <a:solidFill>
                  <a:srgbClr val="666666"/>
                </a:solidFill>
                <a:latin typeface="Varela"/>
                <a:ea typeface="Varela"/>
                <a:cs typeface="Varela"/>
                <a:sym typeface="Varela"/>
              </a:rPr>
              <a:t>www.tqb.li2.in </a:t>
            </a:r>
            <a:endParaRPr sz="800" b="0" i="0" u="none" strike="noStrike" cap="none">
              <a:solidFill>
                <a:srgbClr val="666666"/>
              </a:solidFill>
              <a:latin typeface="Varela"/>
              <a:ea typeface="Varela"/>
              <a:cs typeface="Varela"/>
              <a:sym typeface="Varela"/>
            </a:endParaRPr>
          </a:p>
        </p:txBody>
      </p:sp>
      <p:sp>
        <p:nvSpPr>
          <p:cNvPr id="29" name="Google Shape;29;p27"/>
          <p:cNvSpPr/>
          <p:nvPr/>
        </p:nvSpPr>
        <p:spPr>
          <a:xfrm>
            <a:off x="250" y="354650"/>
            <a:ext cx="7448100" cy="426600"/>
          </a:xfrm>
          <a:prstGeom prst="rect">
            <a:avLst/>
          </a:prstGeom>
          <a:solidFill>
            <a:srgbClr val="FBAB18"/>
          </a:solidFill>
          <a:ln>
            <a:noFill/>
          </a:ln>
        </p:spPr>
        <p:txBody>
          <a:bodyPr spcFirstLastPara="1" wrap="square" lIns="68575" tIns="68575" rIns="68575" bIns="68575" anchor="ctr" anchorCtr="0">
            <a:noAutofit/>
          </a:bodyPr>
          <a:lstStyle/>
          <a:p>
            <a:pPr marL="0" marR="0" lvl="0" indent="0" algn="ctr" rtl="0">
              <a:lnSpc>
                <a:spcPct val="150000"/>
              </a:lnSpc>
              <a:spcBef>
                <a:spcPts val="100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pic>
        <p:nvPicPr>
          <p:cNvPr id="30" name="Google Shape;30;p27"/>
          <p:cNvPicPr preferRelativeResize="0"/>
          <p:nvPr/>
        </p:nvPicPr>
        <p:blipFill rotWithShape="1">
          <a:blip r:embed="rId2">
            <a:alphaModFix/>
          </a:blip>
          <a:srcRect/>
          <a:stretch/>
        </p:blipFill>
        <p:spPr>
          <a:xfrm>
            <a:off x="65189" y="0"/>
            <a:ext cx="960046" cy="39221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p:nvPr/>
        </p:nvSpPr>
        <p:spPr>
          <a:xfrm>
            <a:off x="7448250" y="7025"/>
            <a:ext cx="1695900" cy="1114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p2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2" name="Google Shape;12;p26"/>
          <p:cNvCxnSpPr/>
          <p:nvPr/>
        </p:nvCxnSpPr>
        <p:spPr>
          <a:xfrm>
            <a:off x="7525525" y="0"/>
            <a:ext cx="0" cy="808200"/>
          </a:xfrm>
          <a:prstGeom prst="straightConnector1">
            <a:avLst/>
          </a:prstGeom>
          <a:noFill/>
          <a:ln w="19050" cap="flat" cmpd="sng">
            <a:solidFill>
              <a:srgbClr val="FBAB18"/>
            </a:solidFill>
            <a:prstDash val="solid"/>
            <a:round/>
            <a:headEnd type="none" w="sm" len="sm"/>
            <a:tailEnd type="none" w="sm" len="sm"/>
          </a:ln>
        </p:spPr>
      </p:cxnSp>
      <p:cxnSp>
        <p:nvCxnSpPr>
          <p:cNvPr id="13" name="Google Shape;13;p26"/>
          <p:cNvCxnSpPr/>
          <p:nvPr/>
        </p:nvCxnSpPr>
        <p:spPr>
          <a:xfrm>
            <a:off x="7919025" y="1046975"/>
            <a:ext cx="1236600" cy="0"/>
          </a:xfrm>
          <a:prstGeom prst="straightConnector1">
            <a:avLst/>
          </a:prstGeom>
          <a:noFill/>
          <a:ln w="19050" cap="flat" cmpd="sng">
            <a:solidFill>
              <a:srgbClr val="FBAB1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ACFF-1EC0-4693-8AEB-88E7710E351B}"/>
              </a:ext>
            </a:extLst>
          </p:cNvPr>
          <p:cNvSpPr>
            <a:spLocks noGrp="1"/>
          </p:cNvSpPr>
          <p:nvPr>
            <p:ph type="ctrTitle"/>
          </p:nvPr>
        </p:nvSpPr>
        <p:spPr>
          <a:xfrm>
            <a:off x="1143000" y="1676400"/>
            <a:ext cx="6858000" cy="1790700"/>
          </a:xfrm>
        </p:spPr>
        <p:txBody>
          <a:bodyPr/>
          <a:lstStyle/>
          <a:p>
            <a:r>
              <a:rPr lang="en-IN" dirty="0"/>
              <a:t>We will begin shortly…</a:t>
            </a:r>
          </a:p>
        </p:txBody>
      </p:sp>
    </p:spTree>
    <p:extLst>
      <p:ext uri="{BB962C8B-B14F-4D97-AF65-F5344CB8AC3E}">
        <p14:creationId xmlns:p14="http://schemas.microsoft.com/office/powerpoint/2010/main" val="281798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0C20-6307-42A0-8222-853AF5164725}"/>
              </a:ext>
            </a:extLst>
          </p:cNvPr>
          <p:cNvSpPr>
            <a:spLocks noGrp="1"/>
          </p:cNvSpPr>
          <p:nvPr>
            <p:ph type="ctrTitle"/>
          </p:nvPr>
        </p:nvSpPr>
        <p:spPr>
          <a:xfrm>
            <a:off x="953690" y="1060372"/>
            <a:ext cx="7236619" cy="660797"/>
          </a:xfrm>
        </p:spPr>
        <p:txBody>
          <a:bodyPr/>
          <a:lstStyle/>
          <a:p>
            <a:r>
              <a:rPr lang="en-IN" dirty="0"/>
              <a:t>Why Pooling? </a:t>
            </a:r>
          </a:p>
        </p:txBody>
      </p:sp>
      <p:sp>
        <p:nvSpPr>
          <p:cNvPr id="3" name="Subtitle 2">
            <a:extLst>
              <a:ext uri="{FF2B5EF4-FFF2-40B4-BE49-F238E27FC236}">
                <a16:creationId xmlns:a16="http://schemas.microsoft.com/office/drawing/2014/main" id="{7D10BEFC-D7E9-472E-A3FD-67C39E2F34A6}"/>
              </a:ext>
            </a:extLst>
          </p:cNvPr>
          <p:cNvSpPr>
            <a:spLocks noGrp="1"/>
          </p:cNvSpPr>
          <p:nvPr>
            <p:ph type="subTitle" idx="1"/>
          </p:nvPr>
        </p:nvSpPr>
        <p:spPr>
          <a:xfrm>
            <a:off x="580428" y="1721169"/>
            <a:ext cx="7983141" cy="1241700"/>
          </a:xfrm>
        </p:spPr>
        <p:txBody>
          <a:bodyPr/>
          <a:lstStyle/>
          <a:p>
            <a:pPr algn="just">
              <a:buFont typeface="Arial" panose="020B0604020202020204" pitchFamily="34" charset="0"/>
              <a:buChar char="•"/>
            </a:pPr>
            <a:r>
              <a:rPr lang="en-IN" dirty="0"/>
              <a:t>Pooling layers are used to reduce the size of the representation to speed up computation as well as to make feature detection more robust. </a:t>
            </a:r>
          </a:p>
          <a:p>
            <a:pPr algn="just">
              <a:buFont typeface="Arial" panose="020B0604020202020204" pitchFamily="34" charset="0"/>
              <a:buChar char="•"/>
            </a:pPr>
            <a:r>
              <a:rPr lang="en-IN" dirty="0"/>
              <a:t>Two types of pooling: Max pooling &amp; average pooling (not used much anymore)</a:t>
            </a:r>
          </a:p>
        </p:txBody>
      </p:sp>
      <p:pic>
        <p:nvPicPr>
          <p:cNvPr id="20484" name="Picture 4" descr="Introduction to Convolutional Neural Network (CNN) using Tensorflow">
            <a:extLst>
              <a:ext uri="{FF2B5EF4-FFF2-40B4-BE49-F238E27FC236}">
                <a16:creationId xmlns:a16="http://schemas.microsoft.com/office/drawing/2014/main" id="{673683C2-7138-4115-963F-13A59B2096A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2459" y="2857874"/>
            <a:ext cx="4079082" cy="202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6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93EC-7F9F-4D52-8F17-50C7DCF26DED}"/>
              </a:ext>
            </a:extLst>
          </p:cNvPr>
          <p:cNvSpPr>
            <a:spLocks noGrp="1"/>
          </p:cNvSpPr>
          <p:nvPr>
            <p:ph type="ctrTitle"/>
          </p:nvPr>
        </p:nvSpPr>
        <p:spPr>
          <a:xfrm>
            <a:off x="1143000" y="964406"/>
            <a:ext cx="6858000" cy="589359"/>
          </a:xfrm>
        </p:spPr>
        <p:txBody>
          <a:bodyPr/>
          <a:lstStyle/>
          <a:p>
            <a:r>
              <a:rPr lang="en-IN" sz="3000" dirty="0"/>
              <a:t>What is the function of FC layers? </a:t>
            </a:r>
          </a:p>
        </p:txBody>
      </p:sp>
      <p:sp>
        <p:nvSpPr>
          <p:cNvPr id="3" name="Subtitle 2">
            <a:extLst>
              <a:ext uri="{FF2B5EF4-FFF2-40B4-BE49-F238E27FC236}">
                <a16:creationId xmlns:a16="http://schemas.microsoft.com/office/drawing/2014/main" id="{B0103E36-BAF0-4133-9316-A052B415BCDC}"/>
              </a:ext>
            </a:extLst>
          </p:cNvPr>
          <p:cNvSpPr>
            <a:spLocks noGrp="1"/>
          </p:cNvSpPr>
          <p:nvPr>
            <p:ph type="subTitle" idx="1"/>
          </p:nvPr>
        </p:nvSpPr>
        <p:spPr>
          <a:xfrm>
            <a:off x="428625" y="1879996"/>
            <a:ext cx="8179594" cy="2920604"/>
          </a:xfrm>
        </p:spPr>
        <p:txBody>
          <a:bodyPr/>
          <a:lstStyle/>
          <a:p>
            <a:pPr algn="l">
              <a:buFont typeface="Arial" panose="020B0604020202020204" pitchFamily="34" charset="0"/>
              <a:buChar char="•"/>
            </a:pPr>
            <a:r>
              <a:rPr lang="en-IN" dirty="0"/>
              <a:t>Fully connected layers do the job of actually producing the output required from the  activations obtained thus far </a:t>
            </a:r>
          </a:p>
          <a:p>
            <a:pPr algn="l">
              <a:buFont typeface="Arial" panose="020B0604020202020204" pitchFamily="34" charset="0"/>
              <a:buChar char="•"/>
            </a:pPr>
            <a:r>
              <a:rPr lang="en-IN" dirty="0"/>
              <a:t>For example, a fully connected layer is the one which computes the probabilities that the object belongs to one of ‘n’ classes in a classification problem </a:t>
            </a:r>
          </a:p>
          <a:p>
            <a:pPr algn="l">
              <a:buFont typeface="Arial" panose="020B0604020202020204" pitchFamily="34" charset="0"/>
              <a:buChar char="•"/>
            </a:pPr>
            <a:r>
              <a:rPr lang="en-IN" dirty="0"/>
              <a:t>It is also responsible for returning the coordinates of the object in a localization or detection problem </a:t>
            </a:r>
          </a:p>
          <a:p>
            <a:pPr algn="l">
              <a:buFont typeface="Arial" panose="020B0604020202020204" pitchFamily="34" charset="0"/>
              <a:buChar char="•"/>
            </a:pPr>
            <a:r>
              <a:rPr lang="en-IN" dirty="0"/>
              <a:t>A flattened row vector is computed prior to being evaluated by an FC layer </a:t>
            </a:r>
          </a:p>
          <a:p>
            <a:pPr algn="l">
              <a:buFont typeface="Arial" panose="020B0604020202020204" pitchFamily="34" charset="0"/>
              <a:buChar char="•"/>
            </a:pPr>
            <a:r>
              <a:rPr lang="en-IN" dirty="0"/>
              <a:t>In an FC layer, each neuron of the input is connected  to the output fully </a:t>
            </a:r>
          </a:p>
        </p:txBody>
      </p:sp>
    </p:spTree>
    <p:extLst>
      <p:ext uri="{BB962C8B-B14F-4D97-AF65-F5344CB8AC3E}">
        <p14:creationId xmlns:p14="http://schemas.microsoft.com/office/powerpoint/2010/main" val="400302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CB6456-6E88-4C40-A3AD-9F6822A5E231}"/>
              </a:ext>
            </a:extLst>
          </p:cNvPr>
          <p:cNvSpPr txBox="1">
            <a:spLocks/>
          </p:cNvSpPr>
          <p:nvPr/>
        </p:nvSpPr>
        <p:spPr>
          <a:xfrm>
            <a:off x="1143000" y="806770"/>
            <a:ext cx="6858000" cy="787003"/>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IN"/>
              <a:t>NEURAL NETWORK</a:t>
            </a:r>
            <a:endParaRPr lang="en-IN" dirty="0"/>
          </a:p>
        </p:txBody>
      </p:sp>
      <p:pic>
        <p:nvPicPr>
          <p:cNvPr id="2050" name="Picture 2" descr="Deep Learning – Introduction to Convolutional Neural Networks ...">
            <a:extLst>
              <a:ext uri="{FF2B5EF4-FFF2-40B4-BE49-F238E27FC236}">
                <a16:creationId xmlns:a16="http://schemas.microsoft.com/office/drawing/2014/main" id="{DA60A249-FD06-4FCE-9B17-6B830F816C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18"/>
          <a:stretch/>
        </p:blipFill>
        <p:spPr bwMode="auto">
          <a:xfrm>
            <a:off x="0" y="1769806"/>
            <a:ext cx="9144000" cy="300091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3;g816fe0c421_1_21">
            <a:extLst>
              <a:ext uri="{FF2B5EF4-FFF2-40B4-BE49-F238E27FC236}">
                <a16:creationId xmlns:a16="http://schemas.microsoft.com/office/drawing/2014/main" id="{218FADC0-5320-46EA-B447-F5CB4F9CCF62}"/>
              </a:ext>
            </a:extLst>
          </p:cNvPr>
          <p:cNvSpPr/>
          <p:nvPr/>
        </p:nvSpPr>
        <p:spPr>
          <a:xfrm>
            <a:off x="-2202133" y="275352"/>
            <a:ext cx="9716714" cy="426900"/>
          </a:xfrm>
          <a:prstGeom prst="rect">
            <a:avLst/>
          </a:prstGeom>
          <a:noFill/>
          <a:ln>
            <a:noFill/>
          </a:ln>
        </p:spPr>
        <p:txBody>
          <a:bodyPr spcFirstLastPara="1" wrap="square" lIns="68575" tIns="68575" rIns="68575" bIns="68575" anchor="ctr" anchorCtr="0">
            <a:noAutofit/>
          </a:bodyPr>
          <a:lstStyle/>
          <a:p>
            <a:pPr marL="2286000" marR="0" lvl="0" indent="0" rtl="0">
              <a:lnSpc>
                <a:spcPct val="150000"/>
              </a:lnSpc>
              <a:spcBef>
                <a:spcPts val="1000"/>
              </a:spcBef>
              <a:spcAft>
                <a:spcPts val="0"/>
              </a:spcAft>
              <a:buClr>
                <a:srgbClr val="000000"/>
              </a:buClr>
              <a:buSzPts val="1800"/>
              <a:buFont typeface="Arial"/>
              <a:buNone/>
            </a:pPr>
            <a:r>
              <a:rPr lang="en-IN" sz="1800" b="1" dirty="0">
                <a:solidFill>
                  <a:srgbClr val="FFFFFF"/>
                </a:solidFill>
                <a:latin typeface="Varela"/>
                <a:sym typeface="Varela"/>
              </a:rPr>
              <a:t>NEURAL NETWORKS</a:t>
            </a: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1266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4E1074-E654-4012-9EAA-0F2192A7D22A}"/>
              </a:ext>
            </a:extLst>
          </p:cNvPr>
          <p:cNvSpPr>
            <a:spLocks noGrp="1"/>
          </p:cNvSpPr>
          <p:nvPr>
            <p:ph type="ctrTitle"/>
          </p:nvPr>
        </p:nvSpPr>
        <p:spPr>
          <a:xfrm>
            <a:off x="1296590" y="706041"/>
            <a:ext cx="6550819" cy="694135"/>
          </a:xfrm>
        </p:spPr>
        <p:txBody>
          <a:bodyPr/>
          <a:lstStyle/>
          <a:p>
            <a:r>
              <a:rPr lang="en-IN" dirty="0" err="1"/>
              <a:t>AlexNet</a:t>
            </a:r>
            <a:endParaRPr lang="en-IN" dirty="0"/>
          </a:p>
        </p:txBody>
      </p:sp>
      <p:pic>
        <p:nvPicPr>
          <p:cNvPr id="22530" name="Picture 2" descr="AlexNet - ImageNet Classification with Convolutional Neural Networks">
            <a:extLst>
              <a:ext uri="{FF2B5EF4-FFF2-40B4-BE49-F238E27FC236}">
                <a16:creationId xmlns:a16="http://schemas.microsoft.com/office/drawing/2014/main" id="{6EBBB9B7-E980-412B-989D-B103FE0FBA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00" r="1472" b="5142"/>
          <a:stretch/>
        </p:blipFill>
        <p:spPr bwMode="auto">
          <a:xfrm>
            <a:off x="1393029" y="1286946"/>
            <a:ext cx="6236496" cy="2781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BCB99D3-C446-4A62-B5A0-9652DCD1A341}"/>
              </a:ext>
            </a:extLst>
          </p:cNvPr>
          <p:cNvSpPr/>
          <p:nvPr/>
        </p:nvSpPr>
        <p:spPr>
          <a:xfrm>
            <a:off x="317897" y="4036871"/>
            <a:ext cx="8508206" cy="1209370"/>
          </a:xfrm>
          <a:prstGeom prst="rect">
            <a:avLst/>
          </a:prstGeom>
        </p:spPr>
        <p:txBody>
          <a:bodyPr wrap="square">
            <a:spAutoFit/>
          </a:bodyPr>
          <a:lstStyle/>
          <a:p>
            <a:pPr marL="285750" lvl="0" indent="-285750" algn="just">
              <a:lnSpc>
                <a:spcPct val="107000"/>
              </a:lnSpc>
              <a:spcAft>
                <a:spcPts val="800"/>
              </a:spcAft>
              <a:buFont typeface="Arial" panose="020B0604020202020204" pitchFamily="34" charset="0"/>
              <a:buChar char="•"/>
            </a:pPr>
            <a:r>
              <a:rPr lang="en-IN" dirty="0" err="1">
                <a:latin typeface="Calibri" panose="020F0502020204030204" pitchFamily="34" charset="0"/>
                <a:ea typeface="Calibri" panose="020F0502020204030204" pitchFamily="34" charset="0"/>
                <a:cs typeface="Calibri" panose="020F0502020204030204" pitchFamily="34" charset="0"/>
              </a:rPr>
              <a:t>AlexNet</a:t>
            </a:r>
            <a:r>
              <a:rPr lang="en-IN" dirty="0">
                <a:latin typeface="Calibri" panose="020F0502020204030204" pitchFamily="34" charset="0"/>
                <a:ea typeface="Calibri" panose="020F0502020204030204" pitchFamily="34" charset="0"/>
                <a:cs typeface="Calibri" panose="020F0502020204030204" pitchFamily="34" charset="0"/>
              </a:rPr>
              <a:t> is named after the original first author of the paper that introduced this architecture.</a:t>
            </a:r>
          </a:p>
          <a:p>
            <a:pPr marL="285750" indent="-2857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Won ImageNet challenge 2012. </a:t>
            </a:r>
            <a:r>
              <a:rPr lang="en-IN" dirty="0">
                <a:latin typeface="Calibri" panose="020F0502020204030204" pitchFamily="34" charset="0"/>
                <a:cs typeface="Calibri" panose="020F0502020204030204" pitchFamily="34" charset="0"/>
              </a:rPr>
              <a:t>At the time of this paper, GPUs weren’t very powerful, so they devised a method to train nearly 60 million parameters of </a:t>
            </a:r>
            <a:r>
              <a:rPr lang="en-IN" dirty="0" err="1">
                <a:latin typeface="Calibri" panose="020F0502020204030204" pitchFamily="34" charset="0"/>
                <a:cs typeface="Calibri" panose="020F0502020204030204" pitchFamily="34" charset="0"/>
              </a:rPr>
              <a:t>AlexNet</a:t>
            </a:r>
            <a:r>
              <a:rPr lang="en-IN" dirty="0">
                <a:latin typeface="Calibri" panose="020F0502020204030204" pitchFamily="34" charset="0"/>
                <a:cs typeface="Calibri" panose="020F0502020204030204" pitchFamily="34" charset="0"/>
              </a:rPr>
              <a:t> with two GPUs communicating with each other </a:t>
            </a:r>
          </a:p>
          <a:p>
            <a:pPr marL="285750" lvl="0" indent="-285750" algn="just">
              <a:lnSpc>
                <a:spcPct val="107000"/>
              </a:lnSpc>
              <a:spcAft>
                <a:spcPts val="800"/>
              </a:spcAft>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5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5AD8-FB0B-4058-8F49-A423C1184443}"/>
              </a:ext>
            </a:extLst>
          </p:cNvPr>
          <p:cNvSpPr>
            <a:spLocks noGrp="1"/>
          </p:cNvSpPr>
          <p:nvPr>
            <p:ph type="ctrTitle"/>
          </p:nvPr>
        </p:nvSpPr>
        <p:spPr>
          <a:xfrm>
            <a:off x="1143000" y="263128"/>
            <a:ext cx="6858000" cy="1790700"/>
          </a:xfrm>
        </p:spPr>
        <p:txBody>
          <a:bodyPr/>
          <a:lstStyle/>
          <a:p>
            <a:r>
              <a:rPr lang="en-IN" dirty="0"/>
              <a:t>DISADVANTAGES OF CNNs</a:t>
            </a:r>
          </a:p>
        </p:txBody>
      </p:sp>
      <p:sp>
        <p:nvSpPr>
          <p:cNvPr id="3" name="Subtitle 2">
            <a:extLst>
              <a:ext uri="{FF2B5EF4-FFF2-40B4-BE49-F238E27FC236}">
                <a16:creationId xmlns:a16="http://schemas.microsoft.com/office/drawing/2014/main" id="{CA0B431F-DFF7-4D66-A797-96C2B315AEC9}"/>
              </a:ext>
            </a:extLst>
          </p:cNvPr>
          <p:cNvSpPr>
            <a:spLocks noGrp="1"/>
          </p:cNvSpPr>
          <p:nvPr>
            <p:ph type="subTitle" idx="1"/>
          </p:nvPr>
        </p:nvSpPr>
        <p:spPr>
          <a:xfrm>
            <a:off x="250031" y="2214563"/>
            <a:ext cx="8893969" cy="1921546"/>
          </a:xfrm>
        </p:spPr>
        <p:txBody>
          <a:bodyPr/>
          <a:lstStyle/>
          <a:p>
            <a:pPr algn="l">
              <a:buAutoNum type="arabicPeriod"/>
            </a:pPr>
            <a:r>
              <a:rPr lang="en-IN" dirty="0"/>
              <a:t>Large Datasets: For novel problems, huge amounts of data is required for each class</a:t>
            </a:r>
          </a:p>
          <a:p>
            <a:pPr algn="l">
              <a:buAutoNum type="arabicPeriod"/>
            </a:pPr>
            <a:r>
              <a:rPr lang="en-IN" dirty="0"/>
              <a:t>Class Imbalance: Not having same number of images for each class</a:t>
            </a:r>
          </a:p>
          <a:p>
            <a:pPr algn="l">
              <a:buAutoNum type="arabicPeriod"/>
            </a:pPr>
            <a:r>
              <a:rPr lang="en-IN" dirty="0"/>
              <a:t>Data sparsity: Difficult to find sufficient images for certain applications</a:t>
            </a:r>
          </a:p>
          <a:p>
            <a:pPr algn="l">
              <a:buAutoNum type="arabicPeriod"/>
            </a:pPr>
            <a:r>
              <a:rPr lang="en-IN" dirty="0"/>
              <a:t>Large training time: Consumes a large amount of computational power for training </a:t>
            </a:r>
          </a:p>
          <a:p>
            <a:pPr algn="l">
              <a:buAutoNum type="arabicPeriod"/>
            </a:pPr>
            <a:r>
              <a:rPr lang="en-IN" dirty="0"/>
              <a:t>Overfitting: Especially with smaller datasets, it tends to learn irrelevant details &amp; overfits </a:t>
            </a:r>
          </a:p>
          <a:p>
            <a:pPr algn="l">
              <a:buAutoNum type="arabicPeriod"/>
            </a:pPr>
            <a:r>
              <a:rPr lang="en-IN" dirty="0"/>
              <a:t>Experience needed for hyperparameter tuning </a:t>
            </a:r>
          </a:p>
        </p:txBody>
      </p:sp>
    </p:spTree>
    <p:extLst>
      <p:ext uri="{BB962C8B-B14F-4D97-AF65-F5344CB8AC3E}">
        <p14:creationId xmlns:p14="http://schemas.microsoft.com/office/powerpoint/2010/main" val="312476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CCB1-07FB-472F-A26F-B414093D264F}"/>
              </a:ext>
            </a:extLst>
          </p:cNvPr>
          <p:cNvSpPr>
            <a:spLocks noGrp="1"/>
          </p:cNvSpPr>
          <p:nvPr>
            <p:ph type="ctrTitle"/>
          </p:nvPr>
        </p:nvSpPr>
        <p:spPr>
          <a:xfrm>
            <a:off x="-471602" y="676626"/>
            <a:ext cx="9658350" cy="903684"/>
          </a:xfrm>
        </p:spPr>
        <p:txBody>
          <a:bodyPr/>
          <a:lstStyle/>
          <a:p>
            <a:r>
              <a:rPr lang="en-IN" sz="2500" dirty="0"/>
              <a:t>OVERCOMING OVERFITTING &amp; UNBALANCED DATASETS</a:t>
            </a:r>
            <a:br>
              <a:rPr lang="en-IN" sz="2500" dirty="0"/>
            </a:br>
            <a:r>
              <a:rPr lang="en-IN" sz="2500" dirty="0"/>
              <a:t> </a:t>
            </a:r>
            <a:r>
              <a:rPr lang="en-IN" sz="2500" b="1" dirty="0"/>
              <a:t>DATA AUGMENTATION</a:t>
            </a:r>
          </a:p>
        </p:txBody>
      </p:sp>
      <p:pic>
        <p:nvPicPr>
          <p:cNvPr id="24578" name="Picture 2" descr="Data Augmentation: How to use Deep Learning when you have Limited Data">
            <a:extLst>
              <a:ext uri="{FF2B5EF4-FFF2-40B4-BE49-F238E27FC236}">
                <a16:creationId xmlns:a16="http://schemas.microsoft.com/office/drawing/2014/main" id="{B8B46739-2415-4974-9B31-DF75C77675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622"/>
          <a:stretch/>
        </p:blipFill>
        <p:spPr bwMode="auto">
          <a:xfrm>
            <a:off x="4407579" y="3139847"/>
            <a:ext cx="4150633" cy="1775424"/>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Data augmentation : boost your image dataset with few lines of Python">
            <a:extLst>
              <a:ext uri="{FF2B5EF4-FFF2-40B4-BE49-F238E27FC236}">
                <a16:creationId xmlns:a16="http://schemas.microsoft.com/office/drawing/2014/main" id="{76375D29-3CF9-48E0-B7EF-EBD26B355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959" y="1610427"/>
            <a:ext cx="4231253" cy="1499303"/>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Data Augmentation | Papers With Code">
            <a:extLst>
              <a:ext uri="{FF2B5EF4-FFF2-40B4-BE49-F238E27FC236}">
                <a16:creationId xmlns:a16="http://schemas.microsoft.com/office/drawing/2014/main" id="{900D3FDD-A3E4-4D34-B8B9-8C1BA94B7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 y="1506538"/>
            <a:ext cx="3524250" cy="343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1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5C94-AD1E-490C-ADCE-CB0AA66BBE81}"/>
              </a:ext>
            </a:extLst>
          </p:cNvPr>
          <p:cNvSpPr>
            <a:spLocks noGrp="1"/>
          </p:cNvSpPr>
          <p:nvPr>
            <p:ph type="ctrTitle"/>
          </p:nvPr>
        </p:nvSpPr>
        <p:spPr/>
        <p:txBody>
          <a:bodyPr/>
          <a:lstStyle/>
          <a:p>
            <a:r>
              <a:rPr lang="en-IN" dirty="0"/>
              <a:t>TRANSFER LEARNING</a:t>
            </a:r>
          </a:p>
        </p:txBody>
      </p:sp>
      <p:sp>
        <p:nvSpPr>
          <p:cNvPr id="3" name="Subtitle 2">
            <a:extLst>
              <a:ext uri="{FF2B5EF4-FFF2-40B4-BE49-F238E27FC236}">
                <a16:creationId xmlns:a16="http://schemas.microsoft.com/office/drawing/2014/main" id="{2A5883B9-3B9C-4CC8-84CF-BBCDC6884171}"/>
              </a:ext>
            </a:extLst>
          </p:cNvPr>
          <p:cNvSpPr>
            <a:spLocks noGrp="1"/>
          </p:cNvSpPr>
          <p:nvPr>
            <p:ph type="subTitle" idx="1"/>
          </p:nvPr>
        </p:nvSpPr>
        <p:spPr/>
        <p:txBody>
          <a:bodyPr/>
          <a:lstStyle/>
          <a:p>
            <a:r>
              <a:rPr lang="en-IN" dirty="0"/>
              <a:t>The solution to large datasets issue</a:t>
            </a:r>
          </a:p>
        </p:txBody>
      </p:sp>
    </p:spTree>
    <p:extLst>
      <p:ext uri="{BB962C8B-B14F-4D97-AF65-F5344CB8AC3E}">
        <p14:creationId xmlns:p14="http://schemas.microsoft.com/office/powerpoint/2010/main" val="200697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EB45-AA8F-4732-BDE5-06A39D99E799}"/>
              </a:ext>
            </a:extLst>
          </p:cNvPr>
          <p:cNvSpPr>
            <a:spLocks noGrp="1"/>
          </p:cNvSpPr>
          <p:nvPr>
            <p:ph type="ctrTitle"/>
          </p:nvPr>
        </p:nvSpPr>
        <p:spPr>
          <a:xfrm>
            <a:off x="1143000" y="771526"/>
            <a:ext cx="6858000" cy="625078"/>
          </a:xfrm>
        </p:spPr>
        <p:txBody>
          <a:bodyPr/>
          <a:lstStyle/>
          <a:p>
            <a:r>
              <a:rPr lang="en-IN" sz="3500" dirty="0"/>
              <a:t>Practical Advice for using </a:t>
            </a:r>
            <a:r>
              <a:rPr lang="en-IN" sz="3500" dirty="0" err="1"/>
              <a:t>ConvNets</a:t>
            </a:r>
            <a:endParaRPr lang="en-IN" sz="3500" dirty="0"/>
          </a:p>
        </p:txBody>
      </p:sp>
      <p:sp>
        <p:nvSpPr>
          <p:cNvPr id="3" name="Subtitle 2">
            <a:extLst>
              <a:ext uri="{FF2B5EF4-FFF2-40B4-BE49-F238E27FC236}">
                <a16:creationId xmlns:a16="http://schemas.microsoft.com/office/drawing/2014/main" id="{3FF109D9-73FF-4B52-B6EE-5A394836A27E}"/>
              </a:ext>
            </a:extLst>
          </p:cNvPr>
          <p:cNvSpPr>
            <a:spLocks noGrp="1"/>
          </p:cNvSpPr>
          <p:nvPr>
            <p:ph type="subTitle" idx="1"/>
          </p:nvPr>
        </p:nvSpPr>
        <p:spPr>
          <a:xfrm>
            <a:off x="207169" y="1468041"/>
            <a:ext cx="8729662" cy="1241700"/>
          </a:xfrm>
        </p:spPr>
        <p:txBody>
          <a:bodyPr/>
          <a:lstStyle/>
          <a:p>
            <a:pPr marL="381000" indent="-285750" algn="just">
              <a:buFont typeface="Arial" panose="020B0604020202020204" pitchFamily="34" charset="0"/>
              <a:buChar char="•"/>
            </a:pPr>
            <a:r>
              <a:rPr lang="en-IN" dirty="0"/>
              <a:t>Small training set: Save computation and execution time, save the activations of all layers except the last </a:t>
            </a:r>
            <a:r>
              <a:rPr lang="en-IN" dirty="0" err="1"/>
              <a:t>softmax</a:t>
            </a:r>
            <a:r>
              <a:rPr lang="en-IN" dirty="0"/>
              <a:t> layer to the disk to train the parameters in the last layer. </a:t>
            </a:r>
          </a:p>
          <a:p>
            <a:pPr marL="381000" indent="-285750" algn="just">
              <a:buFont typeface="Arial" panose="020B0604020202020204" pitchFamily="34" charset="0"/>
              <a:buChar char="•"/>
            </a:pPr>
            <a:r>
              <a:rPr lang="en-IN" dirty="0"/>
              <a:t>If you have a larger training set: Save activations of a few layers before the output layer, not all of them. </a:t>
            </a:r>
          </a:p>
          <a:p>
            <a:pPr marL="381000" indent="-285750" algn="just">
              <a:buFont typeface="Arial" panose="020B0604020202020204" pitchFamily="34" charset="0"/>
              <a:buChar char="•"/>
            </a:pPr>
            <a:r>
              <a:rPr lang="en-IN" dirty="0"/>
              <a:t>Popular data augmentation methods used: mirroring, random cropping, shearing, rotation, colour shifting (using PCA [principle component analysis]</a:t>
            </a:r>
          </a:p>
          <a:p>
            <a:pPr marL="381000" indent="-285750" algn="just">
              <a:buFont typeface="Arial" panose="020B0604020202020204" pitchFamily="34" charset="0"/>
              <a:buChar char="•"/>
            </a:pPr>
            <a:r>
              <a:rPr lang="en-IN" dirty="0"/>
              <a:t>In general, in deep learning problems, when you don’t have enough data, a lot of hand engineering (manually </a:t>
            </a:r>
            <a:r>
              <a:rPr lang="en-IN" dirty="0" err="1"/>
              <a:t>hypertuning</a:t>
            </a:r>
            <a:r>
              <a:rPr lang="en-IN" dirty="0"/>
              <a:t> parameters, modifying the architecture etc) is required.</a:t>
            </a:r>
          </a:p>
          <a:p>
            <a:pPr marL="381000" indent="-285750" algn="just">
              <a:buFont typeface="Arial" panose="020B0604020202020204" pitchFamily="34" charset="0"/>
              <a:buChar char="•"/>
            </a:pPr>
            <a:r>
              <a:rPr lang="en-IN" dirty="0"/>
              <a:t>When you have more data, the algorithms become simpler and lesser hand engineering is required. </a:t>
            </a:r>
          </a:p>
          <a:p>
            <a:pPr marL="381000" indent="-285750" algn="just">
              <a:buFont typeface="Arial" panose="020B0604020202020204" pitchFamily="34" charset="0"/>
              <a:buChar char="•"/>
            </a:pPr>
            <a:endParaRPr lang="en-IN" dirty="0"/>
          </a:p>
          <a:p>
            <a:pPr marL="381000" indent="-285750" algn="just">
              <a:buFont typeface="Arial" panose="020B0604020202020204" pitchFamily="34" charset="0"/>
              <a:buChar char="•"/>
            </a:pPr>
            <a:endParaRPr lang="en-IN" dirty="0"/>
          </a:p>
          <a:p>
            <a:pPr marL="38100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63626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map&#10;&#10;Description automatically generated">
            <a:extLst>
              <a:ext uri="{FF2B5EF4-FFF2-40B4-BE49-F238E27FC236}">
                <a16:creationId xmlns:a16="http://schemas.microsoft.com/office/drawing/2014/main" id="{9B98D841-B635-4388-B072-C3D15982A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748" y="1062990"/>
            <a:ext cx="5864504" cy="3474719"/>
          </a:xfrm>
          <a:prstGeom prst="rect">
            <a:avLst/>
          </a:prstGeom>
        </p:spPr>
      </p:pic>
      <p:sp>
        <p:nvSpPr>
          <p:cNvPr id="5" name="Rectangle 4">
            <a:extLst>
              <a:ext uri="{FF2B5EF4-FFF2-40B4-BE49-F238E27FC236}">
                <a16:creationId xmlns:a16="http://schemas.microsoft.com/office/drawing/2014/main" id="{E32F56BA-40DA-4D4C-8991-B7944B375EEA}"/>
              </a:ext>
            </a:extLst>
          </p:cNvPr>
          <p:cNvSpPr/>
          <p:nvPr/>
        </p:nvSpPr>
        <p:spPr>
          <a:xfrm>
            <a:off x="3047383" y="817662"/>
            <a:ext cx="3049233" cy="307777"/>
          </a:xfrm>
          <a:prstGeom prst="rect">
            <a:avLst/>
          </a:prstGeom>
        </p:spPr>
        <p:txBody>
          <a:bodyPr wrap="none">
            <a:spAutoFit/>
          </a:bodyPr>
          <a:lstStyle/>
          <a:p>
            <a:r>
              <a:rPr lang="en-US" b="1" dirty="0"/>
              <a:t>Comparison of pretrained models</a:t>
            </a:r>
            <a:endParaRPr lang="en-IN" dirty="0"/>
          </a:p>
        </p:txBody>
      </p:sp>
    </p:spTree>
    <p:extLst>
      <p:ext uri="{BB962C8B-B14F-4D97-AF65-F5344CB8AC3E}">
        <p14:creationId xmlns:p14="http://schemas.microsoft.com/office/powerpoint/2010/main" val="91386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A9CA-4F0C-4B5F-A995-EEE252BAADCA}"/>
              </a:ext>
            </a:extLst>
          </p:cNvPr>
          <p:cNvSpPr>
            <a:spLocks noGrp="1"/>
          </p:cNvSpPr>
          <p:nvPr>
            <p:ph type="ctrTitle"/>
          </p:nvPr>
        </p:nvSpPr>
        <p:spPr/>
        <p:txBody>
          <a:bodyPr/>
          <a:lstStyle/>
          <a:p>
            <a:r>
              <a:rPr lang="en-IN" dirty="0" err="1"/>
              <a:t>ResNets</a:t>
            </a:r>
            <a:endParaRPr lang="en-IN" dirty="0"/>
          </a:p>
        </p:txBody>
      </p:sp>
      <p:sp>
        <p:nvSpPr>
          <p:cNvPr id="3" name="Subtitle 2">
            <a:extLst>
              <a:ext uri="{FF2B5EF4-FFF2-40B4-BE49-F238E27FC236}">
                <a16:creationId xmlns:a16="http://schemas.microsoft.com/office/drawing/2014/main" id="{C18A27D4-F244-4636-A247-5AC0180EBD5B}"/>
              </a:ext>
            </a:extLst>
          </p:cNvPr>
          <p:cNvSpPr>
            <a:spLocks noGrp="1"/>
          </p:cNvSpPr>
          <p:nvPr>
            <p:ph type="subTitle" idx="1"/>
          </p:nvPr>
        </p:nvSpPr>
        <p:spPr/>
        <p:txBody>
          <a:bodyPr/>
          <a:lstStyle/>
          <a:p>
            <a:r>
              <a:rPr lang="en-IN" dirty="0"/>
              <a:t>Its time for a deep dive</a:t>
            </a:r>
          </a:p>
        </p:txBody>
      </p:sp>
    </p:spTree>
    <p:extLst>
      <p:ext uri="{BB962C8B-B14F-4D97-AF65-F5344CB8AC3E}">
        <p14:creationId xmlns:p14="http://schemas.microsoft.com/office/powerpoint/2010/main" val="378979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2"/>
          <p:cNvSpPr/>
          <p:nvPr/>
        </p:nvSpPr>
        <p:spPr>
          <a:xfrm>
            <a:off x="0" y="366450"/>
            <a:ext cx="9144000" cy="413100"/>
          </a:xfrm>
          <a:prstGeom prst="rect">
            <a:avLst/>
          </a:prstGeom>
          <a:noFill/>
          <a:ln>
            <a:noFill/>
          </a:ln>
        </p:spPr>
        <p:txBody>
          <a:bodyPr spcFirstLastPara="1" wrap="square" lIns="68575" tIns="68575" rIns="68575" bIns="68575" anchor="ctr" anchorCtr="0">
            <a:noAutofit/>
          </a:bodyPr>
          <a:lstStyle/>
          <a:p>
            <a:pPr marL="0" marR="0" lvl="0" indent="0" algn="ctr" rtl="0">
              <a:lnSpc>
                <a:spcPct val="150000"/>
              </a:lnSpc>
              <a:spcBef>
                <a:spcPts val="1000"/>
              </a:spcBef>
              <a:spcAft>
                <a:spcPts val="0"/>
              </a:spcAft>
              <a:buClr>
                <a:srgbClr val="000000"/>
              </a:buClr>
              <a:buSzPts val="1800"/>
              <a:buFont typeface="Arial"/>
              <a:buNone/>
            </a:pPr>
            <a:r>
              <a:rPr lang="en" sz="1800" b="1" dirty="0">
                <a:solidFill>
                  <a:srgbClr val="FFFFFF"/>
                </a:solidFill>
                <a:latin typeface="Varela"/>
                <a:sym typeface="Varela"/>
              </a:rPr>
              <a:t>Sc</a:t>
            </a:r>
            <a:r>
              <a:rPr lang="en-IN" sz="1800" b="1" dirty="0" err="1">
                <a:solidFill>
                  <a:srgbClr val="FFFFFF"/>
                </a:solidFill>
                <a:latin typeface="Varela"/>
                <a:sym typeface="Varela"/>
              </a:rPr>
              <a:t>hdule</a:t>
            </a:r>
            <a:endParaRPr sz="1400" b="0" i="0" u="none" strike="noStrike" cap="none" dirty="0">
              <a:solidFill>
                <a:srgbClr val="000000"/>
              </a:solidFill>
              <a:latin typeface="Arial"/>
              <a:ea typeface="Arial"/>
              <a:cs typeface="Arial"/>
              <a:sym typeface="Arial"/>
            </a:endParaRPr>
          </a:p>
        </p:txBody>
      </p:sp>
      <p:sp>
        <p:nvSpPr>
          <p:cNvPr id="42" name="Google Shape;42;p2"/>
          <p:cNvSpPr txBox="1"/>
          <p:nvPr/>
        </p:nvSpPr>
        <p:spPr>
          <a:xfrm>
            <a:off x="280613" y="779550"/>
            <a:ext cx="7450500" cy="4021200"/>
          </a:xfrm>
          <a:prstGeom prst="rect">
            <a:avLst/>
          </a:prstGeom>
          <a:noFill/>
          <a:ln>
            <a:noFill/>
          </a:ln>
        </p:spPr>
        <p:txBody>
          <a:bodyPr spcFirstLastPara="1" wrap="square" lIns="68575" tIns="68575" rIns="68575" bIns="68575" anchor="t" anchorCtr="0">
            <a:noAutofit/>
          </a:bodyPr>
          <a:lstStyle/>
          <a:p>
            <a:pPr marL="228600" marR="0" lvl="0" indent="-171450" algn="l" rtl="0">
              <a:lnSpc>
                <a:spcPct val="135000"/>
              </a:lnSpc>
              <a:spcBef>
                <a:spcPts val="0"/>
              </a:spcBef>
              <a:spcAft>
                <a:spcPts val="0"/>
              </a:spcAft>
              <a:buClr>
                <a:srgbClr val="666666"/>
              </a:buClr>
              <a:buSzPts val="1200"/>
              <a:buFont typeface="Varela"/>
              <a:buChar char="–"/>
            </a:pPr>
            <a:r>
              <a:rPr lang="en" sz="1200" b="0" i="0" u="none" strike="noStrike" cap="none" dirty="0">
                <a:solidFill>
                  <a:srgbClr val="666666"/>
                </a:solidFill>
                <a:latin typeface="Varela"/>
                <a:ea typeface="Varela"/>
                <a:cs typeface="Varela"/>
                <a:sym typeface="Varela"/>
              </a:rPr>
              <a:t>Story – </a:t>
            </a:r>
            <a:r>
              <a:rPr lang="en-IN" sz="1200" b="0" i="0" u="none" strike="noStrike" cap="none" dirty="0">
                <a:solidFill>
                  <a:srgbClr val="666666"/>
                </a:solidFill>
                <a:latin typeface="Varela"/>
                <a:ea typeface="Varela"/>
                <a:cs typeface="Varela"/>
                <a:sym typeface="Varela"/>
              </a:rPr>
              <a:t>Faulty gear detection using RCNN/Faster RCNN </a:t>
            </a:r>
            <a:endParaRPr sz="1200" b="0" i="0" u="none" strike="noStrike" cap="none" dirty="0">
              <a:solidFill>
                <a:srgbClr val="666666"/>
              </a:solidFill>
              <a:latin typeface="Varela"/>
              <a:ea typeface="Varela"/>
              <a:cs typeface="Varela"/>
              <a:sym typeface="Varela"/>
            </a:endParaRPr>
          </a:p>
          <a:p>
            <a:pPr marL="228600" marR="0" lvl="0" indent="-171450" algn="l" rtl="0">
              <a:lnSpc>
                <a:spcPct val="135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Recap (10:30 AM) &amp; Practical Advice for using Neural Networks </a:t>
            </a: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Varela"/>
              </a:rPr>
              <a:t>Types of solvers (10:40 AM)</a:t>
            </a:r>
            <a:endParaRPr sz="1200" b="0" i="0" u="none" strike="noStrike" cap="none" dirty="0">
              <a:solidFill>
                <a:srgbClr val="666666"/>
              </a:solidFill>
              <a:latin typeface="Varela"/>
              <a:ea typeface="Varela"/>
              <a:cs typeface="Varela"/>
              <a:sym typeface="Varela"/>
            </a:endParaRP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Varela"/>
              </a:rPr>
              <a:t>Series vs DAG Nets (10:50 AM)</a:t>
            </a:r>
            <a:endParaRPr lang="en" sz="1200" b="0" i="0" u="none" strike="noStrike" cap="none" dirty="0">
              <a:solidFill>
                <a:srgbClr val="666666"/>
              </a:solidFill>
              <a:latin typeface="Varela"/>
              <a:ea typeface="Varela"/>
              <a:cs typeface="Varela"/>
              <a:sym typeface="Varela"/>
            </a:endParaRP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Varela"/>
              </a:rPr>
              <a:t>What are residual neural nets (</a:t>
            </a:r>
            <a:r>
              <a:rPr lang="en-IN" sz="1200" dirty="0" err="1">
                <a:solidFill>
                  <a:srgbClr val="666666"/>
                </a:solidFill>
                <a:latin typeface="Varela"/>
                <a:ea typeface="Varela"/>
                <a:cs typeface="Varela"/>
                <a:sym typeface="Varela"/>
              </a:rPr>
              <a:t>ResNets</a:t>
            </a:r>
            <a:r>
              <a:rPr lang="en-IN" sz="1200" dirty="0">
                <a:solidFill>
                  <a:srgbClr val="666666"/>
                </a:solidFill>
                <a:latin typeface="Varela"/>
                <a:ea typeface="Varela"/>
                <a:cs typeface="Varela"/>
                <a:sym typeface="Varela"/>
              </a:rPr>
              <a:t>)? (11:10 AM)</a:t>
            </a: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Varela"/>
              </a:rPr>
              <a:t>What are inception networks? (11:30 AM)</a:t>
            </a:r>
          </a:p>
          <a:p>
            <a:pPr marL="228600" indent="-171450">
              <a:lnSpc>
                <a:spcPct val="135000"/>
              </a:lnSpc>
              <a:buClr>
                <a:srgbClr val="666666"/>
              </a:buClr>
              <a:buSzPts val="1200"/>
              <a:buFont typeface="Varela"/>
              <a:buChar char="–"/>
            </a:pPr>
            <a:r>
              <a:rPr lang="en-IN" sz="1200" dirty="0">
                <a:solidFill>
                  <a:srgbClr val="666666"/>
                </a:solidFill>
                <a:latin typeface="Varela"/>
                <a:ea typeface="Varela"/>
                <a:cs typeface="Varela"/>
                <a:sym typeface="Varela"/>
              </a:rPr>
              <a:t>BREAK (11:45 AM)</a:t>
            </a:r>
          </a:p>
          <a:p>
            <a:pPr marL="228600" indent="-171450">
              <a:lnSpc>
                <a:spcPct val="135000"/>
              </a:lnSpc>
              <a:buClr>
                <a:srgbClr val="666666"/>
              </a:buClr>
              <a:buSzPts val="1200"/>
              <a:buFont typeface="Varela"/>
              <a:buChar char="–"/>
            </a:pPr>
            <a:r>
              <a:rPr lang="en-IN" sz="1200" dirty="0">
                <a:solidFill>
                  <a:srgbClr val="666666"/>
                </a:solidFill>
                <a:latin typeface="Varela"/>
                <a:ea typeface="Varela"/>
                <a:cs typeface="Varela"/>
                <a:sym typeface="Varela"/>
              </a:rPr>
              <a:t>EXERCISE 3: Transfer learning with Inception v3, ResNet50, </a:t>
            </a:r>
            <a:r>
              <a:rPr lang="en-IN" sz="1200" dirty="0" err="1">
                <a:solidFill>
                  <a:srgbClr val="666666"/>
                </a:solidFill>
                <a:latin typeface="Varela"/>
                <a:ea typeface="Varela"/>
                <a:cs typeface="Varela"/>
                <a:sym typeface="Varela"/>
              </a:rPr>
              <a:t>GoogLeNet</a:t>
            </a:r>
            <a:r>
              <a:rPr lang="en-IN" sz="1200" dirty="0">
                <a:solidFill>
                  <a:srgbClr val="666666"/>
                </a:solidFill>
                <a:latin typeface="Varela"/>
                <a:ea typeface="Varela"/>
                <a:cs typeface="Varela"/>
                <a:sym typeface="Varela"/>
              </a:rPr>
              <a:t> (1:00 PM)  </a:t>
            </a: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Wingdings" panose="05000000000000000000" pitchFamily="2" charset="2"/>
              </a:rPr>
              <a:t>LUNCH (2:00 PM)</a:t>
            </a:r>
            <a:endParaRPr lang="en-IN" sz="1200" dirty="0">
              <a:solidFill>
                <a:srgbClr val="666666"/>
              </a:solidFill>
              <a:latin typeface="Varela"/>
              <a:ea typeface="Varela"/>
              <a:cs typeface="Varela"/>
              <a:sym typeface="Varela"/>
            </a:endParaRPr>
          </a:p>
          <a:p>
            <a:pPr marL="228600" marR="0" lvl="0" indent="-171450" algn="l" rtl="0">
              <a:lnSpc>
                <a:spcPct val="135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Introduction to Object Detection </a:t>
            </a: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Varela"/>
              </a:rPr>
              <a:t>Region Proposals (RCNN) </a:t>
            </a:r>
          </a:p>
          <a:p>
            <a:pPr marL="228600" marR="0" lvl="0" indent="-171450" algn="l" rtl="0">
              <a:lnSpc>
                <a:spcPct val="135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YOLO Algorithm</a:t>
            </a:r>
          </a:p>
          <a:p>
            <a:pPr marL="228600" marR="0" lvl="0" indent="-171450" algn="l" rtl="0">
              <a:lnSpc>
                <a:spcPct val="135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DIY Playground: </a:t>
            </a:r>
            <a:r>
              <a:rPr lang="en-IN" sz="1200" dirty="0">
                <a:solidFill>
                  <a:srgbClr val="666666"/>
                </a:solidFill>
                <a:latin typeface="Varela"/>
                <a:ea typeface="Varela"/>
                <a:cs typeface="Varela"/>
                <a:sym typeface="Varela"/>
              </a:rPr>
              <a:t>Image Classification with your own datasets (4:00 PM) </a:t>
            </a:r>
          </a:p>
          <a:p>
            <a:pPr marL="228600" marR="0" lvl="0" indent="-171450" algn="l" rtl="0">
              <a:lnSpc>
                <a:spcPct val="135000"/>
              </a:lnSpc>
              <a:spcBef>
                <a:spcPts val="0"/>
              </a:spcBef>
              <a:spcAft>
                <a:spcPts val="0"/>
              </a:spcAft>
              <a:buClr>
                <a:srgbClr val="666666"/>
              </a:buClr>
              <a:buSzPts val="1200"/>
              <a:buFont typeface="Varela"/>
              <a:buChar char="–"/>
            </a:pPr>
            <a:r>
              <a:rPr lang="en-IN" sz="1200" dirty="0">
                <a:solidFill>
                  <a:srgbClr val="666666"/>
                </a:solidFill>
                <a:latin typeface="Varela"/>
                <a:ea typeface="Varela"/>
                <a:cs typeface="Varela"/>
                <a:sym typeface="Varela"/>
              </a:rPr>
              <a:t>DISCUSSIONS, Q&amp;A, TROUBLESHOOTING (5:00 PM)</a:t>
            </a:r>
            <a:endParaRPr sz="1200" b="0" i="0" u="none" strike="noStrike" cap="none" dirty="0">
              <a:solidFill>
                <a:srgbClr val="666666"/>
              </a:solidFill>
              <a:latin typeface="Varela"/>
              <a:ea typeface="Varela"/>
              <a:cs typeface="Varela"/>
              <a:sym typeface="Varela"/>
            </a:endParaRPr>
          </a:p>
          <a:p>
            <a:pPr marL="228600" marR="0" lvl="0" indent="-171450" algn="l" rtl="0">
              <a:lnSpc>
                <a:spcPct val="135000"/>
              </a:lnSpc>
              <a:spcBef>
                <a:spcPts val="0"/>
              </a:spcBef>
              <a:spcAft>
                <a:spcPts val="0"/>
              </a:spcAft>
              <a:buClr>
                <a:srgbClr val="666666"/>
              </a:buClr>
              <a:buSzPts val="1200"/>
              <a:buFont typeface="Varela"/>
              <a:buChar char="–"/>
            </a:pPr>
            <a:endParaRPr sz="1200" b="0" i="0" u="none" strike="noStrike" cap="none" dirty="0">
              <a:solidFill>
                <a:srgbClr val="666666"/>
              </a:solidFill>
              <a:latin typeface="Varela"/>
              <a:ea typeface="Varela"/>
              <a:cs typeface="Varela"/>
              <a:sym typeface="Varel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9A34-90C5-44D8-A3C7-49D5722B3788}"/>
              </a:ext>
            </a:extLst>
          </p:cNvPr>
          <p:cNvSpPr>
            <a:spLocks noGrp="1"/>
          </p:cNvSpPr>
          <p:nvPr>
            <p:ph type="ctrTitle"/>
          </p:nvPr>
        </p:nvSpPr>
        <p:spPr/>
        <p:txBody>
          <a:bodyPr/>
          <a:lstStyle/>
          <a:p>
            <a:r>
              <a:rPr lang="en-IN" dirty="0"/>
              <a:t>The problems of very deep neural nets…</a:t>
            </a:r>
          </a:p>
        </p:txBody>
      </p:sp>
      <p:sp>
        <p:nvSpPr>
          <p:cNvPr id="3" name="Subtitle 2">
            <a:extLst>
              <a:ext uri="{FF2B5EF4-FFF2-40B4-BE49-F238E27FC236}">
                <a16:creationId xmlns:a16="http://schemas.microsoft.com/office/drawing/2014/main" id="{2196F913-FF8C-4DDC-AFC5-F0E4DE45A4E0}"/>
              </a:ext>
            </a:extLst>
          </p:cNvPr>
          <p:cNvSpPr>
            <a:spLocks noGrp="1"/>
          </p:cNvSpPr>
          <p:nvPr>
            <p:ph type="subTitle" idx="1"/>
          </p:nvPr>
        </p:nvSpPr>
        <p:spPr/>
        <p:txBody>
          <a:bodyPr/>
          <a:lstStyle/>
          <a:p>
            <a:pPr marL="381000" indent="-285750" algn="l">
              <a:buFontTx/>
              <a:buChar char="-"/>
            </a:pPr>
            <a:r>
              <a:rPr lang="en-IN" dirty="0"/>
              <a:t>Training time </a:t>
            </a:r>
          </a:p>
          <a:p>
            <a:pPr marL="381000" indent="-285750" algn="l">
              <a:buFontTx/>
              <a:buChar char="-"/>
            </a:pPr>
            <a:r>
              <a:rPr lang="en-IN" dirty="0"/>
              <a:t>Computational Costs </a:t>
            </a:r>
          </a:p>
          <a:p>
            <a:pPr marL="381000" indent="-285750" algn="l">
              <a:buFontTx/>
              <a:buChar char="-"/>
            </a:pPr>
            <a:r>
              <a:rPr lang="en-IN" dirty="0"/>
              <a:t>Exploding Gradients </a:t>
            </a:r>
          </a:p>
          <a:p>
            <a:pPr marL="381000" indent="-285750" algn="l">
              <a:buFontTx/>
              <a:buChar char="-"/>
            </a:pPr>
            <a:r>
              <a:rPr lang="en-IN" dirty="0"/>
              <a:t>Vanishing Gradients </a:t>
            </a:r>
          </a:p>
        </p:txBody>
      </p:sp>
    </p:spTree>
    <p:extLst>
      <p:ext uri="{BB962C8B-B14F-4D97-AF65-F5344CB8AC3E}">
        <p14:creationId xmlns:p14="http://schemas.microsoft.com/office/powerpoint/2010/main" val="409812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55E-DDBB-4B90-9907-F9BDB712B413}"/>
              </a:ext>
            </a:extLst>
          </p:cNvPr>
          <p:cNvSpPr>
            <a:spLocks noGrp="1"/>
          </p:cNvSpPr>
          <p:nvPr>
            <p:ph type="ctrTitle"/>
          </p:nvPr>
        </p:nvSpPr>
        <p:spPr>
          <a:xfrm>
            <a:off x="517921" y="1450180"/>
            <a:ext cx="8108157" cy="639366"/>
          </a:xfrm>
        </p:spPr>
        <p:txBody>
          <a:bodyPr/>
          <a:lstStyle/>
          <a:p>
            <a:r>
              <a:rPr lang="en-IN" sz="4000" dirty="0"/>
              <a:t>Vanishing &amp; Exploding  Gradient Problem</a:t>
            </a:r>
          </a:p>
        </p:txBody>
      </p:sp>
      <p:sp>
        <p:nvSpPr>
          <p:cNvPr id="3" name="Subtitle 2">
            <a:extLst>
              <a:ext uri="{FF2B5EF4-FFF2-40B4-BE49-F238E27FC236}">
                <a16:creationId xmlns:a16="http://schemas.microsoft.com/office/drawing/2014/main" id="{C462DEBD-78B4-4555-A98B-1270D4D4F7D2}"/>
              </a:ext>
            </a:extLst>
          </p:cNvPr>
          <p:cNvSpPr>
            <a:spLocks noGrp="1"/>
          </p:cNvSpPr>
          <p:nvPr>
            <p:ph type="subTitle" idx="1"/>
          </p:nvPr>
        </p:nvSpPr>
        <p:spPr>
          <a:xfrm>
            <a:off x="460772" y="1844278"/>
            <a:ext cx="8222456" cy="1241700"/>
          </a:xfrm>
        </p:spPr>
        <p:txBody>
          <a:bodyPr/>
          <a:lstStyle/>
          <a:p>
            <a:pPr algn="just">
              <a:buFont typeface="Arial" panose="020B0604020202020204" pitchFamily="34" charset="0"/>
              <a:buChar char="•"/>
            </a:pPr>
            <a:r>
              <a:rPr lang="en-IN" dirty="0"/>
              <a:t>Stochastic Gradient descent calculates the gradients of the loss </a:t>
            </a:r>
            <a:r>
              <a:rPr lang="en-IN" dirty="0" err="1"/>
              <a:t>wrt</a:t>
            </a:r>
            <a:r>
              <a:rPr lang="en-IN" dirty="0"/>
              <a:t> to the weights in the network </a:t>
            </a:r>
          </a:p>
          <a:p>
            <a:pPr algn="just">
              <a:buFont typeface="Arial" panose="020B0604020202020204" pitchFamily="34" charset="0"/>
              <a:buChar char="•"/>
            </a:pPr>
            <a:r>
              <a:rPr lang="en-IN" dirty="0"/>
              <a:t>In vanishing gradients problems, the gradients </a:t>
            </a:r>
            <a:r>
              <a:rPr lang="en-IN" dirty="0" err="1"/>
              <a:t>wrt</a:t>
            </a:r>
            <a:r>
              <a:rPr lang="en-IN" dirty="0"/>
              <a:t> to weights in earlier layers become vanishingly small </a:t>
            </a:r>
          </a:p>
          <a:p>
            <a:pPr algn="just">
              <a:buFont typeface="Arial" panose="020B0604020202020204" pitchFamily="34" charset="0"/>
              <a:buChar char="•"/>
            </a:pPr>
            <a:r>
              <a:rPr lang="en-IN" dirty="0"/>
              <a:t>Weight update becomes vanishingly small</a:t>
            </a:r>
          </a:p>
          <a:p>
            <a:pPr algn="just">
              <a:buFont typeface="Arial" panose="020B0604020202020204" pitchFamily="34" charset="0"/>
              <a:buChar char="•"/>
            </a:pPr>
            <a:r>
              <a:rPr lang="en-IN" dirty="0"/>
              <a:t>Impairs ability of the network to learn </a:t>
            </a:r>
          </a:p>
          <a:p>
            <a:pPr algn="just">
              <a:buFont typeface="Arial" panose="020B0604020202020204" pitchFamily="34" charset="0"/>
              <a:buChar char="•"/>
            </a:pPr>
            <a:r>
              <a:rPr lang="en-IN" dirty="0"/>
              <a:t>Earlier in the network the weight resides, more products are computed to calculate the gradient of the loss, and thus smaller it becomes </a:t>
            </a:r>
          </a:p>
          <a:p>
            <a:pPr algn="just">
              <a:buFont typeface="Arial" panose="020B0604020202020204" pitchFamily="34" charset="0"/>
              <a:buChar char="•"/>
            </a:pPr>
            <a:r>
              <a:rPr lang="en-IN" dirty="0"/>
              <a:t>If you have gradients &gt; 1, the opposite effect is exploding gradients </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349132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ED2D-1031-4B8B-9E9C-B6E99AA22EE2}"/>
              </a:ext>
            </a:extLst>
          </p:cNvPr>
          <p:cNvSpPr>
            <a:spLocks noGrp="1"/>
          </p:cNvSpPr>
          <p:nvPr>
            <p:ph type="ctrTitle"/>
          </p:nvPr>
        </p:nvSpPr>
        <p:spPr>
          <a:xfrm>
            <a:off x="1143000" y="1671638"/>
            <a:ext cx="6858000" cy="960834"/>
          </a:xfrm>
        </p:spPr>
        <p:txBody>
          <a:bodyPr/>
          <a:lstStyle/>
          <a:p>
            <a:r>
              <a:rPr lang="en-IN" dirty="0"/>
              <a:t>Introduction to </a:t>
            </a:r>
            <a:r>
              <a:rPr lang="en-IN" dirty="0" err="1"/>
              <a:t>ResNets</a:t>
            </a:r>
            <a:endParaRPr lang="en-IN" dirty="0"/>
          </a:p>
        </p:txBody>
      </p:sp>
      <p:sp>
        <p:nvSpPr>
          <p:cNvPr id="3" name="Subtitle 2">
            <a:extLst>
              <a:ext uri="{FF2B5EF4-FFF2-40B4-BE49-F238E27FC236}">
                <a16:creationId xmlns:a16="http://schemas.microsoft.com/office/drawing/2014/main" id="{8EF8DDBE-9103-406F-8E33-A5158FC3903E}"/>
              </a:ext>
            </a:extLst>
          </p:cNvPr>
          <p:cNvSpPr>
            <a:spLocks noGrp="1"/>
          </p:cNvSpPr>
          <p:nvPr>
            <p:ph type="subTitle" idx="1"/>
          </p:nvPr>
        </p:nvSpPr>
        <p:spPr/>
        <p:txBody>
          <a:bodyPr/>
          <a:lstStyle/>
          <a:p>
            <a:r>
              <a:rPr lang="en-IN" dirty="0"/>
              <a:t>Why are  </a:t>
            </a:r>
            <a:r>
              <a:rPr lang="en-IN" dirty="0" err="1"/>
              <a:t>ResNets</a:t>
            </a:r>
            <a:r>
              <a:rPr lang="en-IN" dirty="0"/>
              <a:t> useful in building very deep neural networks?</a:t>
            </a:r>
          </a:p>
        </p:txBody>
      </p:sp>
    </p:spTree>
    <p:extLst>
      <p:ext uri="{BB962C8B-B14F-4D97-AF65-F5344CB8AC3E}">
        <p14:creationId xmlns:p14="http://schemas.microsoft.com/office/powerpoint/2010/main" val="54115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E07A-37AB-4D5C-BF6C-6F01A1D6C48C}"/>
              </a:ext>
            </a:extLst>
          </p:cNvPr>
          <p:cNvSpPr>
            <a:spLocks noGrp="1"/>
          </p:cNvSpPr>
          <p:nvPr>
            <p:ph type="ctrTitle"/>
          </p:nvPr>
        </p:nvSpPr>
        <p:spPr>
          <a:xfrm>
            <a:off x="1071562" y="1676400"/>
            <a:ext cx="6858000" cy="1790700"/>
          </a:xfrm>
        </p:spPr>
        <p:txBody>
          <a:bodyPr/>
          <a:lstStyle/>
          <a:p>
            <a:r>
              <a:rPr lang="en-IN" dirty="0"/>
              <a:t>“Skipping” our way out of deep trouble</a:t>
            </a:r>
          </a:p>
        </p:txBody>
      </p:sp>
    </p:spTree>
    <p:extLst>
      <p:ext uri="{BB962C8B-B14F-4D97-AF65-F5344CB8AC3E}">
        <p14:creationId xmlns:p14="http://schemas.microsoft.com/office/powerpoint/2010/main" val="39350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7DC3-A745-43CC-B65A-6A45E85D35E1}"/>
              </a:ext>
            </a:extLst>
          </p:cNvPr>
          <p:cNvSpPr>
            <a:spLocks noGrp="1"/>
          </p:cNvSpPr>
          <p:nvPr>
            <p:ph type="ctrTitle"/>
          </p:nvPr>
        </p:nvSpPr>
        <p:spPr>
          <a:xfrm>
            <a:off x="1143000" y="885825"/>
            <a:ext cx="6858000" cy="875109"/>
          </a:xfrm>
        </p:spPr>
        <p:txBody>
          <a:bodyPr/>
          <a:lstStyle/>
          <a:p>
            <a:r>
              <a:rPr lang="en-IN" dirty="0"/>
              <a:t>What are Skip Connections?</a:t>
            </a:r>
          </a:p>
        </p:txBody>
      </p:sp>
      <p:sp>
        <p:nvSpPr>
          <p:cNvPr id="3" name="Subtitle 2">
            <a:extLst>
              <a:ext uri="{FF2B5EF4-FFF2-40B4-BE49-F238E27FC236}">
                <a16:creationId xmlns:a16="http://schemas.microsoft.com/office/drawing/2014/main" id="{6459965B-763D-49E4-8CBE-19AAE592F9D6}"/>
              </a:ext>
            </a:extLst>
          </p:cNvPr>
          <p:cNvSpPr>
            <a:spLocks noGrp="1"/>
          </p:cNvSpPr>
          <p:nvPr>
            <p:ph type="subTitle" idx="1"/>
          </p:nvPr>
        </p:nvSpPr>
        <p:spPr>
          <a:xfrm>
            <a:off x="550069" y="2044301"/>
            <a:ext cx="8043862" cy="2792017"/>
          </a:xfrm>
        </p:spPr>
        <p:txBody>
          <a:bodyPr/>
          <a:lstStyle/>
          <a:p>
            <a:pPr algn="l">
              <a:buFont typeface="Arial" panose="020B0604020202020204" pitchFamily="34" charset="0"/>
              <a:buChar char="•"/>
            </a:pPr>
            <a:r>
              <a:rPr lang="en-IN" dirty="0"/>
              <a:t>Reality: error will increase when the layer gets deeper than a certain value</a:t>
            </a:r>
          </a:p>
          <a:p>
            <a:pPr algn="l">
              <a:buFont typeface="Arial" panose="020B0604020202020204" pitchFamily="34" charset="0"/>
              <a:buChar char="•"/>
            </a:pPr>
            <a:r>
              <a:rPr lang="en-IN" dirty="0"/>
              <a:t>Theory: error constantly needs to reduce with depth of the network</a:t>
            </a:r>
          </a:p>
          <a:p>
            <a:pPr algn="l">
              <a:buFont typeface="Arial" panose="020B0604020202020204" pitchFamily="34" charset="0"/>
              <a:buChar char="•"/>
            </a:pPr>
            <a:r>
              <a:rPr lang="en-IN" dirty="0" err="1"/>
              <a:t>ResNets</a:t>
            </a:r>
            <a:r>
              <a:rPr lang="en-IN" dirty="0"/>
              <a:t>: Approaches theory</a:t>
            </a:r>
          </a:p>
          <a:p>
            <a:pPr algn="l">
              <a:buFont typeface="Arial" panose="020B0604020202020204" pitchFamily="34" charset="0"/>
              <a:buChar char="•"/>
            </a:pPr>
            <a:r>
              <a:rPr lang="en-IN" dirty="0"/>
              <a:t>Skip connections take activations from one layer and feeds into another quite deep in the network</a:t>
            </a:r>
          </a:p>
          <a:p>
            <a:pPr algn="l">
              <a:buFont typeface="Arial" panose="020B0604020202020204" pitchFamily="34" charset="0"/>
              <a:buChar char="•"/>
            </a:pPr>
            <a:r>
              <a:rPr lang="en-IN" dirty="0"/>
              <a:t>This enables the training of very deep networks having 100s of layers </a:t>
            </a:r>
          </a:p>
          <a:p>
            <a:pPr algn="l">
              <a:buFont typeface="Arial" panose="020B0604020202020204" pitchFamily="34" charset="0"/>
              <a:buChar char="•"/>
            </a:pPr>
            <a:r>
              <a:rPr lang="en-IN" dirty="0" err="1"/>
              <a:t>ResNets</a:t>
            </a:r>
            <a:r>
              <a:rPr lang="en-IN" dirty="0"/>
              <a:t> are built out of residual blocks which are then stacked together</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242313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7378ED-DF7A-4BC7-B34E-0328A6A1F366}"/>
              </a:ext>
            </a:extLst>
          </p:cNvPr>
          <p:cNvSpPr txBox="1">
            <a:spLocks/>
          </p:cNvSpPr>
          <p:nvPr/>
        </p:nvSpPr>
        <p:spPr>
          <a:xfrm>
            <a:off x="1143000" y="885825"/>
            <a:ext cx="6858000" cy="875109"/>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IN"/>
              <a:t>What are Skip Connections?</a:t>
            </a:r>
            <a:endParaRPr lang="en-IN" dirty="0"/>
          </a:p>
        </p:txBody>
      </p:sp>
      <p:pic>
        <p:nvPicPr>
          <p:cNvPr id="6" name="Picture 5" descr="A picture containing table&#10;&#10;Description automatically generated">
            <a:extLst>
              <a:ext uri="{FF2B5EF4-FFF2-40B4-BE49-F238E27FC236}">
                <a16:creationId xmlns:a16="http://schemas.microsoft.com/office/drawing/2014/main" id="{32FFA50E-4970-4117-B674-34A1DE143997}"/>
              </a:ext>
            </a:extLst>
          </p:cNvPr>
          <p:cNvPicPr/>
          <p:nvPr/>
        </p:nvPicPr>
        <p:blipFill>
          <a:blip r:embed="rId2">
            <a:extLst>
              <a:ext uri="{28A0092B-C50C-407E-A947-70E740481C1C}">
                <a14:useLocalDpi xmlns:a14="http://schemas.microsoft.com/office/drawing/2010/main" val="0"/>
              </a:ext>
            </a:extLst>
          </a:blip>
          <a:stretch>
            <a:fillRect/>
          </a:stretch>
        </p:blipFill>
        <p:spPr>
          <a:xfrm>
            <a:off x="1551305" y="1961197"/>
            <a:ext cx="6041390" cy="1706880"/>
          </a:xfrm>
          <a:prstGeom prst="rect">
            <a:avLst/>
          </a:prstGeom>
        </p:spPr>
      </p:pic>
      <p:sp>
        <p:nvSpPr>
          <p:cNvPr id="7" name="TextBox 6">
            <a:extLst>
              <a:ext uri="{FF2B5EF4-FFF2-40B4-BE49-F238E27FC236}">
                <a16:creationId xmlns:a16="http://schemas.microsoft.com/office/drawing/2014/main" id="{2D16B1B1-BBCD-4D3A-90A5-BDA6063C1B8C}"/>
              </a:ext>
            </a:extLst>
          </p:cNvPr>
          <p:cNvSpPr txBox="1"/>
          <p:nvPr/>
        </p:nvSpPr>
        <p:spPr>
          <a:xfrm>
            <a:off x="2007394" y="3971925"/>
            <a:ext cx="1914525" cy="307777"/>
          </a:xfrm>
          <a:prstGeom prst="rect">
            <a:avLst/>
          </a:prstGeom>
          <a:noFill/>
        </p:spPr>
        <p:txBody>
          <a:bodyPr wrap="square" rtlCol="0">
            <a:spAutoFit/>
          </a:bodyPr>
          <a:lstStyle/>
          <a:p>
            <a:r>
              <a:rPr lang="en-IN" dirty="0"/>
              <a:t>PLAIN NETWORK</a:t>
            </a:r>
          </a:p>
        </p:txBody>
      </p:sp>
      <p:sp>
        <p:nvSpPr>
          <p:cNvPr id="8" name="TextBox 7">
            <a:extLst>
              <a:ext uri="{FF2B5EF4-FFF2-40B4-BE49-F238E27FC236}">
                <a16:creationId xmlns:a16="http://schemas.microsoft.com/office/drawing/2014/main" id="{A7499DC7-3732-4957-ABB3-93A44457CD59}"/>
              </a:ext>
            </a:extLst>
          </p:cNvPr>
          <p:cNvSpPr txBox="1"/>
          <p:nvPr/>
        </p:nvSpPr>
        <p:spPr>
          <a:xfrm>
            <a:off x="5384165" y="3949898"/>
            <a:ext cx="2208530" cy="307777"/>
          </a:xfrm>
          <a:prstGeom prst="rect">
            <a:avLst/>
          </a:prstGeom>
          <a:noFill/>
        </p:spPr>
        <p:txBody>
          <a:bodyPr wrap="square" rtlCol="0">
            <a:spAutoFit/>
          </a:bodyPr>
          <a:lstStyle/>
          <a:p>
            <a:pPr algn="ctr"/>
            <a:r>
              <a:rPr lang="en-IN" dirty="0"/>
              <a:t>RESIDUAL BLOCK</a:t>
            </a:r>
          </a:p>
        </p:txBody>
      </p:sp>
    </p:spTree>
    <p:extLst>
      <p:ext uri="{BB962C8B-B14F-4D97-AF65-F5344CB8AC3E}">
        <p14:creationId xmlns:p14="http://schemas.microsoft.com/office/powerpoint/2010/main" val="89497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84C5-7D1C-478A-B1C1-8108DB5513C1}"/>
              </a:ext>
            </a:extLst>
          </p:cNvPr>
          <p:cNvSpPr>
            <a:spLocks noGrp="1"/>
          </p:cNvSpPr>
          <p:nvPr>
            <p:ph type="ctrTitle"/>
          </p:nvPr>
        </p:nvSpPr>
        <p:spPr>
          <a:xfrm>
            <a:off x="1057275" y="685799"/>
            <a:ext cx="6858000" cy="925116"/>
          </a:xfrm>
        </p:spPr>
        <p:txBody>
          <a:bodyPr/>
          <a:lstStyle/>
          <a:p>
            <a:r>
              <a:rPr lang="en-IN" dirty="0"/>
              <a:t>RESIDUAL NETWORK</a:t>
            </a:r>
          </a:p>
        </p:txBody>
      </p:sp>
      <p:pic>
        <p:nvPicPr>
          <p:cNvPr id="1026" name="Picture 2" descr="An illustration of the modified deep residual network (ResNetPlus ...">
            <a:extLst>
              <a:ext uri="{FF2B5EF4-FFF2-40B4-BE49-F238E27FC236}">
                <a16:creationId xmlns:a16="http://schemas.microsoft.com/office/drawing/2014/main" id="{0609C74D-AEC8-44B2-8170-A7979E783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56" y="1610915"/>
            <a:ext cx="2859087" cy="2956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7FBD9C-3327-4ABE-AA14-32F9A0CB9E6C}"/>
              </a:ext>
            </a:extLst>
          </p:cNvPr>
          <p:cNvSpPr txBox="1"/>
          <p:nvPr/>
        </p:nvSpPr>
        <p:spPr>
          <a:xfrm>
            <a:off x="1257299" y="4622006"/>
            <a:ext cx="6629400" cy="307777"/>
          </a:xfrm>
          <a:prstGeom prst="rect">
            <a:avLst/>
          </a:prstGeom>
          <a:noFill/>
        </p:spPr>
        <p:txBody>
          <a:bodyPr wrap="square" rtlCol="0">
            <a:spAutoFit/>
          </a:bodyPr>
          <a:lstStyle/>
          <a:p>
            <a:pPr algn="ctr"/>
            <a:r>
              <a:rPr lang="en-IN" dirty="0"/>
              <a:t>Compose Residual network by stacking multiple residual blocks together</a:t>
            </a:r>
          </a:p>
        </p:txBody>
      </p:sp>
    </p:spTree>
    <p:extLst>
      <p:ext uri="{BB962C8B-B14F-4D97-AF65-F5344CB8AC3E}">
        <p14:creationId xmlns:p14="http://schemas.microsoft.com/office/powerpoint/2010/main" val="357687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02F9-CB09-4BDD-ABDB-E130E4D8F306}"/>
              </a:ext>
            </a:extLst>
          </p:cNvPr>
          <p:cNvSpPr>
            <a:spLocks noGrp="1"/>
          </p:cNvSpPr>
          <p:nvPr>
            <p:ph type="ctrTitle"/>
          </p:nvPr>
        </p:nvSpPr>
        <p:spPr>
          <a:xfrm>
            <a:off x="1142999" y="828674"/>
            <a:ext cx="6858000" cy="817959"/>
          </a:xfrm>
        </p:spPr>
        <p:txBody>
          <a:bodyPr/>
          <a:lstStyle/>
          <a:p>
            <a:r>
              <a:rPr lang="en-IN" dirty="0"/>
              <a:t>Why do </a:t>
            </a:r>
            <a:r>
              <a:rPr lang="en-IN" dirty="0" err="1"/>
              <a:t>ResNets</a:t>
            </a:r>
            <a:r>
              <a:rPr lang="en-IN" dirty="0"/>
              <a:t> work?</a:t>
            </a:r>
          </a:p>
        </p:txBody>
      </p:sp>
      <p:sp>
        <p:nvSpPr>
          <p:cNvPr id="3" name="Subtitle 2">
            <a:extLst>
              <a:ext uri="{FF2B5EF4-FFF2-40B4-BE49-F238E27FC236}">
                <a16:creationId xmlns:a16="http://schemas.microsoft.com/office/drawing/2014/main" id="{41B28BBF-277C-4B5C-BCF0-656CF8B0F41A}"/>
              </a:ext>
            </a:extLst>
          </p:cNvPr>
          <p:cNvSpPr>
            <a:spLocks noGrp="1"/>
          </p:cNvSpPr>
          <p:nvPr>
            <p:ph type="subTitle" idx="1"/>
          </p:nvPr>
        </p:nvSpPr>
        <p:spPr>
          <a:xfrm>
            <a:off x="257173" y="2464594"/>
            <a:ext cx="8629650" cy="2343150"/>
          </a:xfrm>
        </p:spPr>
        <p:txBody>
          <a:bodyPr/>
          <a:lstStyle/>
          <a:p>
            <a:pPr algn="just">
              <a:buFont typeface="Arial" panose="020B0604020202020204" pitchFamily="34" charset="0"/>
              <a:buChar char="•"/>
            </a:pPr>
            <a:r>
              <a:rPr lang="en-IN" dirty="0"/>
              <a:t>On applying L2 regularization (or weight decay), the z </a:t>
            </a:r>
            <a:r>
              <a:rPr lang="en-IN" baseline="30000" dirty="0"/>
              <a:t>l + 2 </a:t>
            </a:r>
            <a:r>
              <a:rPr lang="en-IN" dirty="0"/>
              <a:t>shrinks to 0</a:t>
            </a:r>
          </a:p>
          <a:p>
            <a:pPr algn="just">
              <a:buFont typeface="Arial" panose="020B0604020202020204" pitchFamily="34" charset="0"/>
              <a:buChar char="•"/>
            </a:pPr>
            <a:r>
              <a:rPr lang="en-IN" dirty="0"/>
              <a:t>New activation is equal to a </a:t>
            </a:r>
            <a:r>
              <a:rPr lang="en-IN" baseline="30000" dirty="0"/>
              <a:t>l  </a:t>
            </a:r>
            <a:r>
              <a:rPr lang="en-IN" dirty="0"/>
              <a:t>because g(a </a:t>
            </a:r>
            <a:r>
              <a:rPr lang="en-IN" baseline="30000" dirty="0"/>
              <a:t>l  </a:t>
            </a:r>
            <a:r>
              <a:rPr lang="en-IN" dirty="0"/>
              <a:t>) = a </a:t>
            </a:r>
            <a:r>
              <a:rPr lang="en-IN" baseline="30000" dirty="0"/>
              <a:t>l  </a:t>
            </a:r>
            <a:r>
              <a:rPr lang="en-IN" dirty="0"/>
              <a:t>if a </a:t>
            </a:r>
            <a:r>
              <a:rPr lang="en-IN" baseline="30000" dirty="0"/>
              <a:t>l  </a:t>
            </a:r>
            <a:r>
              <a:rPr lang="en-IN" dirty="0"/>
              <a:t>is positive</a:t>
            </a:r>
          </a:p>
          <a:p>
            <a:pPr algn="just">
              <a:buFont typeface="Arial" panose="020B0604020202020204" pitchFamily="34" charset="0"/>
              <a:buChar char="•"/>
            </a:pPr>
            <a:r>
              <a:rPr lang="en-IN" dirty="0"/>
              <a:t>This is the identity function, and this is easier for </a:t>
            </a:r>
            <a:r>
              <a:rPr lang="en-IN" dirty="0" err="1"/>
              <a:t>ResNets</a:t>
            </a:r>
            <a:r>
              <a:rPr lang="en-IN" dirty="0"/>
              <a:t> to learn</a:t>
            </a:r>
          </a:p>
          <a:p>
            <a:pPr algn="just">
              <a:buFont typeface="Arial" panose="020B0604020202020204" pitchFamily="34" charset="0"/>
              <a:buChar char="•"/>
            </a:pPr>
            <a:r>
              <a:rPr lang="en-IN" dirty="0"/>
              <a:t>By adding more layers, it does not hurt the performance because of ease in learning. </a:t>
            </a:r>
          </a:p>
          <a:p>
            <a:pPr algn="just">
              <a:buFont typeface="Arial" panose="020B0604020202020204" pitchFamily="34" charset="0"/>
              <a:buChar char="•"/>
            </a:pPr>
            <a:r>
              <a:rPr lang="en-IN" dirty="0"/>
              <a:t>An important requirement for </a:t>
            </a:r>
            <a:r>
              <a:rPr lang="en-IN" dirty="0" err="1"/>
              <a:t>ResNets</a:t>
            </a:r>
            <a:r>
              <a:rPr lang="en-IN" dirty="0"/>
              <a:t> to work is that z </a:t>
            </a:r>
            <a:r>
              <a:rPr lang="en-IN" baseline="30000" dirty="0"/>
              <a:t>l + 2 </a:t>
            </a:r>
            <a:r>
              <a:rPr lang="en-IN" dirty="0"/>
              <a:t>and a </a:t>
            </a:r>
            <a:r>
              <a:rPr lang="en-IN" baseline="30000" dirty="0"/>
              <a:t>l  </a:t>
            </a:r>
            <a:r>
              <a:rPr lang="en-IN" dirty="0"/>
              <a:t>need to be of the same dimensions. Hence, in </a:t>
            </a:r>
            <a:r>
              <a:rPr lang="en-IN" dirty="0" err="1"/>
              <a:t>Resnets</a:t>
            </a:r>
            <a:r>
              <a:rPr lang="en-IN" dirty="0"/>
              <a:t>, we will see a lot of same convolutions being employed. </a:t>
            </a:r>
          </a:p>
          <a:p>
            <a:pPr algn="just">
              <a:buFont typeface="Arial" panose="020B0604020202020204" pitchFamily="34" charset="0"/>
              <a:buChar char="•"/>
            </a:pPr>
            <a:r>
              <a:rPr lang="en-IN" dirty="0"/>
              <a:t>Stacking many of these residual blocks together results in the formation of </a:t>
            </a:r>
            <a:r>
              <a:rPr lang="en-IN" dirty="0" err="1"/>
              <a:t>ResNets</a:t>
            </a:r>
            <a:r>
              <a:rPr lang="en-IN" dirty="0"/>
              <a:t> </a:t>
            </a:r>
          </a:p>
          <a:p>
            <a:pPr algn="l">
              <a:buFont typeface="Arial" panose="020B0604020202020204" pitchFamily="34" charset="0"/>
              <a:buChar char="•"/>
            </a:pPr>
            <a:endParaRPr lang="en-IN" dirty="0"/>
          </a:p>
        </p:txBody>
      </p:sp>
      <p:pic>
        <p:nvPicPr>
          <p:cNvPr id="5" name="Picture 4" descr="A close up of a map&#10;&#10;Description automatically generated">
            <a:extLst>
              <a:ext uri="{FF2B5EF4-FFF2-40B4-BE49-F238E27FC236}">
                <a16:creationId xmlns:a16="http://schemas.microsoft.com/office/drawing/2014/main" id="{AE4E4AC7-1C15-456B-8898-BEA4D2A337AB}"/>
              </a:ext>
            </a:extLst>
          </p:cNvPr>
          <p:cNvPicPr>
            <a:picLocks noChangeAspect="1"/>
          </p:cNvPicPr>
          <p:nvPr/>
        </p:nvPicPr>
        <p:blipFill>
          <a:blip r:embed="rId2"/>
          <a:stretch>
            <a:fillRect/>
          </a:stretch>
        </p:blipFill>
        <p:spPr>
          <a:xfrm>
            <a:off x="486506" y="1561152"/>
            <a:ext cx="4958059" cy="897960"/>
          </a:xfrm>
          <a:prstGeom prst="rect">
            <a:avLst/>
          </a:prstGeom>
        </p:spPr>
      </p:pic>
      <p:pic>
        <p:nvPicPr>
          <p:cNvPr id="7" name="Picture 6">
            <a:extLst>
              <a:ext uri="{FF2B5EF4-FFF2-40B4-BE49-F238E27FC236}">
                <a16:creationId xmlns:a16="http://schemas.microsoft.com/office/drawing/2014/main" id="{81CED41B-A690-47B0-B432-6457EE63438B}"/>
              </a:ext>
            </a:extLst>
          </p:cNvPr>
          <p:cNvPicPr>
            <a:picLocks noChangeAspect="1"/>
          </p:cNvPicPr>
          <p:nvPr/>
        </p:nvPicPr>
        <p:blipFill>
          <a:blip r:embed="rId3"/>
          <a:stretch>
            <a:fillRect/>
          </a:stretch>
        </p:blipFill>
        <p:spPr>
          <a:xfrm>
            <a:off x="5348907" y="1555670"/>
            <a:ext cx="3308585" cy="447886"/>
          </a:xfrm>
          <a:prstGeom prst="rect">
            <a:avLst/>
          </a:prstGeom>
        </p:spPr>
      </p:pic>
      <p:sp>
        <p:nvSpPr>
          <p:cNvPr id="8" name="TextBox 7">
            <a:extLst>
              <a:ext uri="{FF2B5EF4-FFF2-40B4-BE49-F238E27FC236}">
                <a16:creationId xmlns:a16="http://schemas.microsoft.com/office/drawing/2014/main" id="{CDDB0090-BFF8-41C5-972B-837646E56601}"/>
              </a:ext>
            </a:extLst>
          </p:cNvPr>
          <p:cNvSpPr txBox="1"/>
          <p:nvPr/>
        </p:nvSpPr>
        <p:spPr>
          <a:xfrm>
            <a:off x="5357813" y="2044775"/>
            <a:ext cx="3299681" cy="451406"/>
          </a:xfrm>
          <a:prstGeom prst="rect">
            <a:avLst/>
          </a:prstGeom>
          <a:noFill/>
        </p:spPr>
        <p:txBody>
          <a:bodyPr wrap="square" rtlCol="0">
            <a:spAutoFit/>
          </a:bodyPr>
          <a:lstStyle/>
          <a:p>
            <a:r>
              <a:rPr lang="en-IN" dirty="0"/>
              <a:t>a </a:t>
            </a:r>
            <a:r>
              <a:rPr lang="en-IN" baseline="30000" dirty="0"/>
              <a:t>l + 2</a:t>
            </a:r>
            <a:r>
              <a:rPr lang="en-IN" dirty="0"/>
              <a:t> = g(z </a:t>
            </a:r>
            <a:r>
              <a:rPr lang="en-IN" baseline="30000" dirty="0"/>
              <a:t>l + 2</a:t>
            </a:r>
            <a:r>
              <a:rPr lang="en-IN" dirty="0"/>
              <a:t> + a</a:t>
            </a:r>
            <a:r>
              <a:rPr lang="en-IN" baseline="30000" dirty="0"/>
              <a:t> l</a:t>
            </a:r>
            <a:r>
              <a:rPr lang="en-IN" dirty="0"/>
              <a:t> )</a:t>
            </a:r>
            <a:endParaRPr lang="en-IN" baseline="30000" dirty="0"/>
          </a:p>
          <a:p>
            <a:r>
              <a:rPr lang="en-IN" baseline="30000" dirty="0"/>
              <a:t> </a:t>
            </a:r>
          </a:p>
        </p:txBody>
      </p:sp>
    </p:spTree>
    <p:extLst>
      <p:ext uri="{BB962C8B-B14F-4D97-AF65-F5344CB8AC3E}">
        <p14:creationId xmlns:p14="http://schemas.microsoft.com/office/powerpoint/2010/main" val="644594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13C0-096F-4333-A3AD-49A147F37098}"/>
              </a:ext>
            </a:extLst>
          </p:cNvPr>
          <p:cNvSpPr>
            <a:spLocks noGrp="1"/>
          </p:cNvSpPr>
          <p:nvPr>
            <p:ph type="ctrTitle"/>
          </p:nvPr>
        </p:nvSpPr>
        <p:spPr>
          <a:xfrm>
            <a:off x="1143000" y="2244924"/>
            <a:ext cx="6858000" cy="653652"/>
          </a:xfrm>
        </p:spPr>
        <p:txBody>
          <a:bodyPr/>
          <a:lstStyle/>
          <a:p>
            <a:r>
              <a:rPr lang="en-IN" dirty="0"/>
              <a:t>Inception Networks</a:t>
            </a:r>
          </a:p>
        </p:txBody>
      </p:sp>
      <p:sp>
        <p:nvSpPr>
          <p:cNvPr id="4" name="TextBox 3">
            <a:extLst>
              <a:ext uri="{FF2B5EF4-FFF2-40B4-BE49-F238E27FC236}">
                <a16:creationId xmlns:a16="http://schemas.microsoft.com/office/drawing/2014/main" id="{0CC910CD-FA37-4C62-BBAF-59C466C2C231}"/>
              </a:ext>
            </a:extLst>
          </p:cNvPr>
          <p:cNvSpPr txBox="1"/>
          <p:nvPr/>
        </p:nvSpPr>
        <p:spPr>
          <a:xfrm>
            <a:off x="1993106" y="2898576"/>
            <a:ext cx="5157787" cy="307777"/>
          </a:xfrm>
          <a:prstGeom prst="rect">
            <a:avLst/>
          </a:prstGeom>
          <a:noFill/>
        </p:spPr>
        <p:txBody>
          <a:bodyPr wrap="square" rtlCol="0">
            <a:spAutoFit/>
          </a:bodyPr>
          <a:lstStyle/>
          <a:p>
            <a:pPr algn="ctr"/>
            <a:r>
              <a:rPr lang="en-IN" dirty="0"/>
              <a:t>We need to go deeper…</a:t>
            </a:r>
          </a:p>
        </p:txBody>
      </p:sp>
    </p:spTree>
    <p:extLst>
      <p:ext uri="{BB962C8B-B14F-4D97-AF65-F5344CB8AC3E}">
        <p14:creationId xmlns:p14="http://schemas.microsoft.com/office/powerpoint/2010/main" val="49874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8322-1C6B-4D20-96A8-1F6224158BB0}"/>
              </a:ext>
            </a:extLst>
          </p:cNvPr>
          <p:cNvSpPr>
            <a:spLocks noGrp="1"/>
          </p:cNvSpPr>
          <p:nvPr>
            <p:ph type="ctrTitle"/>
          </p:nvPr>
        </p:nvSpPr>
        <p:spPr>
          <a:xfrm>
            <a:off x="1142999" y="1177055"/>
            <a:ext cx="6858000" cy="532209"/>
          </a:xfrm>
        </p:spPr>
        <p:txBody>
          <a:bodyPr/>
          <a:lstStyle/>
          <a:p>
            <a:r>
              <a:rPr lang="en-IN" dirty="0"/>
              <a:t>1x1 convolutions</a:t>
            </a:r>
          </a:p>
        </p:txBody>
      </p:sp>
      <p:sp>
        <p:nvSpPr>
          <p:cNvPr id="3" name="Subtitle 2">
            <a:extLst>
              <a:ext uri="{FF2B5EF4-FFF2-40B4-BE49-F238E27FC236}">
                <a16:creationId xmlns:a16="http://schemas.microsoft.com/office/drawing/2014/main" id="{353DC3D1-AA81-41E5-B6F1-8FC693B3F0D3}"/>
              </a:ext>
            </a:extLst>
          </p:cNvPr>
          <p:cNvSpPr>
            <a:spLocks noGrp="1"/>
          </p:cNvSpPr>
          <p:nvPr>
            <p:ph type="subTitle" idx="1"/>
          </p:nvPr>
        </p:nvSpPr>
        <p:spPr>
          <a:xfrm>
            <a:off x="207168" y="1830707"/>
            <a:ext cx="8729663" cy="1241700"/>
          </a:xfrm>
        </p:spPr>
        <p:txBody>
          <a:bodyPr/>
          <a:lstStyle/>
          <a:p>
            <a:pPr algn="l">
              <a:buFont typeface="Arial" panose="020B0604020202020204" pitchFamily="34" charset="0"/>
              <a:buChar char="•"/>
            </a:pPr>
            <a:r>
              <a:rPr lang="en-IN" dirty="0"/>
              <a:t>1x1x32 filter: It takes the element wise product in each layer, and then a single number is the output after taking </a:t>
            </a:r>
            <a:r>
              <a:rPr lang="en-IN" dirty="0" err="1"/>
              <a:t>ReLU</a:t>
            </a:r>
            <a:r>
              <a:rPr lang="en-IN" dirty="0"/>
              <a:t> on that element wise product for each layer </a:t>
            </a:r>
          </a:p>
          <a:p>
            <a:pPr algn="l">
              <a:buFont typeface="Arial" panose="020B0604020202020204" pitchFamily="34" charset="0"/>
              <a:buChar char="•"/>
            </a:pPr>
            <a:r>
              <a:rPr lang="en-IN" dirty="0"/>
              <a:t>Also called a Network in Network convolution </a:t>
            </a:r>
          </a:p>
          <a:p>
            <a:pPr algn="l">
              <a:buFont typeface="Arial" panose="020B0604020202020204" pitchFamily="34" charset="0"/>
              <a:buChar char="•"/>
            </a:pPr>
            <a:r>
              <a:rPr lang="en-IN" dirty="0"/>
              <a:t>Using pooling layers decreases the height and width of the image</a:t>
            </a:r>
          </a:p>
          <a:p>
            <a:pPr algn="l">
              <a:buFont typeface="Arial" panose="020B0604020202020204" pitchFamily="34" charset="0"/>
              <a:buChar char="•"/>
            </a:pPr>
            <a:r>
              <a:rPr lang="en-IN" dirty="0"/>
              <a:t>Using Nc 1x1xNc-1 convolutions, helps shrink the no. of channels of the image. </a:t>
            </a:r>
          </a:p>
          <a:p>
            <a:pPr algn="l">
              <a:buFont typeface="Arial" panose="020B0604020202020204" pitchFamily="34" charset="0"/>
              <a:buChar char="•"/>
            </a:pPr>
            <a:r>
              <a:rPr lang="en-IN" dirty="0"/>
              <a:t>Reduces computation cost </a:t>
            </a:r>
          </a:p>
          <a:p>
            <a:pPr algn="l">
              <a:buFont typeface="Arial" panose="020B0604020202020204" pitchFamily="34" charset="0"/>
              <a:buChar char="•"/>
            </a:pPr>
            <a:endParaRPr lang="en-IN" dirty="0"/>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39585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DF7-2B53-4629-941E-281EA3728B2A}"/>
              </a:ext>
            </a:extLst>
          </p:cNvPr>
          <p:cNvSpPr>
            <a:spLocks noGrp="1"/>
          </p:cNvSpPr>
          <p:nvPr>
            <p:ph type="ctrTitle"/>
          </p:nvPr>
        </p:nvSpPr>
        <p:spPr>
          <a:xfrm>
            <a:off x="1085850" y="1676400"/>
            <a:ext cx="7086600" cy="1790700"/>
          </a:xfrm>
        </p:spPr>
        <p:txBody>
          <a:bodyPr/>
          <a:lstStyle/>
          <a:p>
            <a:r>
              <a:rPr lang="en-IN" b="1" dirty="0"/>
              <a:t>Prerequisite: </a:t>
            </a:r>
            <a:r>
              <a:rPr lang="en-IN" dirty="0"/>
              <a:t>MATLAB 2019b or MATLAB 2020a</a:t>
            </a:r>
          </a:p>
        </p:txBody>
      </p:sp>
    </p:spTree>
    <p:extLst>
      <p:ext uri="{BB962C8B-B14F-4D97-AF65-F5344CB8AC3E}">
        <p14:creationId xmlns:p14="http://schemas.microsoft.com/office/powerpoint/2010/main" val="382148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4B238-E06F-4E46-A389-2DEDE1FC3DA7}"/>
              </a:ext>
            </a:extLst>
          </p:cNvPr>
          <p:cNvSpPr txBox="1"/>
          <p:nvPr/>
        </p:nvSpPr>
        <p:spPr>
          <a:xfrm>
            <a:off x="657225" y="1421606"/>
            <a:ext cx="8201025" cy="3108543"/>
          </a:xfrm>
          <a:prstGeom prst="rect">
            <a:avLst/>
          </a:prstGeom>
          <a:noFill/>
        </p:spPr>
        <p:txBody>
          <a:bodyPr wrap="square" rtlCol="0">
            <a:spAutoFit/>
          </a:bodyPr>
          <a:lstStyle/>
          <a:p>
            <a:endParaRPr lang="en-IN" dirty="0"/>
          </a:p>
          <a:p>
            <a:r>
              <a:rPr lang="en-IN" b="1" dirty="0">
                <a:solidFill>
                  <a:srgbClr val="FFC000"/>
                </a:solidFill>
              </a:rPr>
              <a:t>WITHOUT 1X1 CONV</a:t>
            </a:r>
          </a:p>
          <a:p>
            <a:endParaRPr lang="en-IN" dirty="0"/>
          </a:p>
          <a:p>
            <a:r>
              <a:rPr lang="en-IN" dirty="0"/>
              <a:t>32*32*192 </a:t>
            </a:r>
            <a:r>
              <a:rPr lang="en-IN" dirty="0">
                <a:sym typeface="Wingdings" panose="05000000000000000000" pitchFamily="2" charset="2"/>
              </a:rPr>
              <a:t> CONV  (5x5x192) x 28  32 x 32 x 28</a:t>
            </a:r>
          </a:p>
          <a:p>
            <a:endParaRPr lang="en-IN" dirty="0">
              <a:sym typeface="Wingdings" panose="05000000000000000000" pitchFamily="2" charset="2"/>
            </a:endParaRPr>
          </a:p>
          <a:p>
            <a:r>
              <a:rPr lang="en-IN" dirty="0">
                <a:sym typeface="Wingdings" panose="05000000000000000000" pitchFamily="2" charset="2"/>
              </a:rPr>
              <a:t>Cost = 32 * 32 * 28 * 5 * 5 * 192 = 137M</a:t>
            </a:r>
          </a:p>
          <a:p>
            <a:endParaRPr lang="en-IN" dirty="0">
              <a:solidFill>
                <a:srgbClr val="FFC000"/>
              </a:solidFill>
              <a:sym typeface="Wingdings" panose="05000000000000000000" pitchFamily="2" charset="2"/>
            </a:endParaRPr>
          </a:p>
          <a:p>
            <a:r>
              <a:rPr lang="en-IN" b="1" dirty="0">
                <a:solidFill>
                  <a:srgbClr val="FFC000"/>
                </a:solidFill>
                <a:sym typeface="Wingdings" panose="05000000000000000000" pitchFamily="2" charset="2"/>
              </a:rPr>
              <a:t>WITH 1X1 CONV</a:t>
            </a:r>
          </a:p>
          <a:p>
            <a:endParaRPr lang="en-IN" dirty="0">
              <a:sym typeface="Wingdings" panose="05000000000000000000" pitchFamily="2" charset="2"/>
            </a:endParaRPr>
          </a:p>
          <a:p>
            <a:r>
              <a:rPr lang="en-IN" dirty="0">
                <a:sym typeface="Wingdings" panose="05000000000000000000" pitchFamily="2" charset="2"/>
              </a:rPr>
              <a:t>32*32*192  CONV (1x1x192) x 16  32 * 32 * 16  CONV (5x5x16) x 28  32 x 32 x 28</a:t>
            </a:r>
          </a:p>
          <a:p>
            <a:endParaRPr lang="en-IN" dirty="0">
              <a:sym typeface="Wingdings" panose="05000000000000000000" pitchFamily="2" charset="2"/>
            </a:endParaRPr>
          </a:p>
          <a:p>
            <a:r>
              <a:rPr lang="en-IN" dirty="0"/>
              <a:t>Cost = (32*32*16*192) + (32*32*28*5*5*16) = 3.1M + 11.5 M =  14.6 M</a:t>
            </a:r>
          </a:p>
          <a:p>
            <a:endParaRPr lang="en-IN" dirty="0"/>
          </a:p>
          <a:p>
            <a:endParaRPr lang="en-IN" dirty="0"/>
          </a:p>
        </p:txBody>
      </p:sp>
      <p:sp>
        <p:nvSpPr>
          <p:cNvPr id="5" name="TextBox 4">
            <a:extLst>
              <a:ext uri="{FF2B5EF4-FFF2-40B4-BE49-F238E27FC236}">
                <a16:creationId xmlns:a16="http://schemas.microsoft.com/office/drawing/2014/main" id="{74352E6C-DB99-42C2-97B9-33FD24AD0A84}"/>
              </a:ext>
            </a:extLst>
          </p:cNvPr>
          <p:cNvSpPr txBox="1"/>
          <p:nvPr/>
        </p:nvSpPr>
        <p:spPr>
          <a:xfrm>
            <a:off x="657225" y="978694"/>
            <a:ext cx="7072313" cy="400110"/>
          </a:xfrm>
          <a:prstGeom prst="rect">
            <a:avLst/>
          </a:prstGeom>
          <a:noFill/>
        </p:spPr>
        <p:txBody>
          <a:bodyPr wrap="square" rtlCol="0">
            <a:spAutoFit/>
          </a:bodyPr>
          <a:lstStyle/>
          <a:p>
            <a:r>
              <a:rPr lang="en-IN" sz="2000" dirty="0"/>
              <a:t>How does CONV 1x1 reduce the computational cost?</a:t>
            </a:r>
          </a:p>
        </p:txBody>
      </p:sp>
    </p:spTree>
    <p:extLst>
      <p:ext uri="{BB962C8B-B14F-4D97-AF65-F5344CB8AC3E}">
        <p14:creationId xmlns:p14="http://schemas.microsoft.com/office/powerpoint/2010/main" val="4721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017 CNN Inception Network | Master Data Science">
            <a:extLst>
              <a:ext uri="{FF2B5EF4-FFF2-40B4-BE49-F238E27FC236}">
                <a16:creationId xmlns:a16="http://schemas.microsoft.com/office/drawing/2014/main" id="{56A1A4FE-0033-463F-B962-28AA966F0F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4"/>
          <a:stretch/>
        </p:blipFill>
        <p:spPr bwMode="auto">
          <a:xfrm>
            <a:off x="1595002" y="1086845"/>
            <a:ext cx="5370155" cy="26387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43EA446-23E8-4317-A960-E0CC806876E5}"/>
              </a:ext>
            </a:extLst>
          </p:cNvPr>
          <p:cNvSpPr/>
          <p:nvPr/>
        </p:nvSpPr>
        <p:spPr>
          <a:xfrm>
            <a:off x="3017728" y="799504"/>
            <a:ext cx="3108543" cy="553998"/>
          </a:xfrm>
          <a:prstGeom prst="rect">
            <a:avLst/>
          </a:prstGeom>
        </p:spPr>
        <p:txBody>
          <a:bodyPr wrap="none">
            <a:spAutoFit/>
          </a:bodyPr>
          <a:lstStyle/>
          <a:p>
            <a:r>
              <a:rPr lang="en-IN" sz="3000" dirty="0"/>
              <a:t>Inception Module</a:t>
            </a:r>
          </a:p>
        </p:txBody>
      </p:sp>
      <p:sp>
        <p:nvSpPr>
          <p:cNvPr id="5" name="Rectangle 4">
            <a:extLst>
              <a:ext uri="{FF2B5EF4-FFF2-40B4-BE49-F238E27FC236}">
                <a16:creationId xmlns:a16="http://schemas.microsoft.com/office/drawing/2014/main" id="{06387D92-EC9D-40C1-ACA5-8D73251E877A}"/>
              </a:ext>
            </a:extLst>
          </p:cNvPr>
          <p:cNvSpPr/>
          <p:nvPr/>
        </p:nvSpPr>
        <p:spPr>
          <a:xfrm>
            <a:off x="410764" y="3773666"/>
            <a:ext cx="8322469" cy="1209370"/>
          </a:xfrm>
          <a:prstGeom prst="rect">
            <a:avLst/>
          </a:prstGeom>
        </p:spPr>
        <p:txBody>
          <a:bodyPr wrap="square">
            <a:spAutoFit/>
          </a:bodyPr>
          <a:lstStyle/>
          <a:p>
            <a:pPr marL="285750" lvl="0" indent="-2857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These inception modules/blocks that are stacked together one after the other form the inception layer</a:t>
            </a:r>
          </a:p>
          <a:p>
            <a:pPr marL="285750" lvl="0" indent="-285750" algn="just">
              <a:lnSpc>
                <a:spcPct val="107000"/>
              </a:lnSpc>
              <a:spcAft>
                <a:spcPts val="800"/>
              </a:spcAft>
              <a:buFont typeface="Arial" panose="020B0604020202020204" pitchFamily="34" charset="0"/>
              <a:buChar char="•"/>
            </a:pPr>
            <a:r>
              <a:rPr lang="en-IN" dirty="0">
                <a:latin typeface="Calibri" panose="020F0502020204030204" pitchFamily="34" charset="0"/>
                <a:cs typeface="Calibri" panose="020F0502020204030204" pitchFamily="34" charset="0"/>
              </a:rPr>
              <a:t>The only addition is that there are few side branches containing some </a:t>
            </a:r>
            <a:r>
              <a:rPr lang="en-IN" dirty="0" err="1">
                <a:latin typeface="Calibri" panose="020F0502020204030204" pitchFamily="34" charset="0"/>
                <a:cs typeface="Calibri" panose="020F0502020204030204" pitchFamily="34" charset="0"/>
              </a:rPr>
              <a:t>softmax</a:t>
            </a:r>
            <a:r>
              <a:rPr lang="en-IN" dirty="0">
                <a:latin typeface="Calibri" panose="020F0502020204030204" pitchFamily="34" charset="0"/>
                <a:cs typeface="Calibri" panose="020F0502020204030204" pitchFamily="34" charset="0"/>
              </a:rPr>
              <a:t> layers</a:t>
            </a:r>
          </a:p>
          <a:p>
            <a:pPr marL="285750" lvl="0" indent="-285750" algn="just">
              <a:lnSpc>
                <a:spcPct val="107000"/>
              </a:lnSpc>
              <a:spcAft>
                <a:spcPts val="800"/>
              </a:spcAft>
              <a:buFont typeface="Arial" panose="020B0604020202020204" pitchFamily="34" charset="0"/>
              <a:buChar char="•"/>
            </a:pPr>
            <a:r>
              <a:rPr lang="en-IN" dirty="0" err="1">
                <a:latin typeface="Calibri" panose="020F0502020204030204" pitchFamily="34" charset="0"/>
                <a:cs typeface="Calibri" panose="020F0502020204030204" pitchFamily="34" charset="0"/>
              </a:rPr>
              <a:t>Softmax</a:t>
            </a:r>
            <a:r>
              <a:rPr lang="en-IN" dirty="0">
                <a:latin typeface="Calibri" panose="020F0502020204030204" pitchFamily="34" charset="0"/>
                <a:cs typeface="Calibri" panose="020F0502020204030204" pitchFamily="34" charset="0"/>
              </a:rPr>
              <a:t> layers takes the output of the hidden layers and tries to make a prediction</a:t>
            </a:r>
            <a:r>
              <a:rPr lang="en-IN" dirty="0">
                <a:latin typeface="Calibri" panose="020F0502020204030204" pitchFamily="34" charset="0"/>
                <a:ea typeface="Calibri" panose="020F0502020204030204" pitchFamily="34" charset="0"/>
                <a:cs typeface="Calibri" panose="020F0502020204030204" pitchFamily="34" charset="0"/>
              </a:rPr>
              <a:t> – verifies intermediate results</a:t>
            </a:r>
          </a:p>
        </p:txBody>
      </p:sp>
    </p:spTree>
    <p:extLst>
      <p:ext uri="{BB962C8B-B14F-4D97-AF65-F5344CB8AC3E}">
        <p14:creationId xmlns:p14="http://schemas.microsoft.com/office/powerpoint/2010/main" val="1499866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BBF1-1FA2-4AA4-8451-494A23BB7793}"/>
              </a:ext>
            </a:extLst>
          </p:cNvPr>
          <p:cNvSpPr>
            <a:spLocks noGrp="1"/>
          </p:cNvSpPr>
          <p:nvPr>
            <p:ph type="ctrTitle"/>
          </p:nvPr>
        </p:nvSpPr>
        <p:spPr>
          <a:xfrm>
            <a:off x="1143000" y="852014"/>
            <a:ext cx="6858000" cy="696515"/>
          </a:xfrm>
        </p:spPr>
        <p:txBody>
          <a:bodyPr/>
          <a:lstStyle/>
          <a:p>
            <a:r>
              <a:rPr lang="en-IN" sz="3500" dirty="0"/>
              <a:t>Intuition: Inception Module</a:t>
            </a:r>
          </a:p>
        </p:txBody>
      </p:sp>
      <p:sp>
        <p:nvSpPr>
          <p:cNvPr id="3" name="Subtitle 2">
            <a:extLst>
              <a:ext uri="{FF2B5EF4-FFF2-40B4-BE49-F238E27FC236}">
                <a16:creationId xmlns:a16="http://schemas.microsoft.com/office/drawing/2014/main" id="{FFB69EDA-4631-4A75-8788-AEC88B37BD7A}"/>
              </a:ext>
            </a:extLst>
          </p:cNvPr>
          <p:cNvSpPr>
            <a:spLocks noGrp="1"/>
          </p:cNvSpPr>
          <p:nvPr>
            <p:ph type="subTitle" idx="1"/>
          </p:nvPr>
        </p:nvSpPr>
        <p:spPr>
          <a:xfrm>
            <a:off x="328611" y="1644253"/>
            <a:ext cx="8436769" cy="3184922"/>
          </a:xfrm>
        </p:spPr>
        <p:txBody>
          <a:bodyPr/>
          <a:lstStyle/>
          <a:p>
            <a:pPr algn="just">
              <a:buFont typeface="Arial" panose="020B0604020202020204" pitchFamily="34" charset="0"/>
              <a:buChar char="•"/>
            </a:pPr>
            <a:r>
              <a:rPr lang="en-IN" dirty="0"/>
              <a:t>Instead of picking and choosing which filter to use for convolution and pooling, we use all our possible options (say 3x3, 5x5, 1x1 Conv &amp; pooling) and stack the outputs together</a:t>
            </a:r>
          </a:p>
          <a:p>
            <a:pPr algn="just">
              <a:buFont typeface="Arial" panose="020B0604020202020204" pitchFamily="34" charset="0"/>
              <a:buChar char="•"/>
            </a:pPr>
            <a:r>
              <a:rPr lang="en-IN" dirty="0"/>
              <a:t>Even a pooling layer is padded so that the output dimensions is the same as the input </a:t>
            </a:r>
          </a:p>
          <a:p>
            <a:pPr algn="just">
              <a:buFont typeface="Arial" panose="020B0604020202020204" pitchFamily="34" charset="0"/>
              <a:buChar char="•"/>
            </a:pPr>
            <a:r>
              <a:rPr lang="en-IN" dirty="0"/>
              <a:t>The network then chooses which parameters to learn </a:t>
            </a:r>
          </a:p>
          <a:p>
            <a:pPr algn="just">
              <a:buFont typeface="Arial" panose="020B0604020202020204" pitchFamily="34" charset="0"/>
              <a:buChar char="•"/>
            </a:pPr>
            <a:r>
              <a:rPr lang="en-IN" dirty="0"/>
              <a:t>The downside to this is that computational cost is very high. However be reduced by using a 1x1 convolution</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4207034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DE87-EC93-4599-8186-4D94581CD857}"/>
              </a:ext>
            </a:extLst>
          </p:cNvPr>
          <p:cNvSpPr>
            <a:spLocks noGrp="1"/>
          </p:cNvSpPr>
          <p:nvPr>
            <p:ph type="ctrTitle"/>
          </p:nvPr>
        </p:nvSpPr>
        <p:spPr>
          <a:xfrm>
            <a:off x="1143000" y="2113359"/>
            <a:ext cx="6858000" cy="1790700"/>
          </a:xfrm>
        </p:spPr>
        <p:txBody>
          <a:bodyPr/>
          <a:lstStyle/>
          <a:p>
            <a:r>
              <a:rPr lang="en-IN" dirty="0"/>
              <a:t>MATLAB: ResNet-50 &amp; Inception v3 for mask/no-mask classification</a:t>
            </a:r>
          </a:p>
        </p:txBody>
      </p:sp>
    </p:spTree>
    <p:extLst>
      <p:ext uri="{BB962C8B-B14F-4D97-AF65-F5344CB8AC3E}">
        <p14:creationId xmlns:p14="http://schemas.microsoft.com/office/powerpoint/2010/main" val="3025537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photo, snow, skiing, riding&#10;&#10;Description automatically generated">
            <a:extLst>
              <a:ext uri="{FF2B5EF4-FFF2-40B4-BE49-F238E27FC236}">
                <a16:creationId xmlns:a16="http://schemas.microsoft.com/office/drawing/2014/main" id="{B7BC8043-AF3D-472A-92BE-C56D72BA47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44282" y="2027713"/>
            <a:ext cx="3077687" cy="241569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A81F6C4-5AEA-4FFE-BDD5-BF5D3FC0F43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822033" y="2150269"/>
            <a:ext cx="2197735" cy="2128837"/>
          </a:xfrm>
          <a:prstGeom prst="rect">
            <a:avLst/>
          </a:prstGeom>
        </p:spPr>
      </p:pic>
      <p:sp>
        <p:nvSpPr>
          <p:cNvPr id="6" name="Title 1">
            <a:extLst>
              <a:ext uri="{FF2B5EF4-FFF2-40B4-BE49-F238E27FC236}">
                <a16:creationId xmlns:a16="http://schemas.microsoft.com/office/drawing/2014/main" id="{9CE09EEF-C39C-4EF6-9E95-76029E6AFFBF}"/>
              </a:ext>
            </a:extLst>
          </p:cNvPr>
          <p:cNvSpPr>
            <a:spLocks noGrp="1"/>
          </p:cNvSpPr>
          <p:nvPr>
            <p:ph type="ctrTitle"/>
          </p:nvPr>
        </p:nvSpPr>
        <p:spPr>
          <a:xfrm>
            <a:off x="1143000" y="921543"/>
            <a:ext cx="6858000" cy="810816"/>
          </a:xfrm>
        </p:spPr>
        <p:txBody>
          <a:bodyPr/>
          <a:lstStyle/>
          <a:p>
            <a:r>
              <a:rPr lang="en-IN" dirty="0"/>
              <a:t>Object Detection</a:t>
            </a:r>
          </a:p>
        </p:txBody>
      </p:sp>
    </p:spTree>
    <p:extLst>
      <p:ext uri="{BB962C8B-B14F-4D97-AF65-F5344CB8AC3E}">
        <p14:creationId xmlns:p14="http://schemas.microsoft.com/office/powerpoint/2010/main" val="294772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10E8-910E-4316-89E8-13C18B2B7587}"/>
              </a:ext>
            </a:extLst>
          </p:cNvPr>
          <p:cNvSpPr>
            <a:spLocks noGrp="1"/>
          </p:cNvSpPr>
          <p:nvPr>
            <p:ph type="ctrTitle"/>
          </p:nvPr>
        </p:nvSpPr>
        <p:spPr>
          <a:xfrm>
            <a:off x="1143000" y="921543"/>
            <a:ext cx="6858000" cy="810816"/>
          </a:xfrm>
        </p:spPr>
        <p:txBody>
          <a:bodyPr/>
          <a:lstStyle/>
          <a:p>
            <a:r>
              <a:rPr lang="en-IN" dirty="0"/>
              <a:t>Object Detection</a:t>
            </a:r>
          </a:p>
        </p:txBody>
      </p:sp>
      <p:sp>
        <p:nvSpPr>
          <p:cNvPr id="3" name="Subtitle 2">
            <a:extLst>
              <a:ext uri="{FF2B5EF4-FFF2-40B4-BE49-F238E27FC236}">
                <a16:creationId xmlns:a16="http://schemas.microsoft.com/office/drawing/2014/main" id="{359EE5E2-7DE9-4583-AC19-C356BB8E4511}"/>
              </a:ext>
            </a:extLst>
          </p:cNvPr>
          <p:cNvSpPr>
            <a:spLocks noGrp="1"/>
          </p:cNvSpPr>
          <p:nvPr>
            <p:ph type="subTitle" idx="1"/>
          </p:nvPr>
        </p:nvSpPr>
        <p:spPr>
          <a:xfrm>
            <a:off x="264319" y="1827013"/>
            <a:ext cx="8615362" cy="1489473"/>
          </a:xfrm>
        </p:spPr>
        <p:txBody>
          <a:bodyPr/>
          <a:lstStyle/>
          <a:p>
            <a:pPr algn="l">
              <a:buFont typeface="Arial" panose="020B0604020202020204" pitchFamily="34" charset="0"/>
              <a:buChar char="•"/>
            </a:pPr>
            <a:r>
              <a:rPr lang="en-IN" dirty="0"/>
              <a:t>Object localization: In object localization problem, we have locate the position of a particular object in an image by drawing a bounding box around it.</a:t>
            </a:r>
          </a:p>
          <a:p>
            <a:pPr algn="just">
              <a:buFont typeface="Arial" panose="020B0604020202020204" pitchFamily="34" charset="0"/>
              <a:buChar char="•"/>
            </a:pPr>
            <a:r>
              <a:rPr lang="en-IN" dirty="0"/>
              <a:t>In object detection, say for example, there are multiple cars in an image, we need to draw a bounding box around each car image.</a:t>
            </a:r>
          </a:p>
          <a:p>
            <a:pPr algn="just">
              <a:buFont typeface="Arial" panose="020B0604020202020204" pitchFamily="34" charset="0"/>
              <a:buChar char="•"/>
            </a:pPr>
            <a:r>
              <a:rPr lang="en-IN" dirty="0"/>
              <a:t> It can even be multiple objects belonging to various classes. </a:t>
            </a:r>
          </a:p>
          <a:p>
            <a:pPr algn="just">
              <a:buFont typeface="Arial" panose="020B0604020202020204" pitchFamily="34" charset="0"/>
              <a:buChar char="•"/>
            </a:pPr>
            <a:r>
              <a:rPr lang="en-IN" dirty="0"/>
              <a:t>In addition to classification, we need another </a:t>
            </a:r>
            <a:r>
              <a:rPr lang="en-IN" dirty="0" err="1"/>
              <a:t>softmax</a:t>
            </a:r>
            <a:r>
              <a:rPr lang="en-IN" dirty="0"/>
              <a:t> layer to give us the coordinates of the bounding box which contains the object of interest</a:t>
            </a:r>
          </a:p>
          <a:p>
            <a:pPr algn="just">
              <a:buFont typeface="Arial" panose="020B0604020202020204" pitchFamily="34" charset="0"/>
              <a:buChar char="•"/>
            </a:pPr>
            <a:r>
              <a:rPr lang="en-IN" dirty="0"/>
              <a:t>Landmark detection: getting the coordinates of particular feature of an image, say the eyes of a person in an image, or the edges of their nose and mouth 	</a:t>
            </a:r>
          </a:p>
          <a:p>
            <a:pPr algn="just">
              <a:buFont typeface="Arial" panose="020B0604020202020204" pitchFamily="34" charset="0"/>
              <a:buChar char="•"/>
            </a:pPr>
            <a:endParaRPr lang="en-IN" dirty="0"/>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1131344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9D5F-2A66-492C-879E-DF9DCB158297}"/>
              </a:ext>
            </a:extLst>
          </p:cNvPr>
          <p:cNvSpPr>
            <a:spLocks noGrp="1"/>
          </p:cNvSpPr>
          <p:nvPr>
            <p:ph type="ctrTitle"/>
          </p:nvPr>
        </p:nvSpPr>
        <p:spPr>
          <a:xfrm>
            <a:off x="1143000" y="928688"/>
            <a:ext cx="6858000" cy="675084"/>
          </a:xfrm>
        </p:spPr>
        <p:txBody>
          <a:bodyPr/>
          <a:lstStyle/>
          <a:p>
            <a:r>
              <a:rPr lang="en-IN" dirty="0"/>
              <a:t>Sliding Window Detection</a:t>
            </a:r>
          </a:p>
        </p:txBody>
      </p:sp>
      <p:pic>
        <p:nvPicPr>
          <p:cNvPr id="4" name="Picture 3" descr="A car driving on a city street filled with lots of traffic&#10;&#10;Description automatically generated">
            <a:extLst>
              <a:ext uri="{FF2B5EF4-FFF2-40B4-BE49-F238E27FC236}">
                <a16:creationId xmlns:a16="http://schemas.microsoft.com/office/drawing/2014/main" id="{0A9B7581-E8FC-4052-88FB-ADC81DF60E5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11012" y="2828925"/>
            <a:ext cx="2796858" cy="2153840"/>
          </a:xfrm>
          <a:prstGeom prst="rect">
            <a:avLst/>
          </a:prstGeom>
        </p:spPr>
      </p:pic>
      <p:sp>
        <p:nvSpPr>
          <p:cNvPr id="5" name="Rectangle 4">
            <a:extLst>
              <a:ext uri="{FF2B5EF4-FFF2-40B4-BE49-F238E27FC236}">
                <a16:creationId xmlns:a16="http://schemas.microsoft.com/office/drawing/2014/main" id="{A5508388-9D2A-45B8-A5D5-4BF6E55DF8B7}"/>
              </a:ext>
            </a:extLst>
          </p:cNvPr>
          <p:cNvSpPr/>
          <p:nvPr/>
        </p:nvSpPr>
        <p:spPr>
          <a:xfrm>
            <a:off x="300038" y="1603772"/>
            <a:ext cx="8351044" cy="954107"/>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Once a </a:t>
            </a:r>
            <a:r>
              <a:rPr lang="en-IN" dirty="0" err="1">
                <a:latin typeface="Calibri" panose="020F0502020204030204" pitchFamily="34" charset="0"/>
                <a:ea typeface="Calibri" panose="020F0502020204030204" pitchFamily="34" charset="0"/>
                <a:cs typeface="Calibri" panose="020F0502020204030204" pitchFamily="34" charset="0"/>
              </a:rPr>
              <a:t>ConvNet</a:t>
            </a:r>
            <a:r>
              <a:rPr lang="en-IN" dirty="0">
                <a:latin typeface="Calibri" panose="020F0502020204030204" pitchFamily="34" charset="0"/>
                <a:ea typeface="Calibri" panose="020F0502020204030204" pitchFamily="34" charset="0"/>
                <a:cs typeface="Calibri" panose="020F0502020204030204" pitchFamily="34" charset="0"/>
              </a:rPr>
              <a:t> is trained to detect cars, we apply something called a sliding windows detection.</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Define a window of a particular size and that window captures a certain portion of the input image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You then repeat this process with slightly larger windows each time and then combine the results. </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Disadvantage: Computational Cost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7371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157F-C7FD-4E2D-8FFF-9C09760D7FEC}"/>
              </a:ext>
            </a:extLst>
          </p:cNvPr>
          <p:cNvSpPr>
            <a:spLocks noGrp="1"/>
          </p:cNvSpPr>
          <p:nvPr>
            <p:ph type="ctrTitle"/>
          </p:nvPr>
        </p:nvSpPr>
        <p:spPr/>
        <p:txBody>
          <a:bodyPr/>
          <a:lstStyle/>
          <a:p>
            <a:r>
              <a:rPr lang="en-IN" dirty="0"/>
              <a:t>Intersection over Unions (</a:t>
            </a:r>
            <a:r>
              <a:rPr lang="en-IN" dirty="0" err="1"/>
              <a:t>IoU</a:t>
            </a:r>
            <a:r>
              <a:rPr lang="en-IN" dirty="0"/>
              <a:t>)</a:t>
            </a:r>
          </a:p>
        </p:txBody>
      </p:sp>
      <p:sp>
        <p:nvSpPr>
          <p:cNvPr id="3" name="Subtitle 2">
            <a:extLst>
              <a:ext uri="{FF2B5EF4-FFF2-40B4-BE49-F238E27FC236}">
                <a16:creationId xmlns:a16="http://schemas.microsoft.com/office/drawing/2014/main" id="{77C6ABD6-A67F-4136-906A-275F1407D48E}"/>
              </a:ext>
            </a:extLst>
          </p:cNvPr>
          <p:cNvSpPr>
            <a:spLocks noGrp="1"/>
          </p:cNvSpPr>
          <p:nvPr>
            <p:ph type="subTitle" idx="1"/>
          </p:nvPr>
        </p:nvSpPr>
        <p:spPr/>
        <p:txBody>
          <a:bodyPr/>
          <a:lstStyle/>
          <a:p>
            <a:r>
              <a:rPr lang="en-IN" dirty="0"/>
              <a:t>A method to evaluate the object detection accuracy</a:t>
            </a:r>
          </a:p>
        </p:txBody>
      </p:sp>
    </p:spTree>
    <p:extLst>
      <p:ext uri="{BB962C8B-B14F-4D97-AF65-F5344CB8AC3E}">
        <p14:creationId xmlns:p14="http://schemas.microsoft.com/office/powerpoint/2010/main" val="684195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BC1BF8-C8E6-4081-9744-8F4241331868}"/>
              </a:ext>
            </a:extLst>
          </p:cNvPr>
          <p:cNvSpPr/>
          <p:nvPr/>
        </p:nvSpPr>
        <p:spPr>
          <a:xfrm>
            <a:off x="385762" y="1335762"/>
            <a:ext cx="8372475" cy="2772297"/>
          </a:xfrm>
          <a:prstGeom prst="rect">
            <a:avLst/>
          </a:prstGeom>
        </p:spPr>
        <p:txBody>
          <a:bodyPr wrap="square">
            <a:spAutoFit/>
          </a:bodyPr>
          <a:lstStyle/>
          <a:p>
            <a:pPr marL="342900" lvl="0" indent="-342900" algn="just">
              <a:lnSpc>
                <a:spcPct val="107000"/>
              </a:lnSpc>
              <a:spcAft>
                <a:spcPts val="800"/>
              </a:spcAft>
              <a:buFont typeface="Calibri" panose="020F0502020204030204" pitchFamily="34" charset="0"/>
              <a:buChar char="-"/>
              <a:tabLst>
                <a:tab pos="1813560" algn="l"/>
              </a:tabLst>
            </a:pPr>
            <a:r>
              <a:rPr lang="en-IN" dirty="0">
                <a:latin typeface="Calibri" panose="020F0502020204030204" pitchFamily="34" charset="0"/>
                <a:ea typeface="Calibri" panose="020F0502020204030204" pitchFamily="34" charset="0"/>
                <a:cs typeface="Times New Roman" panose="02020603050405020304" pitchFamily="18" charset="0"/>
              </a:rPr>
              <a:t>Intersection – Area common to both the predicted bounding box and the ground truth bounding box</a:t>
            </a:r>
          </a:p>
          <a:p>
            <a:pPr marL="342900" indent="-342900" algn="just">
              <a:lnSpc>
                <a:spcPct val="107000"/>
              </a:lnSpc>
              <a:spcAft>
                <a:spcPts val="800"/>
              </a:spcAft>
              <a:buFont typeface="Calibri" panose="020F0502020204030204" pitchFamily="34" charset="0"/>
              <a:buChar char="-"/>
              <a:tabLst>
                <a:tab pos="1813560" algn="l"/>
              </a:tabLst>
            </a:pPr>
            <a:r>
              <a:rPr lang="en-IN" dirty="0"/>
              <a:t>Union – Combined area of both predicted and ground truth bounding boxes</a:t>
            </a:r>
          </a:p>
          <a:p>
            <a:pPr marL="342900" indent="-342900" algn="just">
              <a:lnSpc>
                <a:spcPct val="107000"/>
              </a:lnSpc>
              <a:spcAft>
                <a:spcPts val="800"/>
              </a:spcAft>
              <a:buFont typeface="Calibri" panose="020F0502020204030204" pitchFamily="34" charset="0"/>
              <a:buChar char="-"/>
              <a:tabLst>
                <a:tab pos="1813560" algn="l"/>
              </a:tabLst>
            </a:pPr>
            <a:r>
              <a:rPr lang="en-IN" dirty="0" err="1"/>
              <a:t>IoU</a:t>
            </a:r>
            <a:r>
              <a:rPr lang="en-IN" dirty="0"/>
              <a:t> = size of the intersection / size of the union. It is a measure of overlap between two bounding boxes</a:t>
            </a:r>
          </a:p>
          <a:p>
            <a:pPr marL="342900" indent="-342900" algn="just">
              <a:lnSpc>
                <a:spcPct val="107000"/>
              </a:lnSpc>
              <a:spcAft>
                <a:spcPts val="800"/>
              </a:spcAft>
              <a:buFont typeface="Calibri" panose="020F0502020204030204" pitchFamily="34" charset="0"/>
              <a:buChar char="-"/>
              <a:tabLst>
                <a:tab pos="1813560" algn="l"/>
              </a:tabLst>
            </a:pPr>
            <a:r>
              <a:rPr lang="en-IN" dirty="0"/>
              <a:t>The localization is correct if the </a:t>
            </a:r>
            <a:r>
              <a:rPr lang="en-IN" dirty="0" err="1"/>
              <a:t>IoU</a:t>
            </a:r>
            <a:r>
              <a:rPr lang="en-IN" dirty="0"/>
              <a:t> is &gt;= 0.5 as a convention</a:t>
            </a:r>
          </a:p>
          <a:p>
            <a:pPr marL="342900" indent="-342900" algn="just">
              <a:lnSpc>
                <a:spcPct val="107000"/>
              </a:lnSpc>
              <a:spcAft>
                <a:spcPts val="800"/>
              </a:spcAft>
              <a:buFont typeface="Calibri" panose="020F0502020204030204" pitchFamily="34" charset="0"/>
              <a:buChar char="-"/>
              <a:tabLst>
                <a:tab pos="1813560" algn="l"/>
              </a:tabLst>
            </a:pPr>
            <a:r>
              <a:rPr lang="en-IN" dirty="0"/>
              <a:t>Higher the </a:t>
            </a:r>
            <a:r>
              <a:rPr lang="en-IN" dirty="0" err="1"/>
              <a:t>IoU</a:t>
            </a:r>
            <a:r>
              <a:rPr lang="en-IN" dirty="0"/>
              <a:t>, better the localization, highest being 1 when the predicted and ground truth bounding boxes overlap.</a:t>
            </a:r>
          </a:p>
          <a:p>
            <a:pPr marL="342900" indent="-342900" algn="just">
              <a:lnSpc>
                <a:spcPct val="107000"/>
              </a:lnSpc>
              <a:spcAft>
                <a:spcPts val="800"/>
              </a:spcAft>
              <a:buFont typeface="Calibri" panose="020F0502020204030204" pitchFamily="34" charset="0"/>
              <a:buChar char="-"/>
              <a:tabLst>
                <a:tab pos="1813560" algn="l"/>
              </a:tabLst>
            </a:pPr>
            <a:endParaRPr lang="en-IN" dirty="0"/>
          </a:p>
          <a:p>
            <a:pPr marL="342900" lvl="0" indent="-342900" algn="just">
              <a:lnSpc>
                <a:spcPct val="107000"/>
              </a:lnSpc>
              <a:spcAft>
                <a:spcPts val="800"/>
              </a:spcAft>
              <a:buFont typeface="Calibri" panose="020F0502020204030204" pitchFamily="34" charset="0"/>
              <a:buChar char="-"/>
              <a:tabLst>
                <a:tab pos="181356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7383E98-1DA9-4AC6-8C9D-95FF8C34807F}"/>
              </a:ext>
            </a:extLst>
          </p:cNvPr>
          <p:cNvSpPr>
            <a:spLocks noGrp="1"/>
          </p:cNvSpPr>
          <p:nvPr>
            <p:ph type="ctrTitle"/>
          </p:nvPr>
        </p:nvSpPr>
        <p:spPr>
          <a:xfrm>
            <a:off x="2739627" y="264317"/>
            <a:ext cx="3664744" cy="1010841"/>
          </a:xfrm>
        </p:spPr>
        <p:txBody>
          <a:bodyPr/>
          <a:lstStyle/>
          <a:p>
            <a:r>
              <a:rPr lang="en-IN" sz="3500" dirty="0"/>
              <a:t>Computing </a:t>
            </a:r>
            <a:r>
              <a:rPr lang="en-IN" sz="3500" dirty="0" err="1"/>
              <a:t>IoU</a:t>
            </a:r>
            <a:endParaRPr lang="en-IN" sz="3500" dirty="0"/>
          </a:p>
        </p:txBody>
      </p:sp>
      <p:pic>
        <p:nvPicPr>
          <p:cNvPr id="5122" name="Picture 2" descr="Intersection over Union (IoU) for object detection - PyImageSearch">
            <a:extLst>
              <a:ext uri="{FF2B5EF4-FFF2-40B4-BE49-F238E27FC236}">
                <a16:creationId xmlns:a16="http://schemas.microsoft.com/office/drawing/2014/main" id="{63E5E76A-699B-4BEC-A758-2A0D7D75D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974" y="3269934"/>
            <a:ext cx="3893344" cy="16092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ecision and Recall - Custom Plugin - Supervisely">
            <a:extLst>
              <a:ext uri="{FF2B5EF4-FFF2-40B4-BE49-F238E27FC236}">
                <a16:creationId xmlns:a16="http://schemas.microsoft.com/office/drawing/2014/main" id="{104E17E4-54A0-4739-8F2F-25C92846D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4" y="3365109"/>
            <a:ext cx="309562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87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4E30-AEB1-4482-BE64-8C8CADD548D4}"/>
              </a:ext>
            </a:extLst>
          </p:cNvPr>
          <p:cNvSpPr>
            <a:spLocks noGrp="1"/>
          </p:cNvSpPr>
          <p:nvPr>
            <p:ph type="ctrTitle"/>
          </p:nvPr>
        </p:nvSpPr>
        <p:spPr/>
        <p:txBody>
          <a:bodyPr/>
          <a:lstStyle/>
          <a:p>
            <a:r>
              <a:rPr lang="en-IN" dirty="0"/>
              <a:t>Non-max suppression</a:t>
            </a:r>
          </a:p>
        </p:txBody>
      </p:sp>
      <p:sp>
        <p:nvSpPr>
          <p:cNvPr id="3" name="Subtitle 2">
            <a:extLst>
              <a:ext uri="{FF2B5EF4-FFF2-40B4-BE49-F238E27FC236}">
                <a16:creationId xmlns:a16="http://schemas.microsoft.com/office/drawing/2014/main" id="{9506AD1D-9F4A-4C61-8293-4BD69C76CC32}"/>
              </a:ext>
            </a:extLst>
          </p:cNvPr>
          <p:cNvSpPr>
            <a:spLocks noGrp="1"/>
          </p:cNvSpPr>
          <p:nvPr>
            <p:ph type="subTitle" idx="1"/>
          </p:nvPr>
        </p:nvSpPr>
        <p:spPr/>
        <p:txBody>
          <a:bodyPr/>
          <a:lstStyle/>
          <a:p>
            <a:r>
              <a:rPr lang="en-IN" dirty="0"/>
              <a:t>Retaining only what is truly important</a:t>
            </a:r>
          </a:p>
        </p:txBody>
      </p:sp>
    </p:spTree>
    <p:extLst>
      <p:ext uri="{BB962C8B-B14F-4D97-AF65-F5344CB8AC3E}">
        <p14:creationId xmlns:p14="http://schemas.microsoft.com/office/powerpoint/2010/main" val="54371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816fe0c421_1_16"/>
          <p:cNvSpPr/>
          <p:nvPr/>
        </p:nvSpPr>
        <p:spPr>
          <a:xfrm>
            <a:off x="-13525" y="-4500"/>
            <a:ext cx="9144000" cy="5143500"/>
          </a:xfrm>
          <a:prstGeom prst="rect">
            <a:avLst/>
          </a:prstGeom>
          <a:solidFill>
            <a:srgbClr val="0050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816fe0c421_1_16"/>
          <p:cNvSpPr txBox="1"/>
          <p:nvPr/>
        </p:nvSpPr>
        <p:spPr>
          <a:xfrm>
            <a:off x="-1" y="0"/>
            <a:ext cx="9130500" cy="514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9600"/>
              <a:buFont typeface="Arial"/>
              <a:buNone/>
            </a:pPr>
            <a:r>
              <a:rPr lang="en" sz="6000" b="0" i="0" u="none" strike="noStrike" cap="none">
                <a:solidFill>
                  <a:schemeClr val="lt1"/>
                </a:solidFill>
                <a:latin typeface="Arial"/>
                <a:ea typeface="Arial"/>
                <a:cs typeface="Arial"/>
                <a:sym typeface="Arial"/>
              </a:rPr>
              <a:t>Story</a:t>
            </a:r>
            <a:endParaRPr sz="7200" b="0" i="0" u="none" strike="noStrike" cap="none">
              <a:solidFill>
                <a:srgbClr val="FFFFF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C31E-534D-45A1-8333-FCBC2DE0E06D}"/>
              </a:ext>
            </a:extLst>
          </p:cNvPr>
          <p:cNvSpPr>
            <a:spLocks noGrp="1"/>
          </p:cNvSpPr>
          <p:nvPr>
            <p:ph type="ctrTitle"/>
          </p:nvPr>
        </p:nvSpPr>
        <p:spPr>
          <a:xfrm>
            <a:off x="1143000" y="902020"/>
            <a:ext cx="6858000" cy="596503"/>
          </a:xfrm>
        </p:spPr>
        <p:txBody>
          <a:bodyPr/>
          <a:lstStyle/>
          <a:p>
            <a:r>
              <a:rPr lang="en-IN" sz="3500" dirty="0"/>
              <a:t>Non-max suppression</a:t>
            </a:r>
          </a:p>
        </p:txBody>
      </p:sp>
      <p:sp>
        <p:nvSpPr>
          <p:cNvPr id="3" name="Subtitle 2">
            <a:extLst>
              <a:ext uri="{FF2B5EF4-FFF2-40B4-BE49-F238E27FC236}">
                <a16:creationId xmlns:a16="http://schemas.microsoft.com/office/drawing/2014/main" id="{A38B872F-4AD8-451A-92AB-BFD0A43DCF27}"/>
              </a:ext>
            </a:extLst>
          </p:cNvPr>
          <p:cNvSpPr>
            <a:spLocks noGrp="1"/>
          </p:cNvSpPr>
          <p:nvPr>
            <p:ph type="subTitle" idx="1"/>
          </p:nvPr>
        </p:nvSpPr>
        <p:spPr>
          <a:xfrm>
            <a:off x="407193" y="1600200"/>
            <a:ext cx="8315325" cy="3328988"/>
          </a:xfrm>
        </p:spPr>
        <p:txBody>
          <a:bodyPr/>
          <a:lstStyle/>
          <a:p>
            <a:pPr algn="just">
              <a:buFont typeface="Arial" panose="020B0604020202020204" pitchFamily="34" charset="0"/>
              <a:buChar char="•"/>
            </a:pPr>
            <a:r>
              <a:rPr lang="en-IN" dirty="0"/>
              <a:t>In object detection, multiple grid cells might say that they have detected the object under consideration, even though the detections are of the same object (not to be confused with objects of the same class) </a:t>
            </a:r>
          </a:p>
          <a:p>
            <a:pPr algn="just">
              <a:buFont typeface="Arial" panose="020B0604020202020204" pitchFamily="34" charset="0"/>
              <a:buChar char="•"/>
            </a:pPr>
            <a:r>
              <a:rPr lang="en-IN" dirty="0"/>
              <a:t>In this case, we need to make sure that only one bounding box is present for any given object </a:t>
            </a:r>
          </a:p>
          <a:p>
            <a:pPr algn="just">
              <a:buFont typeface="Arial" panose="020B0604020202020204" pitchFamily="34" charset="0"/>
              <a:buChar char="•"/>
            </a:pPr>
            <a:r>
              <a:rPr lang="en-IN" dirty="0"/>
              <a:t>It suppresses the predictions whose probabilities are non-maximal</a:t>
            </a:r>
          </a:p>
          <a:p>
            <a:pPr algn="just">
              <a:buFont typeface="Arial" panose="020B0604020202020204" pitchFamily="34" charset="0"/>
              <a:buChar char="•"/>
            </a:pPr>
            <a:r>
              <a:rPr lang="en-IN" dirty="0"/>
              <a:t>So only one bounding box with the highest Pc is retained, and all other bounding boxes, which have a high </a:t>
            </a:r>
            <a:r>
              <a:rPr lang="en-IN" dirty="0" err="1"/>
              <a:t>IoU</a:t>
            </a:r>
            <a:r>
              <a:rPr lang="en-IN" dirty="0"/>
              <a:t> with this bounding box are eliminated. </a:t>
            </a:r>
          </a:p>
          <a:p>
            <a:pPr algn="just">
              <a:buFont typeface="Arial" panose="020B0604020202020204" pitchFamily="34" charset="0"/>
              <a:buChar char="•"/>
            </a:pPr>
            <a:endParaRPr lang="en-IN" dirty="0"/>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868276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2AC2537-D6B8-4409-9F98-A871E22394E4}"/>
              </a:ext>
            </a:extLst>
          </p:cNvPr>
          <p:cNvSpPr txBox="1">
            <a:spLocks/>
          </p:cNvSpPr>
          <p:nvPr/>
        </p:nvSpPr>
        <p:spPr>
          <a:xfrm>
            <a:off x="1143000" y="902020"/>
            <a:ext cx="6858000" cy="596503"/>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IN" sz="3500"/>
              <a:t>Non-max suppression</a:t>
            </a:r>
            <a:endParaRPr lang="en-IN" sz="3500" dirty="0"/>
          </a:p>
        </p:txBody>
      </p:sp>
      <p:pic>
        <p:nvPicPr>
          <p:cNvPr id="6" name="Picture 5" descr="A car driving down a busy highway&#10;&#10;Description automatically generated">
            <a:extLst>
              <a:ext uri="{FF2B5EF4-FFF2-40B4-BE49-F238E27FC236}">
                <a16:creationId xmlns:a16="http://schemas.microsoft.com/office/drawing/2014/main" id="{361DAB84-A414-4FF3-8AC6-3026A0A142D1}"/>
              </a:ext>
            </a:extLst>
          </p:cNvPr>
          <p:cNvPicPr/>
          <p:nvPr/>
        </p:nvPicPr>
        <p:blipFill>
          <a:blip r:embed="rId2">
            <a:extLst>
              <a:ext uri="{28A0092B-C50C-407E-A947-70E740481C1C}">
                <a14:useLocalDpi xmlns:a14="http://schemas.microsoft.com/office/drawing/2010/main" val="0"/>
              </a:ext>
            </a:extLst>
          </a:blip>
          <a:stretch>
            <a:fillRect/>
          </a:stretch>
        </p:blipFill>
        <p:spPr>
          <a:xfrm>
            <a:off x="1771650" y="1682591"/>
            <a:ext cx="5600699" cy="3146584"/>
          </a:xfrm>
          <a:prstGeom prst="rect">
            <a:avLst/>
          </a:prstGeom>
        </p:spPr>
      </p:pic>
    </p:spTree>
    <p:extLst>
      <p:ext uri="{BB962C8B-B14F-4D97-AF65-F5344CB8AC3E}">
        <p14:creationId xmlns:p14="http://schemas.microsoft.com/office/powerpoint/2010/main" val="2659017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CD4F5C-1BC7-4D1A-943B-B70D4F66F5E2}"/>
              </a:ext>
            </a:extLst>
          </p:cNvPr>
          <p:cNvSpPr>
            <a:spLocks noGrp="1"/>
          </p:cNvSpPr>
          <p:nvPr>
            <p:ph type="subTitle" idx="1"/>
          </p:nvPr>
        </p:nvSpPr>
        <p:spPr>
          <a:xfrm>
            <a:off x="350044" y="1137045"/>
            <a:ext cx="8293894" cy="3263504"/>
          </a:xfrm>
        </p:spPr>
        <p:txBody>
          <a:bodyPr/>
          <a:lstStyle/>
          <a:p>
            <a:pPr algn="l">
              <a:buFont typeface="Arial" panose="020B0604020202020204" pitchFamily="34" charset="0"/>
              <a:buChar char="•"/>
            </a:pPr>
            <a:r>
              <a:rPr lang="en-IN" sz="1600" dirty="0"/>
              <a:t>One of the problems with what was described in object detection so far is that each box can only detect the presence of one object. </a:t>
            </a:r>
          </a:p>
          <a:p>
            <a:pPr algn="l">
              <a:buFont typeface="Arial" panose="020B0604020202020204" pitchFamily="34" charset="0"/>
              <a:buChar char="•"/>
            </a:pPr>
            <a:r>
              <a:rPr lang="en-IN" sz="1600" dirty="0"/>
              <a:t>To solve this, we use the concept of anchor boxes, wherein, in addition to detecting an object, the detection is also associated with an anchor box. </a:t>
            </a:r>
          </a:p>
          <a:p>
            <a:pPr algn="l">
              <a:buFont typeface="Arial" panose="020B0604020202020204" pitchFamily="34" charset="0"/>
              <a:buChar char="•"/>
            </a:pPr>
            <a:r>
              <a:rPr lang="en-IN" sz="1600" dirty="0"/>
              <a:t>The question of which detection belongs to which anchor box is answered by the </a:t>
            </a:r>
            <a:r>
              <a:rPr lang="en-IN" sz="1600" dirty="0" err="1"/>
              <a:t>IoU</a:t>
            </a:r>
            <a:r>
              <a:rPr lang="en-IN" sz="1600" dirty="0"/>
              <a:t> value between the predictions and the ground truth anchor box. </a:t>
            </a:r>
          </a:p>
          <a:p>
            <a:pPr algn="l">
              <a:buFont typeface="Arial" panose="020B0604020202020204" pitchFamily="34" charset="0"/>
              <a:buChar char="•"/>
            </a:pPr>
            <a:r>
              <a:rPr lang="en-IN" sz="1600" dirty="0"/>
              <a:t>The detection assigned to the anchor box which has the highest overlap with the ground truth bounding box. </a:t>
            </a:r>
          </a:p>
          <a:p>
            <a:pPr algn="l">
              <a:buFont typeface="Arial" panose="020B0604020202020204" pitchFamily="34" charset="0"/>
              <a:buChar char="•"/>
            </a:pPr>
            <a:endParaRPr lang="en-IN" sz="1600" dirty="0"/>
          </a:p>
        </p:txBody>
      </p:sp>
      <p:sp>
        <p:nvSpPr>
          <p:cNvPr id="4" name="Title 1">
            <a:extLst>
              <a:ext uri="{FF2B5EF4-FFF2-40B4-BE49-F238E27FC236}">
                <a16:creationId xmlns:a16="http://schemas.microsoft.com/office/drawing/2014/main" id="{D3DB9A6A-7461-4C5E-8128-FCD257149F4B}"/>
              </a:ext>
            </a:extLst>
          </p:cNvPr>
          <p:cNvSpPr>
            <a:spLocks noGrp="1"/>
          </p:cNvSpPr>
          <p:nvPr>
            <p:ph type="ctrTitle"/>
          </p:nvPr>
        </p:nvSpPr>
        <p:spPr>
          <a:xfrm>
            <a:off x="1143000" y="742951"/>
            <a:ext cx="6858000" cy="560386"/>
          </a:xfrm>
        </p:spPr>
        <p:txBody>
          <a:bodyPr/>
          <a:lstStyle/>
          <a:p>
            <a:r>
              <a:rPr lang="en-IN" sz="3500" dirty="0"/>
              <a:t>Anchor Boxes</a:t>
            </a:r>
          </a:p>
        </p:txBody>
      </p:sp>
      <p:pic>
        <p:nvPicPr>
          <p:cNvPr id="6146" name="Picture 2" descr="Anchor Boxes for Object Detection - MATLAB &amp; Simulink">
            <a:extLst>
              <a:ext uri="{FF2B5EF4-FFF2-40B4-BE49-F238E27FC236}">
                <a16:creationId xmlns:a16="http://schemas.microsoft.com/office/drawing/2014/main" id="{12A4195D-03BC-4478-8096-B0688DBFD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797" y="3327033"/>
            <a:ext cx="2488406" cy="1730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83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FE42-63AC-41C7-AA9E-FD93D8A103CD}"/>
              </a:ext>
            </a:extLst>
          </p:cNvPr>
          <p:cNvSpPr>
            <a:spLocks noGrp="1"/>
          </p:cNvSpPr>
          <p:nvPr>
            <p:ph type="ctrTitle"/>
          </p:nvPr>
        </p:nvSpPr>
        <p:spPr>
          <a:xfrm>
            <a:off x="1143000" y="2278855"/>
            <a:ext cx="6858000" cy="832247"/>
          </a:xfrm>
        </p:spPr>
        <p:txBody>
          <a:bodyPr/>
          <a:lstStyle/>
          <a:p>
            <a:r>
              <a:rPr lang="en-IN" dirty="0"/>
              <a:t>Region Proposals: RCNNs</a:t>
            </a:r>
          </a:p>
        </p:txBody>
      </p:sp>
    </p:spTree>
    <p:extLst>
      <p:ext uri="{BB962C8B-B14F-4D97-AF65-F5344CB8AC3E}">
        <p14:creationId xmlns:p14="http://schemas.microsoft.com/office/powerpoint/2010/main" val="1748533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122D4F-E4AD-45E4-B40E-92811C20427F}"/>
              </a:ext>
            </a:extLst>
          </p:cNvPr>
          <p:cNvSpPr>
            <a:spLocks noGrp="1"/>
          </p:cNvSpPr>
          <p:nvPr>
            <p:ph type="ctrTitle"/>
          </p:nvPr>
        </p:nvSpPr>
        <p:spPr>
          <a:xfrm>
            <a:off x="1143000" y="928686"/>
            <a:ext cx="6858000" cy="832247"/>
          </a:xfrm>
        </p:spPr>
        <p:txBody>
          <a:bodyPr/>
          <a:lstStyle/>
          <a:p>
            <a:r>
              <a:rPr lang="en-IN" dirty="0"/>
              <a:t>Region Proposals: RCNNs</a:t>
            </a:r>
          </a:p>
        </p:txBody>
      </p:sp>
      <p:sp>
        <p:nvSpPr>
          <p:cNvPr id="6" name="Rectangle 5">
            <a:extLst>
              <a:ext uri="{FF2B5EF4-FFF2-40B4-BE49-F238E27FC236}">
                <a16:creationId xmlns:a16="http://schemas.microsoft.com/office/drawing/2014/main" id="{554F107E-5D0F-4976-8E71-BCF3FE00BE90}"/>
              </a:ext>
            </a:extLst>
          </p:cNvPr>
          <p:cNvSpPr/>
          <p:nvPr/>
        </p:nvSpPr>
        <p:spPr>
          <a:xfrm>
            <a:off x="378618" y="2028588"/>
            <a:ext cx="8372476" cy="2900218"/>
          </a:xfrm>
          <a:prstGeom prst="rect">
            <a:avLst/>
          </a:prstGeom>
        </p:spPr>
        <p:txBody>
          <a:bodyPr wrap="square">
            <a:spAutoFit/>
          </a:bodyPr>
          <a:lstStyle/>
          <a:p>
            <a:pPr marL="342900" lvl="0" indent="-342900" algn="just">
              <a:lnSpc>
                <a:spcPct val="107000"/>
              </a:lnSpc>
              <a:spcAft>
                <a:spcPts val="800"/>
              </a:spcAft>
              <a:buFont typeface="Calibri" panose="020F0502020204030204" pitchFamily="34" charset="0"/>
              <a:buChar char="-"/>
              <a:tabLst>
                <a:tab pos="1813560" algn="l"/>
              </a:tabLst>
            </a:pPr>
            <a:r>
              <a:rPr lang="en-IN" dirty="0">
                <a:latin typeface="Calibri" panose="020F0502020204030204" pitchFamily="34" charset="0"/>
                <a:ea typeface="Calibri" panose="020F0502020204030204" pitchFamily="34" charset="0"/>
                <a:cs typeface="Times New Roman" panose="02020603050405020304" pitchFamily="18" charset="0"/>
              </a:rPr>
              <a:t>In region proposals, we do use send sections of the image where there is clearly no object into the </a:t>
            </a:r>
            <a:r>
              <a:rPr lang="en-IN" dirty="0" err="1">
                <a:latin typeface="Calibri" panose="020F0502020204030204" pitchFamily="34" charset="0"/>
                <a:ea typeface="Calibri" panose="020F0502020204030204" pitchFamily="34" charset="0"/>
                <a:cs typeface="Times New Roman" panose="02020603050405020304" pitchFamily="18" charset="0"/>
              </a:rPr>
              <a:t>ConvNet</a:t>
            </a:r>
            <a:r>
              <a:rPr lang="en-IN"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Calibri" panose="020F0502020204030204" pitchFamily="34" charset="0"/>
              <a:buChar char="-"/>
              <a:tabLst>
                <a:tab pos="1813560" algn="l"/>
              </a:tabLst>
            </a:pPr>
            <a:r>
              <a:rPr lang="en-IN" dirty="0"/>
              <a:t>This is also called a segmentation algorithm, because you find blobs of pixels with similar values and only use those blobs to run into your </a:t>
            </a:r>
            <a:r>
              <a:rPr lang="en-IN" dirty="0" err="1"/>
              <a:t>ConvNet</a:t>
            </a:r>
            <a:r>
              <a:rPr lang="en-IN" dirty="0"/>
              <a:t> </a:t>
            </a:r>
          </a:p>
          <a:p>
            <a:pPr marL="342900" indent="-342900" algn="just">
              <a:lnSpc>
                <a:spcPct val="107000"/>
              </a:lnSpc>
              <a:spcAft>
                <a:spcPts val="800"/>
              </a:spcAft>
              <a:buFont typeface="Calibri" panose="020F0502020204030204" pitchFamily="34" charset="0"/>
              <a:buChar char="-"/>
              <a:tabLst>
                <a:tab pos="1813560" algn="l"/>
              </a:tabLst>
            </a:pPr>
            <a:r>
              <a:rPr lang="en-IN" b="1" dirty="0"/>
              <a:t>R-CNN:</a:t>
            </a:r>
            <a:r>
              <a:rPr lang="en-IN" dirty="0"/>
              <a:t> Runs all the proposed blobs into the </a:t>
            </a:r>
            <a:r>
              <a:rPr lang="en-IN" dirty="0" err="1"/>
              <a:t>ConvNet</a:t>
            </a:r>
            <a:r>
              <a:rPr lang="en-IN" dirty="0"/>
              <a:t> one at a time</a:t>
            </a:r>
          </a:p>
          <a:p>
            <a:pPr marL="342900" indent="-342900" algn="just">
              <a:lnSpc>
                <a:spcPct val="107000"/>
              </a:lnSpc>
              <a:spcAft>
                <a:spcPts val="800"/>
              </a:spcAft>
              <a:buFont typeface="Calibri" panose="020F0502020204030204" pitchFamily="34" charset="0"/>
              <a:buChar char="-"/>
              <a:tabLst>
                <a:tab pos="1813560" algn="l"/>
              </a:tabLst>
            </a:pPr>
            <a:r>
              <a:rPr lang="en-IN" b="1" dirty="0"/>
              <a:t>Fast R-CNN:</a:t>
            </a:r>
            <a:r>
              <a:rPr lang="en-IN" dirty="0"/>
              <a:t> Runs all the proposed blobs (using traditional CV) simultaneously using a convolution implementation </a:t>
            </a:r>
          </a:p>
          <a:p>
            <a:pPr marL="342900" indent="-342900" algn="just">
              <a:lnSpc>
                <a:spcPct val="107000"/>
              </a:lnSpc>
              <a:spcAft>
                <a:spcPts val="800"/>
              </a:spcAft>
              <a:buFont typeface="Calibri" panose="020F0502020204030204" pitchFamily="34" charset="0"/>
              <a:buChar char="-"/>
              <a:tabLst>
                <a:tab pos="1813560" algn="l"/>
              </a:tabLst>
            </a:pPr>
            <a:r>
              <a:rPr lang="en-IN" b="1" dirty="0"/>
              <a:t>Faster R-CNN:</a:t>
            </a:r>
            <a:r>
              <a:rPr lang="en-IN" dirty="0"/>
              <a:t> Use a convolutional network to propose regions and identify blobs (i.e., image segmentation done using CNNs), and use a convolutional implementation to run those proposed regions on a </a:t>
            </a:r>
            <a:r>
              <a:rPr lang="en-IN" dirty="0" err="1"/>
              <a:t>ConvNet</a:t>
            </a:r>
            <a:r>
              <a:rPr lang="en-IN" dirty="0"/>
              <a:t> simultaneously </a:t>
            </a:r>
          </a:p>
          <a:p>
            <a:pPr marL="342900" lvl="0" indent="-342900" algn="just">
              <a:lnSpc>
                <a:spcPct val="107000"/>
              </a:lnSpc>
              <a:spcAft>
                <a:spcPts val="800"/>
              </a:spcAft>
              <a:buFont typeface="Calibri" panose="020F0502020204030204" pitchFamily="34" charset="0"/>
              <a:buChar char="-"/>
              <a:tabLst>
                <a:tab pos="1813560" algn="l"/>
              </a:tabLst>
            </a:pPr>
            <a:r>
              <a:rPr lang="en-IN"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47896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4CC-A041-45E0-BD7E-BD695C851AEF}"/>
              </a:ext>
            </a:extLst>
          </p:cNvPr>
          <p:cNvSpPr>
            <a:spLocks noGrp="1"/>
          </p:cNvSpPr>
          <p:nvPr>
            <p:ph type="ctrTitle"/>
          </p:nvPr>
        </p:nvSpPr>
        <p:spPr>
          <a:xfrm>
            <a:off x="1143000" y="1676400"/>
            <a:ext cx="6858000" cy="1790700"/>
          </a:xfrm>
        </p:spPr>
        <p:txBody>
          <a:bodyPr/>
          <a:lstStyle/>
          <a:p>
            <a:r>
              <a:rPr lang="en-IN" dirty="0"/>
              <a:t>MATLAB: Image Labelling &amp; Gear Detection with Faster RCNN </a:t>
            </a:r>
          </a:p>
        </p:txBody>
      </p:sp>
    </p:spTree>
    <p:extLst>
      <p:ext uri="{BB962C8B-B14F-4D97-AF65-F5344CB8AC3E}">
        <p14:creationId xmlns:p14="http://schemas.microsoft.com/office/powerpoint/2010/main" val="8364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816fe0c421_1_21"/>
          <p:cNvSpPr/>
          <p:nvPr/>
        </p:nvSpPr>
        <p:spPr>
          <a:xfrm>
            <a:off x="-2202133" y="275352"/>
            <a:ext cx="9716714" cy="426900"/>
          </a:xfrm>
          <a:prstGeom prst="rect">
            <a:avLst/>
          </a:prstGeom>
          <a:noFill/>
          <a:ln>
            <a:noFill/>
          </a:ln>
        </p:spPr>
        <p:txBody>
          <a:bodyPr spcFirstLastPara="1" wrap="square" lIns="68575" tIns="68575" rIns="68575" bIns="68575" anchor="ctr" anchorCtr="0">
            <a:noAutofit/>
          </a:bodyPr>
          <a:lstStyle/>
          <a:p>
            <a:pPr marL="2286000" marR="0" lvl="0" indent="0" rtl="0">
              <a:lnSpc>
                <a:spcPct val="150000"/>
              </a:lnSpc>
              <a:spcBef>
                <a:spcPts val="1000"/>
              </a:spcBef>
              <a:spcAft>
                <a:spcPts val="0"/>
              </a:spcAft>
              <a:buClr>
                <a:srgbClr val="000000"/>
              </a:buClr>
              <a:buSzPts val="1800"/>
              <a:buFont typeface="Arial"/>
              <a:buNone/>
            </a:pPr>
            <a:r>
              <a:rPr lang="en" sz="1800" b="1" i="0" u="none" strike="noStrike" cap="none" dirty="0">
                <a:solidFill>
                  <a:srgbClr val="FFFFFF"/>
                </a:solidFill>
                <a:latin typeface="Varela"/>
                <a:ea typeface="Varela"/>
                <a:cs typeface="Varela"/>
                <a:sym typeface="Varela"/>
              </a:rPr>
              <a:t>Story – </a:t>
            </a:r>
            <a:r>
              <a:rPr lang="en-IN" sz="1800" b="1" i="0" u="none" strike="noStrike" cap="none" dirty="0">
                <a:solidFill>
                  <a:srgbClr val="FFFFFF"/>
                </a:solidFill>
                <a:latin typeface="Varela"/>
                <a:ea typeface="Varela"/>
                <a:cs typeface="Varela"/>
                <a:sym typeface="Varela"/>
              </a:rPr>
              <a:t>Gear Fault Detection Algorithm </a:t>
            </a:r>
            <a:endParaRPr sz="1800" b="0" i="0" u="none" strike="noStrike" cap="none" dirty="0">
              <a:solidFill>
                <a:srgbClr val="000000"/>
              </a:solidFill>
              <a:latin typeface="Arial"/>
              <a:ea typeface="Arial"/>
              <a:cs typeface="Arial"/>
              <a:sym typeface="Arial"/>
            </a:endParaRPr>
          </a:p>
        </p:txBody>
      </p:sp>
      <p:sp>
        <p:nvSpPr>
          <p:cNvPr id="54" name="Google Shape;54;g816fe0c421_1_21"/>
          <p:cNvSpPr/>
          <p:nvPr/>
        </p:nvSpPr>
        <p:spPr>
          <a:xfrm>
            <a:off x="183300" y="949323"/>
            <a:ext cx="8467500" cy="1745700"/>
          </a:xfrm>
          <a:prstGeom prst="rect">
            <a:avLst/>
          </a:prstGeom>
          <a:noFill/>
          <a:ln>
            <a:noFill/>
          </a:ln>
        </p:spPr>
        <p:txBody>
          <a:bodyPr spcFirstLastPara="1" wrap="square" lIns="91425" tIns="45700" rIns="91425" bIns="45700" anchor="t" anchorCtr="0">
            <a:noAutofit/>
          </a:bodyPr>
          <a:lstStyle/>
          <a:p>
            <a:pPr marL="228600" marR="0" lvl="0" indent="-171450" algn="l" rtl="0">
              <a:lnSpc>
                <a:spcPct val="150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Fault detection of gears </a:t>
            </a:r>
          </a:p>
          <a:p>
            <a:pPr marL="228600" marR="0" lvl="0" indent="-171450" algn="l" rtl="0">
              <a:lnSpc>
                <a:spcPct val="150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Collecting</a:t>
            </a:r>
            <a:r>
              <a:rPr lang="en-IN" sz="1200" dirty="0">
                <a:solidFill>
                  <a:srgbClr val="666666"/>
                </a:solidFill>
                <a:latin typeface="Varela"/>
                <a:ea typeface="Varela"/>
                <a:cs typeface="Varela"/>
                <a:sym typeface="Varela"/>
              </a:rPr>
              <a:t> custom datasets </a:t>
            </a:r>
            <a:endParaRPr lang="en-IN" sz="1200" b="0" i="0" u="none" strike="noStrike" cap="none" dirty="0">
              <a:solidFill>
                <a:srgbClr val="666666"/>
              </a:solidFill>
              <a:latin typeface="Varela"/>
              <a:ea typeface="Varela"/>
              <a:cs typeface="Varela"/>
              <a:sym typeface="Varela"/>
            </a:endParaRPr>
          </a:p>
          <a:p>
            <a:pPr marL="228600" marR="0" lvl="0" indent="-171450" algn="l" rtl="0">
              <a:lnSpc>
                <a:spcPct val="150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Data pre-processing and dealing with small datasets</a:t>
            </a:r>
            <a:endParaRPr lang="en-IN" sz="1200" dirty="0">
              <a:solidFill>
                <a:srgbClr val="666666"/>
              </a:solidFill>
              <a:latin typeface="Varela"/>
              <a:ea typeface="Varela"/>
              <a:cs typeface="Varela"/>
              <a:sym typeface="Varela"/>
            </a:endParaRPr>
          </a:p>
          <a:p>
            <a:pPr marL="228600" marR="0" lvl="0" indent="-171450" algn="l" rtl="0">
              <a:lnSpc>
                <a:spcPct val="150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Predicting Bounding boxes </a:t>
            </a:r>
          </a:p>
          <a:p>
            <a:pPr marL="228600" marR="0" lvl="0" indent="-171450" algn="l" rtl="0">
              <a:lnSpc>
                <a:spcPct val="150000"/>
              </a:lnSpc>
              <a:spcBef>
                <a:spcPts val="0"/>
              </a:spcBef>
              <a:spcAft>
                <a:spcPts val="0"/>
              </a:spcAft>
              <a:buClr>
                <a:srgbClr val="666666"/>
              </a:buClr>
              <a:buSzPts val="1200"/>
              <a:buFont typeface="Varela"/>
              <a:buChar char="–"/>
            </a:pPr>
            <a:r>
              <a:rPr lang="en-IN" sz="1200" b="0" i="0" u="none" strike="noStrike" cap="none" dirty="0">
                <a:solidFill>
                  <a:srgbClr val="666666"/>
                </a:solidFill>
                <a:latin typeface="Varela"/>
                <a:ea typeface="Varela"/>
                <a:cs typeface="Varela"/>
                <a:sym typeface="Varela"/>
              </a:rPr>
              <a:t>Result Visualization &amp; Optimization</a:t>
            </a:r>
          </a:p>
        </p:txBody>
      </p:sp>
      <p:pic>
        <p:nvPicPr>
          <p:cNvPr id="3" name="Picture 2" descr="A close up of ware&#10;&#10;Description automatically generated">
            <a:extLst>
              <a:ext uri="{FF2B5EF4-FFF2-40B4-BE49-F238E27FC236}">
                <a16:creationId xmlns:a16="http://schemas.microsoft.com/office/drawing/2014/main" id="{528ECD19-8AD8-48EE-95DF-D702FC655AEE}"/>
              </a:ext>
            </a:extLst>
          </p:cNvPr>
          <p:cNvPicPr>
            <a:picLocks noChangeAspect="1"/>
          </p:cNvPicPr>
          <p:nvPr/>
        </p:nvPicPr>
        <p:blipFill rotWithShape="1">
          <a:blip r:embed="rId3"/>
          <a:srcRect l="16631" t="8071" r="17715" b="20996"/>
          <a:stretch/>
        </p:blipFill>
        <p:spPr>
          <a:xfrm>
            <a:off x="5353573" y="2695023"/>
            <a:ext cx="2551471" cy="2276887"/>
          </a:xfrm>
          <a:prstGeom prst="rect">
            <a:avLst/>
          </a:prstGeom>
        </p:spPr>
      </p:pic>
      <p:pic>
        <p:nvPicPr>
          <p:cNvPr id="6" name="Picture 5">
            <a:extLst>
              <a:ext uri="{FF2B5EF4-FFF2-40B4-BE49-F238E27FC236}">
                <a16:creationId xmlns:a16="http://schemas.microsoft.com/office/drawing/2014/main" id="{224DC7F1-8E92-4E63-ACE5-C1235FF9B45C}"/>
              </a:ext>
            </a:extLst>
          </p:cNvPr>
          <p:cNvPicPr>
            <a:picLocks noChangeAspect="1"/>
          </p:cNvPicPr>
          <p:nvPr/>
        </p:nvPicPr>
        <p:blipFill rotWithShape="1">
          <a:blip r:embed="rId4"/>
          <a:srcRect l="17108" t="4033" r="17238" b="18088"/>
          <a:stretch/>
        </p:blipFill>
        <p:spPr>
          <a:xfrm>
            <a:off x="1091379" y="2531660"/>
            <a:ext cx="2551471" cy="24998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FADA00-A3D1-4EAB-AF5F-7E753946863D}"/>
              </a:ext>
            </a:extLst>
          </p:cNvPr>
          <p:cNvSpPr>
            <a:spLocks noGrp="1"/>
          </p:cNvSpPr>
          <p:nvPr>
            <p:ph type="subTitle" idx="1"/>
          </p:nvPr>
        </p:nvSpPr>
        <p:spPr>
          <a:xfrm>
            <a:off x="390831" y="2062930"/>
            <a:ext cx="8362336" cy="3157999"/>
          </a:xfrm>
        </p:spPr>
        <p:txBody>
          <a:bodyPr/>
          <a:lstStyle/>
          <a:p>
            <a:pPr algn="just">
              <a:buFont typeface="Arial" panose="020B0604020202020204" pitchFamily="34" charset="0"/>
              <a:buChar char="•"/>
            </a:pPr>
            <a:r>
              <a:rPr lang="en-IN" dirty="0"/>
              <a:t>Inputs can be really big, especially for higher resolution images. </a:t>
            </a:r>
          </a:p>
          <a:p>
            <a:pPr algn="just">
              <a:buFont typeface="Arial" panose="020B0604020202020204" pitchFamily="34" charset="0"/>
              <a:buChar char="•"/>
            </a:pPr>
            <a:r>
              <a:rPr lang="en-IN" dirty="0"/>
              <a:t>This will increase the number of parameters in the hidden layers</a:t>
            </a:r>
          </a:p>
          <a:p>
            <a:pPr algn="just">
              <a:buFont typeface="Arial" panose="020B0604020202020204" pitchFamily="34" charset="0"/>
              <a:buChar char="•"/>
            </a:pPr>
            <a:r>
              <a:rPr lang="en-IN" dirty="0"/>
              <a:t> it will be difficult to get that much data to prevent the model from overfitting. </a:t>
            </a:r>
          </a:p>
          <a:p>
            <a:pPr algn="just">
              <a:buFont typeface="Arial" panose="020B0604020202020204" pitchFamily="34" charset="0"/>
              <a:buChar char="•"/>
            </a:pPr>
            <a:r>
              <a:rPr lang="en-IN" dirty="0"/>
              <a:t>To not be stuck using very small images, we need to perform convolution. </a:t>
            </a:r>
          </a:p>
          <a:p>
            <a:pPr algn="just">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DE17BE1F-B1DC-4122-96F1-3B9645530288}"/>
              </a:ext>
            </a:extLst>
          </p:cNvPr>
          <p:cNvSpPr txBox="1"/>
          <p:nvPr/>
        </p:nvSpPr>
        <p:spPr>
          <a:xfrm>
            <a:off x="1968909" y="1025013"/>
            <a:ext cx="5206181" cy="553998"/>
          </a:xfrm>
          <a:prstGeom prst="rect">
            <a:avLst/>
          </a:prstGeom>
          <a:noFill/>
        </p:spPr>
        <p:txBody>
          <a:bodyPr wrap="square" rtlCol="0">
            <a:spAutoFit/>
          </a:bodyPr>
          <a:lstStyle/>
          <a:p>
            <a:pPr algn="ctr"/>
            <a:r>
              <a:rPr lang="en-IN" sz="3000" dirty="0"/>
              <a:t>WHY CONVOLUTIONS? </a:t>
            </a:r>
          </a:p>
        </p:txBody>
      </p:sp>
      <p:sp>
        <p:nvSpPr>
          <p:cNvPr id="5" name="Google Shape;53;g816fe0c421_1_21">
            <a:extLst>
              <a:ext uri="{FF2B5EF4-FFF2-40B4-BE49-F238E27FC236}">
                <a16:creationId xmlns:a16="http://schemas.microsoft.com/office/drawing/2014/main" id="{A6E55034-575F-4B19-A091-4F9E381970D1}"/>
              </a:ext>
            </a:extLst>
          </p:cNvPr>
          <p:cNvSpPr/>
          <p:nvPr/>
        </p:nvSpPr>
        <p:spPr>
          <a:xfrm>
            <a:off x="-2202133" y="275352"/>
            <a:ext cx="9716714" cy="426900"/>
          </a:xfrm>
          <a:prstGeom prst="rect">
            <a:avLst/>
          </a:prstGeom>
          <a:noFill/>
          <a:ln>
            <a:noFill/>
          </a:ln>
        </p:spPr>
        <p:txBody>
          <a:bodyPr spcFirstLastPara="1" wrap="square" lIns="68575" tIns="68575" rIns="68575" bIns="68575" anchor="ctr" anchorCtr="0">
            <a:noAutofit/>
          </a:bodyPr>
          <a:lstStyle/>
          <a:p>
            <a:pPr marL="2286000" marR="0" lvl="0" indent="0" rtl="0">
              <a:lnSpc>
                <a:spcPct val="15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Varela"/>
                <a:ea typeface="Arial"/>
                <a:cs typeface="Arial"/>
                <a:sym typeface="Varela"/>
              </a:rPr>
              <a:t>INTRODUCTION TO CNNs</a:t>
            </a: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9860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FB00-F8F6-4467-AF9C-990CE5DC7588}"/>
              </a:ext>
            </a:extLst>
          </p:cNvPr>
          <p:cNvSpPr>
            <a:spLocks noGrp="1"/>
          </p:cNvSpPr>
          <p:nvPr>
            <p:ph type="ctrTitle"/>
          </p:nvPr>
        </p:nvSpPr>
        <p:spPr>
          <a:xfrm>
            <a:off x="1143000" y="942976"/>
            <a:ext cx="6858000" cy="789384"/>
          </a:xfrm>
        </p:spPr>
        <p:txBody>
          <a:bodyPr/>
          <a:lstStyle/>
          <a:p>
            <a:r>
              <a:rPr lang="en-IN" dirty="0"/>
              <a:t>PADDING</a:t>
            </a:r>
          </a:p>
        </p:txBody>
      </p:sp>
      <p:pic>
        <p:nvPicPr>
          <p:cNvPr id="13314" name="Picture 2" descr="What is Padding in Convolutional Neural Network's(CNN's) padding">
            <a:extLst>
              <a:ext uri="{FF2B5EF4-FFF2-40B4-BE49-F238E27FC236}">
                <a16:creationId xmlns:a16="http://schemas.microsoft.com/office/drawing/2014/main" id="{8E487504-2A74-42A6-81E7-9242E54E1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843088"/>
            <a:ext cx="63436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3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35DA-8E18-44A8-84DE-2F3C54508C8A}"/>
              </a:ext>
            </a:extLst>
          </p:cNvPr>
          <p:cNvSpPr>
            <a:spLocks noGrp="1"/>
          </p:cNvSpPr>
          <p:nvPr>
            <p:ph type="ctrTitle"/>
          </p:nvPr>
        </p:nvSpPr>
        <p:spPr>
          <a:xfrm>
            <a:off x="1092994" y="-188120"/>
            <a:ext cx="6858000" cy="1790700"/>
          </a:xfrm>
        </p:spPr>
        <p:txBody>
          <a:bodyPr/>
          <a:lstStyle/>
          <a:p>
            <a:r>
              <a:rPr lang="en-IN" dirty="0"/>
              <a:t>STRIDED CONVOLUTIONS</a:t>
            </a:r>
          </a:p>
        </p:txBody>
      </p:sp>
      <p:pic>
        <p:nvPicPr>
          <p:cNvPr id="17410" name="Picture 2">
            <a:extLst>
              <a:ext uri="{FF2B5EF4-FFF2-40B4-BE49-F238E27FC236}">
                <a16:creationId xmlns:a16="http://schemas.microsoft.com/office/drawing/2014/main" id="{07AACAB1-4675-41D9-9E25-D794AB58B7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63464" y="2011027"/>
            <a:ext cx="3031332" cy="29238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A21202E-2150-4781-8606-7270A8D97E7F}"/>
              </a:ext>
            </a:extLst>
          </p:cNvPr>
          <p:cNvSpPr/>
          <p:nvPr/>
        </p:nvSpPr>
        <p:spPr>
          <a:xfrm>
            <a:off x="414337" y="1652915"/>
            <a:ext cx="8129587" cy="307777"/>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In </a:t>
            </a:r>
            <a:r>
              <a:rPr lang="en-IN" dirty="0" err="1">
                <a:latin typeface="Calibri" panose="020F0502020204030204" pitchFamily="34" charset="0"/>
                <a:ea typeface="Calibri" panose="020F0502020204030204" pitchFamily="34" charset="0"/>
                <a:cs typeface="Times New Roman" panose="02020603050405020304" pitchFamily="18" charset="0"/>
              </a:rPr>
              <a:t>strided</a:t>
            </a:r>
            <a:r>
              <a:rPr lang="en-IN" dirty="0">
                <a:latin typeface="Calibri" panose="020F0502020204030204" pitchFamily="34" charset="0"/>
                <a:ea typeface="Calibri" panose="020F0502020204030204" pitchFamily="34" charset="0"/>
                <a:cs typeface="Times New Roman" panose="02020603050405020304" pitchFamily="18" charset="0"/>
              </a:rPr>
              <a:t> convolution, we stride over ‘s’ nodes while convolving as shown in the example below: </a:t>
            </a:r>
            <a:endParaRPr lang="en-IN" dirty="0"/>
          </a:p>
        </p:txBody>
      </p:sp>
    </p:spTree>
    <p:extLst>
      <p:ext uri="{BB962C8B-B14F-4D97-AF65-F5344CB8AC3E}">
        <p14:creationId xmlns:p14="http://schemas.microsoft.com/office/powerpoint/2010/main" val="424299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5C86-1948-4E3B-98D0-7767C9A1D867}"/>
              </a:ext>
            </a:extLst>
          </p:cNvPr>
          <p:cNvSpPr>
            <a:spLocks noGrp="1"/>
          </p:cNvSpPr>
          <p:nvPr>
            <p:ph type="ctrTitle"/>
          </p:nvPr>
        </p:nvSpPr>
        <p:spPr>
          <a:xfrm>
            <a:off x="1266517" y="894799"/>
            <a:ext cx="6603591" cy="610944"/>
          </a:xfrm>
        </p:spPr>
        <p:txBody>
          <a:bodyPr/>
          <a:lstStyle/>
          <a:p>
            <a:r>
              <a:rPr lang="en-IN" dirty="0"/>
              <a:t>TYPES OF CV PROBLEMS</a:t>
            </a:r>
          </a:p>
        </p:txBody>
      </p:sp>
      <p:sp>
        <p:nvSpPr>
          <p:cNvPr id="3" name="Subtitle 2">
            <a:extLst>
              <a:ext uri="{FF2B5EF4-FFF2-40B4-BE49-F238E27FC236}">
                <a16:creationId xmlns:a16="http://schemas.microsoft.com/office/drawing/2014/main" id="{4DD4225B-C181-406D-A037-A1E4D40A8244}"/>
              </a:ext>
            </a:extLst>
          </p:cNvPr>
          <p:cNvSpPr>
            <a:spLocks noGrp="1"/>
          </p:cNvSpPr>
          <p:nvPr>
            <p:ph type="subTitle" idx="1"/>
          </p:nvPr>
        </p:nvSpPr>
        <p:spPr>
          <a:xfrm>
            <a:off x="287594" y="1698291"/>
            <a:ext cx="8561438" cy="3058064"/>
          </a:xfrm>
        </p:spPr>
        <p:txBody>
          <a:bodyPr/>
          <a:lstStyle/>
          <a:p>
            <a:pPr algn="l">
              <a:buAutoNum type="arabicPeriod"/>
            </a:pPr>
            <a:r>
              <a:rPr lang="en-IN" dirty="0"/>
              <a:t>Image Classification: Classify what is contained in an image (e.g., cat, dog, person, truck, car)</a:t>
            </a:r>
          </a:p>
          <a:p>
            <a:pPr algn="l">
              <a:buAutoNum type="arabicPeriod"/>
            </a:pPr>
            <a:endParaRPr lang="en-IN" dirty="0"/>
          </a:p>
          <a:p>
            <a:pPr algn="l">
              <a:buAutoNum type="arabicPeriod"/>
            </a:pPr>
            <a:r>
              <a:rPr lang="en-IN" dirty="0"/>
              <a:t>Image Localization: Provide the exact location of a particular object in an image </a:t>
            </a:r>
          </a:p>
          <a:p>
            <a:pPr algn="l">
              <a:buAutoNum type="arabicPeriod"/>
            </a:pPr>
            <a:endParaRPr lang="en-IN" dirty="0"/>
          </a:p>
          <a:p>
            <a:pPr algn="l">
              <a:buAutoNum type="arabicPeriod"/>
            </a:pPr>
            <a:r>
              <a:rPr lang="en-IN" dirty="0"/>
              <a:t>Object Detection: Provide the exact locations of multiple objects in an image (you cannot infer the shape of an object, only its location)</a:t>
            </a:r>
          </a:p>
          <a:p>
            <a:pPr algn="l">
              <a:buAutoNum type="arabicPeriod"/>
            </a:pPr>
            <a:endParaRPr lang="en-IN" dirty="0"/>
          </a:p>
          <a:p>
            <a:pPr algn="l">
              <a:buAutoNum type="arabicPeriod"/>
            </a:pPr>
            <a:r>
              <a:rPr lang="en-IN" dirty="0"/>
              <a:t>Image Segmentation: Create a pixel-wise mask for each object in an image (you can infer the shape of the object)</a:t>
            </a:r>
          </a:p>
        </p:txBody>
      </p:sp>
      <p:sp>
        <p:nvSpPr>
          <p:cNvPr id="4" name="Google Shape;53;g816fe0c421_1_21">
            <a:extLst>
              <a:ext uri="{FF2B5EF4-FFF2-40B4-BE49-F238E27FC236}">
                <a16:creationId xmlns:a16="http://schemas.microsoft.com/office/drawing/2014/main" id="{36A0661B-C93C-4A0C-8241-CE5C98138C0A}"/>
              </a:ext>
            </a:extLst>
          </p:cNvPr>
          <p:cNvSpPr/>
          <p:nvPr/>
        </p:nvSpPr>
        <p:spPr>
          <a:xfrm>
            <a:off x="-2202133" y="275352"/>
            <a:ext cx="9716714" cy="426900"/>
          </a:xfrm>
          <a:prstGeom prst="rect">
            <a:avLst/>
          </a:prstGeom>
          <a:noFill/>
          <a:ln>
            <a:noFill/>
          </a:ln>
        </p:spPr>
        <p:txBody>
          <a:bodyPr spcFirstLastPara="1" wrap="square" lIns="68575" tIns="68575" rIns="68575" bIns="68575" anchor="ctr" anchorCtr="0">
            <a:noAutofit/>
          </a:bodyPr>
          <a:lstStyle/>
          <a:p>
            <a:pPr marL="2286000" marR="0" lvl="0" indent="0" rtl="0">
              <a:lnSpc>
                <a:spcPct val="15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Varela"/>
                <a:ea typeface="Arial"/>
                <a:cs typeface="Arial"/>
                <a:sym typeface="Varela"/>
              </a:rPr>
              <a:t>TYPES OF CV PROBLEMS</a:t>
            </a: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321093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2105</Words>
  <Application>Microsoft Office PowerPoint</Application>
  <PresentationFormat>On-screen Show (16:9)</PresentationFormat>
  <Paragraphs>185</Paragraphs>
  <Slides>45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Varela</vt:lpstr>
      <vt:lpstr>Office Theme</vt:lpstr>
      <vt:lpstr>We will begin shortly…</vt:lpstr>
      <vt:lpstr>PowerPoint Presentation</vt:lpstr>
      <vt:lpstr>Prerequisite: MATLAB 2019b or MATLAB 2020a</vt:lpstr>
      <vt:lpstr>PowerPoint Presentation</vt:lpstr>
      <vt:lpstr>PowerPoint Presentation</vt:lpstr>
      <vt:lpstr>PowerPoint Presentation</vt:lpstr>
      <vt:lpstr>PADDING</vt:lpstr>
      <vt:lpstr>STRIDED CONVOLUTIONS</vt:lpstr>
      <vt:lpstr>TYPES OF CV PROBLEMS</vt:lpstr>
      <vt:lpstr>Why Pooling? </vt:lpstr>
      <vt:lpstr>What is the function of FC layers? </vt:lpstr>
      <vt:lpstr>PowerPoint Presentation</vt:lpstr>
      <vt:lpstr>AlexNet</vt:lpstr>
      <vt:lpstr>DISADVANTAGES OF CNNs</vt:lpstr>
      <vt:lpstr>OVERCOMING OVERFITTING &amp; UNBALANCED DATASETS  DATA AUGMENTATION</vt:lpstr>
      <vt:lpstr>TRANSFER LEARNING</vt:lpstr>
      <vt:lpstr>Practical Advice for using ConvNets</vt:lpstr>
      <vt:lpstr>PowerPoint Presentation</vt:lpstr>
      <vt:lpstr>ResNets</vt:lpstr>
      <vt:lpstr>The problems of very deep neural nets…</vt:lpstr>
      <vt:lpstr>Vanishing &amp; Exploding  Gradient Problem</vt:lpstr>
      <vt:lpstr>Introduction to ResNets</vt:lpstr>
      <vt:lpstr>“Skipping” our way out of deep trouble</vt:lpstr>
      <vt:lpstr>What are Skip Connections?</vt:lpstr>
      <vt:lpstr>PowerPoint Presentation</vt:lpstr>
      <vt:lpstr>RESIDUAL NETWORK</vt:lpstr>
      <vt:lpstr>Why do ResNets work?</vt:lpstr>
      <vt:lpstr>Inception Networks</vt:lpstr>
      <vt:lpstr>1x1 convolutions</vt:lpstr>
      <vt:lpstr>PowerPoint Presentation</vt:lpstr>
      <vt:lpstr>PowerPoint Presentation</vt:lpstr>
      <vt:lpstr>Intuition: Inception Module</vt:lpstr>
      <vt:lpstr>MATLAB: ResNet-50 &amp; Inception v3 for mask/no-mask classification</vt:lpstr>
      <vt:lpstr>Object Detection</vt:lpstr>
      <vt:lpstr>Object Detection</vt:lpstr>
      <vt:lpstr>Sliding Window Detection</vt:lpstr>
      <vt:lpstr>Intersection over Unions (IoU)</vt:lpstr>
      <vt:lpstr>Computing IoU</vt:lpstr>
      <vt:lpstr>Non-max suppression</vt:lpstr>
      <vt:lpstr>Non-max suppression</vt:lpstr>
      <vt:lpstr>PowerPoint Presentation</vt:lpstr>
      <vt:lpstr>Anchor Boxes</vt:lpstr>
      <vt:lpstr>Region Proposals: RCNNs</vt:lpstr>
      <vt:lpstr>Region Proposals: RCNNs</vt:lpstr>
      <vt:lpstr>MATLAB: Image Labelling &amp; Gear Detection with Faster RCNN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Kaushik Balasundar</cp:lastModifiedBy>
  <cp:revision>213</cp:revision>
  <dcterms:modified xsi:type="dcterms:W3CDTF">2020-06-27T19:51:48Z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5423696</vt:lpwstr>
  </property>
  <property fmtid="{D5CDD505-2E9C-101B-9397-08002B2CF9AE}" pid="3" name="NXPowerLiteSettings">
    <vt:lpwstr>C7000400038000</vt:lpwstr>
  </property>
  <property fmtid="{D5CDD505-2E9C-101B-9397-08002B2CF9AE}" pid="4" name="NXPowerLiteVersion">
    <vt:lpwstr>S8.2.3</vt:lpwstr>
  </property>
</Properties>
</file>