
<file path=[Content_Types].xml><?xml version="1.0" encoding="utf-8"?>
<Types xmlns="http://schemas.openxmlformats.org/package/2006/content-types">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0" r:id="rId6"/>
    <p:sldId id="263" r:id="rId7"/>
    <p:sldId id="264" r:id="rId8"/>
    <p:sldId id="265" r:id="rId9"/>
    <p:sldId id="266" r:id="rId10"/>
    <p:sldId id="268" r:id="rId11"/>
    <p:sldId id="267" r:id="rId12"/>
    <p:sldId id="269" r:id="rId13"/>
    <p:sldId id="270" r:id="rId14"/>
    <p:sldId id="271" r:id="rId15"/>
    <p:sldId id="275" r:id="rId16"/>
    <p:sldId id="276" r:id="rId17"/>
    <p:sldId id="277" r:id="rId18"/>
    <p:sldId id="278" r:id="rId19"/>
    <p:sldId id="279" r:id="rId20"/>
    <p:sldId id="280"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FEED-5576-4542-A6C4-AC0B688ACC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09A390-A753-47A4-A9BE-3FEBB5175E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BA26A9-34D3-4FA4-9495-8F458E5B86AE}"/>
              </a:ext>
            </a:extLst>
          </p:cNvPr>
          <p:cNvSpPr>
            <a:spLocks noGrp="1"/>
          </p:cNvSpPr>
          <p:nvPr>
            <p:ph type="dt" sz="half" idx="10"/>
          </p:nvPr>
        </p:nvSpPr>
        <p:spPr/>
        <p:txBody>
          <a:bodyPr/>
          <a:lstStyle/>
          <a:p>
            <a:fld id="{B9942E28-5A02-442F-B8AF-69E3D245F1EE}" type="datetimeFigureOut">
              <a:rPr lang="en-IN" smtClean="0"/>
              <a:t>23-01-2020</a:t>
            </a:fld>
            <a:endParaRPr lang="en-IN"/>
          </a:p>
        </p:txBody>
      </p:sp>
      <p:sp>
        <p:nvSpPr>
          <p:cNvPr id="5" name="Footer Placeholder 4">
            <a:extLst>
              <a:ext uri="{FF2B5EF4-FFF2-40B4-BE49-F238E27FC236}">
                <a16:creationId xmlns:a16="http://schemas.microsoft.com/office/drawing/2014/main" id="{FFC2C54E-6B6A-4CFC-A655-B0E6CB8193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AE1851-BD76-4210-9175-28C48C609180}"/>
              </a:ext>
            </a:extLst>
          </p:cNvPr>
          <p:cNvSpPr>
            <a:spLocks noGrp="1"/>
          </p:cNvSpPr>
          <p:nvPr>
            <p:ph type="sldNum" sz="quarter" idx="12"/>
          </p:nvPr>
        </p:nvSpPr>
        <p:spPr/>
        <p:txBody>
          <a:bodyPr/>
          <a:lstStyle/>
          <a:p>
            <a:fld id="{492071F3-A328-4998-99F6-8086358E115E}" type="slidenum">
              <a:rPr lang="en-IN" smtClean="0"/>
              <a:t>‹#›</a:t>
            </a:fld>
            <a:endParaRPr lang="en-IN"/>
          </a:p>
        </p:txBody>
      </p:sp>
    </p:spTree>
    <p:extLst>
      <p:ext uri="{BB962C8B-B14F-4D97-AF65-F5344CB8AC3E}">
        <p14:creationId xmlns:p14="http://schemas.microsoft.com/office/powerpoint/2010/main" val="1713472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1E33-27D5-4C1B-98FE-34EC99A22D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ED524E-A643-461E-8FBC-C9A32B01DE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72C998-4CFB-4583-BBE2-3E50D4310601}"/>
              </a:ext>
            </a:extLst>
          </p:cNvPr>
          <p:cNvSpPr>
            <a:spLocks noGrp="1"/>
          </p:cNvSpPr>
          <p:nvPr>
            <p:ph type="dt" sz="half" idx="10"/>
          </p:nvPr>
        </p:nvSpPr>
        <p:spPr/>
        <p:txBody>
          <a:bodyPr/>
          <a:lstStyle/>
          <a:p>
            <a:fld id="{B9942E28-5A02-442F-B8AF-69E3D245F1EE}" type="datetimeFigureOut">
              <a:rPr lang="en-IN" smtClean="0"/>
              <a:t>23-01-2020</a:t>
            </a:fld>
            <a:endParaRPr lang="en-IN"/>
          </a:p>
        </p:txBody>
      </p:sp>
      <p:sp>
        <p:nvSpPr>
          <p:cNvPr id="5" name="Footer Placeholder 4">
            <a:extLst>
              <a:ext uri="{FF2B5EF4-FFF2-40B4-BE49-F238E27FC236}">
                <a16:creationId xmlns:a16="http://schemas.microsoft.com/office/drawing/2014/main" id="{2150405A-D29D-4A6A-9CFD-16F06FC1CC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B37592-73BB-4977-A4CF-540A9A9A1BFB}"/>
              </a:ext>
            </a:extLst>
          </p:cNvPr>
          <p:cNvSpPr>
            <a:spLocks noGrp="1"/>
          </p:cNvSpPr>
          <p:nvPr>
            <p:ph type="sldNum" sz="quarter" idx="12"/>
          </p:nvPr>
        </p:nvSpPr>
        <p:spPr/>
        <p:txBody>
          <a:bodyPr/>
          <a:lstStyle/>
          <a:p>
            <a:fld id="{492071F3-A328-4998-99F6-8086358E115E}" type="slidenum">
              <a:rPr lang="en-IN" smtClean="0"/>
              <a:t>‹#›</a:t>
            </a:fld>
            <a:endParaRPr lang="en-IN"/>
          </a:p>
        </p:txBody>
      </p:sp>
    </p:spTree>
    <p:extLst>
      <p:ext uri="{BB962C8B-B14F-4D97-AF65-F5344CB8AC3E}">
        <p14:creationId xmlns:p14="http://schemas.microsoft.com/office/powerpoint/2010/main" val="1562848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BB5FB6-4063-4B2E-8ADD-E5D27FAF47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CCD9C9-1498-4C27-8C71-72D2065A13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A766A8-0B3D-4294-8FA7-7DCF6AFDA249}"/>
              </a:ext>
            </a:extLst>
          </p:cNvPr>
          <p:cNvSpPr>
            <a:spLocks noGrp="1"/>
          </p:cNvSpPr>
          <p:nvPr>
            <p:ph type="dt" sz="half" idx="10"/>
          </p:nvPr>
        </p:nvSpPr>
        <p:spPr/>
        <p:txBody>
          <a:bodyPr/>
          <a:lstStyle/>
          <a:p>
            <a:fld id="{B9942E28-5A02-442F-B8AF-69E3D245F1EE}" type="datetimeFigureOut">
              <a:rPr lang="en-IN" smtClean="0"/>
              <a:t>23-01-2020</a:t>
            </a:fld>
            <a:endParaRPr lang="en-IN"/>
          </a:p>
        </p:txBody>
      </p:sp>
      <p:sp>
        <p:nvSpPr>
          <p:cNvPr id="5" name="Footer Placeholder 4">
            <a:extLst>
              <a:ext uri="{FF2B5EF4-FFF2-40B4-BE49-F238E27FC236}">
                <a16:creationId xmlns:a16="http://schemas.microsoft.com/office/drawing/2014/main" id="{9259C55F-306B-4437-8292-3A6F1AA1E1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B054F4-08FE-4B54-B240-352BCF195575}"/>
              </a:ext>
            </a:extLst>
          </p:cNvPr>
          <p:cNvSpPr>
            <a:spLocks noGrp="1"/>
          </p:cNvSpPr>
          <p:nvPr>
            <p:ph type="sldNum" sz="quarter" idx="12"/>
          </p:nvPr>
        </p:nvSpPr>
        <p:spPr/>
        <p:txBody>
          <a:bodyPr/>
          <a:lstStyle/>
          <a:p>
            <a:fld id="{492071F3-A328-4998-99F6-8086358E115E}" type="slidenum">
              <a:rPr lang="en-IN" smtClean="0"/>
              <a:t>‹#›</a:t>
            </a:fld>
            <a:endParaRPr lang="en-IN"/>
          </a:p>
        </p:txBody>
      </p:sp>
    </p:spTree>
    <p:extLst>
      <p:ext uri="{BB962C8B-B14F-4D97-AF65-F5344CB8AC3E}">
        <p14:creationId xmlns:p14="http://schemas.microsoft.com/office/powerpoint/2010/main" val="1890571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DFCC6-95B6-46BA-8742-96C329C6B8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BC67E5-D92A-4642-BB0F-DF0EDDEECA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925930-F7B7-4438-B3B5-FD7254650B6D}"/>
              </a:ext>
            </a:extLst>
          </p:cNvPr>
          <p:cNvSpPr>
            <a:spLocks noGrp="1"/>
          </p:cNvSpPr>
          <p:nvPr>
            <p:ph type="dt" sz="half" idx="10"/>
          </p:nvPr>
        </p:nvSpPr>
        <p:spPr/>
        <p:txBody>
          <a:bodyPr/>
          <a:lstStyle/>
          <a:p>
            <a:fld id="{B9942E28-5A02-442F-B8AF-69E3D245F1EE}" type="datetimeFigureOut">
              <a:rPr lang="en-IN" smtClean="0"/>
              <a:t>23-01-2020</a:t>
            </a:fld>
            <a:endParaRPr lang="en-IN"/>
          </a:p>
        </p:txBody>
      </p:sp>
      <p:sp>
        <p:nvSpPr>
          <p:cNvPr id="5" name="Footer Placeholder 4">
            <a:extLst>
              <a:ext uri="{FF2B5EF4-FFF2-40B4-BE49-F238E27FC236}">
                <a16:creationId xmlns:a16="http://schemas.microsoft.com/office/drawing/2014/main" id="{F93D34FE-CB8F-4C5A-8604-FA4E41B737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A9606B-723A-47D4-B1AD-2763E1C5F586}"/>
              </a:ext>
            </a:extLst>
          </p:cNvPr>
          <p:cNvSpPr>
            <a:spLocks noGrp="1"/>
          </p:cNvSpPr>
          <p:nvPr>
            <p:ph type="sldNum" sz="quarter" idx="12"/>
          </p:nvPr>
        </p:nvSpPr>
        <p:spPr/>
        <p:txBody>
          <a:bodyPr/>
          <a:lstStyle/>
          <a:p>
            <a:fld id="{492071F3-A328-4998-99F6-8086358E115E}" type="slidenum">
              <a:rPr lang="en-IN" smtClean="0"/>
              <a:t>‹#›</a:t>
            </a:fld>
            <a:endParaRPr lang="en-IN"/>
          </a:p>
        </p:txBody>
      </p:sp>
    </p:spTree>
    <p:extLst>
      <p:ext uri="{BB962C8B-B14F-4D97-AF65-F5344CB8AC3E}">
        <p14:creationId xmlns:p14="http://schemas.microsoft.com/office/powerpoint/2010/main" val="1381582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EB3B-7AE9-4F38-BB06-8DFEC93E37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F2C485-95E0-4172-9EC7-CCD722C21C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C45D8E-FD5D-4E45-A22D-C5883DC020AD}"/>
              </a:ext>
            </a:extLst>
          </p:cNvPr>
          <p:cNvSpPr>
            <a:spLocks noGrp="1"/>
          </p:cNvSpPr>
          <p:nvPr>
            <p:ph type="dt" sz="half" idx="10"/>
          </p:nvPr>
        </p:nvSpPr>
        <p:spPr/>
        <p:txBody>
          <a:bodyPr/>
          <a:lstStyle/>
          <a:p>
            <a:fld id="{B9942E28-5A02-442F-B8AF-69E3D245F1EE}" type="datetimeFigureOut">
              <a:rPr lang="en-IN" smtClean="0"/>
              <a:t>23-01-2020</a:t>
            </a:fld>
            <a:endParaRPr lang="en-IN"/>
          </a:p>
        </p:txBody>
      </p:sp>
      <p:sp>
        <p:nvSpPr>
          <p:cNvPr id="5" name="Footer Placeholder 4">
            <a:extLst>
              <a:ext uri="{FF2B5EF4-FFF2-40B4-BE49-F238E27FC236}">
                <a16:creationId xmlns:a16="http://schemas.microsoft.com/office/drawing/2014/main" id="{C1B3AF83-1117-4B23-A82E-45E33C179C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63D983-2331-4F62-85C3-F7C58EAB15D7}"/>
              </a:ext>
            </a:extLst>
          </p:cNvPr>
          <p:cNvSpPr>
            <a:spLocks noGrp="1"/>
          </p:cNvSpPr>
          <p:nvPr>
            <p:ph type="sldNum" sz="quarter" idx="12"/>
          </p:nvPr>
        </p:nvSpPr>
        <p:spPr/>
        <p:txBody>
          <a:bodyPr/>
          <a:lstStyle/>
          <a:p>
            <a:fld id="{492071F3-A328-4998-99F6-8086358E115E}" type="slidenum">
              <a:rPr lang="en-IN" smtClean="0"/>
              <a:t>‹#›</a:t>
            </a:fld>
            <a:endParaRPr lang="en-IN"/>
          </a:p>
        </p:txBody>
      </p:sp>
    </p:spTree>
    <p:extLst>
      <p:ext uri="{BB962C8B-B14F-4D97-AF65-F5344CB8AC3E}">
        <p14:creationId xmlns:p14="http://schemas.microsoft.com/office/powerpoint/2010/main" val="2404915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6B0E-2B16-43B1-9C3F-1FB7C6884C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D7AD7A-46AD-440F-B5A8-D0F374449A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70AC30-C6D6-4B23-833D-BB4E56B951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D6EEE2-BD69-466D-84A7-3C12094A9B8E}"/>
              </a:ext>
            </a:extLst>
          </p:cNvPr>
          <p:cNvSpPr>
            <a:spLocks noGrp="1"/>
          </p:cNvSpPr>
          <p:nvPr>
            <p:ph type="dt" sz="half" idx="10"/>
          </p:nvPr>
        </p:nvSpPr>
        <p:spPr/>
        <p:txBody>
          <a:bodyPr/>
          <a:lstStyle/>
          <a:p>
            <a:fld id="{B9942E28-5A02-442F-B8AF-69E3D245F1EE}" type="datetimeFigureOut">
              <a:rPr lang="en-IN" smtClean="0"/>
              <a:t>23-01-2020</a:t>
            </a:fld>
            <a:endParaRPr lang="en-IN"/>
          </a:p>
        </p:txBody>
      </p:sp>
      <p:sp>
        <p:nvSpPr>
          <p:cNvPr id="6" name="Footer Placeholder 5">
            <a:extLst>
              <a:ext uri="{FF2B5EF4-FFF2-40B4-BE49-F238E27FC236}">
                <a16:creationId xmlns:a16="http://schemas.microsoft.com/office/drawing/2014/main" id="{3CC845C6-10EA-46DF-9AC0-97E66D0F22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F06E29-B2DD-4DED-BBCB-4A7B198356E6}"/>
              </a:ext>
            </a:extLst>
          </p:cNvPr>
          <p:cNvSpPr>
            <a:spLocks noGrp="1"/>
          </p:cNvSpPr>
          <p:nvPr>
            <p:ph type="sldNum" sz="quarter" idx="12"/>
          </p:nvPr>
        </p:nvSpPr>
        <p:spPr/>
        <p:txBody>
          <a:bodyPr/>
          <a:lstStyle/>
          <a:p>
            <a:fld id="{492071F3-A328-4998-99F6-8086358E115E}" type="slidenum">
              <a:rPr lang="en-IN" smtClean="0"/>
              <a:t>‹#›</a:t>
            </a:fld>
            <a:endParaRPr lang="en-IN"/>
          </a:p>
        </p:txBody>
      </p:sp>
    </p:spTree>
    <p:extLst>
      <p:ext uri="{BB962C8B-B14F-4D97-AF65-F5344CB8AC3E}">
        <p14:creationId xmlns:p14="http://schemas.microsoft.com/office/powerpoint/2010/main" val="3661194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75A40-C26F-4976-92C2-AA30A18078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E938C5-6505-46A2-B810-453FEB24F8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7D5E9E-82A6-4C91-830C-CDCCD428D3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BF0DC8-24ED-4BD4-BF5D-36E6F0EE3F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3A7AAB-D2D4-44A4-8DB3-87857DC186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D096D3-5BAD-4BD1-B44C-8E553F2A9D02}"/>
              </a:ext>
            </a:extLst>
          </p:cNvPr>
          <p:cNvSpPr>
            <a:spLocks noGrp="1"/>
          </p:cNvSpPr>
          <p:nvPr>
            <p:ph type="dt" sz="half" idx="10"/>
          </p:nvPr>
        </p:nvSpPr>
        <p:spPr/>
        <p:txBody>
          <a:bodyPr/>
          <a:lstStyle/>
          <a:p>
            <a:fld id="{B9942E28-5A02-442F-B8AF-69E3D245F1EE}" type="datetimeFigureOut">
              <a:rPr lang="en-IN" smtClean="0"/>
              <a:t>23-01-2020</a:t>
            </a:fld>
            <a:endParaRPr lang="en-IN"/>
          </a:p>
        </p:txBody>
      </p:sp>
      <p:sp>
        <p:nvSpPr>
          <p:cNvPr id="8" name="Footer Placeholder 7">
            <a:extLst>
              <a:ext uri="{FF2B5EF4-FFF2-40B4-BE49-F238E27FC236}">
                <a16:creationId xmlns:a16="http://schemas.microsoft.com/office/drawing/2014/main" id="{4F0E87FD-EBB7-4075-9F7B-AC8728AC27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4BC8A6-C7F6-43AE-BB0B-2AF33646E232}"/>
              </a:ext>
            </a:extLst>
          </p:cNvPr>
          <p:cNvSpPr>
            <a:spLocks noGrp="1"/>
          </p:cNvSpPr>
          <p:nvPr>
            <p:ph type="sldNum" sz="quarter" idx="12"/>
          </p:nvPr>
        </p:nvSpPr>
        <p:spPr/>
        <p:txBody>
          <a:bodyPr/>
          <a:lstStyle/>
          <a:p>
            <a:fld id="{492071F3-A328-4998-99F6-8086358E115E}" type="slidenum">
              <a:rPr lang="en-IN" smtClean="0"/>
              <a:t>‹#›</a:t>
            </a:fld>
            <a:endParaRPr lang="en-IN"/>
          </a:p>
        </p:txBody>
      </p:sp>
    </p:spTree>
    <p:extLst>
      <p:ext uri="{BB962C8B-B14F-4D97-AF65-F5344CB8AC3E}">
        <p14:creationId xmlns:p14="http://schemas.microsoft.com/office/powerpoint/2010/main" val="952425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551A-1554-41FA-AE15-8E04346A6F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87BE9F-8511-4B5F-A384-97D38F464BFD}"/>
              </a:ext>
            </a:extLst>
          </p:cNvPr>
          <p:cNvSpPr>
            <a:spLocks noGrp="1"/>
          </p:cNvSpPr>
          <p:nvPr>
            <p:ph type="dt" sz="half" idx="10"/>
          </p:nvPr>
        </p:nvSpPr>
        <p:spPr/>
        <p:txBody>
          <a:bodyPr/>
          <a:lstStyle/>
          <a:p>
            <a:fld id="{B9942E28-5A02-442F-B8AF-69E3D245F1EE}" type="datetimeFigureOut">
              <a:rPr lang="en-IN" smtClean="0"/>
              <a:t>23-01-2020</a:t>
            </a:fld>
            <a:endParaRPr lang="en-IN"/>
          </a:p>
        </p:txBody>
      </p:sp>
      <p:sp>
        <p:nvSpPr>
          <p:cNvPr id="4" name="Footer Placeholder 3">
            <a:extLst>
              <a:ext uri="{FF2B5EF4-FFF2-40B4-BE49-F238E27FC236}">
                <a16:creationId xmlns:a16="http://schemas.microsoft.com/office/drawing/2014/main" id="{E1D63E8B-9D65-4A9B-A0F4-BAFCFF05C7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B873FC-5E47-4841-B0BD-BB4F71C43ED3}"/>
              </a:ext>
            </a:extLst>
          </p:cNvPr>
          <p:cNvSpPr>
            <a:spLocks noGrp="1"/>
          </p:cNvSpPr>
          <p:nvPr>
            <p:ph type="sldNum" sz="quarter" idx="12"/>
          </p:nvPr>
        </p:nvSpPr>
        <p:spPr/>
        <p:txBody>
          <a:bodyPr/>
          <a:lstStyle/>
          <a:p>
            <a:fld id="{492071F3-A328-4998-99F6-8086358E115E}" type="slidenum">
              <a:rPr lang="en-IN" smtClean="0"/>
              <a:t>‹#›</a:t>
            </a:fld>
            <a:endParaRPr lang="en-IN"/>
          </a:p>
        </p:txBody>
      </p:sp>
    </p:spTree>
    <p:extLst>
      <p:ext uri="{BB962C8B-B14F-4D97-AF65-F5344CB8AC3E}">
        <p14:creationId xmlns:p14="http://schemas.microsoft.com/office/powerpoint/2010/main" val="3685314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935AD-F3D7-44C8-B362-D512D1CAA6E9}"/>
              </a:ext>
            </a:extLst>
          </p:cNvPr>
          <p:cNvSpPr>
            <a:spLocks noGrp="1"/>
          </p:cNvSpPr>
          <p:nvPr>
            <p:ph type="dt" sz="half" idx="10"/>
          </p:nvPr>
        </p:nvSpPr>
        <p:spPr/>
        <p:txBody>
          <a:bodyPr/>
          <a:lstStyle/>
          <a:p>
            <a:fld id="{B9942E28-5A02-442F-B8AF-69E3D245F1EE}" type="datetimeFigureOut">
              <a:rPr lang="en-IN" smtClean="0"/>
              <a:t>23-01-2020</a:t>
            </a:fld>
            <a:endParaRPr lang="en-IN"/>
          </a:p>
        </p:txBody>
      </p:sp>
      <p:sp>
        <p:nvSpPr>
          <p:cNvPr id="3" name="Footer Placeholder 2">
            <a:extLst>
              <a:ext uri="{FF2B5EF4-FFF2-40B4-BE49-F238E27FC236}">
                <a16:creationId xmlns:a16="http://schemas.microsoft.com/office/drawing/2014/main" id="{C42CBC4D-0909-4F46-9082-A9E1AB454A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232270-87FB-4622-B806-6DA85B56DB4F}"/>
              </a:ext>
            </a:extLst>
          </p:cNvPr>
          <p:cNvSpPr>
            <a:spLocks noGrp="1"/>
          </p:cNvSpPr>
          <p:nvPr>
            <p:ph type="sldNum" sz="quarter" idx="12"/>
          </p:nvPr>
        </p:nvSpPr>
        <p:spPr/>
        <p:txBody>
          <a:bodyPr/>
          <a:lstStyle/>
          <a:p>
            <a:fld id="{492071F3-A328-4998-99F6-8086358E115E}" type="slidenum">
              <a:rPr lang="en-IN" smtClean="0"/>
              <a:t>‹#›</a:t>
            </a:fld>
            <a:endParaRPr lang="en-IN"/>
          </a:p>
        </p:txBody>
      </p:sp>
    </p:spTree>
    <p:extLst>
      <p:ext uri="{BB962C8B-B14F-4D97-AF65-F5344CB8AC3E}">
        <p14:creationId xmlns:p14="http://schemas.microsoft.com/office/powerpoint/2010/main" val="2858632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CE429-5A4F-490A-BEA7-347468992D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2DA47E-EC15-433A-9FF3-DA06502E10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17A047-F8E4-4B23-9A24-F1F3893C63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AC19F5-FF67-4950-8798-6A8B1FBEAABD}"/>
              </a:ext>
            </a:extLst>
          </p:cNvPr>
          <p:cNvSpPr>
            <a:spLocks noGrp="1"/>
          </p:cNvSpPr>
          <p:nvPr>
            <p:ph type="dt" sz="half" idx="10"/>
          </p:nvPr>
        </p:nvSpPr>
        <p:spPr/>
        <p:txBody>
          <a:bodyPr/>
          <a:lstStyle/>
          <a:p>
            <a:fld id="{B9942E28-5A02-442F-B8AF-69E3D245F1EE}" type="datetimeFigureOut">
              <a:rPr lang="en-IN" smtClean="0"/>
              <a:t>23-01-2020</a:t>
            </a:fld>
            <a:endParaRPr lang="en-IN"/>
          </a:p>
        </p:txBody>
      </p:sp>
      <p:sp>
        <p:nvSpPr>
          <p:cNvPr id="6" name="Footer Placeholder 5">
            <a:extLst>
              <a:ext uri="{FF2B5EF4-FFF2-40B4-BE49-F238E27FC236}">
                <a16:creationId xmlns:a16="http://schemas.microsoft.com/office/drawing/2014/main" id="{5C9DA156-4A0A-4DB5-AC65-354D412541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BA14C5-998F-4D22-820E-8A040F452741}"/>
              </a:ext>
            </a:extLst>
          </p:cNvPr>
          <p:cNvSpPr>
            <a:spLocks noGrp="1"/>
          </p:cNvSpPr>
          <p:nvPr>
            <p:ph type="sldNum" sz="quarter" idx="12"/>
          </p:nvPr>
        </p:nvSpPr>
        <p:spPr/>
        <p:txBody>
          <a:bodyPr/>
          <a:lstStyle/>
          <a:p>
            <a:fld id="{492071F3-A328-4998-99F6-8086358E115E}" type="slidenum">
              <a:rPr lang="en-IN" smtClean="0"/>
              <a:t>‹#›</a:t>
            </a:fld>
            <a:endParaRPr lang="en-IN"/>
          </a:p>
        </p:txBody>
      </p:sp>
    </p:spTree>
    <p:extLst>
      <p:ext uri="{BB962C8B-B14F-4D97-AF65-F5344CB8AC3E}">
        <p14:creationId xmlns:p14="http://schemas.microsoft.com/office/powerpoint/2010/main" val="1319856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AEFA2-EECF-4759-83DF-501584FDFE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6190F9-A1F9-48FE-9ADD-F3C09741E4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BFDA02-92D9-4510-9793-10FC5F020F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4AF6C0-43BA-4A14-ACE4-9B06F7A29E79}"/>
              </a:ext>
            </a:extLst>
          </p:cNvPr>
          <p:cNvSpPr>
            <a:spLocks noGrp="1"/>
          </p:cNvSpPr>
          <p:nvPr>
            <p:ph type="dt" sz="half" idx="10"/>
          </p:nvPr>
        </p:nvSpPr>
        <p:spPr/>
        <p:txBody>
          <a:bodyPr/>
          <a:lstStyle/>
          <a:p>
            <a:fld id="{B9942E28-5A02-442F-B8AF-69E3D245F1EE}" type="datetimeFigureOut">
              <a:rPr lang="en-IN" smtClean="0"/>
              <a:t>23-01-2020</a:t>
            </a:fld>
            <a:endParaRPr lang="en-IN"/>
          </a:p>
        </p:txBody>
      </p:sp>
      <p:sp>
        <p:nvSpPr>
          <p:cNvPr id="6" name="Footer Placeholder 5">
            <a:extLst>
              <a:ext uri="{FF2B5EF4-FFF2-40B4-BE49-F238E27FC236}">
                <a16:creationId xmlns:a16="http://schemas.microsoft.com/office/drawing/2014/main" id="{655947D0-D371-4C53-8AB0-D0714F0AB9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D90676-61A9-41F0-A8D6-A85C874EFEA4}"/>
              </a:ext>
            </a:extLst>
          </p:cNvPr>
          <p:cNvSpPr>
            <a:spLocks noGrp="1"/>
          </p:cNvSpPr>
          <p:nvPr>
            <p:ph type="sldNum" sz="quarter" idx="12"/>
          </p:nvPr>
        </p:nvSpPr>
        <p:spPr/>
        <p:txBody>
          <a:bodyPr/>
          <a:lstStyle/>
          <a:p>
            <a:fld id="{492071F3-A328-4998-99F6-8086358E115E}" type="slidenum">
              <a:rPr lang="en-IN" smtClean="0"/>
              <a:t>‹#›</a:t>
            </a:fld>
            <a:endParaRPr lang="en-IN"/>
          </a:p>
        </p:txBody>
      </p:sp>
    </p:spTree>
    <p:extLst>
      <p:ext uri="{BB962C8B-B14F-4D97-AF65-F5344CB8AC3E}">
        <p14:creationId xmlns:p14="http://schemas.microsoft.com/office/powerpoint/2010/main" val="1045610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B3F847-A4C5-47A9-8872-2CBB61D42E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418A39-2535-4F5D-8EC5-27CBF8EC7E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C13ABB-BB57-4B84-BE57-2D26986FF6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42E28-5A02-442F-B8AF-69E3D245F1EE}" type="datetimeFigureOut">
              <a:rPr lang="en-IN" smtClean="0"/>
              <a:t>23-01-2020</a:t>
            </a:fld>
            <a:endParaRPr lang="en-IN"/>
          </a:p>
        </p:txBody>
      </p:sp>
      <p:sp>
        <p:nvSpPr>
          <p:cNvPr id="5" name="Footer Placeholder 4">
            <a:extLst>
              <a:ext uri="{FF2B5EF4-FFF2-40B4-BE49-F238E27FC236}">
                <a16:creationId xmlns:a16="http://schemas.microsoft.com/office/drawing/2014/main" id="{272FD457-F3CC-431E-AA96-CA5438D805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B21EB1-51D6-4B69-AE9C-309107ECE0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2071F3-A328-4998-99F6-8086358E115E}" type="slidenum">
              <a:rPr lang="en-IN" smtClean="0"/>
              <a:t>‹#›</a:t>
            </a:fld>
            <a:endParaRPr lang="en-IN"/>
          </a:p>
        </p:txBody>
      </p:sp>
    </p:spTree>
    <p:extLst>
      <p:ext uri="{BB962C8B-B14F-4D97-AF65-F5344CB8AC3E}">
        <p14:creationId xmlns:p14="http://schemas.microsoft.com/office/powerpoint/2010/main" val="2745898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F199D6-8469-465E-A03B-02330A8D08E5}"/>
              </a:ext>
            </a:extLst>
          </p:cNvPr>
          <p:cNvSpPr>
            <a:spLocks noGrp="1"/>
          </p:cNvSpPr>
          <p:nvPr>
            <p:ph type="ctrTitle"/>
          </p:nvPr>
        </p:nvSpPr>
        <p:spPr>
          <a:xfrm>
            <a:off x="838199" y="4525347"/>
            <a:ext cx="6801321" cy="1737360"/>
          </a:xfrm>
        </p:spPr>
        <p:txBody>
          <a:bodyPr anchor="ctr">
            <a:normAutofit/>
          </a:bodyPr>
          <a:lstStyle/>
          <a:p>
            <a:pPr algn="r"/>
            <a:r>
              <a:rPr lang="en-IN" dirty="0"/>
              <a:t>Proposed Research Themes</a:t>
            </a:r>
            <a:endParaRPr lang="en-IN"/>
          </a:p>
        </p:txBody>
      </p:sp>
      <p:sp>
        <p:nvSpPr>
          <p:cNvPr id="3" name="Subtitle 2">
            <a:extLst>
              <a:ext uri="{FF2B5EF4-FFF2-40B4-BE49-F238E27FC236}">
                <a16:creationId xmlns:a16="http://schemas.microsoft.com/office/drawing/2014/main" id="{EEC88C91-345B-46BB-83BE-C00F7CC56B23}"/>
              </a:ext>
            </a:extLst>
          </p:cNvPr>
          <p:cNvSpPr>
            <a:spLocks noGrp="1"/>
          </p:cNvSpPr>
          <p:nvPr>
            <p:ph type="subTitle" idx="1"/>
          </p:nvPr>
        </p:nvSpPr>
        <p:spPr>
          <a:xfrm>
            <a:off x="7961258" y="4525347"/>
            <a:ext cx="3258675" cy="1737360"/>
          </a:xfrm>
        </p:spPr>
        <p:txBody>
          <a:bodyPr anchor="ctr">
            <a:normAutofit/>
          </a:bodyPr>
          <a:lstStyle/>
          <a:p>
            <a:pPr algn="l"/>
            <a:r>
              <a:rPr lang="en-IN" dirty="0"/>
              <a:t>Kaushik Balasundar</a:t>
            </a:r>
            <a:endParaRPr lang="en-IN"/>
          </a:p>
          <a:p>
            <a:pPr algn="l"/>
            <a:r>
              <a:rPr lang="en-IN" dirty="0"/>
              <a:t>RIL, CPDM</a:t>
            </a:r>
            <a:endParaRPr lang="en-IN"/>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2040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71ED-8992-48C0-BE63-BA016DB61875}"/>
              </a:ext>
            </a:extLst>
          </p:cNvPr>
          <p:cNvSpPr>
            <a:spLocks noGrp="1"/>
          </p:cNvSpPr>
          <p:nvPr>
            <p:ph type="title"/>
          </p:nvPr>
        </p:nvSpPr>
        <p:spPr>
          <a:xfrm>
            <a:off x="1181100" y="258762"/>
            <a:ext cx="10515600" cy="822326"/>
          </a:xfrm>
        </p:spPr>
        <p:txBody>
          <a:bodyPr vert="horz" lIns="91440" tIns="45720" rIns="91440" bIns="45720" rtlCol="0" anchor="ctr">
            <a:normAutofit/>
          </a:bodyPr>
          <a:lstStyle/>
          <a:p>
            <a:pPr algn="ctr"/>
            <a:r>
              <a:rPr lang="en-US" sz="3700" dirty="0"/>
              <a:t>Paper 2: Creativity in Robot Manipulation with DRL</a:t>
            </a:r>
          </a:p>
        </p:txBody>
      </p:sp>
      <p:pic>
        <p:nvPicPr>
          <p:cNvPr id="5" name="Content Placeholder 4">
            <a:extLst>
              <a:ext uri="{FF2B5EF4-FFF2-40B4-BE49-F238E27FC236}">
                <a16:creationId xmlns:a16="http://schemas.microsoft.com/office/drawing/2014/main" id="{42F08421-09DD-4A12-8A5B-A3C7C534A23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834"/>
          <a:stretch/>
        </p:blipFill>
        <p:spPr>
          <a:xfrm>
            <a:off x="133370" y="1790700"/>
            <a:ext cx="12191980" cy="5067300"/>
          </a:xfrm>
          <a:prstGeom prst="rect">
            <a:avLst/>
          </a:prstGeom>
        </p:spPr>
      </p:pic>
      <p:sp>
        <p:nvSpPr>
          <p:cNvPr id="6" name="TextBox 5">
            <a:extLst>
              <a:ext uri="{FF2B5EF4-FFF2-40B4-BE49-F238E27FC236}">
                <a16:creationId xmlns:a16="http://schemas.microsoft.com/office/drawing/2014/main" id="{17F564C3-61D7-43F7-9DF0-AFC8BFECCC86}"/>
              </a:ext>
            </a:extLst>
          </p:cNvPr>
          <p:cNvSpPr txBox="1"/>
          <p:nvPr/>
        </p:nvSpPr>
        <p:spPr>
          <a:xfrm>
            <a:off x="3762375" y="1081088"/>
            <a:ext cx="4819650" cy="369332"/>
          </a:xfrm>
          <a:prstGeom prst="rect">
            <a:avLst/>
          </a:prstGeom>
          <a:noFill/>
        </p:spPr>
        <p:txBody>
          <a:bodyPr wrap="square" rtlCol="0">
            <a:spAutoFit/>
          </a:bodyPr>
          <a:lstStyle/>
          <a:p>
            <a:pPr algn="ctr"/>
            <a:r>
              <a:rPr lang="en-IN" b="1" dirty="0"/>
              <a:t>Demonstration of Creativity: Punching</a:t>
            </a:r>
          </a:p>
        </p:txBody>
      </p:sp>
    </p:spTree>
    <p:extLst>
      <p:ext uri="{BB962C8B-B14F-4D97-AF65-F5344CB8AC3E}">
        <p14:creationId xmlns:p14="http://schemas.microsoft.com/office/powerpoint/2010/main" val="2340158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14E9-3DBE-4890-83A0-D6DC709753A1}"/>
              </a:ext>
            </a:extLst>
          </p:cNvPr>
          <p:cNvSpPr>
            <a:spLocks noGrp="1"/>
          </p:cNvSpPr>
          <p:nvPr>
            <p:ph type="title"/>
          </p:nvPr>
        </p:nvSpPr>
        <p:spPr/>
        <p:txBody>
          <a:bodyPr/>
          <a:lstStyle/>
          <a:p>
            <a:pPr algn="ctr"/>
            <a:r>
              <a:rPr lang="en-IN" dirty="0"/>
              <a:t>Paper 2: Creativity in Robot Manipulation with DRL</a:t>
            </a:r>
          </a:p>
        </p:txBody>
      </p:sp>
      <p:sp>
        <p:nvSpPr>
          <p:cNvPr id="3" name="Content Placeholder 2">
            <a:extLst>
              <a:ext uri="{FF2B5EF4-FFF2-40B4-BE49-F238E27FC236}">
                <a16:creationId xmlns:a16="http://schemas.microsoft.com/office/drawing/2014/main" id="{CF636BA4-BE61-45DC-B350-BB541BADB40D}"/>
              </a:ext>
            </a:extLst>
          </p:cNvPr>
          <p:cNvSpPr>
            <a:spLocks noGrp="1"/>
          </p:cNvSpPr>
          <p:nvPr>
            <p:ph idx="1"/>
          </p:nvPr>
        </p:nvSpPr>
        <p:spPr/>
        <p:txBody>
          <a:bodyPr>
            <a:normAutofit lnSpcReduction="10000"/>
          </a:bodyPr>
          <a:lstStyle/>
          <a:p>
            <a:r>
              <a:rPr lang="en-US" dirty="0"/>
              <a:t>Modified version of </a:t>
            </a:r>
            <a:r>
              <a:rPr lang="en-US" dirty="0" err="1"/>
              <a:t>OpenAI’s</a:t>
            </a:r>
            <a:r>
              <a:rPr lang="en-US" dirty="0"/>
              <a:t> Fetch-Slide environments</a:t>
            </a:r>
          </a:p>
          <a:p>
            <a:r>
              <a:rPr lang="en-US" dirty="0"/>
              <a:t>All experiments use the same Fetch robot that was used by </a:t>
            </a:r>
            <a:r>
              <a:rPr lang="en-US" dirty="0" err="1"/>
              <a:t>OpenAI</a:t>
            </a:r>
            <a:endParaRPr lang="en-US" dirty="0"/>
          </a:p>
          <a:p>
            <a:r>
              <a:rPr lang="en-US" dirty="0"/>
              <a:t>Table has been modified to be bigger (82.5cm long and 65.0cm wide) and include either the ditch or the wall constraint</a:t>
            </a:r>
          </a:p>
          <a:p>
            <a:r>
              <a:rPr lang="en-US" dirty="0"/>
              <a:t>Powered by the </a:t>
            </a:r>
            <a:r>
              <a:rPr lang="en-US" dirty="0" err="1"/>
              <a:t>MuJoCo</a:t>
            </a:r>
            <a:r>
              <a:rPr lang="en-US" dirty="0"/>
              <a:t> physics engine</a:t>
            </a:r>
          </a:p>
          <a:p>
            <a:r>
              <a:rPr lang="en-US" dirty="0"/>
              <a:t>Architecture of DRL: Deep Deterministic Policy Gradients (DDPG) with Hindsight Experience Replay (HER)</a:t>
            </a:r>
          </a:p>
          <a:p>
            <a:r>
              <a:rPr lang="en-US" dirty="0"/>
              <a:t>Training system used: </a:t>
            </a:r>
            <a:r>
              <a:rPr lang="en-IN" dirty="0"/>
              <a:t>Intel Core i7-8700K CPU at 3.70GHz 12 cores server with a GeForce GTX 1080 </a:t>
            </a:r>
            <a:r>
              <a:rPr lang="en-IN" dirty="0" err="1"/>
              <a:t>Ti</a:t>
            </a:r>
            <a:r>
              <a:rPr lang="en-IN" dirty="0"/>
              <a:t>/PCIe/SSE2 GPU and 16 Gb of RAM, running Ubuntu 16.04</a:t>
            </a:r>
            <a:endParaRPr lang="en-US" dirty="0"/>
          </a:p>
          <a:p>
            <a:endParaRPr lang="en-IN" dirty="0"/>
          </a:p>
        </p:txBody>
      </p:sp>
    </p:spTree>
    <p:extLst>
      <p:ext uri="{BB962C8B-B14F-4D97-AF65-F5344CB8AC3E}">
        <p14:creationId xmlns:p14="http://schemas.microsoft.com/office/powerpoint/2010/main" val="3238797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5A61-9038-4E87-BEEB-29896AFF3EC5}"/>
              </a:ext>
            </a:extLst>
          </p:cNvPr>
          <p:cNvSpPr>
            <a:spLocks noGrp="1"/>
          </p:cNvSpPr>
          <p:nvPr>
            <p:ph type="title"/>
          </p:nvPr>
        </p:nvSpPr>
        <p:spPr/>
        <p:txBody>
          <a:bodyPr/>
          <a:lstStyle/>
          <a:p>
            <a:pPr algn="ctr"/>
            <a:r>
              <a:rPr lang="en-IN" dirty="0"/>
              <a:t>Paper 3: Zero Shot Visual Imitation</a:t>
            </a:r>
          </a:p>
        </p:txBody>
      </p:sp>
      <p:sp>
        <p:nvSpPr>
          <p:cNvPr id="3" name="Content Placeholder 2">
            <a:extLst>
              <a:ext uri="{FF2B5EF4-FFF2-40B4-BE49-F238E27FC236}">
                <a16:creationId xmlns:a16="http://schemas.microsoft.com/office/drawing/2014/main" id="{63E03442-9EB1-4364-B39C-08E3205F786E}"/>
              </a:ext>
            </a:extLst>
          </p:cNvPr>
          <p:cNvSpPr>
            <a:spLocks noGrp="1"/>
          </p:cNvSpPr>
          <p:nvPr>
            <p:ph idx="1"/>
          </p:nvPr>
        </p:nvSpPr>
        <p:spPr>
          <a:xfrm>
            <a:off x="838200" y="1825624"/>
            <a:ext cx="11270942" cy="4743851"/>
          </a:xfrm>
        </p:spPr>
        <p:txBody>
          <a:bodyPr>
            <a:normAutofit/>
          </a:bodyPr>
          <a:lstStyle/>
          <a:p>
            <a:r>
              <a:rPr lang="en-IN" dirty="0"/>
              <a:t>Background of Researchers: MIT, UC Berkeley</a:t>
            </a:r>
          </a:p>
          <a:p>
            <a:r>
              <a:rPr lang="en-IN" dirty="0"/>
              <a:t>Publication: ICLR, 2018 </a:t>
            </a:r>
          </a:p>
          <a:p>
            <a:endParaRPr lang="en-IN" dirty="0"/>
          </a:p>
          <a:p>
            <a:pPr marL="0" indent="0" algn="ctr">
              <a:buNone/>
            </a:pPr>
            <a:r>
              <a:rPr lang="en-IN" b="1" dirty="0"/>
              <a:t>Abstract</a:t>
            </a:r>
          </a:p>
          <a:p>
            <a:pPr algn="just"/>
            <a:r>
              <a:rPr lang="en-US" dirty="0"/>
              <a:t>Imitation learning relies on strong supervision of expert actions. </a:t>
            </a:r>
          </a:p>
          <a:p>
            <a:pPr algn="just"/>
            <a:r>
              <a:rPr lang="en-US" dirty="0"/>
              <a:t>Here, the agent first explores the world without any expert supervision and then distills its experience into a goal-conditioned skill policy. The role of the expert is NOT to train, only to communicate the goal. </a:t>
            </a:r>
          </a:p>
          <a:p>
            <a:pPr algn="just"/>
            <a:r>
              <a:rPr lang="en-US" dirty="0"/>
              <a:t>Agent has no access to expert training data, and thus called ‘Zero-Shot’.</a:t>
            </a:r>
          </a:p>
          <a:p>
            <a:endParaRPr lang="en-IN" dirty="0"/>
          </a:p>
        </p:txBody>
      </p:sp>
    </p:spTree>
    <p:extLst>
      <p:ext uri="{BB962C8B-B14F-4D97-AF65-F5344CB8AC3E}">
        <p14:creationId xmlns:p14="http://schemas.microsoft.com/office/powerpoint/2010/main" val="2983856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CB8BF-C551-4115-A40C-9772A86DA08C}"/>
              </a:ext>
            </a:extLst>
          </p:cNvPr>
          <p:cNvSpPr>
            <a:spLocks noGrp="1"/>
          </p:cNvSpPr>
          <p:nvPr>
            <p:ph type="title"/>
          </p:nvPr>
        </p:nvSpPr>
        <p:spPr/>
        <p:txBody>
          <a:bodyPr/>
          <a:lstStyle/>
          <a:p>
            <a:pPr algn="ctr"/>
            <a:r>
              <a:rPr lang="en-IN" dirty="0"/>
              <a:t>Paper 3: Zero Shot Visual Imitation (ZSVI)</a:t>
            </a:r>
          </a:p>
        </p:txBody>
      </p:sp>
      <p:sp>
        <p:nvSpPr>
          <p:cNvPr id="3" name="Content Placeholder 2">
            <a:extLst>
              <a:ext uri="{FF2B5EF4-FFF2-40B4-BE49-F238E27FC236}">
                <a16:creationId xmlns:a16="http://schemas.microsoft.com/office/drawing/2014/main" id="{2D9FC73B-613D-472A-BF57-ACE2C1A16C3A}"/>
              </a:ext>
            </a:extLst>
          </p:cNvPr>
          <p:cNvSpPr>
            <a:spLocks noGrp="1"/>
          </p:cNvSpPr>
          <p:nvPr>
            <p:ph idx="1"/>
          </p:nvPr>
        </p:nvSpPr>
        <p:spPr>
          <a:xfrm>
            <a:off x="838200" y="1825624"/>
            <a:ext cx="10515600" cy="5032375"/>
          </a:xfrm>
        </p:spPr>
        <p:txBody>
          <a:bodyPr>
            <a:normAutofit/>
          </a:bodyPr>
          <a:lstStyle/>
          <a:p>
            <a:pPr marL="0" indent="0" algn="ctr">
              <a:buNone/>
            </a:pPr>
            <a:r>
              <a:rPr lang="en-IN" b="1" dirty="0"/>
              <a:t>Why Zero Shot Visual Imitation?</a:t>
            </a:r>
          </a:p>
          <a:p>
            <a:pPr algn="just"/>
            <a:r>
              <a:rPr lang="en-US" dirty="0"/>
              <a:t>Traditional </a:t>
            </a:r>
            <a:r>
              <a:rPr lang="en-US" dirty="0" err="1"/>
              <a:t>LfD</a:t>
            </a:r>
            <a:r>
              <a:rPr lang="en-US" dirty="0"/>
              <a:t> requires the expert to either manually move the robot joints or teleoperate the robot to execute the desired task several times during training process</a:t>
            </a:r>
            <a:endParaRPr lang="en-IN" dirty="0"/>
          </a:p>
          <a:p>
            <a:pPr algn="just"/>
            <a:r>
              <a:rPr lang="en-US" dirty="0"/>
              <a:t>In ZSVI, agent explores the environment without any expert supervision or extrinsic rewards and distills this exploration data into goal-directed skills (actions to be taken to move robot from current state to goal) called Goal Conditioned Skill Policy (GSP)</a:t>
            </a:r>
          </a:p>
          <a:p>
            <a:pPr algn="just"/>
            <a:r>
              <a:rPr lang="en-US" dirty="0"/>
              <a:t>Instead of learning by imitation, the proposed agent learns to imitate by acquiring skills during exploration</a:t>
            </a:r>
          </a:p>
          <a:p>
            <a:pPr algn="just"/>
            <a:r>
              <a:rPr lang="en-US" dirty="0"/>
              <a:t>Can also be extended to robot navigation</a:t>
            </a:r>
          </a:p>
          <a:p>
            <a:pPr algn="just"/>
            <a:endParaRPr lang="en-IN" dirty="0"/>
          </a:p>
        </p:txBody>
      </p:sp>
    </p:spTree>
    <p:extLst>
      <p:ext uri="{BB962C8B-B14F-4D97-AF65-F5344CB8AC3E}">
        <p14:creationId xmlns:p14="http://schemas.microsoft.com/office/powerpoint/2010/main" val="362146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2451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766E512-5CE8-45ED-B571-BF37E5F36172}"/>
              </a:ext>
            </a:extLst>
          </p:cNvPr>
          <p:cNvSpPr>
            <a:spLocks noGrp="1"/>
          </p:cNvSpPr>
          <p:nvPr>
            <p:ph type="title"/>
          </p:nvPr>
        </p:nvSpPr>
        <p:spPr>
          <a:xfrm>
            <a:off x="524256" y="4767072"/>
            <a:ext cx="6594189" cy="1625210"/>
          </a:xfrm>
        </p:spPr>
        <p:txBody>
          <a:bodyPr>
            <a:normAutofit/>
          </a:bodyPr>
          <a:lstStyle/>
          <a:p>
            <a:pPr algn="r"/>
            <a:r>
              <a:rPr lang="en-IN">
                <a:solidFill>
                  <a:srgbClr val="FFFFFF"/>
                </a:solidFill>
              </a:rPr>
              <a:t>Paper 3: Zero Shot Visual Imitation</a:t>
            </a:r>
          </a:p>
        </p:txBody>
      </p:sp>
      <p:pic>
        <p:nvPicPr>
          <p:cNvPr id="5" name="Picture 4" descr="A screenshot of a video game&#10;&#10;Description automatically generated">
            <a:extLst>
              <a:ext uri="{FF2B5EF4-FFF2-40B4-BE49-F238E27FC236}">
                <a16:creationId xmlns:a16="http://schemas.microsoft.com/office/drawing/2014/main" id="{B73D74AC-B75F-4A0D-A5CC-4A880112690B}"/>
              </a:ext>
            </a:extLst>
          </p:cNvPr>
          <p:cNvPicPr>
            <a:picLocks noChangeAspect="1"/>
          </p:cNvPicPr>
          <p:nvPr/>
        </p:nvPicPr>
        <p:blipFill rotWithShape="1">
          <a:blip r:embed="rId2">
            <a:extLst>
              <a:ext uri="{28A0092B-C50C-407E-A947-70E740481C1C}">
                <a14:useLocalDpi xmlns:a14="http://schemas.microsoft.com/office/drawing/2010/main" val="0"/>
              </a:ext>
            </a:extLst>
          </a:blip>
          <a:srcRect t="16239" r="1" b="3219"/>
          <a:stretch/>
        </p:blipFill>
        <p:spPr>
          <a:xfrm>
            <a:off x="327547" y="321733"/>
            <a:ext cx="7058306" cy="4107392"/>
          </a:xfrm>
          <a:prstGeom prst="rect">
            <a:avLst/>
          </a:prstGeom>
        </p:spPr>
      </p:pic>
      <p:sp>
        <p:nvSpPr>
          <p:cNvPr id="12"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E7FD508-6A18-4A5A-9A03-8DCF994496CB}"/>
              </a:ext>
            </a:extLst>
          </p:cNvPr>
          <p:cNvSpPr>
            <a:spLocks noGrp="1"/>
          </p:cNvSpPr>
          <p:nvPr>
            <p:ph idx="1"/>
          </p:nvPr>
        </p:nvSpPr>
        <p:spPr>
          <a:xfrm>
            <a:off x="7724775" y="419100"/>
            <a:ext cx="4073648" cy="5973182"/>
          </a:xfrm>
        </p:spPr>
        <p:txBody>
          <a:bodyPr anchor="ctr">
            <a:normAutofit/>
          </a:bodyPr>
          <a:lstStyle/>
          <a:p>
            <a:pPr marL="0" indent="0" algn="ctr">
              <a:buNone/>
            </a:pPr>
            <a:r>
              <a:rPr lang="en-IN" sz="2000" b="1" dirty="0">
                <a:solidFill>
                  <a:srgbClr val="FFFFFF"/>
                </a:solidFill>
              </a:rPr>
              <a:t>Experiment</a:t>
            </a:r>
          </a:p>
          <a:p>
            <a:pPr algn="just"/>
            <a:r>
              <a:rPr lang="en-IN" sz="1800" dirty="0">
                <a:solidFill>
                  <a:srgbClr val="FFFFFF"/>
                </a:solidFill>
              </a:rPr>
              <a:t>Rope manipulation to tie a knot shown by the expert</a:t>
            </a:r>
          </a:p>
          <a:p>
            <a:pPr algn="just"/>
            <a:r>
              <a:rPr lang="en-IN" sz="1800" dirty="0">
                <a:solidFill>
                  <a:srgbClr val="FFFFFF"/>
                </a:solidFill>
              </a:rPr>
              <a:t>Using Baxter robot</a:t>
            </a:r>
          </a:p>
          <a:p>
            <a:r>
              <a:rPr lang="en-IN" sz="1800" dirty="0">
                <a:solidFill>
                  <a:srgbClr val="FFFFFF"/>
                </a:solidFill>
              </a:rPr>
              <a:t>Policy extended to office navigation on a </a:t>
            </a:r>
            <a:r>
              <a:rPr lang="en-IN" sz="1800" dirty="0" err="1">
                <a:solidFill>
                  <a:srgbClr val="FFFFFF"/>
                </a:solidFill>
              </a:rPr>
              <a:t>TurtleBot</a:t>
            </a:r>
            <a:endParaRPr lang="en-IN" sz="1800" dirty="0">
              <a:solidFill>
                <a:srgbClr val="FFFFFF"/>
              </a:solidFill>
            </a:endParaRPr>
          </a:p>
          <a:p>
            <a:pPr algn="just"/>
            <a:r>
              <a:rPr lang="en-US" sz="1800" dirty="0">
                <a:solidFill>
                  <a:srgbClr val="FFFFFF"/>
                </a:solidFill>
              </a:rPr>
              <a:t>There are multiple possible ways of going from one state to another, and not the only one shown by the demonstrator. To promote all possibilities, the novel ‘forward consistency loss’ function incentivizes reaching the goal and ignores how it is reached</a:t>
            </a:r>
          </a:p>
          <a:p>
            <a:pPr algn="just"/>
            <a:r>
              <a:rPr lang="en-US" sz="1800" dirty="0">
                <a:solidFill>
                  <a:srgbClr val="FFFFFF"/>
                </a:solidFill>
              </a:rPr>
              <a:t>Sometimes, the skills acquired are insufficient to directly transition from current to goal state. In such cases, the experts feed in an intermediate step before the goal can be attained. </a:t>
            </a:r>
            <a:endParaRPr lang="en-IN" sz="1800" dirty="0">
              <a:solidFill>
                <a:srgbClr val="FFFFFF"/>
              </a:solidFill>
            </a:endParaRPr>
          </a:p>
        </p:txBody>
      </p:sp>
    </p:spTree>
    <p:extLst>
      <p:ext uri="{BB962C8B-B14F-4D97-AF65-F5344CB8AC3E}">
        <p14:creationId xmlns:p14="http://schemas.microsoft.com/office/powerpoint/2010/main" val="3460815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24039-4079-4CFD-B829-59D729ED80F5}"/>
              </a:ext>
            </a:extLst>
          </p:cNvPr>
          <p:cNvSpPr>
            <a:spLocks noGrp="1"/>
          </p:cNvSpPr>
          <p:nvPr>
            <p:ph type="title"/>
          </p:nvPr>
        </p:nvSpPr>
        <p:spPr/>
        <p:txBody>
          <a:bodyPr>
            <a:normAutofit fontScale="90000"/>
          </a:bodyPr>
          <a:lstStyle/>
          <a:p>
            <a:pPr algn="ctr"/>
            <a:r>
              <a:rPr lang="en-IN" dirty="0"/>
              <a:t>Paper 4: </a:t>
            </a:r>
            <a:r>
              <a:rPr lang="en-US" dirty="0"/>
              <a:t>Learning Synergies between Pushing and Grasping with Self-supervised Deep Reinforcement Learning </a:t>
            </a:r>
            <a:endParaRPr lang="en-IN" dirty="0"/>
          </a:p>
        </p:txBody>
      </p:sp>
      <p:sp>
        <p:nvSpPr>
          <p:cNvPr id="3" name="Content Placeholder 2">
            <a:extLst>
              <a:ext uri="{FF2B5EF4-FFF2-40B4-BE49-F238E27FC236}">
                <a16:creationId xmlns:a16="http://schemas.microsoft.com/office/drawing/2014/main" id="{57E3D9CF-BB24-4944-8A2B-2C3F4883FAB8}"/>
              </a:ext>
            </a:extLst>
          </p:cNvPr>
          <p:cNvSpPr>
            <a:spLocks noGrp="1"/>
          </p:cNvSpPr>
          <p:nvPr>
            <p:ph idx="1"/>
          </p:nvPr>
        </p:nvSpPr>
        <p:spPr>
          <a:xfrm>
            <a:off x="97654" y="1825624"/>
            <a:ext cx="12094346" cy="4965793"/>
          </a:xfrm>
        </p:spPr>
        <p:txBody>
          <a:bodyPr>
            <a:normAutofit fontScale="77500" lnSpcReduction="20000"/>
          </a:bodyPr>
          <a:lstStyle/>
          <a:p>
            <a:r>
              <a:rPr lang="en-US" dirty="0"/>
              <a:t>Background of Researchers: Princeton University, Google, MIT</a:t>
            </a:r>
          </a:p>
          <a:p>
            <a:r>
              <a:rPr lang="en-US" dirty="0"/>
              <a:t>Year of Publication: IROS, Sept., 2018 (Best Cognitive Robotics Paper)</a:t>
            </a:r>
          </a:p>
          <a:p>
            <a:endParaRPr lang="en-US" dirty="0"/>
          </a:p>
          <a:p>
            <a:pPr marL="0" indent="0" algn="ctr">
              <a:buNone/>
            </a:pPr>
            <a:r>
              <a:rPr lang="en-US" b="1" dirty="0"/>
              <a:t>SUMMARY:</a:t>
            </a:r>
          </a:p>
          <a:p>
            <a:pPr algn="just"/>
            <a:r>
              <a:rPr lang="en-US" dirty="0"/>
              <a:t>In this work, they demonstrate that it is possible to discover and learn these synergies from scratch through model-free deep reinforcement learning</a:t>
            </a:r>
          </a:p>
          <a:p>
            <a:pPr algn="just"/>
            <a:r>
              <a:rPr lang="en-US" dirty="0"/>
              <a:t>Involves training two fully convolutional networks that map from visual observations to actions: one for utility of pushes and another for utility of grasping</a:t>
            </a:r>
          </a:p>
          <a:p>
            <a:pPr algn="just"/>
            <a:r>
              <a:rPr lang="en-US" dirty="0"/>
              <a:t>Both networks are trained jointly in a Q-learning framework and are entirely self-supervised by trial and error</a:t>
            </a:r>
          </a:p>
          <a:p>
            <a:pPr algn="just"/>
            <a:r>
              <a:rPr lang="en-US" dirty="0"/>
              <a:t>Rewards are provided from successful grasps</a:t>
            </a:r>
          </a:p>
          <a:p>
            <a:pPr algn="just"/>
            <a:r>
              <a:rPr lang="en-US" dirty="0"/>
              <a:t>Policy learns pushing motions that enable future grasps due to this reward</a:t>
            </a:r>
          </a:p>
          <a:p>
            <a:pPr algn="just"/>
            <a:r>
              <a:rPr lang="en-US" dirty="0"/>
              <a:t>Qualitatively tested using  V-Rep simulation and U5</a:t>
            </a:r>
          </a:p>
          <a:p>
            <a:pPr algn="just"/>
            <a:r>
              <a:rPr lang="en-US" dirty="0"/>
              <a:t>During picking experiments in both simulation and real-world scenarios, their system quickly learns complex behaviors amid challenging cases of clutter</a:t>
            </a:r>
            <a:endParaRPr lang="en-IN" dirty="0"/>
          </a:p>
        </p:txBody>
      </p:sp>
    </p:spTree>
    <p:extLst>
      <p:ext uri="{BB962C8B-B14F-4D97-AF65-F5344CB8AC3E}">
        <p14:creationId xmlns:p14="http://schemas.microsoft.com/office/powerpoint/2010/main" val="3297913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0B6F4-37FE-4938-A13F-F764B82496F2}"/>
              </a:ext>
            </a:extLst>
          </p:cNvPr>
          <p:cNvSpPr>
            <a:spLocks noGrp="1"/>
          </p:cNvSpPr>
          <p:nvPr>
            <p:ph type="title"/>
          </p:nvPr>
        </p:nvSpPr>
        <p:spPr>
          <a:xfrm>
            <a:off x="124287" y="681037"/>
            <a:ext cx="12180163" cy="1009651"/>
          </a:xfrm>
        </p:spPr>
        <p:txBody>
          <a:bodyPr>
            <a:normAutofit fontScale="90000"/>
          </a:bodyPr>
          <a:lstStyle/>
          <a:p>
            <a:pPr algn="ctr"/>
            <a:r>
              <a:rPr lang="en-IN" dirty="0"/>
              <a:t>Paper 5: </a:t>
            </a:r>
            <a:r>
              <a:rPr lang="en-US" dirty="0"/>
              <a:t>Deep Reinforcement Learning for Industrial Insertion Tasks with Visual Inputs and Natural Rewards</a:t>
            </a:r>
            <a:br>
              <a:rPr lang="en-US" dirty="0"/>
            </a:br>
            <a:endParaRPr lang="en-IN" dirty="0"/>
          </a:p>
        </p:txBody>
      </p:sp>
      <p:sp>
        <p:nvSpPr>
          <p:cNvPr id="3" name="Content Placeholder 2">
            <a:extLst>
              <a:ext uri="{FF2B5EF4-FFF2-40B4-BE49-F238E27FC236}">
                <a16:creationId xmlns:a16="http://schemas.microsoft.com/office/drawing/2014/main" id="{30512920-1F3C-41BA-887F-CA3B94B49FFD}"/>
              </a:ext>
            </a:extLst>
          </p:cNvPr>
          <p:cNvSpPr>
            <a:spLocks noGrp="1"/>
          </p:cNvSpPr>
          <p:nvPr>
            <p:ph idx="1"/>
          </p:nvPr>
        </p:nvSpPr>
        <p:spPr/>
        <p:txBody>
          <a:bodyPr>
            <a:normAutofit/>
          </a:bodyPr>
          <a:lstStyle/>
          <a:p>
            <a:r>
              <a:rPr lang="en-IN" dirty="0"/>
              <a:t>Background of Researchers: Siemens, UC Berkeley</a:t>
            </a:r>
          </a:p>
          <a:p>
            <a:r>
              <a:rPr lang="en-IN" dirty="0"/>
              <a:t>Year of Publication: Aug., 2019</a:t>
            </a:r>
          </a:p>
          <a:p>
            <a:endParaRPr lang="en-IN" b="1" dirty="0"/>
          </a:p>
          <a:p>
            <a:pPr marL="0" indent="0" algn="ctr">
              <a:buNone/>
            </a:pPr>
            <a:r>
              <a:rPr lang="en-IN" b="1" dirty="0"/>
              <a:t>Abstract:</a:t>
            </a:r>
          </a:p>
          <a:p>
            <a:pPr lvl="0" algn="just"/>
            <a:r>
              <a:rPr lang="en-IN" dirty="0"/>
              <a:t>Traditional controllers in such tasks can be inaccurate and need to be manually tuned </a:t>
            </a:r>
          </a:p>
          <a:p>
            <a:pPr lvl="0" algn="just"/>
            <a:r>
              <a:rPr lang="en-IN" dirty="0"/>
              <a:t>Paper shows that complex insertion tasks can be solved with RL where the goal is natural sparse reward signals (+1 for successful electrical connectivity and 0 if not) and goal images </a:t>
            </a:r>
          </a:p>
          <a:p>
            <a:endParaRPr lang="en-IN" b="1" dirty="0"/>
          </a:p>
        </p:txBody>
      </p:sp>
    </p:spTree>
    <p:extLst>
      <p:ext uri="{BB962C8B-B14F-4D97-AF65-F5344CB8AC3E}">
        <p14:creationId xmlns:p14="http://schemas.microsoft.com/office/powerpoint/2010/main" val="1496229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B36001-17E0-454D-98A5-9B56ABCAE6B7}"/>
              </a:ext>
            </a:extLst>
          </p:cNvPr>
          <p:cNvSpPr>
            <a:spLocks noGrp="1"/>
          </p:cNvSpPr>
          <p:nvPr>
            <p:ph idx="1"/>
          </p:nvPr>
        </p:nvSpPr>
        <p:spPr/>
        <p:txBody>
          <a:bodyPr/>
          <a:lstStyle/>
          <a:p>
            <a:pPr marL="0" indent="0" algn="ctr">
              <a:buNone/>
            </a:pPr>
            <a:r>
              <a:rPr lang="en-IN" dirty="0"/>
              <a:t>Approaches: </a:t>
            </a:r>
          </a:p>
          <a:p>
            <a:pPr lvl="0" algn="just"/>
            <a:r>
              <a:rPr lang="en-IN" dirty="0"/>
              <a:t>End-to-end approach that learns a policy from images (which serve as state representation and goal specification). Visual data also provides robustness to sensor and actuator noise</a:t>
            </a:r>
          </a:p>
          <a:p>
            <a:pPr lvl="0" algn="just"/>
            <a:r>
              <a:rPr lang="en-IN" dirty="0"/>
              <a:t>Using simple sparse rewards. Sample requirements are reduced by using the prior knowledge on the task. To handle this challenge, we extend the residual RL approach, which learns a parametric policy on top of a fixed, hand-specified controller, to the setting of vision-based manipulation.</a:t>
            </a:r>
          </a:p>
          <a:p>
            <a:endParaRPr lang="en-IN" dirty="0"/>
          </a:p>
        </p:txBody>
      </p:sp>
      <p:sp>
        <p:nvSpPr>
          <p:cNvPr id="8" name="Title 1">
            <a:extLst>
              <a:ext uri="{FF2B5EF4-FFF2-40B4-BE49-F238E27FC236}">
                <a16:creationId xmlns:a16="http://schemas.microsoft.com/office/drawing/2014/main" id="{71BF62C1-699B-47F9-A63B-B9093E53A61F}"/>
              </a:ext>
            </a:extLst>
          </p:cNvPr>
          <p:cNvSpPr txBox="1">
            <a:spLocks/>
          </p:cNvSpPr>
          <p:nvPr/>
        </p:nvSpPr>
        <p:spPr>
          <a:xfrm>
            <a:off x="124287" y="681037"/>
            <a:ext cx="12180163" cy="100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dirty="0"/>
              <a:t>Paper 5: </a:t>
            </a:r>
            <a:r>
              <a:rPr lang="en-US" sz="4000" dirty="0"/>
              <a:t>Deep Reinforcement Learning for Industrial Insertion Tasks with Visual Inputs and Natural Rewards</a:t>
            </a:r>
            <a:br>
              <a:rPr lang="en-US" sz="4000" dirty="0"/>
            </a:br>
            <a:endParaRPr lang="en-IN" sz="4000" dirty="0"/>
          </a:p>
        </p:txBody>
      </p:sp>
    </p:spTree>
    <p:extLst>
      <p:ext uri="{BB962C8B-B14F-4D97-AF65-F5344CB8AC3E}">
        <p14:creationId xmlns:p14="http://schemas.microsoft.com/office/powerpoint/2010/main" val="1991862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82B0FC5-1E2B-425A-8C9A-F07B61580619}"/>
              </a:ext>
            </a:extLst>
          </p:cNvPr>
          <p:cNvSpPr txBox="1">
            <a:spLocks/>
          </p:cNvSpPr>
          <p:nvPr/>
        </p:nvSpPr>
        <p:spPr>
          <a:xfrm>
            <a:off x="481013" y="3752849"/>
            <a:ext cx="3290887" cy="24526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500"/>
              <a:t>Paper 5: Deep Reinforcement Learning for Industrial Insertion Tasks with Visual Inputs and Natural Rewards</a:t>
            </a:r>
            <a:br>
              <a:rPr lang="en-US" sz="2500"/>
            </a:br>
            <a:endParaRPr lang="en-US" sz="2500"/>
          </a:p>
        </p:txBody>
      </p:sp>
      <p:pic>
        <p:nvPicPr>
          <p:cNvPr id="6" name="Picture 5" descr="A picture containing photo, table, sitting, computer&#10;&#10;Description automatically generated">
            <a:extLst>
              <a:ext uri="{FF2B5EF4-FFF2-40B4-BE49-F238E27FC236}">
                <a16:creationId xmlns:a16="http://schemas.microsoft.com/office/drawing/2014/main" id="{7489D8FF-6503-4104-8F88-5405C9FE9338}"/>
              </a:ext>
            </a:extLst>
          </p:cNvPr>
          <p:cNvPicPr>
            <a:picLocks noChangeAspect="1"/>
          </p:cNvPicPr>
          <p:nvPr/>
        </p:nvPicPr>
        <p:blipFill rotWithShape="1">
          <a:blip r:embed="rId2">
            <a:extLst>
              <a:ext uri="{28A0092B-C50C-407E-A947-70E740481C1C}">
                <a14:useLocalDpi xmlns:a14="http://schemas.microsoft.com/office/drawing/2010/main" val="0"/>
              </a:ext>
            </a:extLst>
          </a:blip>
          <a:srcRect t="16617"/>
          <a:stretch/>
        </p:blipFill>
        <p:spPr>
          <a:xfrm>
            <a:off x="20" y="10"/>
            <a:ext cx="12191980" cy="3710603"/>
          </a:xfrm>
          <a:custGeom>
            <a:avLst/>
            <a:gdLst>
              <a:gd name="connsiteX0" fmla="*/ 0 w 12192000"/>
              <a:gd name="connsiteY0" fmla="*/ 0 h 3692092"/>
              <a:gd name="connsiteX1" fmla="*/ 12192000 w 12192000"/>
              <a:gd name="connsiteY1" fmla="*/ 0 h 3692092"/>
              <a:gd name="connsiteX2" fmla="*/ 12192000 w 12192000"/>
              <a:gd name="connsiteY2" fmla="*/ 3504824 h 3692092"/>
              <a:gd name="connsiteX3" fmla="*/ 12024691 w 12192000"/>
              <a:gd name="connsiteY3" fmla="*/ 3517794 h 3692092"/>
              <a:gd name="connsiteX4" fmla="*/ 160485 w 12192000"/>
              <a:gd name="connsiteY4" fmla="*/ 3663863 h 3692092"/>
              <a:gd name="connsiteX5" fmla="*/ 0 w 12192000"/>
              <a:gd name="connsiteY5" fmla="*/ 3692092 h 369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E33EA7CB-324F-4D38-9963-6EAFD8C55C02}"/>
              </a:ext>
            </a:extLst>
          </p:cNvPr>
          <p:cNvSpPr>
            <a:spLocks noGrp="1"/>
          </p:cNvSpPr>
          <p:nvPr>
            <p:ph idx="1"/>
          </p:nvPr>
        </p:nvSpPr>
        <p:spPr>
          <a:xfrm>
            <a:off x="4171950" y="3752850"/>
            <a:ext cx="7537445" cy="3105140"/>
          </a:xfrm>
        </p:spPr>
        <p:txBody>
          <a:bodyPr vert="horz" lIns="91440" tIns="45720" rIns="91440" bIns="45720" rtlCol="0" anchor="ctr">
            <a:normAutofit lnSpcReduction="10000"/>
          </a:bodyPr>
          <a:lstStyle/>
          <a:p>
            <a:pPr marL="0"/>
            <a:r>
              <a:rPr lang="en-US" sz="1600" b="1" dirty="0"/>
              <a:t>EXPERIMENTS: </a:t>
            </a:r>
          </a:p>
          <a:p>
            <a:pPr lvl="0"/>
            <a:r>
              <a:rPr lang="en-US" sz="1600" dirty="0"/>
              <a:t>Residual RL with easy-to-obtain reward signals</a:t>
            </a:r>
          </a:p>
          <a:p>
            <a:pPr lvl="0"/>
            <a:r>
              <a:rPr lang="en-US" sz="1600" dirty="0"/>
              <a:t>Two types of natural rewards that are intuitive for users to provide: an image directly specifying a goal and a binary sparse reward indicating success.</a:t>
            </a:r>
          </a:p>
          <a:p>
            <a:pPr marL="0" lvl="0"/>
            <a:r>
              <a:rPr lang="en-US" sz="1600" dirty="0"/>
              <a:t>Questions to be answered: </a:t>
            </a:r>
          </a:p>
          <a:p>
            <a:pPr marL="0"/>
            <a:endParaRPr lang="en-US" sz="1600" dirty="0"/>
          </a:p>
          <a:p>
            <a:pPr marL="0" lvl="0" indent="0">
              <a:buNone/>
            </a:pPr>
            <a:r>
              <a:rPr lang="en-US" sz="1600" dirty="0"/>
              <a:t>(1) Can such trained policies provide comparable performance to policies that are trained with densely-shaped rewards?</a:t>
            </a:r>
          </a:p>
          <a:p>
            <a:pPr marL="0"/>
            <a:endParaRPr lang="en-US" sz="1600" dirty="0"/>
          </a:p>
          <a:p>
            <a:pPr marL="0" lvl="0" indent="0">
              <a:buNone/>
            </a:pPr>
            <a:r>
              <a:rPr lang="en-US" sz="1600" dirty="0"/>
              <a:t>(2) Are these trained policies robust to small variations and noise?</a:t>
            </a:r>
          </a:p>
          <a:p>
            <a:endParaRPr lang="en-US" sz="1100" dirty="0"/>
          </a:p>
        </p:txBody>
      </p:sp>
    </p:spTree>
    <p:extLst>
      <p:ext uri="{BB962C8B-B14F-4D97-AF65-F5344CB8AC3E}">
        <p14:creationId xmlns:p14="http://schemas.microsoft.com/office/powerpoint/2010/main" val="1578034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5496D6-F122-4514-9C0A-D633A36CBCAC}"/>
              </a:ext>
            </a:extLst>
          </p:cNvPr>
          <p:cNvSpPr>
            <a:spLocks noGrp="1"/>
          </p:cNvSpPr>
          <p:nvPr>
            <p:ph idx="1"/>
          </p:nvPr>
        </p:nvSpPr>
        <p:spPr>
          <a:xfrm>
            <a:off x="838199" y="1825624"/>
            <a:ext cx="10906957" cy="4850383"/>
          </a:xfrm>
        </p:spPr>
        <p:txBody>
          <a:bodyPr>
            <a:normAutofit/>
          </a:bodyPr>
          <a:lstStyle/>
          <a:p>
            <a:pPr marL="0" indent="0" algn="ctr">
              <a:buNone/>
            </a:pPr>
            <a:r>
              <a:rPr lang="en-IN" b="1" dirty="0"/>
              <a:t>RESULTS:</a:t>
            </a:r>
          </a:p>
          <a:p>
            <a:pPr lvl="0" algn="just"/>
            <a:r>
              <a:rPr lang="en-IN" dirty="0"/>
              <a:t>Experiments show that a </a:t>
            </a:r>
            <a:r>
              <a:rPr lang="en-IN" b="1" dirty="0"/>
              <a:t>successful and consistent vision-based insertion policy</a:t>
            </a:r>
            <a:r>
              <a:rPr lang="en-IN" dirty="0"/>
              <a:t> can be learned from relatively few samples using residual RL.</a:t>
            </a:r>
          </a:p>
          <a:p>
            <a:pPr lvl="0" algn="just"/>
            <a:r>
              <a:rPr lang="en-IN" dirty="0"/>
              <a:t>All methods are able to achieve very high success rates in the sparse setting.</a:t>
            </a:r>
          </a:p>
          <a:p>
            <a:pPr lvl="0" algn="just"/>
            <a:r>
              <a:rPr lang="en-IN" dirty="0"/>
              <a:t>Results of the experiment with sparse rewards outperforms standard RL having perfect state information, with standard RL exhibiting only initial performance superiority. </a:t>
            </a:r>
          </a:p>
        </p:txBody>
      </p:sp>
      <p:sp>
        <p:nvSpPr>
          <p:cNvPr id="4" name="Title 1">
            <a:extLst>
              <a:ext uri="{FF2B5EF4-FFF2-40B4-BE49-F238E27FC236}">
                <a16:creationId xmlns:a16="http://schemas.microsoft.com/office/drawing/2014/main" id="{CAB2915A-6AFD-4729-89ED-686A75BCA3B9}"/>
              </a:ext>
            </a:extLst>
          </p:cNvPr>
          <p:cNvSpPr txBox="1">
            <a:spLocks/>
          </p:cNvSpPr>
          <p:nvPr/>
        </p:nvSpPr>
        <p:spPr>
          <a:xfrm>
            <a:off x="124287" y="681037"/>
            <a:ext cx="12180163" cy="100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dirty="0"/>
              <a:t>Paper 5: </a:t>
            </a:r>
            <a:r>
              <a:rPr lang="en-US" sz="4000" dirty="0"/>
              <a:t>Deep Reinforcement Learning for Industrial Insertion Tasks with Visual Inputs and Natural Rewards</a:t>
            </a:r>
            <a:br>
              <a:rPr lang="en-US" sz="4000" dirty="0"/>
            </a:br>
            <a:endParaRPr lang="en-IN" sz="4000" dirty="0"/>
          </a:p>
        </p:txBody>
      </p:sp>
    </p:spTree>
    <p:extLst>
      <p:ext uri="{BB962C8B-B14F-4D97-AF65-F5344CB8AC3E}">
        <p14:creationId xmlns:p14="http://schemas.microsoft.com/office/powerpoint/2010/main" val="3330168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18D8-5AFB-4441-A394-F28EBBA49E7A}"/>
              </a:ext>
            </a:extLst>
          </p:cNvPr>
          <p:cNvSpPr>
            <a:spLocks noGrp="1"/>
          </p:cNvSpPr>
          <p:nvPr>
            <p:ph type="title"/>
          </p:nvPr>
        </p:nvSpPr>
        <p:spPr/>
        <p:txBody>
          <a:bodyPr/>
          <a:lstStyle/>
          <a:p>
            <a:pPr algn="ctr"/>
            <a:r>
              <a:rPr lang="en-IN" dirty="0"/>
              <a:t>Paper 1: One Shot Imitation Learning</a:t>
            </a:r>
          </a:p>
        </p:txBody>
      </p:sp>
      <p:sp>
        <p:nvSpPr>
          <p:cNvPr id="3" name="Content Placeholder 2">
            <a:extLst>
              <a:ext uri="{FF2B5EF4-FFF2-40B4-BE49-F238E27FC236}">
                <a16:creationId xmlns:a16="http://schemas.microsoft.com/office/drawing/2014/main" id="{C9BA6007-B64E-49D3-9F47-067AA78AC6D5}"/>
              </a:ext>
            </a:extLst>
          </p:cNvPr>
          <p:cNvSpPr>
            <a:spLocks noGrp="1"/>
          </p:cNvSpPr>
          <p:nvPr>
            <p:ph idx="1"/>
          </p:nvPr>
        </p:nvSpPr>
        <p:spPr/>
        <p:txBody>
          <a:bodyPr>
            <a:normAutofit fontScale="85000" lnSpcReduction="20000"/>
          </a:bodyPr>
          <a:lstStyle/>
          <a:p>
            <a:r>
              <a:rPr lang="en-IN" dirty="0"/>
              <a:t>Background of Researchers: Berkeley AI Research Lab, </a:t>
            </a:r>
            <a:r>
              <a:rPr lang="en-IN" dirty="0" err="1"/>
              <a:t>OpenAI</a:t>
            </a:r>
            <a:endParaRPr lang="en-IN" dirty="0"/>
          </a:p>
          <a:p>
            <a:r>
              <a:rPr lang="en-IN" dirty="0"/>
              <a:t>Year of publication: Dec., 2017</a:t>
            </a:r>
          </a:p>
          <a:p>
            <a:endParaRPr lang="en-IN" dirty="0"/>
          </a:p>
          <a:p>
            <a:pPr marL="0" indent="0" algn="ctr">
              <a:buNone/>
            </a:pPr>
            <a:r>
              <a:rPr lang="en-IN" b="1" dirty="0"/>
              <a:t>ABSTRACT</a:t>
            </a:r>
          </a:p>
          <a:p>
            <a:pPr marL="0" indent="0" algn="ctr">
              <a:buNone/>
            </a:pPr>
            <a:endParaRPr lang="en-IN" b="1" dirty="0"/>
          </a:p>
          <a:p>
            <a:pPr algn="just"/>
            <a:r>
              <a:rPr lang="en-IN" dirty="0"/>
              <a:t>Goal is to make robots learn new tasks shown with one demonstration and quickly generalize to new situations of the same task using a meta-learning framework.</a:t>
            </a:r>
          </a:p>
          <a:p>
            <a:pPr algn="just"/>
            <a:r>
              <a:rPr lang="en-IN" dirty="0"/>
              <a:t>A neural network is trained such that after being given a demonstration, when given the state corresponding to the second demonstration, it should predict the necessary action.</a:t>
            </a:r>
          </a:p>
          <a:p>
            <a:pPr algn="just"/>
            <a:r>
              <a:rPr lang="en-IN" dirty="0"/>
              <a:t>Current systems require extensive feature engineering and lots of demonstrations.</a:t>
            </a:r>
          </a:p>
          <a:p>
            <a:pPr algn="just"/>
            <a:endParaRPr lang="en-IN" dirty="0"/>
          </a:p>
          <a:p>
            <a:pPr algn="just"/>
            <a:endParaRPr lang="en-IN" dirty="0"/>
          </a:p>
          <a:p>
            <a:endParaRPr lang="en-IN" dirty="0"/>
          </a:p>
          <a:p>
            <a:endParaRPr lang="en-IN" dirty="0"/>
          </a:p>
        </p:txBody>
      </p:sp>
    </p:spTree>
    <p:extLst>
      <p:ext uri="{BB962C8B-B14F-4D97-AF65-F5344CB8AC3E}">
        <p14:creationId xmlns:p14="http://schemas.microsoft.com/office/powerpoint/2010/main" val="663717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E3AD1-ACAF-4BEF-9CF7-FCEF91E0A430}"/>
              </a:ext>
            </a:extLst>
          </p:cNvPr>
          <p:cNvSpPr>
            <a:spLocks noGrp="1"/>
          </p:cNvSpPr>
          <p:nvPr>
            <p:ph type="title"/>
          </p:nvPr>
        </p:nvSpPr>
        <p:spPr>
          <a:xfrm>
            <a:off x="838200" y="796200"/>
            <a:ext cx="10515600" cy="1325563"/>
          </a:xfrm>
        </p:spPr>
        <p:txBody>
          <a:bodyPr>
            <a:normAutofit fontScale="90000"/>
          </a:bodyPr>
          <a:lstStyle/>
          <a:p>
            <a:pPr algn="ctr"/>
            <a:r>
              <a:rPr lang="en-IN" dirty="0"/>
              <a:t>Paper 5: </a:t>
            </a:r>
            <a:r>
              <a:rPr lang="en-US" dirty="0"/>
              <a:t>Deep Reinforcement Learning for Industrial Insertion Tasks with Visual Inputs and Natural Rewards</a:t>
            </a:r>
            <a:br>
              <a:rPr lang="en-US" dirty="0"/>
            </a:br>
            <a:br>
              <a:rPr lang="en-IN" dirty="0"/>
            </a:br>
            <a:endParaRPr lang="en-IN" dirty="0"/>
          </a:p>
        </p:txBody>
      </p:sp>
      <p:sp>
        <p:nvSpPr>
          <p:cNvPr id="3" name="Content Placeholder 2">
            <a:extLst>
              <a:ext uri="{FF2B5EF4-FFF2-40B4-BE49-F238E27FC236}">
                <a16:creationId xmlns:a16="http://schemas.microsoft.com/office/drawing/2014/main" id="{D74CFF7E-4B51-4939-B81E-CB39188A9BA1}"/>
              </a:ext>
            </a:extLst>
          </p:cNvPr>
          <p:cNvSpPr>
            <a:spLocks noGrp="1"/>
          </p:cNvSpPr>
          <p:nvPr>
            <p:ph idx="1"/>
          </p:nvPr>
        </p:nvSpPr>
        <p:spPr>
          <a:xfrm>
            <a:off x="838200" y="2121763"/>
            <a:ext cx="10515600" cy="4055200"/>
          </a:xfrm>
        </p:spPr>
        <p:txBody>
          <a:bodyPr/>
          <a:lstStyle/>
          <a:p>
            <a:pPr marL="0" indent="0" algn="ctr">
              <a:buNone/>
            </a:pPr>
            <a:r>
              <a:rPr lang="en-IN" b="1" dirty="0"/>
              <a:t>Future Work</a:t>
            </a:r>
          </a:p>
          <a:p>
            <a:r>
              <a:rPr lang="en-IN" dirty="0"/>
              <a:t>Focusing on multi-stage assembly tasks through vision for flexible manufacturing</a:t>
            </a:r>
          </a:p>
          <a:p>
            <a:r>
              <a:rPr lang="en-IN" dirty="0"/>
              <a:t>Multi-step tasks involve adapting to previous mistakes or inaccuracies, which could be difficult but should be able to be handled by RL. </a:t>
            </a:r>
          </a:p>
          <a:p>
            <a:endParaRPr lang="en-IN" b="1" dirty="0"/>
          </a:p>
        </p:txBody>
      </p:sp>
    </p:spTree>
    <p:extLst>
      <p:ext uri="{BB962C8B-B14F-4D97-AF65-F5344CB8AC3E}">
        <p14:creationId xmlns:p14="http://schemas.microsoft.com/office/powerpoint/2010/main" val="2756968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C506-D3F3-4E92-B52F-3593DC7F2561}"/>
              </a:ext>
            </a:extLst>
          </p:cNvPr>
          <p:cNvSpPr>
            <a:spLocks noGrp="1"/>
          </p:cNvSpPr>
          <p:nvPr>
            <p:ph type="title"/>
          </p:nvPr>
        </p:nvSpPr>
        <p:spPr/>
        <p:txBody>
          <a:bodyPr/>
          <a:lstStyle/>
          <a:p>
            <a:pPr algn="ctr"/>
            <a:r>
              <a:rPr lang="en-IN" dirty="0"/>
              <a:t>Proposed Research Topic</a:t>
            </a:r>
          </a:p>
        </p:txBody>
      </p:sp>
      <p:sp>
        <p:nvSpPr>
          <p:cNvPr id="3" name="Content Placeholder 2">
            <a:extLst>
              <a:ext uri="{FF2B5EF4-FFF2-40B4-BE49-F238E27FC236}">
                <a16:creationId xmlns:a16="http://schemas.microsoft.com/office/drawing/2014/main" id="{57347623-BA26-4724-8DB6-62A6057E06F7}"/>
              </a:ext>
            </a:extLst>
          </p:cNvPr>
          <p:cNvSpPr>
            <a:spLocks noGrp="1"/>
          </p:cNvSpPr>
          <p:nvPr>
            <p:ph idx="1"/>
          </p:nvPr>
        </p:nvSpPr>
        <p:spPr>
          <a:xfrm>
            <a:off x="689869" y="1589104"/>
            <a:ext cx="10812262" cy="4783169"/>
          </a:xfrm>
        </p:spPr>
        <p:txBody>
          <a:bodyPr/>
          <a:lstStyle/>
          <a:p>
            <a:pPr algn="just"/>
            <a:r>
              <a:rPr lang="en-IN" dirty="0"/>
              <a:t>Implement zero-shot visual imitation on Multi-Object Manipulation &amp; assembly</a:t>
            </a:r>
          </a:p>
          <a:p>
            <a:pPr algn="just"/>
            <a:r>
              <a:rPr lang="en-IN" dirty="0"/>
              <a:t>Reproduce these results using simulated model of </a:t>
            </a:r>
            <a:r>
              <a:rPr lang="en-IN" dirty="0" err="1"/>
              <a:t>Dobot</a:t>
            </a:r>
            <a:r>
              <a:rPr lang="en-IN" dirty="0"/>
              <a:t> Magician (ROS linked with </a:t>
            </a:r>
            <a:r>
              <a:rPr lang="en-IN" dirty="0" err="1"/>
              <a:t>OpenAI</a:t>
            </a:r>
            <a:r>
              <a:rPr lang="en-IN" dirty="0"/>
              <a:t>)</a:t>
            </a:r>
          </a:p>
          <a:p>
            <a:pPr algn="just"/>
            <a:r>
              <a:rPr lang="en-IN" dirty="0"/>
              <a:t>Intermediate action guidance through verbal commands from the expert as this can be more intuitive</a:t>
            </a:r>
          </a:p>
          <a:p>
            <a:pPr algn="just"/>
            <a:r>
              <a:rPr lang="en-IN" dirty="0"/>
              <a:t>Compare the results of path planning and collision avoidance with classical RRT based algorithms and test robustness against perturbations</a:t>
            </a:r>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901065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321732"/>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social media post&#10;&#10;Description automatically generated">
            <a:extLst>
              <a:ext uri="{FF2B5EF4-FFF2-40B4-BE49-F238E27FC236}">
                <a16:creationId xmlns:a16="http://schemas.microsoft.com/office/drawing/2014/main" id="{BF341EA9-729C-4AAE-BFFE-0EE4CF702B2D}"/>
              </a:ext>
            </a:extLst>
          </p:cNvPr>
          <p:cNvPicPr/>
          <p:nvPr/>
        </p:nvPicPr>
        <p:blipFill>
          <a:blip r:embed="rId2">
            <a:extLst>
              <a:ext uri="{28A0092B-C50C-407E-A947-70E740481C1C}">
                <a14:useLocalDpi xmlns:a14="http://schemas.microsoft.com/office/drawing/2010/main" val="0"/>
              </a:ext>
            </a:extLst>
          </a:blip>
          <a:stretch>
            <a:fillRect/>
          </a:stretch>
        </p:blipFill>
        <p:spPr>
          <a:xfrm>
            <a:off x="566744" y="695280"/>
            <a:ext cx="6579910" cy="3355754"/>
          </a:xfrm>
          <a:prstGeom prst="rect">
            <a:avLst/>
          </a:prstGeom>
        </p:spPr>
      </p:pic>
      <p:sp>
        <p:nvSpPr>
          <p:cNvPr id="18" name="Rectangle 17">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0891"/>
            <a:ext cx="7058307" cy="1964266"/>
          </a:xfrm>
          <a:prstGeom prst="rect">
            <a:avLst/>
          </a:prstGeom>
          <a:solidFill>
            <a:srgbClr val="684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C24D4B-420B-4DAF-95FF-AC41A44BC34A}"/>
              </a:ext>
            </a:extLst>
          </p:cNvPr>
          <p:cNvSpPr>
            <a:spLocks noGrp="1"/>
          </p:cNvSpPr>
          <p:nvPr>
            <p:ph type="title"/>
          </p:nvPr>
        </p:nvSpPr>
        <p:spPr>
          <a:xfrm>
            <a:off x="524256" y="4767072"/>
            <a:ext cx="6594189" cy="1625210"/>
          </a:xfrm>
        </p:spPr>
        <p:txBody>
          <a:bodyPr>
            <a:normAutofit/>
          </a:bodyPr>
          <a:lstStyle/>
          <a:p>
            <a:r>
              <a:rPr lang="en-IN" dirty="0">
                <a:solidFill>
                  <a:srgbClr val="FFFFFF"/>
                </a:solidFill>
              </a:rPr>
              <a:t>Paper 1: One Shot Imitation Learning</a:t>
            </a:r>
          </a:p>
        </p:txBody>
      </p:sp>
      <p:sp>
        <p:nvSpPr>
          <p:cNvPr id="20" name="Rectangle 19">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270AE3D-3F66-4BD4-9DAD-75777E4A3BD4}"/>
              </a:ext>
            </a:extLst>
          </p:cNvPr>
          <p:cNvSpPr>
            <a:spLocks noGrp="1"/>
          </p:cNvSpPr>
          <p:nvPr>
            <p:ph idx="1"/>
          </p:nvPr>
        </p:nvSpPr>
        <p:spPr>
          <a:xfrm>
            <a:off x="8029319" y="917725"/>
            <a:ext cx="3424739" cy="4852362"/>
          </a:xfrm>
        </p:spPr>
        <p:txBody>
          <a:bodyPr anchor="ctr">
            <a:normAutofit/>
          </a:bodyPr>
          <a:lstStyle/>
          <a:p>
            <a:pPr marL="0" indent="0" algn="just">
              <a:buNone/>
            </a:pPr>
            <a:r>
              <a:rPr lang="en-IN" sz="1900" b="1" dirty="0">
                <a:solidFill>
                  <a:srgbClr val="FFFFFF"/>
                </a:solidFill>
              </a:rPr>
              <a:t>Why One Shot Imitation Learning? </a:t>
            </a:r>
          </a:p>
          <a:p>
            <a:pPr marL="0" indent="0" algn="just">
              <a:buNone/>
            </a:pPr>
            <a:endParaRPr lang="en-IN" sz="1900" b="1" dirty="0">
              <a:solidFill>
                <a:srgbClr val="FFFFFF"/>
              </a:solidFill>
            </a:endParaRPr>
          </a:p>
          <a:p>
            <a:pPr algn="just"/>
            <a:r>
              <a:rPr lang="en-IN" sz="1900" dirty="0">
                <a:solidFill>
                  <a:srgbClr val="FFFFFF"/>
                </a:solidFill>
              </a:rPr>
              <a:t>Using reinforcement learning requires a large amount of time to learn from trial and error</a:t>
            </a:r>
          </a:p>
          <a:p>
            <a:pPr algn="just"/>
            <a:r>
              <a:rPr lang="en-IN" sz="1900" dirty="0">
                <a:solidFill>
                  <a:srgbClr val="FFFFFF"/>
                </a:solidFill>
              </a:rPr>
              <a:t>Design of a reward function which is more difficult than actually showing a demonstration of the optimal task action required (as in Inverse Reinforcement Learning)</a:t>
            </a:r>
          </a:p>
          <a:p>
            <a:pPr algn="just"/>
            <a:r>
              <a:rPr lang="en-IN" sz="1900" dirty="0">
                <a:solidFill>
                  <a:srgbClr val="FFFFFF"/>
                </a:solidFill>
              </a:rPr>
              <a:t>This approach relies heavily on ‘soft attention’ model. </a:t>
            </a:r>
          </a:p>
          <a:p>
            <a:pPr algn="just"/>
            <a:endParaRPr lang="en-IN" sz="1900" b="1" dirty="0">
              <a:solidFill>
                <a:srgbClr val="FFFFFF"/>
              </a:solidFill>
            </a:endParaRPr>
          </a:p>
          <a:p>
            <a:pPr marL="0" indent="0" algn="just">
              <a:buNone/>
            </a:pPr>
            <a:endParaRPr lang="en-IN" sz="1900" b="1" dirty="0">
              <a:solidFill>
                <a:srgbClr val="FFFFFF"/>
              </a:solidFill>
            </a:endParaRPr>
          </a:p>
          <a:p>
            <a:pPr marL="0" indent="0" algn="just">
              <a:buNone/>
            </a:pPr>
            <a:endParaRPr lang="en-IN" sz="1900" b="1" dirty="0">
              <a:solidFill>
                <a:srgbClr val="FFFFFF"/>
              </a:solidFill>
            </a:endParaRPr>
          </a:p>
        </p:txBody>
      </p:sp>
    </p:spTree>
    <p:extLst>
      <p:ext uri="{BB962C8B-B14F-4D97-AF65-F5344CB8AC3E}">
        <p14:creationId xmlns:p14="http://schemas.microsoft.com/office/powerpoint/2010/main" val="90907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0FBD76-6F43-46EF-A2B7-15A7E397FF72}"/>
              </a:ext>
            </a:extLst>
          </p:cNvPr>
          <p:cNvSpPr>
            <a:spLocks noGrp="1"/>
          </p:cNvSpPr>
          <p:nvPr>
            <p:ph idx="1"/>
          </p:nvPr>
        </p:nvSpPr>
        <p:spPr>
          <a:xfrm>
            <a:off x="168676" y="1322773"/>
            <a:ext cx="12023324" cy="5628444"/>
          </a:xfrm>
        </p:spPr>
        <p:txBody>
          <a:bodyPr>
            <a:normAutofit fontScale="62500" lnSpcReduction="20000"/>
          </a:bodyPr>
          <a:lstStyle/>
          <a:p>
            <a:pPr marL="0" indent="0" algn="ctr">
              <a:buNone/>
            </a:pPr>
            <a:r>
              <a:rPr lang="en-IN" b="1" dirty="0"/>
              <a:t>Experiment Proposed</a:t>
            </a:r>
          </a:p>
          <a:p>
            <a:pPr marL="0" indent="0" algn="ctr">
              <a:buNone/>
            </a:pPr>
            <a:endParaRPr lang="en-IN" sz="3200" dirty="0"/>
          </a:p>
          <a:p>
            <a:pPr algn="just"/>
            <a:r>
              <a:rPr lang="en-IN" sz="3200" dirty="0"/>
              <a:t>Equipment Used: 7DOF Fetch Robotic Arm</a:t>
            </a:r>
          </a:p>
          <a:p>
            <a:pPr algn="just"/>
            <a:r>
              <a:rPr lang="en-IN" sz="3200" dirty="0"/>
              <a:t>Task is to stack various alphabetical cube-shaped blocks into various configuration towers of varying heights using a single demonstration</a:t>
            </a:r>
          </a:p>
          <a:p>
            <a:pPr algn="just"/>
            <a:r>
              <a:rPr lang="en-IN" sz="3200" dirty="0"/>
              <a:t>In each configuration, the starting position might vary</a:t>
            </a:r>
          </a:p>
          <a:p>
            <a:pPr algn="just"/>
            <a:r>
              <a:rPr lang="en-IN" sz="3200" dirty="0"/>
              <a:t>This requires the learned policy to generalize within a given demonstration</a:t>
            </a:r>
          </a:p>
          <a:p>
            <a:pPr marL="0" indent="0" algn="ctr">
              <a:buNone/>
            </a:pPr>
            <a:endParaRPr lang="en-IN" sz="3200" b="1" dirty="0"/>
          </a:p>
          <a:p>
            <a:pPr marL="0" indent="0" algn="ctr">
              <a:buNone/>
            </a:pPr>
            <a:r>
              <a:rPr lang="en-IN" sz="3200" b="1" dirty="0"/>
              <a:t>Questions answered by experiments: </a:t>
            </a:r>
          </a:p>
          <a:p>
            <a:pPr marL="0" indent="0" algn="just">
              <a:buNone/>
            </a:pPr>
            <a:endParaRPr lang="en-IN" sz="3200" dirty="0"/>
          </a:p>
          <a:p>
            <a:pPr marL="0" indent="0" algn="just">
              <a:buNone/>
            </a:pPr>
            <a:r>
              <a:rPr lang="en-IN" sz="3200" dirty="0"/>
              <a:t>1. How does training with Behavioral cloning compare with DAGGER?</a:t>
            </a:r>
          </a:p>
          <a:p>
            <a:pPr marL="0" indent="0" algn="just">
              <a:buNone/>
            </a:pPr>
            <a:endParaRPr lang="en-IN" sz="3200" dirty="0"/>
          </a:p>
          <a:p>
            <a:pPr marL="0" indent="0" algn="just">
              <a:buNone/>
            </a:pPr>
            <a:r>
              <a:rPr lang="en-IN" sz="3200" dirty="0"/>
              <a:t>2. </a:t>
            </a:r>
            <a:r>
              <a:rPr lang="en-US" sz="3200" dirty="0"/>
              <a:t>How does goal conditioning on the entire demonstration compare to conditioning on the final state, even when it already has enough information to fully specify the task? (Training on DAGGER)</a:t>
            </a:r>
          </a:p>
          <a:p>
            <a:pPr marL="0" indent="0" algn="just">
              <a:buNone/>
            </a:pPr>
            <a:endParaRPr lang="en-US" sz="3200" dirty="0"/>
          </a:p>
          <a:p>
            <a:pPr marL="0" indent="0" algn="just">
              <a:buNone/>
            </a:pPr>
            <a:r>
              <a:rPr lang="en-US" sz="3200" dirty="0"/>
              <a:t>3. How does goal conditioning on the entire demonstration compare to conditioning on a “snapshot” of the trajectory, which is a small subset of frames that are most informative? (Training on DAGGER)</a:t>
            </a:r>
            <a:endParaRPr lang="en-IN" sz="3200" dirty="0"/>
          </a:p>
          <a:p>
            <a:pPr algn="just"/>
            <a:endParaRPr lang="en-IN" dirty="0"/>
          </a:p>
        </p:txBody>
      </p:sp>
      <p:sp>
        <p:nvSpPr>
          <p:cNvPr id="4" name="Title 1">
            <a:extLst>
              <a:ext uri="{FF2B5EF4-FFF2-40B4-BE49-F238E27FC236}">
                <a16:creationId xmlns:a16="http://schemas.microsoft.com/office/drawing/2014/main" id="{7F6640F9-7EA8-41E8-B318-E0DFFB66FA3D}"/>
              </a:ext>
            </a:extLst>
          </p:cNvPr>
          <p:cNvSpPr>
            <a:spLocks noGrp="1"/>
          </p:cNvSpPr>
          <p:nvPr>
            <p:ph type="title"/>
          </p:nvPr>
        </p:nvSpPr>
        <p:spPr>
          <a:xfrm>
            <a:off x="838200" y="365125"/>
            <a:ext cx="10515600" cy="1325563"/>
          </a:xfrm>
        </p:spPr>
        <p:txBody>
          <a:bodyPr/>
          <a:lstStyle/>
          <a:p>
            <a:pPr algn="ctr"/>
            <a:r>
              <a:rPr lang="en-IN" dirty="0"/>
              <a:t>Paper 1: One Shot Imitation Learning</a:t>
            </a:r>
          </a:p>
        </p:txBody>
      </p:sp>
    </p:spTree>
    <p:extLst>
      <p:ext uri="{BB962C8B-B14F-4D97-AF65-F5344CB8AC3E}">
        <p14:creationId xmlns:p14="http://schemas.microsoft.com/office/powerpoint/2010/main" val="4289852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780B-7E00-4900-908E-549C8088949A}"/>
              </a:ext>
            </a:extLst>
          </p:cNvPr>
          <p:cNvSpPr>
            <a:spLocks noGrp="1"/>
          </p:cNvSpPr>
          <p:nvPr>
            <p:ph type="title"/>
          </p:nvPr>
        </p:nvSpPr>
        <p:spPr/>
        <p:txBody>
          <a:bodyPr/>
          <a:lstStyle/>
          <a:p>
            <a:pPr algn="ctr"/>
            <a:r>
              <a:rPr lang="en-IN" dirty="0"/>
              <a:t>Paper 1: One Shot Imitation Learning</a:t>
            </a:r>
          </a:p>
        </p:txBody>
      </p:sp>
      <p:pic>
        <p:nvPicPr>
          <p:cNvPr id="4" name="Content Placeholder 3" descr="A screenshot of a social media post&#10;&#10;Description automatically generated">
            <a:extLst>
              <a:ext uri="{FF2B5EF4-FFF2-40B4-BE49-F238E27FC236}">
                <a16:creationId xmlns:a16="http://schemas.microsoft.com/office/drawing/2014/main" id="{BD7C7332-4416-43E7-ABB7-A2E767C27EF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31796" y="1439761"/>
            <a:ext cx="8928408" cy="5053114"/>
          </a:xfrm>
          <a:prstGeom prst="rect">
            <a:avLst/>
          </a:prstGeom>
        </p:spPr>
      </p:pic>
    </p:spTree>
    <p:extLst>
      <p:ext uri="{BB962C8B-B14F-4D97-AF65-F5344CB8AC3E}">
        <p14:creationId xmlns:p14="http://schemas.microsoft.com/office/powerpoint/2010/main" val="3699902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00F2C-482A-4EDC-95E0-86B829390E2A}"/>
              </a:ext>
            </a:extLst>
          </p:cNvPr>
          <p:cNvSpPr>
            <a:spLocks noGrp="1"/>
          </p:cNvSpPr>
          <p:nvPr>
            <p:ph type="title"/>
          </p:nvPr>
        </p:nvSpPr>
        <p:spPr/>
        <p:txBody>
          <a:bodyPr/>
          <a:lstStyle/>
          <a:p>
            <a:pPr algn="ctr"/>
            <a:r>
              <a:rPr lang="en-IN" dirty="0"/>
              <a:t>Paper 1: One Shot Imitation Learning</a:t>
            </a:r>
          </a:p>
        </p:txBody>
      </p:sp>
      <p:sp>
        <p:nvSpPr>
          <p:cNvPr id="3" name="Content Placeholder 2">
            <a:extLst>
              <a:ext uri="{FF2B5EF4-FFF2-40B4-BE49-F238E27FC236}">
                <a16:creationId xmlns:a16="http://schemas.microsoft.com/office/drawing/2014/main" id="{1C037960-0136-4A3E-A4E2-5E45210D08A3}"/>
              </a:ext>
            </a:extLst>
          </p:cNvPr>
          <p:cNvSpPr>
            <a:spLocks noGrp="1"/>
          </p:cNvSpPr>
          <p:nvPr>
            <p:ph idx="1"/>
          </p:nvPr>
        </p:nvSpPr>
        <p:spPr/>
        <p:txBody>
          <a:bodyPr>
            <a:normAutofit fontScale="92500"/>
          </a:bodyPr>
          <a:lstStyle/>
          <a:p>
            <a:pPr marL="0" indent="0" algn="ctr">
              <a:buNone/>
            </a:pPr>
            <a:r>
              <a:rPr lang="en-IN" b="1" dirty="0"/>
              <a:t>Directions for future work</a:t>
            </a:r>
          </a:p>
          <a:p>
            <a:pPr marL="0" indent="0">
              <a:buNone/>
            </a:pPr>
            <a:endParaRPr lang="en-IN" dirty="0"/>
          </a:p>
          <a:p>
            <a:pPr marL="514350" indent="-514350" algn="just">
              <a:buAutoNum type="arabicPeriod"/>
            </a:pPr>
            <a:r>
              <a:rPr lang="en-US" dirty="0"/>
              <a:t>Extend the framework to demonstrations in the form of image data, which will allow more end-to-end learning without requiring a separate perception module</a:t>
            </a:r>
          </a:p>
          <a:p>
            <a:pPr marL="514350" indent="-514350" algn="just">
              <a:buAutoNum type="arabicPeriod"/>
            </a:pPr>
            <a:r>
              <a:rPr lang="en-US" dirty="0"/>
              <a:t>Enabling the policy to condition on multiple demonstrations, in case where one demonstration does not fully resolve ambiguity in the objective</a:t>
            </a:r>
          </a:p>
          <a:p>
            <a:pPr marL="514350" indent="-514350" algn="just">
              <a:buAutoNum type="arabicPeriod"/>
            </a:pPr>
            <a:r>
              <a:rPr lang="en-US" dirty="0"/>
              <a:t>Scale up on a much larger and broader distribution of tasks, and explore its potential towards a general robotics imitation learning system</a:t>
            </a:r>
            <a:endParaRPr lang="en-IN" dirty="0"/>
          </a:p>
        </p:txBody>
      </p:sp>
    </p:spTree>
    <p:extLst>
      <p:ext uri="{BB962C8B-B14F-4D97-AF65-F5344CB8AC3E}">
        <p14:creationId xmlns:p14="http://schemas.microsoft.com/office/powerpoint/2010/main" val="1707015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18D7-F221-4D91-994E-42173F3636B4}"/>
              </a:ext>
            </a:extLst>
          </p:cNvPr>
          <p:cNvSpPr>
            <a:spLocks noGrp="1"/>
          </p:cNvSpPr>
          <p:nvPr>
            <p:ph type="title"/>
          </p:nvPr>
        </p:nvSpPr>
        <p:spPr/>
        <p:txBody>
          <a:bodyPr/>
          <a:lstStyle/>
          <a:p>
            <a:pPr algn="ctr"/>
            <a:r>
              <a:rPr lang="en-IN" dirty="0"/>
              <a:t>Paper 2: Creativity in Robot Manipulation with DRL</a:t>
            </a:r>
          </a:p>
        </p:txBody>
      </p:sp>
      <p:sp>
        <p:nvSpPr>
          <p:cNvPr id="3" name="Content Placeholder 2">
            <a:extLst>
              <a:ext uri="{FF2B5EF4-FFF2-40B4-BE49-F238E27FC236}">
                <a16:creationId xmlns:a16="http://schemas.microsoft.com/office/drawing/2014/main" id="{0FF75848-C5E5-4847-ACB9-F194226A89F6}"/>
              </a:ext>
            </a:extLst>
          </p:cNvPr>
          <p:cNvSpPr>
            <a:spLocks noGrp="1"/>
          </p:cNvSpPr>
          <p:nvPr>
            <p:ph idx="1"/>
          </p:nvPr>
        </p:nvSpPr>
        <p:spPr/>
        <p:txBody>
          <a:bodyPr>
            <a:normAutofit/>
          </a:bodyPr>
          <a:lstStyle/>
          <a:p>
            <a:r>
              <a:rPr lang="en-IN" dirty="0"/>
              <a:t>Background of Researchers: Carnegie Mellon University</a:t>
            </a:r>
          </a:p>
          <a:p>
            <a:r>
              <a:rPr lang="en-IN" dirty="0"/>
              <a:t>Year of Publication: October, 2019</a:t>
            </a:r>
          </a:p>
          <a:p>
            <a:endParaRPr lang="en-IN" dirty="0"/>
          </a:p>
          <a:p>
            <a:pPr marL="0" indent="0" algn="ctr">
              <a:buNone/>
            </a:pPr>
            <a:r>
              <a:rPr lang="en-IN" b="1" dirty="0"/>
              <a:t>Abstract</a:t>
            </a:r>
          </a:p>
          <a:p>
            <a:pPr algn="just"/>
            <a:r>
              <a:rPr lang="en-IN" dirty="0"/>
              <a:t>In contrast to traditional  control theory, DRL is more through in exploration of its environment, allowing the generation of human-like behaviour with creativity</a:t>
            </a:r>
          </a:p>
          <a:p>
            <a:pPr algn="just"/>
            <a:r>
              <a:rPr lang="en-IN" dirty="0"/>
              <a:t>They designed challenging manipulation tasks, to explore this capability</a:t>
            </a:r>
          </a:p>
          <a:p>
            <a:endParaRPr lang="en-IN" dirty="0"/>
          </a:p>
        </p:txBody>
      </p:sp>
    </p:spTree>
    <p:extLst>
      <p:ext uri="{BB962C8B-B14F-4D97-AF65-F5344CB8AC3E}">
        <p14:creationId xmlns:p14="http://schemas.microsoft.com/office/powerpoint/2010/main" val="2265392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1F1B-9823-41B3-B00B-2F624ACA398B}"/>
              </a:ext>
            </a:extLst>
          </p:cNvPr>
          <p:cNvSpPr>
            <a:spLocks noGrp="1"/>
          </p:cNvSpPr>
          <p:nvPr>
            <p:ph type="title"/>
          </p:nvPr>
        </p:nvSpPr>
        <p:spPr/>
        <p:txBody>
          <a:bodyPr/>
          <a:lstStyle/>
          <a:p>
            <a:pPr algn="ctr"/>
            <a:r>
              <a:rPr lang="en-IN" dirty="0"/>
              <a:t>Paper 2: Creativity in Robot Manipulation with DRL</a:t>
            </a:r>
          </a:p>
        </p:txBody>
      </p:sp>
      <p:sp>
        <p:nvSpPr>
          <p:cNvPr id="3" name="Content Placeholder 2">
            <a:extLst>
              <a:ext uri="{FF2B5EF4-FFF2-40B4-BE49-F238E27FC236}">
                <a16:creationId xmlns:a16="http://schemas.microsoft.com/office/drawing/2014/main" id="{CDB70452-750A-4165-8BF8-ADFA7B9B7E81}"/>
              </a:ext>
            </a:extLst>
          </p:cNvPr>
          <p:cNvSpPr>
            <a:spLocks noGrp="1"/>
          </p:cNvSpPr>
          <p:nvPr>
            <p:ph idx="1"/>
          </p:nvPr>
        </p:nvSpPr>
        <p:spPr/>
        <p:txBody>
          <a:bodyPr/>
          <a:lstStyle/>
          <a:p>
            <a:pPr marL="0" indent="0" algn="ctr">
              <a:buNone/>
            </a:pPr>
            <a:r>
              <a:rPr lang="en-IN" b="1" dirty="0"/>
              <a:t>Why DRL over traditional control theory?</a:t>
            </a:r>
          </a:p>
          <a:p>
            <a:pPr marL="0" indent="0" algn="ctr">
              <a:buNone/>
            </a:pPr>
            <a:endParaRPr lang="en-IN" b="1" dirty="0"/>
          </a:p>
          <a:p>
            <a:pPr algn="just"/>
            <a:r>
              <a:rPr lang="en-IN" dirty="0"/>
              <a:t>In traditional controls, r</a:t>
            </a:r>
            <a:r>
              <a:rPr lang="en-US" dirty="0" err="1"/>
              <a:t>obots</a:t>
            </a:r>
            <a:r>
              <a:rPr lang="en-US" dirty="0"/>
              <a:t> depend heavily on human understanding of the task, the robot itself, and the environment</a:t>
            </a:r>
            <a:r>
              <a:rPr lang="en-IN" b="1" dirty="0"/>
              <a:t> </a:t>
            </a:r>
          </a:p>
          <a:p>
            <a:pPr algn="just"/>
            <a:r>
              <a:rPr lang="en-US" dirty="0"/>
              <a:t>Robots assume perfect knowledge of the system’s description and the environment</a:t>
            </a:r>
          </a:p>
          <a:p>
            <a:pPr algn="just"/>
            <a:r>
              <a:rPr lang="en-IN" dirty="0"/>
              <a:t>DRL techniques </a:t>
            </a:r>
            <a:r>
              <a:rPr lang="en-US" dirty="0"/>
              <a:t>enable robots to comprehensively explore the environment and learn appropriate solutions</a:t>
            </a:r>
          </a:p>
          <a:p>
            <a:pPr algn="just"/>
            <a:r>
              <a:rPr lang="en-US" dirty="0"/>
              <a:t>Enables task generalization</a:t>
            </a:r>
            <a:endParaRPr lang="en-IN" dirty="0"/>
          </a:p>
        </p:txBody>
      </p:sp>
    </p:spTree>
    <p:extLst>
      <p:ext uri="{BB962C8B-B14F-4D97-AF65-F5344CB8AC3E}">
        <p14:creationId xmlns:p14="http://schemas.microsoft.com/office/powerpoint/2010/main" val="4015906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F1B22-6896-4D76-8B3A-D28EBD65FA2C}"/>
              </a:ext>
            </a:extLst>
          </p:cNvPr>
          <p:cNvSpPr>
            <a:spLocks noGrp="1"/>
          </p:cNvSpPr>
          <p:nvPr>
            <p:ph type="title"/>
          </p:nvPr>
        </p:nvSpPr>
        <p:spPr/>
        <p:txBody>
          <a:bodyPr/>
          <a:lstStyle/>
          <a:p>
            <a:pPr algn="ctr"/>
            <a:r>
              <a:rPr lang="en-IN" dirty="0"/>
              <a:t>Paper 2: Creativity in Robot Manipulation with DRL</a:t>
            </a:r>
          </a:p>
        </p:txBody>
      </p:sp>
      <p:sp>
        <p:nvSpPr>
          <p:cNvPr id="3" name="Content Placeholder 2">
            <a:extLst>
              <a:ext uri="{FF2B5EF4-FFF2-40B4-BE49-F238E27FC236}">
                <a16:creationId xmlns:a16="http://schemas.microsoft.com/office/drawing/2014/main" id="{92FE5995-9FD2-4B5F-AB4E-E48EF9E978B6}"/>
              </a:ext>
            </a:extLst>
          </p:cNvPr>
          <p:cNvSpPr>
            <a:spLocks noGrp="1"/>
          </p:cNvSpPr>
          <p:nvPr>
            <p:ph idx="1"/>
          </p:nvPr>
        </p:nvSpPr>
        <p:spPr>
          <a:xfrm>
            <a:off x="838200" y="1313895"/>
            <a:ext cx="11146654" cy="5974672"/>
          </a:xfrm>
        </p:spPr>
        <p:txBody>
          <a:bodyPr>
            <a:normAutofit fontScale="85000" lnSpcReduction="20000"/>
          </a:bodyPr>
          <a:lstStyle/>
          <a:p>
            <a:endParaRPr lang="en-US" dirty="0"/>
          </a:p>
          <a:p>
            <a:pPr marL="0" indent="0" algn="ctr">
              <a:buNone/>
            </a:pPr>
            <a:r>
              <a:rPr lang="en-US" b="1" dirty="0"/>
              <a:t>Experiment</a:t>
            </a:r>
          </a:p>
          <a:p>
            <a:pPr algn="just"/>
            <a:r>
              <a:rPr lang="en-US" dirty="0"/>
              <a:t>3 types of experiments that require the robot to move a box to the target location within the same table in a simulated environment</a:t>
            </a:r>
          </a:p>
          <a:p>
            <a:pPr marL="0" indent="0" algn="just">
              <a:buNone/>
            </a:pPr>
            <a:r>
              <a:rPr lang="en-US" dirty="0"/>
              <a:t>	1. </a:t>
            </a:r>
            <a:r>
              <a:rPr lang="en-US" b="1" dirty="0"/>
              <a:t>Ditch</a:t>
            </a:r>
            <a:r>
              <a:rPr lang="en-US" dirty="0"/>
              <a:t>: The Robot and target are separated by a short ditch 2 cm deep and 2.5 	cm 	wide, located at 26.25 cm from the origin</a:t>
            </a:r>
          </a:p>
          <a:p>
            <a:pPr marL="0" indent="0" algn="just">
              <a:buNone/>
            </a:pPr>
            <a:endParaRPr lang="en-US" dirty="0"/>
          </a:p>
          <a:p>
            <a:pPr marL="0" indent="0" algn="just">
              <a:buNone/>
            </a:pPr>
            <a:r>
              <a:rPr lang="en-US" dirty="0"/>
              <a:t>	2. </a:t>
            </a:r>
            <a:r>
              <a:rPr lang="en-US" b="1" dirty="0"/>
              <a:t>Wall</a:t>
            </a:r>
            <a:r>
              <a:rPr lang="en-US" dirty="0"/>
              <a:t>:  The Robot and target are separated by a short wall 3 cm high and 1 cm 	wide, 	located 28 cm from the origin, beyond reach of robot</a:t>
            </a:r>
          </a:p>
          <a:p>
            <a:pPr marL="0" indent="0" algn="just">
              <a:buNone/>
            </a:pPr>
            <a:endParaRPr lang="en-US" dirty="0"/>
          </a:p>
          <a:p>
            <a:pPr marL="0" indent="0" algn="just">
              <a:buNone/>
            </a:pPr>
            <a:r>
              <a:rPr lang="en-US" dirty="0"/>
              <a:t>	3. </a:t>
            </a:r>
            <a:r>
              <a:rPr lang="en-IN" b="1" dirty="0" err="1"/>
              <a:t>TargetNear</a:t>
            </a:r>
            <a:r>
              <a:rPr lang="en-IN" dirty="0"/>
              <a:t>: </a:t>
            </a:r>
            <a:r>
              <a:rPr lang="en-US" dirty="0"/>
              <a:t>The Robot and target are separated by a short wall 3 cm high and 	1 cm wide, located 28 cm from the origin, not beyond reach by robot</a:t>
            </a:r>
          </a:p>
          <a:p>
            <a:pPr marL="0" indent="0">
              <a:buNone/>
            </a:pPr>
            <a:endParaRPr lang="en-US" dirty="0"/>
          </a:p>
          <a:p>
            <a:pPr algn="just"/>
            <a:r>
              <a:rPr lang="en-US" dirty="0"/>
              <a:t>Used negative sparse rewards as an incentive for quick exploration (Success: Score = 0; Failure: Score = -1)</a:t>
            </a:r>
          </a:p>
          <a:p>
            <a:pPr algn="just"/>
            <a:r>
              <a:rPr lang="en-US" dirty="0"/>
              <a:t>Yet to be implemented on the real hardware </a:t>
            </a:r>
          </a:p>
          <a:p>
            <a:endParaRPr lang="en-IN" dirty="0"/>
          </a:p>
        </p:txBody>
      </p:sp>
    </p:spTree>
    <p:extLst>
      <p:ext uri="{BB962C8B-B14F-4D97-AF65-F5344CB8AC3E}">
        <p14:creationId xmlns:p14="http://schemas.microsoft.com/office/powerpoint/2010/main" val="2993472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1127</TotalTime>
  <Words>1735</Words>
  <Application>Microsoft Office PowerPoint</Application>
  <PresentationFormat>Widescreen</PresentationFormat>
  <Paragraphs>150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Proposed Research Themes</vt:lpstr>
      <vt:lpstr>Paper 1: One Shot Imitation Learning</vt:lpstr>
      <vt:lpstr>Paper 1: One Shot Imitation Learning</vt:lpstr>
      <vt:lpstr>Paper 1: One Shot Imitation Learning</vt:lpstr>
      <vt:lpstr>Paper 1: One Shot Imitation Learning</vt:lpstr>
      <vt:lpstr>Paper 1: One Shot Imitation Learning</vt:lpstr>
      <vt:lpstr>Paper 2: Creativity in Robot Manipulation with DRL</vt:lpstr>
      <vt:lpstr>Paper 2: Creativity in Robot Manipulation with DRL</vt:lpstr>
      <vt:lpstr>Paper 2: Creativity in Robot Manipulation with DRL</vt:lpstr>
      <vt:lpstr>Paper 2: Creativity in Robot Manipulation with DRL</vt:lpstr>
      <vt:lpstr>Paper 2: Creativity in Robot Manipulation with DRL</vt:lpstr>
      <vt:lpstr>Paper 3: Zero Shot Visual Imitation</vt:lpstr>
      <vt:lpstr>Paper 3: Zero Shot Visual Imitation (ZSVI)</vt:lpstr>
      <vt:lpstr>Paper 3: Zero Shot Visual Imitation</vt:lpstr>
      <vt:lpstr>Paper 4: Learning Synergies between Pushing and Grasping with Self-supervised Deep Reinforcement Learning </vt:lpstr>
      <vt:lpstr>Paper 5: Deep Reinforcement Learning for Industrial Insertion Tasks with Visual Inputs and Natural Rewards </vt:lpstr>
      <vt:lpstr>PowerPoint Presentation</vt:lpstr>
      <vt:lpstr>PowerPoint Presentation</vt:lpstr>
      <vt:lpstr>PowerPoint Presentation</vt:lpstr>
      <vt:lpstr>Paper 5: Deep Reinforcement Learning for Industrial Insertion Tasks with Visual Inputs and Natural Rewards  </vt:lpstr>
      <vt:lpstr>Proposed Research Topic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Proposed Research Themes</dc:title>
  <dc:creator>Kaushik Balasundar</dc:creator>
  <cp:lastModifiedBy>Kaushik Balasundar</cp:lastModifiedBy>
  <cp:revision>2</cp:revision>
  <dcterms:created xsi:type="dcterms:W3CDTF">2020-01-23T09:53:48Z</dcterms:created>
  <dcterms:modified xsi:type="dcterms:W3CDTF">2020-01-24T04:41:41Z</dcterms:modified>
</cp:coreProperties>
</file>