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Ruge Boogie"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ED9849-63EE-444A-8D85-917AE680E739}">
  <a:tblStyle styleId="{1EED9849-63EE-444A-8D85-917AE680E73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FC3F957-A40B-40E9-96B5-BD6F7FFA381D}" styleName="Table_1">
    <a:wholeTbl>
      <a:tcTxStyle b="off" i="off">
        <a:font>
          <a:latin typeface="Tw Cen MT"/>
          <a:ea typeface="Tw Cen MT"/>
          <a:cs typeface="Tw Cen MT"/>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Tw Cen MT"/>
          <a:ea typeface="Tw Cen MT"/>
          <a:cs typeface="Tw Cen MT"/>
        </a:font>
        <a:schemeClr val="lt1"/>
      </a:tcTxStyle>
      <a:tcStyle>
        <a:tcBdr/>
        <a:fill>
          <a:solidFill>
            <a:schemeClr val="dk1"/>
          </a:solidFill>
        </a:fill>
      </a:tcStyle>
    </a:lastCol>
    <a:firstCol>
      <a:tcTxStyle b="on" i="off">
        <a:font>
          <a:latin typeface="Tw Cen MT"/>
          <a:ea typeface="Tw Cen MT"/>
          <a:cs typeface="Tw Cen MT"/>
        </a:font>
        <a:schemeClr val="lt1"/>
      </a:tcTxStyle>
      <a:tcStyle>
        <a:tcBdr/>
        <a:fill>
          <a:solidFill>
            <a:schemeClr val="dk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Tw Cen MT"/>
          <a:ea typeface="Tw Cen MT"/>
          <a:cs typeface="Tw Cen MT"/>
        </a:font>
        <a:schemeClr val="dk1"/>
      </a:tcTxStyle>
      <a:tcStyle>
        <a:tcBdr/>
      </a:tcStyle>
    </a:seCell>
    <a:swCell>
      <a:tcTxStyle b="on" i="off">
        <a:font>
          <a:latin typeface="Tw Cen MT"/>
          <a:ea typeface="Tw Cen MT"/>
          <a:cs typeface="Tw Cen MT"/>
        </a:font>
        <a:schemeClr val="dk1"/>
      </a:tcTxStyle>
      <a:tcStyle>
        <a:tcBdr/>
      </a:tcStyle>
    </a:swCell>
    <a:firstRow>
      <a:tcTxStyle b="on" i="off">
        <a:font>
          <a:latin typeface="Tw Cen MT"/>
          <a:ea typeface="Tw Cen MT"/>
          <a:cs typeface="Tw Cen MT"/>
        </a:font>
        <a:schemeClr val="lt1"/>
      </a:tcTxStyle>
      <a:tcStyle>
        <a:tcBdr>
          <a:bottom>
            <a:ln w="25400" cap="flat" cmpd="sng">
              <a:solidFill>
                <a:schemeClr val="dk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6D09248C-FC08-4ECE-9D30-724E979CC59C}" styleName="Table_2">
    <a:wholeTbl>
      <a:tcTxStyle b="off" i="off">
        <a:font>
          <a:latin typeface="Tw Cen MT"/>
          <a:ea typeface="Tw Cen MT"/>
          <a:cs typeface="Tw Cen MT"/>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68" d="100"/>
          <a:sy n="68" d="100"/>
        </p:scale>
        <p:origin x="8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body" idx="1"/>
          </p:nvPr>
        </p:nvSpPr>
        <p:spPr>
          <a:xfrm>
            <a:off x="913775" y="2367093"/>
            <a:ext cx="10364452" cy="3424107"/>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5" name="Google Shape;15;p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pic>
        <p:nvPicPr>
          <p:cNvPr id="77" name="Google Shape;77;p11"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8" name="Google Shape;78;p11"/>
          <p:cNvSpPr txBox="1">
            <a:spLocks noGrp="1"/>
          </p:cNvSpPr>
          <p:nvPr>
            <p:ph type="title"/>
          </p:nvPr>
        </p:nvSpPr>
        <p:spPr>
          <a:xfrm>
            <a:off x="913774" y="609600"/>
            <a:ext cx="5934969" cy="2023254"/>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a:spLocks noGrp="1"/>
          </p:cNvSpPr>
          <p:nvPr>
            <p:ph type="pic" idx="2"/>
          </p:nvPr>
        </p:nvSpPr>
        <p:spPr>
          <a:xfrm>
            <a:off x="7424803" y="609601"/>
            <a:ext cx="3255358" cy="5181600"/>
          </a:xfrm>
          <a:prstGeom prst="roundRect">
            <a:avLst>
              <a:gd name="adj" fmla="val 4943"/>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dk1"/>
              </a:buClr>
              <a:buSzPts val="3200"/>
              <a:buFont typeface="Arial"/>
              <a:buNone/>
              <a:defRPr sz="32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2800"/>
              <a:buFont typeface="Arial"/>
              <a:buNone/>
              <a:defRPr sz="28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2400"/>
              <a:buFont typeface="Arial"/>
              <a:buNone/>
              <a:defRPr sz="24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0" name="Google Shape;80;p11"/>
          <p:cNvSpPr txBox="1">
            <a:spLocks noGrp="1"/>
          </p:cNvSpPr>
          <p:nvPr>
            <p:ph type="body" idx="1"/>
          </p:nvPr>
        </p:nvSpPr>
        <p:spPr>
          <a:xfrm>
            <a:off x="913794" y="2632852"/>
            <a:ext cx="5934949" cy="3158347"/>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1" name="Google Shape;81;p1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4"/>
        <p:cNvGrpSpPr/>
        <p:nvPr/>
      </p:nvGrpSpPr>
      <p:grpSpPr>
        <a:xfrm>
          <a:off x="0" y="0"/>
          <a:ext cx="0" cy="0"/>
          <a:chOff x="0" y="0"/>
          <a:chExt cx="0" cy="0"/>
        </a:xfrm>
      </p:grpSpPr>
      <p:pic>
        <p:nvPicPr>
          <p:cNvPr id="85" name="Google Shape;85;p12"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86" name="Google Shape;86;p12"/>
          <p:cNvSpPr txBox="1">
            <a:spLocks noGrp="1"/>
          </p:cNvSpPr>
          <p:nvPr>
            <p:ph type="title"/>
          </p:nvPr>
        </p:nvSpPr>
        <p:spPr>
          <a:xfrm>
            <a:off x="913794" y="4289374"/>
            <a:ext cx="10364432" cy="81161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2"/>
          <p:cNvSpPr>
            <a:spLocks noGrp="1"/>
          </p:cNvSpPr>
          <p:nvPr>
            <p:ph type="pic" idx="2"/>
          </p:nvPr>
        </p:nvSpPr>
        <p:spPr>
          <a:xfrm>
            <a:off x="1184744" y="698261"/>
            <a:ext cx="9822532" cy="3214136"/>
          </a:xfrm>
          <a:prstGeom prst="roundRect">
            <a:avLst>
              <a:gd name="adj" fmla="val 4944"/>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dk1"/>
              </a:buClr>
              <a:buSzPts val="3200"/>
              <a:buFont typeface="Arial"/>
              <a:buNone/>
              <a:defRPr sz="32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2800"/>
              <a:buFont typeface="Arial"/>
              <a:buNone/>
              <a:defRPr sz="28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2400"/>
              <a:buFont typeface="Arial"/>
              <a:buNone/>
              <a:defRPr sz="24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8" name="Google Shape;88;p12"/>
          <p:cNvSpPr txBox="1">
            <a:spLocks noGrp="1"/>
          </p:cNvSpPr>
          <p:nvPr>
            <p:ph type="body" idx="1"/>
          </p:nvPr>
        </p:nvSpPr>
        <p:spPr>
          <a:xfrm>
            <a:off x="913774" y="5108728"/>
            <a:ext cx="10364452" cy="682472"/>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9" name="Google Shape;89;p12"/>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2"/>
        <p:cNvGrpSpPr/>
        <p:nvPr/>
      </p:nvGrpSpPr>
      <p:grpSpPr>
        <a:xfrm>
          <a:off x="0" y="0"/>
          <a:ext cx="0" cy="0"/>
          <a:chOff x="0" y="0"/>
          <a:chExt cx="0" cy="0"/>
        </a:xfrm>
      </p:grpSpPr>
      <p:pic>
        <p:nvPicPr>
          <p:cNvPr id="93" name="Google Shape;93;p1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94" name="Google Shape;94;p13"/>
          <p:cNvSpPr txBox="1">
            <a:spLocks noGrp="1"/>
          </p:cNvSpPr>
          <p:nvPr>
            <p:ph type="title"/>
          </p:nvPr>
        </p:nvSpPr>
        <p:spPr>
          <a:xfrm>
            <a:off x="913774" y="609599"/>
            <a:ext cx="10364452" cy="3427245"/>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3"/>
          <p:cNvSpPr txBox="1">
            <a:spLocks noGrp="1"/>
          </p:cNvSpPr>
          <p:nvPr>
            <p:ph type="body" idx="1"/>
          </p:nvPr>
        </p:nvSpPr>
        <p:spPr>
          <a:xfrm>
            <a:off x="913775" y="4204821"/>
            <a:ext cx="10364452" cy="1586380"/>
          </a:xfrm>
          <a:prstGeom prst="rect">
            <a:avLst/>
          </a:prstGeom>
          <a:noFill/>
          <a:ln>
            <a:noFill/>
          </a:ln>
        </p:spPr>
        <p:txBody>
          <a:bodyPr spcFirstLastPara="1" wrap="square" lIns="91425" tIns="45700" rIns="91425" bIns="45700" anchor="ctr" anchorCtr="0">
            <a:no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6" name="Google Shape;96;p1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pic>
        <p:nvPicPr>
          <p:cNvPr id="100" name="Google Shape;100;p1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1" name="Google Shape;101;p14"/>
          <p:cNvSpPr txBox="1">
            <a:spLocks noGrp="1"/>
          </p:cNvSpPr>
          <p:nvPr>
            <p:ph type="title"/>
          </p:nvPr>
        </p:nvSpPr>
        <p:spPr>
          <a:xfrm>
            <a:off x="1446212" y="609600"/>
            <a:ext cx="9302752" cy="2992904"/>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4"/>
          <p:cNvSpPr txBox="1">
            <a:spLocks noGrp="1"/>
          </p:cNvSpPr>
          <p:nvPr>
            <p:ph type="body" idx="1"/>
          </p:nvPr>
        </p:nvSpPr>
        <p:spPr>
          <a:xfrm>
            <a:off x="1720644" y="3610032"/>
            <a:ext cx="8752299" cy="59478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3" name="Google Shape;103;p14"/>
          <p:cNvSpPr txBox="1">
            <a:spLocks noGrp="1"/>
          </p:cNvSpPr>
          <p:nvPr>
            <p:ph type="body" idx="2"/>
          </p:nvPr>
        </p:nvSpPr>
        <p:spPr>
          <a:xfrm>
            <a:off x="913774" y="4372796"/>
            <a:ext cx="10364452" cy="1421053"/>
          </a:xfrm>
          <a:prstGeom prst="rect">
            <a:avLst/>
          </a:prstGeom>
          <a:noFill/>
          <a:ln>
            <a:noFill/>
          </a:ln>
        </p:spPr>
        <p:txBody>
          <a:bodyPr spcFirstLastPara="1" wrap="square" lIns="91425" tIns="45700" rIns="91425" bIns="45700" anchor="ctr" anchorCtr="0">
            <a:no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4" name="Google Shape;104;p1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14"/>
          <p:cNvSpPr txBox="1"/>
          <p:nvPr/>
        </p:nvSpPr>
        <p:spPr>
          <a:xfrm>
            <a:off x="1001488" y="75416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Twentieth Century"/>
              <a:buNone/>
            </a:pPr>
            <a:r>
              <a:rPr lang="en-US" sz="8000" b="0" cap="none">
                <a:solidFill>
                  <a:schemeClr val="dk1"/>
                </a:solidFill>
                <a:latin typeface="Twentieth Century"/>
                <a:ea typeface="Twentieth Century"/>
                <a:cs typeface="Twentieth Century"/>
                <a:sym typeface="Twentieth Century"/>
              </a:rPr>
              <a:t>“</a:t>
            </a:r>
            <a:endParaRPr/>
          </a:p>
        </p:txBody>
      </p:sp>
      <p:sp>
        <p:nvSpPr>
          <p:cNvPr id="108" name="Google Shape;108;p14"/>
          <p:cNvSpPr txBox="1"/>
          <p:nvPr/>
        </p:nvSpPr>
        <p:spPr>
          <a:xfrm>
            <a:off x="10557558" y="2993578"/>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pic>
        <p:nvPicPr>
          <p:cNvPr id="110" name="Google Shape;110;p1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1" name="Google Shape;111;p15"/>
          <p:cNvSpPr txBox="1">
            <a:spLocks noGrp="1"/>
          </p:cNvSpPr>
          <p:nvPr>
            <p:ph type="title"/>
          </p:nvPr>
        </p:nvSpPr>
        <p:spPr>
          <a:xfrm>
            <a:off x="913775" y="2138721"/>
            <a:ext cx="10364452" cy="2511835"/>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5"/>
          <p:cNvSpPr txBox="1">
            <a:spLocks noGrp="1"/>
          </p:cNvSpPr>
          <p:nvPr>
            <p:ph type="body" idx="1"/>
          </p:nvPr>
        </p:nvSpPr>
        <p:spPr>
          <a:xfrm>
            <a:off x="913775" y="4662335"/>
            <a:ext cx="10364452" cy="1140644"/>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13" name="Google Shape;113;p1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16"/>
        <p:cNvGrpSpPr/>
        <p:nvPr/>
      </p:nvGrpSpPr>
      <p:grpSpPr>
        <a:xfrm>
          <a:off x="0" y="0"/>
          <a:ext cx="0" cy="0"/>
          <a:chOff x="0" y="0"/>
          <a:chExt cx="0" cy="0"/>
        </a:xfrm>
      </p:grpSpPr>
      <p:pic>
        <p:nvPicPr>
          <p:cNvPr id="117" name="Google Shape;117;p16"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8" name="Google Shape;118;p16"/>
          <p:cNvSpPr txBox="1">
            <a:spLocks noGrp="1"/>
          </p:cNvSpPr>
          <p:nvPr>
            <p:ph type="title"/>
          </p:nvPr>
        </p:nvSpPr>
        <p:spPr>
          <a:xfrm>
            <a:off x="913774" y="609600"/>
            <a:ext cx="10364452" cy="1605094"/>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6"/>
          <p:cNvSpPr txBox="1">
            <a:spLocks noGrp="1"/>
          </p:cNvSpPr>
          <p:nvPr>
            <p:ph type="body" idx="1"/>
          </p:nvPr>
        </p:nvSpPr>
        <p:spPr>
          <a:xfrm>
            <a:off x="913774" y="2367093"/>
            <a:ext cx="3298976"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0" name="Google Shape;120;p16"/>
          <p:cNvSpPr txBox="1">
            <a:spLocks noGrp="1"/>
          </p:cNvSpPr>
          <p:nvPr>
            <p:ph type="body" idx="2"/>
          </p:nvPr>
        </p:nvSpPr>
        <p:spPr>
          <a:xfrm>
            <a:off x="913774" y="2943355"/>
            <a:ext cx="3298976" cy="2847845"/>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1" name="Google Shape;121;p16"/>
          <p:cNvSpPr txBox="1">
            <a:spLocks noGrp="1"/>
          </p:cNvSpPr>
          <p:nvPr>
            <p:ph type="body" idx="3"/>
          </p:nvPr>
        </p:nvSpPr>
        <p:spPr>
          <a:xfrm>
            <a:off x="4452389" y="2367093"/>
            <a:ext cx="329152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2" name="Google Shape;122;p16"/>
          <p:cNvSpPr txBox="1">
            <a:spLocks noGrp="1"/>
          </p:cNvSpPr>
          <p:nvPr>
            <p:ph type="body" idx="4"/>
          </p:nvPr>
        </p:nvSpPr>
        <p:spPr>
          <a:xfrm>
            <a:off x="4441348" y="2943355"/>
            <a:ext cx="3303351" cy="2847845"/>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3" name="Google Shape;123;p16"/>
          <p:cNvSpPr txBox="1">
            <a:spLocks noGrp="1"/>
          </p:cNvSpPr>
          <p:nvPr>
            <p:ph type="body" idx="5"/>
          </p:nvPr>
        </p:nvSpPr>
        <p:spPr>
          <a:xfrm>
            <a:off x="7973298" y="2367093"/>
            <a:ext cx="33049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4" name="Google Shape;124;p16"/>
          <p:cNvSpPr txBox="1">
            <a:spLocks noGrp="1"/>
          </p:cNvSpPr>
          <p:nvPr>
            <p:ph type="body" idx="6"/>
          </p:nvPr>
        </p:nvSpPr>
        <p:spPr>
          <a:xfrm>
            <a:off x="7973298" y="2943355"/>
            <a:ext cx="3304928" cy="2847845"/>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5" name="Google Shape;125;p16"/>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6"/>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6"/>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28"/>
        <p:cNvGrpSpPr/>
        <p:nvPr/>
      </p:nvGrpSpPr>
      <p:grpSpPr>
        <a:xfrm>
          <a:off x="0" y="0"/>
          <a:ext cx="0" cy="0"/>
          <a:chOff x="0" y="0"/>
          <a:chExt cx="0" cy="0"/>
        </a:xfrm>
      </p:grpSpPr>
      <p:pic>
        <p:nvPicPr>
          <p:cNvPr id="129" name="Google Shape;129;p17"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30" name="Google Shape;130;p17"/>
          <p:cNvSpPr txBox="1">
            <a:spLocks noGrp="1"/>
          </p:cNvSpPr>
          <p:nvPr>
            <p:ph type="title"/>
          </p:nvPr>
        </p:nvSpPr>
        <p:spPr>
          <a:xfrm>
            <a:off x="913774" y="610772"/>
            <a:ext cx="10364452" cy="1603922"/>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17"/>
          <p:cNvSpPr txBox="1">
            <a:spLocks noGrp="1"/>
          </p:cNvSpPr>
          <p:nvPr>
            <p:ph type="body" idx="1"/>
          </p:nvPr>
        </p:nvSpPr>
        <p:spPr>
          <a:xfrm>
            <a:off x="913774" y="4204820"/>
            <a:ext cx="3296409"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2" name="Google Shape;132;p17"/>
          <p:cNvSpPr>
            <a:spLocks noGrp="1"/>
          </p:cNvSpPr>
          <p:nvPr>
            <p:ph type="pic" idx="2"/>
          </p:nvPr>
        </p:nvSpPr>
        <p:spPr>
          <a:xfrm>
            <a:off x="913774" y="2367093"/>
            <a:ext cx="3296409" cy="1524000"/>
          </a:xfrm>
          <a:prstGeom prst="roundRect">
            <a:avLst>
              <a:gd name="adj" fmla="val 9363"/>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3" name="Google Shape;133;p17"/>
          <p:cNvSpPr txBox="1">
            <a:spLocks noGrp="1"/>
          </p:cNvSpPr>
          <p:nvPr>
            <p:ph type="body" idx="3"/>
          </p:nvPr>
        </p:nvSpPr>
        <p:spPr>
          <a:xfrm>
            <a:off x="913774" y="4781082"/>
            <a:ext cx="3296409" cy="1010118"/>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4" name="Google Shape;134;p17"/>
          <p:cNvSpPr txBox="1">
            <a:spLocks noGrp="1"/>
          </p:cNvSpPr>
          <p:nvPr>
            <p:ph type="body" idx="4"/>
          </p:nvPr>
        </p:nvSpPr>
        <p:spPr>
          <a:xfrm>
            <a:off x="4442759" y="4204820"/>
            <a:ext cx="33018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5" name="Google Shape;135;p17"/>
          <p:cNvSpPr>
            <a:spLocks noGrp="1"/>
          </p:cNvSpPr>
          <p:nvPr>
            <p:ph type="pic" idx="5"/>
          </p:nvPr>
        </p:nvSpPr>
        <p:spPr>
          <a:xfrm>
            <a:off x="4441348" y="2367093"/>
            <a:ext cx="3303352" cy="1524000"/>
          </a:xfrm>
          <a:prstGeom prst="roundRect">
            <a:avLst>
              <a:gd name="adj" fmla="val 8841"/>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6" name="Google Shape;136;p17"/>
          <p:cNvSpPr txBox="1">
            <a:spLocks noGrp="1"/>
          </p:cNvSpPr>
          <p:nvPr>
            <p:ph type="body" idx="6"/>
          </p:nvPr>
        </p:nvSpPr>
        <p:spPr>
          <a:xfrm>
            <a:off x="4441348" y="4781080"/>
            <a:ext cx="3303352" cy="1010119"/>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7" name="Google Shape;137;p17"/>
          <p:cNvSpPr txBox="1">
            <a:spLocks noGrp="1"/>
          </p:cNvSpPr>
          <p:nvPr>
            <p:ph type="body" idx="7"/>
          </p:nvPr>
        </p:nvSpPr>
        <p:spPr>
          <a:xfrm>
            <a:off x="7973298" y="4204820"/>
            <a:ext cx="330068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8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8" name="Google Shape;138;p17"/>
          <p:cNvSpPr>
            <a:spLocks noGrp="1"/>
          </p:cNvSpPr>
          <p:nvPr>
            <p:ph type="pic" idx="8"/>
          </p:nvPr>
        </p:nvSpPr>
        <p:spPr>
          <a:xfrm>
            <a:off x="7973298" y="2367093"/>
            <a:ext cx="3304928" cy="1524000"/>
          </a:xfrm>
          <a:prstGeom prst="roundRect">
            <a:avLst>
              <a:gd name="adj" fmla="val 8841"/>
            </a:avLst>
          </a:prstGeom>
          <a:noFill/>
          <a:ln w="82550" cap="sq" cmpd="sng">
            <a:solidFill>
              <a:srgbClr val="EAEAEA"/>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dk1"/>
              </a:buClr>
              <a:buSzPts val="1600"/>
              <a:buFont typeface="Arial"/>
              <a:buNone/>
              <a:defRPr sz="16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39" name="Google Shape;139;p17"/>
          <p:cNvSpPr txBox="1">
            <a:spLocks noGrp="1"/>
          </p:cNvSpPr>
          <p:nvPr>
            <p:ph type="body" idx="9"/>
          </p:nvPr>
        </p:nvSpPr>
        <p:spPr>
          <a:xfrm>
            <a:off x="7973173" y="4781078"/>
            <a:ext cx="3305053" cy="1010121"/>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40" name="Google Shape;140;p17"/>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7"/>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7"/>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3"/>
        <p:cNvGrpSpPr/>
        <p:nvPr/>
      </p:nvGrpSpPr>
      <p:grpSpPr>
        <a:xfrm>
          <a:off x="0" y="0"/>
          <a:ext cx="0" cy="0"/>
          <a:chOff x="0" y="0"/>
          <a:chExt cx="0" cy="0"/>
        </a:xfrm>
      </p:grpSpPr>
      <p:pic>
        <p:nvPicPr>
          <p:cNvPr id="144" name="Google Shape;144;p18"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5" name="Google Shape;145;p18"/>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18"/>
          <p:cNvSpPr txBox="1">
            <a:spLocks noGrp="1"/>
          </p:cNvSpPr>
          <p:nvPr>
            <p:ph type="body" idx="1"/>
          </p:nvPr>
        </p:nvSpPr>
        <p:spPr>
          <a:xfrm rot="5400000">
            <a:off x="4383948" y="-1103079"/>
            <a:ext cx="3424107" cy="10364452"/>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7" name="Google Shape;147;p1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0"/>
        <p:cNvGrpSpPr/>
        <p:nvPr/>
      </p:nvGrpSpPr>
      <p:grpSpPr>
        <a:xfrm>
          <a:off x="0" y="0"/>
          <a:ext cx="0" cy="0"/>
          <a:chOff x="0" y="0"/>
          <a:chExt cx="0" cy="0"/>
        </a:xfrm>
      </p:grpSpPr>
      <p:pic>
        <p:nvPicPr>
          <p:cNvPr id="151" name="Google Shape;151;p19"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52" name="Google Shape;152;p19"/>
          <p:cNvSpPr txBox="1">
            <a:spLocks noGrp="1"/>
          </p:cNvSpPr>
          <p:nvPr>
            <p:ph type="title"/>
          </p:nvPr>
        </p:nvSpPr>
        <p:spPr>
          <a:xfrm rot="5400000">
            <a:off x="7410763" y="1923737"/>
            <a:ext cx="5181599" cy="255332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9"/>
          <p:cNvSpPr txBox="1">
            <a:spLocks noGrp="1"/>
          </p:cNvSpPr>
          <p:nvPr>
            <p:ph type="body" idx="1"/>
          </p:nvPr>
        </p:nvSpPr>
        <p:spPr>
          <a:xfrm rot="5400000">
            <a:off x="2152338" y="-628961"/>
            <a:ext cx="5181599" cy="7658724"/>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54" name="Google Shape;154;p1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1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pic>
        <p:nvPicPr>
          <p:cNvPr id="19" name="Google Shape;19;p3" descr="Droplets-HD-Title-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0" name="Google Shape;20;p3"/>
          <p:cNvSpPr txBox="1">
            <a:spLocks noGrp="1"/>
          </p:cNvSpPr>
          <p:nvPr>
            <p:ph type="ctrTitle"/>
          </p:nvPr>
        </p:nvSpPr>
        <p:spPr>
          <a:xfrm>
            <a:off x="1751012" y="1300785"/>
            <a:ext cx="8689976" cy="2509213"/>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751012" y="3886200"/>
            <a:ext cx="8689976" cy="1371599"/>
          </a:xfrm>
          <a:prstGeom prst="rect">
            <a:avLst/>
          </a:prstGeom>
          <a:noFill/>
          <a:ln>
            <a:noFill/>
          </a:ln>
        </p:spPr>
        <p:txBody>
          <a:bodyPr spcFirstLastPara="1" wrap="square" lIns="91425" tIns="45700" rIns="91425" bIns="45700" anchor="t" anchorCtr="0">
            <a:no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22" name="Google Shape;22;p3"/>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pic>
        <p:nvPicPr>
          <p:cNvPr id="26" name="Google Shape;26;p4"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7" name="Google Shape;27;p4"/>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913774" y="2367092"/>
            <a:ext cx="10363826" cy="3424107"/>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9" name="Google Shape;29;p4"/>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pic>
        <p:nvPicPr>
          <p:cNvPr id="33" name="Google Shape;33;p5"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4" name="Google Shape;34;p5"/>
          <p:cNvSpPr txBox="1">
            <a:spLocks noGrp="1"/>
          </p:cNvSpPr>
          <p:nvPr>
            <p:ph type="title"/>
          </p:nvPr>
        </p:nvSpPr>
        <p:spPr>
          <a:xfrm>
            <a:off x="913774" y="828563"/>
            <a:ext cx="10351752" cy="2736819"/>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913774" y="3657457"/>
            <a:ext cx="10351752" cy="1368183"/>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2000"/>
              <a:buNone/>
              <a:defRPr sz="2000">
                <a:solidFill>
                  <a:srgbClr val="7F7F7F"/>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36" name="Google Shape;36;p5"/>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pic>
        <p:nvPicPr>
          <p:cNvPr id="40" name="Google Shape;40;p6"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1" name="Google Shape;41;p6"/>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913774" y="2367092"/>
            <a:ext cx="5106026" cy="3424107"/>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3" name="Google Shape;43;p6"/>
          <p:cNvSpPr txBox="1">
            <a:spLocks noGrp="1"/>
          </p:cNvSpPr>
          <p:nvPr>
            <p:ph type="body" idx="2"/>
          </p:nvPr>
        </p:nvSpPr>
        <p:spPr>
          <a:xfrm>
            <a:off x="6172200" y="2367092"/>
            <a:ext cx="5105400" cy="3424107"/>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4" name="Google Shape;44;p6"/>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pic>
        <p:nvPicPr>
          <p:cNvPr id="48" name="Google Shape;48;p7"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9" name="Google Shape;49;p7"/>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1146328" y="2371018"/>
            <a:ext cx="487347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1" name="Google Shape;51;p7"/>
          <p:cNvSpPr txBox="1">
            <a:spLocks noGrp="1"/>
          </p:cNvSpPr>
          <p:nvPr>
            <p:ph type="body" idx="2"/>
          </p:nvPr>
        </p:nvSpPr>
        <p:spPr>
          <a:xfrm>
            <a:off x="913774" y="3051012"/>
            <a:ext cx="5106027" cy="2740187"/>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2" name="Google Shape;52;p7"/>
          <p:cNvSpPr txBox="1">
            <a:spLocks noGrp="1"/>
          </p:cNvSpPr>
          <p:nvPr>
            <p:ph type="body" idx="3"/>
          </p:nvPr>
        </p:nvSpPr>
        <p:spPr>
          <a:xfrm>
            <a:off x="6396423" y="2371018"/>
            <a:ext cx="4881804" cy="679994"/>
          </a:xfrm>
          <a:prstGeom prst="rect">
            <a:avLst/>
          </a:prstGeom>
          <a:noFill/>
          <a:ln>
            <a:noFill/>
          </a:ln>
        </p:spPr>
        <p:txBody>
          <a:bodyPr spcFirstLastPara="1" wrap="square" lIns="91425" tIns="45700" rIns="91425" bIns="45700" anchor="b" anchorCtr="0">
            <a:noAutofit/>
          </a:bodyPr>
          <a:lstStyle>
            <a:lvl1pPr marL="457200" lvl="0" indent="-228600" algn="l">
              <a:lnSpc>
                <a:spcPct val="8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3" name="Google Shape;53;p7"/>
          <p:cNvSpPr txBox="1">
            <a:spLocks noGrp="1"/>
          </p:cNvSpPr>
          <p:nvPr>
            <p:ph type="body" idx="4"/>
          </p:nvPr>
        </p:nvSpPr>
        <p:spPr>
          <a:xfrm>
            <a:off x="6172200" y="3051012"/>
            <a:ext cx="5105401" cy="2740187"/>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4" name="Google Shape;54;p7"/>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pic>
        <p:nvPicPr>
          <p:cNvPr id="58" name="Google Shape;58;p8"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9" name="Google Shape;59;p8"/>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8"/>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pic>
        <p:nvPicPr>
          <p:cNvPr id="64" name="Google Shape;64;p9"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5" name="Google Shape;65;p9"/>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pic>
        <p:nvPicPr>
          <p:cNvPr id="69" name="Google Shape;69;p10"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70" name="Google Shape;70;p10"/>
          <p:cNvSpPr txBox="1">
            <a:spLocks noGrp="1"/>
          </p:cNvSpPr>
          <p:nvPr>
            <p:ph type="title"/>
          </p:nvPr>
        </p:nvSpPr>
        <p:spPr>
          <a:xfrm>
            <a:off x="913775" y="609600"/>
            <a:ext cx="3935688" cy="2023252"/>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0"/>
          <p:cNvSpPr txBox="1">
            <a:spLocks noGrp="1"/>
          </p:cNvSpPr>
          <p:nvPr>
            <p:ph type="body" idx="1"/>
          </p:nvPr>
        </p:nvSpPr>
        <p:spPr>
          <a:xfrm>
            <a:off x="5078062" y="609600"/>
            <a:ext cx="6200163" cy="5181599"/>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72" name="Google Shape;72;p10"/>
          <p:cNvSpPr txBox="1">
            <a:spLocks noGrp="1"/>
          </p:cNvSpPr>
          <p:nvPr>
            <p:ph type="body" idx="2"/>
          </p:nvPr>
        </p:nvSpPr>
        <p:spPr>
          <a:xfrm>
            <a:off x="913774" y="2632852"/>
            <a:ext cx="3935689" cy="3158348"/>
          </a:xfrm>
          <a:prstGeom prst="rect">
            <a:avLst/>
          </a:prstGeom>
          <a:noFill/>
          <a:ln>
            <a:noFill/>
          </a:ln>
        </p:spPr>
        <p:txBody>
          <a:bodyPr spcFirstLastPara="1" wrap="square" lIns="91425" tIns="45700" rIns="91425" bIns="45700" anchor="t" anchorCtr="0">
            <a:no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3" name="Google Shape;73;p10"/>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B7B7B7"/>
            </a:gs>
          </a:gsLst>
          <a:lin ang="5400000" scaled="0"/>
        </a:gradFill>
        <a:effectLst/>
      </p:bgPr>
    </p:bg>
    <p:spTree>
      <p:nvGrpSpPr>
        <p:cNvPr id="1" name="Shape 5"/>
        <p:cNvGrpSpPr/>
        <p:nvPr/>
      </p:nvGrpSpPr>
      <p:grpSpPr>
        <a:xfrm>
          <a:off x="0" y="0"/>
          <a:ext cx="0" cy="0"/>
          <a:chOff x="0" y="0"/>
          <a:chExt cx="0" cy="0"/>
        </a:xfrm>
      </p:grpSpPr>
      <p:pic>
        <p:nvPicPr>
          <p:cNvPr id="6" name="Google Shape;6;p1" descr="\\DROBO-FS\QuickDrops\JB\PPTX NG\Droplets\LightingOverlay.png"/>
          <p:cNvPicPr preferRelativeResize="0"/>
          <p:nvPr/>
        </p:nvPicPr>
        <p:blipFill rotWithShape="1">
          <a:blip r:embed="rId20">
            <a:alphaModFix/>
          </a:blip>
          <a:srcRect/>
          <a:stretch/>
        </p:blipFill>
        <p:spPr>
          <a:xfrm>
            <a:off x="0" y="-1"/>
            <a:ext cx="12192003" cy="6858001"/>
          </a:xfrm>
          <a:prstGeom prst="rect">
            <a:avLst/>
          </a:prstGeom>
          <a:noFill/>
          <a:ln>
            <a:noFill/>
          </a:ln>
        </p:spPr>
      </p:pic>
      <p:sp>
        <p:nvSpPr>
          <p:cNvPr id="7" name="Google Shape;7;p1"/>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913775" y="2367093"/>
            <a:ext cx="10364452" cy="342410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20000"/>
              </a:lnSpc>
              <a:spcBef>
                <a:spcPts val="10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1"/>
          <p:cNvSpPr txBox="1">
            <a:spLocks noGrp="1"/>
          </p:cNvSpPr>
          <p:nvPr>
            <p:ph type="dt" idx="10"/>
          </p:nvPr>
        </p:nvSpPr>
        <p:spPr>
          <a:xfrm>
            <a:off x="7678737" y="5883275"/>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1"/>
          <p:cNvSpPr txBox="1">
            <a:spLocks noGrp="1"/>
          </p:cNvSpPr>
          <p:nvPr>
            <p:ph type="ftr" idx="11"/>
          </p:nvPr>
        </p:nvSpPr>
        <p:spPr>
          <a:xfrm>
            <a:off x="913774" y="5883275"/>
            <a:ext cx="667288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1" name="Google Shape;11;p1"/>
          <p:cNvSpPr txBox="1">
            <a:spLocks noGrp="1"/>
          </p:cNvSpPr>
          <p:nvPr>
            <p:ph type="sldNum" idx="12"/>
          </p:nvPr>
        </p:nvSpPr>
        <p:spPr>
          <a:xfrm>
            <a:off x="10514011" y="5883275"/>
            <a:ext cx="76421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6a9df60c-d777-48de-bf0c-0c80675363e0.godaddysites.com/reservation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p>
            <a:pPr lvl="0">
              <a:buSzPts val="4400"/>
            </a:pPr>
            <a:r>
              <a:rPr lang="en-US" sz="4400" dirty="0">
                <a:latin typeface="Times New Roman" panose="02020603050405020304" pitchFamily="18" charset="0"/>
                <a:ea typeface="Ruge Boogie"/>
                <a:cs typeface="Times New Roman" panose="02020603050405020304" pitchFamily="18" charset="0"/>
                <a:sym typeface="Ruge Boogie"/>
              </a:rPr>
              <a:t>“ADAM’S KITCHEN”</a:t>
            </a:r>
            <a:br>
              <a:rPr lang="en-US" sz="4400" b="1" dirty="0">
                <a:latin typeface="Ruge Boogie"/>
                <a:ea typeface="Ruge Boogie"/>
                <a:cs typeface="Ruge Boogie"/>
                <a:sym typeface="Ruge Boogie"/>
              </a:rPr>
            </a:br>
            <a:endParaRPr sz="4400" dirty="0">
              <a:solidFill>
                <a:schemeClr val="tx1"/>
              </a:solidFill>
              <a:latin typeface="Ruge Boogie"/>
              <a:ea typeface="Ruge Boogie"/>
              <a:cs typeface="Ruge Boogie"/>
              <a:sym typeface="Ruge Boogie"/>
            </a:endParaRPr>
          </a:p>
        </p:txBody>
      </p:sp>
      <p:sp>
        <p:nvSpPr>
          <p:cNvPr id="162" name="Google Shape;162;p20"/>
          <p:cNvSpPr txBox="1">
            <a:spLocks noGrp="1"/>
          </p:cNvSpPr>
          <p:nvPr>
            <p:ph type="body" idx="1"/>
          </p:nvPr>
        </p:nvSpPr>
        <p:spPr>
          <a:xfrm>
            <a:off x="913775" y="2367093"/>
            <a:ext cx="10364452" cy="342410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400"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0" lvl="0" indent="0" algn="ctr" rtl="0">
              <a:lnSpc>
                <a:spcPct val="100000"/>
              </a:lnSpc>
              <a:spcBef>
                <a:spcPts val="1000"/>
              </a:spcBef>
              <a:spcAft>
                <a:spcPts val="0"/>
              </a:spcAft>
              <a:buSzPts val="1400"/>
              <a:buNone/>
            </a:pPr>
            <a:r>
              <a:rPr lang="en-US" sz="1400" b="1" dirty="0">
                <a:latin typeface="Times New Roman"/>
                <a:ea typeface="Times New Roman"/>
                <a:cs typeface="Times New Roman"/>
                <a:sym typeface="Times New Roman"/>
              </a:rPr>
              <a:t>IS 430: FUNDAMENTALS OF IT PROJECT MANAGEMENT</a:t>
            </a:r>
            <a:endParaRPr sz="1400" b="1" dirty="0">
              <a:latin typeface="Times New Roman"/>
              <a:ea typeface="Times New Roman"/>
              <a:cs typeface="Times New Roman"/>
              <a:sym typeface="Times New Roman"/>
            </a:endParaRPr>
          </a:p>
          <a:p>
            <a:pPr marL="0" lvl="0" indent="0" algn="ctr" rtl="0">
              <a:lnSpc>
                <a:spcPct val="100000"/>
              </a:lnSpc>
              <a:spcBef>
                <a:spcPts val="1000"/>
              </a:spcBef>
              <a:spcAft>
                <a:spcPts val="0"/>
              </a:spcAft>
              <a:buSzPts val="1400"/>
              <a:buNone/>
            </a:pPr>
            <a:r>
              <a:rPr lang="en-US" sz="1400" dirty="0">
                <a:latin typeface="Times New Roman"/>
                <a:ea typeface="Times New Roman"/>
                <a:cs typeface="Times New Roman"/>
                <a:sym typeface="Times New Roman"/>
              </a:rPr>
              <a:t>TEAM MEMBERS</a:t>
            </a:r>
            <a:endParaRPr dirty="0">
              <a:latin typeface="Times New Roman"/>
              <a:ea typeface="Times New Roman"/>
              <a:cs typeface="Times New Roman"/>
              <a:sym typeface="Times New Roman"/>
            </a:endParaRPr>
          </a:p>
          <a:p>
            <a:pPr marL="0" lvl="0" indent="0" algn="ctr" rtl="0">
              <a:lnSpc>
                <a:spcPct val="100000"/>
              </a:lnSpc>
              <a:spcBef>
                <a:spcPts val="1000"/>
              </a:spcBef>
              <a:spcAft>
                <a:spcPts val="0"/>
              </a:spcAft>
              <a:buSzPts val="1400"/>
              <a:buNone/>
            </a:pPr>
            <a:r>
              <a:rPr lang="en-US" sz="1400" dirty="0" err="1">
                <a:latin typeface="Times New Roman"/>
                <a:ea typeface="Times New Roman"/>
                <a:cs typeface="Times New Roman"/>
                <a:sym typeface="Times New Roman"/>
              </a:rPr>
              <a:t>SRINILAY</a:t>
            </a:r>
            <a:r>
              <a:rPr lang="en-US" sz="1400" dirty="0">
                <a:latin typeface="Times New Roman"/>
                <a:ea typeface="Times New Roman"/>
                <a:cs typeface="Times New Roman"/>
                <a:sym typeface="Times New Roman"/>
              </a:rPr>
              <a:t> </a:t>
            </a:r>
            <a:r>
              <a:rPr lang="en-US" sz="1400" dirty="0" err="1">
                <a:latin typeface="Times New Roman"/>
                <a:ea typeface="Times New Roman"/>
                <a:cs typeface="Times New Roman"/>
                <a:sym typeface="Times New Roman"/>
              </a:rPr>
              <a:t>JALAGAM</a:t>
            </a:r>
            <a:endParaRPr sz="1400" dirty="0">
              <a:latin typeface="Times New Roman"/>
              <a:ea typeface="Times New Roman"/>
              <a:cs typeface="Times New Roman"/>
              <a:sym typeface="Times New Roman"/>
            </a:endParaRPr>
          </a:p>
          <a:p>
            <a:pPr marL="0" lvl="0" indent="0" algn="ctr" rtl="0">
              <a:lnSpc>
                <a:spcPct val="100000"/>
              </a:lnSpc>
              <a:spcBef>
                <a:spcPts val="1000"/>
              </a:spcBef>
              <a:spcAft>
                <a:spcPts val="0"/>
              </a:spcAft>
              <a:buSzPts val="1400"/>
              <a:buNone/>
            </a:pPr>
            <a:r>
              <a:rPr lang="en-US" sz="1400" dirty="0">
                <a:latin typeface="Times New Roman"/>
                <a:ea typeface="Times New Roman"/>
                <a:cs typeface="Times New Roman"/>
                <a:sym typeface="Times New Roman"/>
              </a:rPr>
              <a:t>ADAM SLUTSKY</a:t>
            </a:r>
            <a:endParaRPr sz="1400" dirty="0">
              <a:latin typeface="Times New Roman"/>
              <a:ea typeface="Times New Roman"/>
              <a:cs typeface="Times New Roman"/>
              <a:sym typeface="Times New Roman"/>
            </a:endParaRPr>
          </a:p>
          <a:p>
            <a:pPr marL="0" lvl="0" indent="0" algn="ctr" rtl="0">
              <a:lnSpc>
                <a:spcPct val="100000"/>
              </a:lnSpc>
              <a:spcBef>
                <a:spcPts val="1000"/>
              </a:spcBef>
              <a:spcAft>
                <a:spcPts val="0"/>
              </a:spcAft>
              <a:buSzPts val="1400"/>
              <a:buNone/>
            </a:pPr>
            <a:r>
              <a:rPr lang="en-US" sz="1400" dirty="0" err="1">
                <a:latin typeface="Times New Roman"/>
                <a:ea typeface="Times New Roman"/>
                <a:cs typeface="Times New Roman"/>
                <a:sym typeface="Times New Roman"/>
              </a:rPr>
              <a:t>SHIBANI</a:t>
            </a:r>
            <a:r>
              <a:rPr lang="en-US" sz="1400" dirty="0">
                <a:latin typeface="Times New Roman"/>
                <a:ea typeface="Times New Roman"/>
                <a:cs typeface="Times New Roman"/>
                <a:sym typeface="Times New Roman"/>
              </a:rPr>
              <a:t> MARAN</a:t>
            </a:r>
            <a:endParaRPr sz="1400" dirty="0">
              <a:latin typeface="Times New Roman"/>
              <a:ea typeface="Times New Roman"/>
              <a:cs typeface="Times New Roman"/>
              <a:sym typeface="Times New Roman"/>
            </a:endParaRPr>
          </a:p>
          <a:p>
            <a:pPr marL="0" lvl="0" indent="0" algn="ctr" rtl="0">
              <a:lnSpc>
                <a:spcPct val="100000"/>
              </a:lnSpc>
              <a:spcBef>
                <a:spcPts val="1000"/>
              </a:spcBef>
              <a:spcAft>
                <a:spcPts val="0"/>
              </a:spcAft>
              <a:buSzPts val="1400"/>
              <a:buNone/>
            </a:pPr>
            <a:r>
              <a:rPr lang="en-US" sz="1400" dirty="0">
                <a:latin typeface="Times New Roman"/>
                <a:ea typeface="Times New Roman"/>
                <a:cs typeface="Times New Roman"/>
                <a:sym typeface="Times New Roman"/>
              </a:rPr>
              <a:t>KAUSHIK </a:t>
            </a:r>
            <a:r>
              <a:rPr lang="en-US" sz="1400" dirty="0" err="1">
                <a:latin typeface="Times New Roman"/>
                <a:ea typeface="Times New Roman"/>
                <a:cs typeface="Times New Roman"/>
                <a:sym typeface="Times New Roman"/>
              </a:rPr>
              <a:t>BANDARU</a:t>
            </a:r>
            <a:endParaRPr sz="1400" dirty="0">
              <a:latin typeface="Times New Roman"/>
              <a:ea typeface="Times New Roman"/>
              <a:cs typeface="Times New Roman"/>
              <a:sym typeface="Times New Roman"/>
            </a:endParaRPr>
          </a:p>
          <a:p>
            <a:pPr marL="0" lvl="0" indent="0" algn="ctr" rtl="0">
              <a:lnSpc>
                <a:spcPct val="100000"/>
              </a:lnSpc>
              <a:spcBef>
                <a:spcPts val="1000"/>
              </a:spcBef>
              <a:spcAft>
                <a:spcPts val="0"/>
              </a:spcAft>
              <a:buSzPts val="1400"/>
              <a:buNone/>
            </a:pPr>
            <a:r>
              <a:rPr lang="en-US" sz="1400" dirty="0">
                <a:latin typeface="Times New Roman"/>
                <a:ea typeface="Times New Roman"/>
                <a:cs typeface="Times New Roman"/>
                <a:sym typeface="Times New Roman"/>
              </a:rPr>
              <a:t>KSENIYA </a:t>
            </a:r>
            <a:r>
              <a:rPr lang="en-US" sz="1400" dirty="0" err="1">
                <a:latin typeface="Times New Roman"/>
                <a:ea typeface="Times New Roman"/>
                <a:cs typeface="Times New Roman"/>
                <a:sym typeface="Times New Roman"/>
              </a:rPr>
              <a:t>LISTAPAD</a:t>
            </a:r>
            <a:endParaRPr sz="1400" dirty="0">
              <a:latin typeface="Times New Roman"/>
              <a:ea typeface="Times New Roman"/>
              <a:cs typeface="Times New Roman"/>
              <a:sym typeface="Times New Roman"/>
            </a:endParaRPr>
          </a:p>
          <a:p>
            <a:pPr marL="0" lvl="0" indent="0" algn="ctr">
              <a:lnSpc>
                <a:spcPct val="100000"/>
              </a:lnSpc>
              <a:buSzPts val="1400"/>
              <a:buNone/>
            </a:pPr>
            <a:br>
              <a:rPr lang="en-US" sz="1600" dirty="0"/>
            </a:br>
            <a:r>
              <a:rPr lang="en-US" sz="1600" dirty="0">
                <a:solidFill>
                  <a:schemeClr val="tx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Adam’s Kitchen</a:t>
            </a:r>
            <a:endParaRP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a:spLocks noGrp="1"/>
          </p:cNvSpPr>
          <p:nvPr>
            <p:ph type="title"/>
          </p:nvPr>
        </p:nvSpPr>
        <p:spPr>
          <a:xfrm>
            <a:off x="838200" y="99392"/>
            <a:ext cx="10220325" cy="58972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400"/>
              <a:buFont typeface="Times New Roman"/>
              <a:buNone/>
            </a:pPr>
            <a:r>
              <a:rPr lang="en-US" sz="2400" dirty="0">
                <a:latin typeface="Times New Roman"/>
                <a:ea typeface="Times New Roman"/>
                <a:cs typeface="Times New Roman"/>
                <a:sym typeface="Times New Roman"/>
              </a:rPr>
              <a:t>Work Breakdown Structure</a:t>
            </a:r>
            <a:endParaRPr dirty="0"/>
          </a:p>
        </p:txBody>
      </p:sp>
      <p:pic>
        <p:nvPicPr>
          <p:cNvPr id="216" name="Google Shape;216;p29" descr="A screenshot of a cell phone&#10;&#10;Description automatically generated"/>
          <p:cNvPicPr preferRelativeResize="0">
            <a:picLocks noGrp="1"/>
          </p:cNvPicPr>
          <p:nvPr>
            <p:ph type="body" idx="1"/>
          </p:nvPr>
        </p:nvPicPr>
        <p:blipFill rotWithShape="1">
          <a:blip r:embed="rId3">
            <a:alphaModFix/>
          </a:blip>
          <a:srcRect/>
          <a:stretch/>
        </p:blipFill>
        <p:spPr>
          <a:xfrm>
            <a:off x="1301713" y="689114"/>
            <a:ext cx="9141000" cy="60694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20"/>
        <p:cNvGrpSpPr/>
        <p:nvPr/>
      </p:nvGrpSpPr>
      <p:grpSpPr>
        <a:xfrm>
          <a:off x="0" y="0"/>
          <a:ext cx="0" cy="0"/>
          <a:chOff x="0" y="0"/>
          <a:chExt cx="0" cy="0"/>
        </a:xfrm>
      </p:grpSpPr>
      <p:graphicFrame>
        <p:nvGraphicFramePr>
          <p:cNvPr id="221" name="Google Shape;221;p30"/>
          <p:cNvGraphicFramePr/>
          <p:nvPr/>
        </p:nvGraphicFramePr>
        <p:xfrm>
          <a:off x="2690190" y="915295"/>
          <a:ext cx="7354975" cy="5545200"/>
        </p:xfrm>
        <a:graphic>
          <a:graphicData uri="http://schemas.openxmlformats.org/drawingml/2006/table">
            <a:tbl>
              <a:tblPr>
                <a:noFill/>
                <a:tableStyleId>{1EED9849-63EE-444A-8D85-917AE680E739}</a:tableStyleId>
              </a:tblPr>
              <a:tblGrid>
                <a:gridCol w="2544425">
                  <a:extLst>
                    <a:ext uri="{9D8B030D-6E8A-4147-A177-3AD203B41FA5}">
                      <a16:colId xmlns:a16="http://schemas.microsoft.com/office/drawing/2014/main" val="20000"/>
                    </a:ext>
                  </a:extLst>
                </a:gridCol>
                <a:gridCol w="2557675">
                  <a:extLst>
                    <a:ext uri="{9D8B030D-6E8A-4147-A177-3AD203B41FA5}">
                      <a16:colId xmlns:a16="http://schemas.microsoft.com/office/drawing/2014/main" val="20001"/>
                    </a:ext>
                  </a:extLst>
                </a:gridCol>
                <a:gridCol w="2252875">
                  <a:extLst>
                    <a:ext uri="{9D8B030D-6E8A-4147-A177-3AD203B41FA5}">
                      <a16:colId xmlns:a16="http://schemas.microsoft.com/office/drawing/2014/main" val="20002"/>
                    </a:ext>
                  </a:extLst>
                </a:gridCol>
              </a:tblGrid>
              <a:tr h="249500">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Scrum Week 1</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0"/>
                  </a:ext>
                </a:extLst>
              </a:tr>
              <a:tr h="249500">
                <a:tc>
                  <a:txBody>
                    <a:bodyPr/>
                    <a:lstStyle/>
                    <a:p>
                      <a:pPr marL="0" marR="0" lvl="0" indent="0" algn="l" rtl="0">
                        <a:spcBef>
                          <a:spcPts val="0"/>
                        </a:spcBef>
                        <a:spcAft>
                          <a:spcPts val="0"/>
                        </a:spcAft>
                        <a:buNone/>
                      </a:pPr>
                      <a:r>
                        <a:rPr lang="en-US" sz="1300" b="1" i="0" u="none" strike="noStrike" cap="none">
                          <a:solidFill>
                            <a:srgbClr val="FFFFFF"/>
                          </a:solidFill>
                          <a:latin typeface="Times New Roman"/>
                          <a:ea typeface="Times New Roman"/>
                          <a:cs typeface="Times New Roman"/>
                          <a:sym typeface="Times New Roman"/>
                        </a:rPr>
                        <a:t>To Do</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300" b="1" i="0" u="none" strike="noStrike" cap="none">
                          <a:solidFill>
                            <a:srgbClr val="FFFFFF"/>
                          </a:solidFill>
                          <a:latin typeface="Times New Roman"/>
                          <a:ea typeface="Times New Roman"/>
                          <a:cs typeface="Times New Roman"/>
                          <a:sym typeface="Times New Roman"/>
                        </a:rPr>
                        <a:t>Doing</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300" b="1" i="0" u="none" strike="noStrike" cap="none">
                          <a:solidFill>
                            <a:srgbClr val="FFFFFF"/>
                          </a:solidFill>
                          <a:latin typeface="Times New Roman"/>
                          <a:ea typeface="Times New Roman"/>
                          <a:cs typeface="Times New Roman"/>
                          <a:sym typeface="Times New Roman"/>
                        </a:rPr>
                        <a:t>Done</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1"/>
                  </a:ext>
                </a:extLst>
              </a:tr>
              <a:tr h="249500">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Creation of Home Page</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2"/>
                  </a:ext>
                </a:extLst>
              </a:tr>
              <a:tr h="317800">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Navigation Bar</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3"/>
                  </a:ext>
                </a:extLst>
              </a:tr>
              <a:tr h="249500">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Menu</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4"/>
                  </a:ext>
                </a:extLst>
              </a:tr>
              <a:tr h="249500">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Creation of Reviews Page</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5"/>
                  </a:ext>
                </a:extLst>
              </a:tr>
              <a:tr h="237400">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Forums</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ctr"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6"/>
                  </a:ext>
                </a:extLst>
              </a:tr>
              <a:tr h="249500">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Past Reviews</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7"/>
                  </a:ext>
                </a:extLst>
              </a:tr>
              <a:tr h="249500">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Ratings</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8"/>
                  </a:ext>
                </a:extLst>
              </a:tr>
              <a:tr h="249500">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Creation of Contact Page</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9"/>
                  </a:ext>
                </a:extLst>
              </a:tr>
              <a:tr h="249500">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Location</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0"/>
                  </a:ext>
                </a:extLst>
              </a:tr>
              <a:tr h="249500">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Store Hours</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1"/>
                  </a:ext>
                </a:extLst>
              </a:tr>
              <a:tr h="249500">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Contact Information</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2"/>
                  </a:ext>
                </a:extLst>
              </a:tr>
              <a:tr h="249500">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Ambience</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3"/>
                  </a:ext>
                </a:extLst>
              </a:tr>
              <a:tr h="249500">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Creation of History Page</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4"/>
                  </a:ext>
                </a:extLst>
              </a:tr>
              <a:tr h="249500">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History Information</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5"/>
                  </a:ext>
                </a:extLst>
              </a:tr>
              <a:tr h="249500">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Pictures from the Past</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6"/>
                  </a:ext>
                </a:extLst>
              </a:tr>
              <a:tr h="249500">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Creation Order Online Page</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7"/>
                  </a:ext>
                </a:extLst>
              </a:tr>
              <a:tr h="249500">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Menu</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8"/>
                  </a:ext>
                </a:extLst>
              </a:tr>
              <a:tr h="249500">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Order Payment</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9"/>
                  </a:ext>
                </a:extLst>
              </a:tr>
              <a:tr h="249500">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Order Confirmation</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20"/>
                  </a:ext>
                </a:extLst>
              </a:tr>
              <a:tr h="249500">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Past Orders</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300" b="0" i="0" u="none" strike="noStrike" cap="none">
                          <a:solidFill>
                            <a:srgbClr val="000000"/>
                          </a:solidFill>
                          <a:latin typeface="Times New Roman"/>
                          <a:ea typeface="Times New Roman"/>
                          <a:cs typeface="Times New Roman"/>
                          <a:sym typeface="Times New Roman"/>
                        </a:rPr>
                        <a:t> </a:t>
                      </a:r>
                      <a:endParaRPr sz="2000" b="0" i="0" u="none" strike="noStrike" cap="none">
                        <a:latin typeface="Arial"/>
                        <a:ea typeface="Arial"/>
                        <a:cs typeface="Arial"/>
                        <a:sym typeface="Arial"/>
                      </a:endParaRPr>
                    </a:p>
                  </a:txBody>
                  <a:tcPr marL="10400" marR="10400" marT="10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21"/>
                  </a:ext>
                </a:extLst>
              </a:tr>
            </a:tbl>
          </a:graphicData>
        </a:graphic>
      </p:graphicFrame>
      <p:sp>
        <p:nvSpPr>
          <p:cNvPr id="222" name="Google Shape;222;p30"/>
          <p:cNvSpPr txBox="1"/>
          <p:nvPr/>
        </p:nvSpPr>
        <p:spPr>
          <a:xfrm>
            <a:off x="4333461" y="397558"/>
            <a:ext cx="3525077"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dirty="0">
                <a:solidFill>
                  <a:schemeClr val="dk1"/>
                </a:solidFill>
                <a:latin typeface="Times New Roman"/>
                <a:ea typeface="Times New Roman"/>
                <a:cs typeface="Times New Roman"/>
                <a:sym typeface="Times New Roman"/>
              </a:rPr>
              <a:t>     Scrum Board Week 1</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26"/>
        <p:cNvGrpSpPr/>
        <p:nvPr/>
      </p:nvGrpSpPr>
      <p:grpSpPr>
        <a:xfrm>
          <a:off x="0" y="0"/>
          <a:ext cx="0" cy="0"/>
          <a:chOff x="0" y="0"/>
          <a:chExt cx="0" cy="0"/>
        </a:xfrm>
      </p:grpSpPr>
      <p:graphicFrame>
        <p:nvGraphicFramePr>
          <p:cNvPr id="227" name="Google Shape;227;p31"/>
          <p:cNvGraphicFramePr/>
          <p:nvPr/>
        </p:nvGraphicFramePr>
        <p:xfrm>
          <a:off x="2864499" y="872482"/>
          <a:ext cx="7087875" cy="5780125"/>
        </p:xfrm>
        <a:graphic>
          <a:graphicData uri="http://schemas.openxmlformats.org/drawingml/2006/table">
            <a:tbl>
              <a:tblPr>
                <a:noFill/>
                <a:tableStyleId>{1EED9849-63EE-444A-8D85-917AE680E739}</a:tableStyleId>
              </a:tblPr>
              <a:tblGrid>
                <a:gridCol w="23483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224975">
                  <a:extLst>
                    <a:ext uri="{9D8B030D-6E8A-4147-A177-3AD203B41FA5}">
                      <a16:colId xmlns:a16="http://schemas.microsoft.com/office/drawing/2014/main" val="20002"/>
                    </a:ext>
                  </a:extLst>
                </a:gridCol>
              </a:tblGrid>
              <a:tr h="233675">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Scrum Week 2</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0"/>
                  </a:ext>
                </a:extLst>
              </a:tr>
              <a:tr h="233675">
                <a:tc>
                  <a:txBody>
                    <a:bodyPr/>
                    <a:lstStyle/>
                    <a:p>
                      <a:pPr marL="0" marR="0" lvl="0" indent="0" algn="l" rtl="0">
                        <a:spcBef>
                          <a:spcPts val="0"/>
                        </a:spcBef>
                        <a:spcAft>
                          <a:spcPts val="0"/>
                        </a:spcAft>
                        <a:buNone/>
                      </a:pPr>
                      <a:r>
                        <a:rPr lang="en-US" sz="1200" b="1" i="0" u="none" strike="noStrike" cap="none">
                          <a:solidFill>
                            <a:srgbClr val="FFFFFF"/>
                          </a:solidFill>
                          <a:latin typeface="Calibri"/>
                          <a:ea typeface="Calibri"/>
                          <a:cs typeface="Calibri"/>
                          <a:sym typeface="Calibri"/>
                        </a:rPr>
                        <a:t>To Do</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1" i="0" u="none" strike="noStrike" cap="none">
                          <a:solidFill>
                            <a:srgbClr val="FFFFFF"/>
                          </a:solidFill>
                          <a:latin typeface="Calibri"/>
                          <a:ea typeface="Calibri"/>
                          <a:cs typeface="Calibri"/>
                          <a:sym typeface="Calibri"/>
                        </a:rPr>
                        <a:t>Doing</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1" i="0" u="none" strike="noStrike" cap="none">
                          <a:solidFill>
                            <a:srgbClr val="FFFFFF"/>
                          </a:solidFill>
                          <a:latin typeface="Calibri"/>
                          <a:ea typeface="Calibri"/>
                          <a:cs typeface="Calibri"/>
                          <a:sym typeface="Calibri"/>
                        </a:rPr>
                        <a:t>Done</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1"/>
                  </a:ext>
                </a:extLst>
              </a:tr>
              <a:tr h="233675">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Creation of Home Page</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2"/>
                  </a:ext>
                </a:extLst>
              </a:tr>
              <a:tr h="233675">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Navigation Bar</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3"/>
                  </a:ext>
                </a:extLst>
              </a:tr>
              <a:tr h="233675">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Menu</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4"/>
                  </a:ext>
                </a:extLst>
              </a:tr>
              <a:tr h="233675">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Creation of Reviews Page</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5"/>
                  </a:ext>
                </a:extLst>
              </a:tr>
              <a:tr h="233675">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Forums</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6"/>
                  </a:ext>
                </a:extLst>
              </a:tr>
              <a:tr h="233675">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Past Reviews</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7"/>
                  </a:ext>
                </a:extLst>
              </a:tr>
              <a:tr h="233675">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Ratings</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8"/>
                  </a:ext>
                </a:extLst>
              </a:tr>
              <a:tr h="233675">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Creation of Contact Page</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9"/>
                  </a:ext>
                </a:extLst>
              </a:tr>
              <a:tr h="233675">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Location</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0"/>
                  </a:ext>
                </a:extLst>
              </a:tr>
              <a:tr h="233675">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Store Hours</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1"/>
                  </a:ext>
                </a:extLst>
              </a:tr>
              <a:tr h="233675">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Contact Information</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2"/>
                  </a:ext>
                </a:extLst>
              </a:tr>
              <a:tr h="233675">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3"/>
                  </a:ext>
                </a:extLst>
              </a:tr>
              <a:tr h="233675">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Creation of History Page</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4"/>
                  </a:ext>
                </a:extLst>
              </a:tr>
              <a:tr h="233675">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History Information</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5"/>
                  </a:ext>
                </a:extLst>
              </a:tr>
              <a:tr h="233675">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Pictures from the Past</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6"/>
                  </a:ext>
                </a:extLst>
              </a:tr>
              <a:tr h="233675">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Creation Order Online Page</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7"/>
                  </a:ext>
                </a:extLst>
              </a:tr>
              <a:tr h="233675">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Order Payment</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8"/>
                  </a:ext>
                </a:extLst>
              </a:tr>
              <a:tr h="233675">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Order Confirmation</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9"/>
                  </a:ext>
                </a:extLst>
              </a:tr>
              <a:tr h="233675">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Past Orders</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20"/>
                  </a:ext>
                </a:extLst>
              </a:tr>
              <a:tr h="4056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Creation of Presentation</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21"/>
                  </a:ext>
                </a:extLst>
              </a:tr>
              <a:tr h="233675">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Design</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22"/>
                  </a:ext>
                </a:extLst>
              </a:tr>
              <a:tr h="233675">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Content</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D9F1"/>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650" marR="9650" marT="96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23"/>
                  </a:ext>
                </a:extLst>
              </a:tr>
            </a:tbl>
          </a:graphicData>
        </a:graphic>
      </p:graphicFrame>
      <p:sp>
        <p:nvSpPr>
          <p:cNvPr id="228" name="Google Shape;228;p31"/>
          <p:cNvSpPr txBox="1"/>
          <p:nvPr/>
        </p:nvSpPr>
        <p:spPr>
          <a:xfrm>
            <a:off x="5066904" y="410817"/>
            <a:ext cx="327523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Scum Board Week 2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32"/>
        <p:cNvGrpSpPr/>
        <p:nvPr/>
      </p:nvGrpSpPr>
      <p:grpSpPr>
        <a:xfrm>
          <a:off x="0" y="0"/>
          <a:ext cx="0" cy="0"/>
          <a:chOff x="0" y="0"/>
          <a:chExt cx="0" cy="0"/>
        </a:xfrm>
      </p:grpSpPr>
      <p:graphicFrame>
        <p:nvGraphicFramePr>
          <p:cNvPr id="233" name="Google Shape;233;p32"/>
          <p:cNvGraphicFramePr/>
          <p:nvPr/>
        </p:nvGraphicFramePr>
        <p:xfrm>
          <a:off x="2564295" y="938743"/>
          <a:ext cx="7063400" cy="5581300"/>
        </p:xfrm>
        <a:graphic>
          <a:graphicData uri="http://schemas.openxmlformats.org/drawingml/2006/table">
            <a:tbl>
              <a:tblPr>
                <a:noFill/>
                <a:tableStyleId>{1EED9849-63EE-444A-8D85-917AE680E739}</a:tableStyleId>
              </a:tblPr>
              <a:tblGrid>
                <a:gridCol w="2120350">
                  <a:extLst>
                    <a:ext uri="{9D8B030D-6E8A-4147-A177-3AD203B41FA5}">
                      <a16:colId xmlns:a16="http://schemas.microsoft.com/office/drawing/2014/main" val="20000"/>
                    </a:ext>
                  </a:extLst>
                </a:gridCol>
                <a:gridCol w="2610675">
                  <a:extLst>
                    <a:ext uri="{9D8B030D-6E8A-4147-A177-3AD203B41FA5}">
                      <a16:colId xmlns:a16="http://schemas.microsoft.com/office/drawing/2014/main" val="20001"/>
                    </a:ext>
                  </a:extLst>
                </a:gridCol>
                <a:gridCol w="2332375">
                  <a:extLst>
                    <a:ext uri="{9D8B030D-6E8A-4147-A177-3AD203B41FA5}">
                      <a16:colId xmlns:a16="http://schemas.microsoft.com/office/drawing/2014/main" val="20002"/>
                    </a:ext>
                  </a:extLst>
                </a:gridCol>
              </a:tblGrid>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Scrum Week 3</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0"/>
                  </a:ext>
                </a:extLst>
              </a:tr>
              <a:tr h="216500">
                <a:tc>
                  <a:txBody>
                    <a:bodyPr/>
                    <a:lstStyle/>
                    <a:p>
                      <a:pPr marL="0" marR="0" lvl="0" indent="0" algn="l" rtl="0">
                        <a:spcBef>
                          <a:spcPts val="0"/>
                        </a:spcBef>
                        <a:spcAft>
                          <a:spcPts val="0"/>
                        </a:spcAft>
                        <a:buNone/>
                      </a:pPr>
                      <a:r>
                        <a:rPr lang="en-US" sz="1200" b="1" i="0" u="none" strike="noStrike" cap="none">
                          <a:solidFill>
                            <a:srgbClr val="FFFFFF"/>
                          </a:solidFill>
                          <a:latin typeface="Calibri"/>
                          <a:ea typeface="Calibri"/>
                          <a:cs typeface="Calibri"/>
                          <a:sym typeface="Calibri"/>
                        </a:rPr>
                        <a:t>To Do</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1" i="0" u="none" strike="noStrike" cap="none">
                          <a:solidFill>
                            <a:srgbClr val="FFFFFF"/>
                          </a:solidFill>
                          <a:latin typeface="Calibri"/>
                          <a:ea typeface="Calibri"/>
                          <a:cs typeface="Calibri"/>
                          <a:sym typeface="Calibri"/>
                        </a:rPr>
                        <a:t>Doing</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1" i="0" u="none" strike="noStrike" cap="none">
                          <a:solidFill>
                            <a:srgbClr val="FFFFFF"/>
                          </a:solidFill>
                          <a:latin typeface="Calibri"/>
                          <a:ea typeface="Calibri"/>
                          <a:cs typeface="Calibri"/>
                          <a:sym typeface="Calibri"/>
                        </a:rPr>
                        <a:t>Done</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1"/>
                  </a:ext>
                </a:extLst>
              </a:tr>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Creation of Home Page</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2"/>
                  </a:ext>
                </a:extLst>
              </a:tr>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Navigation Bar</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3"/>
                  </a:ext>
                </a:extLst>
              </a:tr>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Menu</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4"/>
                  </a:ext>
                </a:extLst>
              </a:tr>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Creation of Reviews Page</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5"/>
                  </a:ext>
                </a:extLst>
              </a:tr>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Forums</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6"/>
                  </a:ext>
                </a:extLst>
              </a:tr>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Past Reviews</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7"/>
                  </a:ext>
                </a:extLst>
              </a:tr>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Ratings</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8"/>
                  </a:ext>
                </a:extLst>
              </a:tr>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09"/>
                  </a:ext>
                </a:extLst>
              </a:tr>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Creation of Contact Page</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0"/>
                  </a:ext>
                </a:extLst>
              </a:tr>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Location</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1"/>
                  </a:ext>
                </a:extLst>
              </a:tr>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Store Hours</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2"/>
                  </a:ext>
                </a:extLst>
              </a:tr>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Contact Information</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3"/>
                  </a:ext>
                </a:extLst>
              </a:tr>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4"/>
                  </a:ext>
                </a:extLst>
              </a:tr>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Creation of History Page</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5"/>
                  </a:ext>
                </a:extLst>
              </a:tr>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History Information</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6"/>
                  </a:ext>
                </a:extLst>
              </a:tr>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Pictures from the Past</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7"/>
                  </a:ext>
                </a:extLst>
              </a:tr>
              <a:tr h="3853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Creation Order Online Page</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8"/>
                  </a:ext>
                </a:extLst>
              </a:tr>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Order Payment</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19"/>
                  </a:ext>
                </a:extLst>
              </a:tr>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Order Confirmation</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20"/>
                  </a:ext>
                </a:extLst>
              </a:tr>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Past Orders</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21"/>
                  </a:ext>
                </a:extLst>
              </a:tr>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Creation of Presentation</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22"/>
                  </a:ext>
                </a:extLst>
              </a:tr>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Design</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23"/>
                  </a:ext>
                </a:extLst>
              </a:tr>
              <a:tr h="216500">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Content</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ABF8F"/>
                    </a:solidFill>
                  </a:tcPr>
                </a:tc>
                <a:tc>
                  <a:txBody>
                    <a:bodyPr/>
                    <a:lstStyle/>
                    <a:p>
                      <a:pPr marL="0" marR="0" lvl="0" indent="0" algn="l" rtl="0">
                        <a:spcBef>
                          <a:spcPts val="0"/>
                        </a:spcBef>
                        <a:spcAft>
                          <a:spcPts val="0"/>
                        </a:spcAft>
                        <a:buNone/>
                      </a:pPr>
                      <a:r>
                        <a:rPr lang="en-US" sz="12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txBody>
                  <a:tcPr marL="9275" marR="9275" marT="92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4D79B"/>
                    </a:solidFill>
                  </a:tcPr>
                </a:tc>
                <a:extLst>
                  <a:ext uri="{0D108BD9-81ED-4DB2-BD59-A6C34878D82A}">
                    <a16:rowId xmlns:a16="http://schemas.microsoft.com/office/drawing/2014/main" val="10024"/>
                  </a:ext>
                </a:extLst>
              </a:tr>
            </a:tbl>
          </a:graphicData>
        </a:graphic>
      </p:graphicFrame>
      <p:sp>
        <p:nvSpPr>
          <p:cNvPr id="234" name="Google Shape;234;p32"/>
          <p:cNvSpPr txBox="1"/>
          <p:nvPr/>
        </p:nvSpPr>
        <p:spPr>
          <a:xfrm>
            <a:off x="4690679" y="337936"/>
            <a:ext cx="321536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Scrum Board Week 3</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txBox="1">
            <a:spLocks noGrp="1"/>
          </p:cNvSpPr>
          <p:nvPr>
            <p:ph type="title"/>
          </p:nvPr>
        </p:nvSpPr>
        <p:spPr>
          <a:xfrm>
            <a:off x="733019" y="2630911"/>
            <a:ext cx="10725961" cy="1596177"/>
          </a:xfrm>
          <a:prstGeom prst="rect">
            <a:avLst/>
          </a:prstGeom>
          <a:noFill/>
          <a:ln>
            <a:noFill/>
          </a:ln>
        </p:spPr>
        <p:txBody>
          <a:bodyPr spcFirstLastPara="1" wrap="square" lIns="91425" tIns="45700" rIns="91425" bIns="45700" anchor="ctr" anchorCtr="0">
            <a:noAutofit/>
          </a:bodyPr>
          <a:lstStyle/>
          <a:p>
            <a:pPr lvl="0">
              <a:buSzPts val="3600"/>
            </a:pPr>
            <a:r>
              <a:rPr lang="en-US" dirty="0">
                <a:latin typeface="Times New Roman"/>
                <a:ea typeface="Times New Roman"/>
                <a:cs typeface="Times New Roman"/>
                <a:sym typeface="Times New Roman"/>
              </a:rPr>
              <a:t>Thank you!</a:t>
            </a:r>
            <a:br>
              <a:rPr lang="en-US"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1"/>
          <p:cNvSpPr txBox="1">
            <a:spLocks noGrp="1"/>
          </p:cNvSpPr>
          <p:nvPr>
            <p:ph type="title"/>
          </p:nvPr>
        </p:nvSpPr>
        <p:spPr>
          <a:xfrm>
            <a:off x="913800" y="1220153"/>
            <a:ext cx="10364400" cy="822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40"/>
              <a:buFont typeface="Twentieth Century"/>
              <a:buNone/>
            </a:pPr>
            <a:r>
              <a:rPr lang="en-US" dirty="0">
                <a:latin typeface="Times New Roman"/>
                <a:ea typeface="Times New Roman"/>
                <a:cs typeface="Times New Roman"/>
                <a:sym typeface="Times New Roman"/>
              </a:rPr>
              <a:t>Project Overview</a:t>
            </a:r>
            <a:br>
              <a:rPr lang="en-US" sz="3240" dirty="0"/>
            </a:br>
            <a:br>
              <a:rPr lang="en-US" sz="3240" dirty="0"/>
            </a:br>
            <a:endParaRPr sz="3240" dirty="0"/>
          </a:p>
        </p:txBody>
      </p:sp>
      <p:sp>
        <p:nvSpPr>
          <p:cNvPr id="168" name="Google Shape;168;p21"/>
          <p:cNvSpPr txBox="1">
            <a:spLocks noGrp="1"/>
          </p:cNvSpPr>
          <p:nvPr>
            <p:ph type="body" idx="1"/>
          </p:nvPr>
        </p:nvSpPr>
        <p:spPr>
          <a:xfrm>
            <a:off x="1096655" y="3316777"/>
            <a:ext cx="10364452" cy="1072343"/>
          </a:xfrm>
          <a:prstGeom prst="rect">
            <a:avLst/>
          </a:prstGeom>
          <a:noFill/>
          <a:ln>
            <a:noFill/>
          </a:ln>
        </p:spPr>
        <p:txBody>
          <a:bodyPr spcFirstLastPara="1" wrap="square" lIns="91425" tIns="45700" rIns="91425" bIns="45700" anchor="t" anchorCtr="0">
            <a:noAutofit/>
          </a:bodyPr>
          <a:lstStyle/>
          <a:p>
            <a:pPr marL="0" lvl="0" indent="0" algn="ctr" rtl="0">
              <a:lnSpc>
                <a:spcPct val="120000"/>
              </a:lnSpc>
              <a:spcBef>
                <a:spcPts val="0"/>
              </a:spcBef>
              <a:spcAft>
                <a:spcPts val="0"/>
              </a:spcAft>
              <a:buSzPts val="2000"/>
              <a:buNone/>
            </a:pPr>
            <a:r>
              <a:rPr lang="en-US">
                <a:latin typeface="Times New Roman"/>
                <a:ea typeface="Times New Roman"/>
                <a:cs typeface="Times New Roman"/>
                <a:sym typeface="Times New Roman"/>
              </a:rPr>
              <a:t>TO CREATE A WEBSITE FOR THE RESTAURANT WHICH WILL BRIEF THE CUSTOMERS WITH THE INFORMATION ABOUT THE FOOD SERVED AND HOW THE PLACE LOOK LIKE TO DINE.</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2"/>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dirty="0">
                <a:latin typeface="Times New Roman"/>
                <a:ea typeface="Times New Roman"/>
                <a:cs typeface="Times New Roman"/>
                <a:sym typeface="Times New Roman"/>
              </a:rPr>
              <a:t>Project Requirements</a:t>
            </a:r>
            <a:endParaRPr dirty="0">
              <a:latin typeface="Times New Roman"/>
              <a:ea typeface="Times New Roman"/>
              <a:cs typeface="Times New Roman"/>
              <a:sym typeface="Times New Roman"/>
            </a:endParaRPr>
          </a:p>
        </p:txBody>
      </p:sp>
      <p:sp>
        <p:nvSpPr>
          <p:cNvPr id="174" name="Google Shape;174;p22"/>
          <p:cNvSpPr txBox="1">
            <a:spLocks noGrp="1"/>
          </p:cNvSpPr>
          <p:nvPr>
            <p:ph type="body" idx="1"/>
          </p:nvPr>
        </p:nvSpPr>
        <p:spPr>
          <a:xfrm>
            <a:off x="913775" y="2367093"/>
            <a:ext cx="10364452" cy="3424107"/>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1850"/>
              <a:buFont typeface="Times New Roman"/>
              <a:buChar char="•"/>
            </a:pPr>
            <a:r>
              <a:rPr lang="en-US" sz="1850">
                <a:latin typeface="Times New Roman"/>
                <a:ea typeface="Times New Roman"/>
                <a:cs typeface="Times New Roman"/>
                <a:sym typeface="Times New Roman"/>
              </a:rPr>
              <a:t>EVERYONE SHOULD BE ABLE TO FIND THE WEBSITE WITH A SPECIFIC WEBSITE ADDRESS.</a:t>
            </a:r>
            <a:endParaRPr>
              <a:latin typeface="Times New Roman"/>
              <a:ea typeface="Times New Roman"/>
              <a:cs typeface="Times New Roman"/>
              <a:sym typeface="Times New Roman"/>
            </a:endParaRPr>
          </a:p>
          <a:p>
            <a:pPr marL="228600" lvl="0" indent="-228600" algn="l" rtl="0">
              <a:lnSpc>
                <a:spcPct val="100000"/>
              </a:lnSpc>
              <a:spcBef>
                <a:spcPts val="1000"/>
              </a:spcBef>
              <a:spcAft>
                <a:spcPts val="0"/>
              </a:spcAft>
              <a:buSzPts val="1850"/>
              <a:buFont typeface="Times New Roman"/>
              <a:buChar char="•"/>
            </a:pPr>
            <a:r>
              <a:rPr lang="en-US" sz="1850">
                <a:latin typeface="Times New Roman"/>
                <a:ea typeface="Times New Roman"/>
                <a:cs typeface="Times New Roman"/>
                <a:sym typeface="Times New Roman"/>
              </a:rPr>
              <a:t>EVERYONE SHOULD BE ABLE EASY TO ENTER HOME PAGE.</a:t>
            </a:r>
            <a:endParaRPr>
              <a:latin typeface="Times New Roman"/>
              <a:ea typeface="Times New Roman"/>
              <a:cs typeface="Times New Roman"/>
              <a:sym typeface="Times New Roman"/>
            </a:endParaRPr>
          </a:p>
          <a:p>
            <a:pPr marL="228600" lvl="0" indent="-228600" algn="l" rtl="0">
              <a:lnSpc>
                <a:spcPct val="100000"/>
              </a:lnSpc>
              <a:spcBef>
                <a:spcPts val="1000"/>
              </a:spcBef>
              <a:spcAft>
                <a:spcPts val="0"/>
              </a:spcAft>
              <a:buSzPts val="1850"/>
              <a:buFont typeface="Times New Roman"/>
              <a:buChar char="•"/>
            </a:pPr>
            <a:r>
              <a:rPr lang="en-US" sz="1850">
                <a:latin typeface="Times New Roman"/>
                <a:ea typeface="Times New Roman"/>
                <a:cs typeface="Times New Roman"/>
                <a:sym typeface="Times New Roman"/>
              </a:rPr>
              <a:t>THE WEBSITE SHOULD BE CUSTOMER-FRIENDLY, SO CUSTOMERS WILL NOT HAVE ANY COMPLICITY TO USE IT.</a:t>
            </a:r>
            <a:endParaRPr>
              <a:latin typeface="Times New Roman"/>
              <a:ea typeface="Times New Roman"/>
              <a:cs typeface="Times New Roman"/>
              <a:sym typeface="Times New Roman"/>
            </a:endParaRPr>
          </a:p>
          <a:p>
            <a:pPr marL="228600" lvl="0" indent="-228600" algn="l" rtl="0">
              <a:lnSpc>
                <a:spcPct val="100000"/>
              </a:lnSpc>
              <a:spcBef>
                <a:spcPts val="1000"/>
              </a:spcBef>
              <a:spcAft>
                <a:spcPts val="0"/>
              </a:spcAft>
              <a:buSzPts val="1850"/>
              <a:buFont typeface="Times New Roman"/>
              <a:buChar char="•"/>
            </a:pPr>
            <a:r>
              <a:rPr lang="en-US" sz="1850">
                <a:latin typeface="Times New Roman"/>
                <a:ea typeface="Times New Roman"/>
                <a:cs typeface="Times New Roman"/>
                <a:sym typeface="Times New Roman"/>
              </a:rPr>
              <a:t>THE WEBSITE SHOULD HAVE AN ONLINE ORDER PAGE FOR FAST ONLINE ORDERS.</a:t>
            </a:r>
            <a:endParaRPr>
              <a:latin typeface="Times New Roman"/>
              <a:ea typeface="Times New Roman"/>
              <a:cs typeface="Times New Roman"/>
              <a:sym typeface="Times New Roman"/>
            </a:endParaRPr>
          </a:p>
          <a:p>
            <a:pPr marL="228600" lvl="0" indent="-228600" algn="l" rtl="0">
              <a:lnSpc>
                <a:spcPct val="100000"/>
              </a:lnSpc>
              <a:spcBef>
                <a:spcPts val="1000"/>
              </a:spcBef>
              <a:spcAft>
                <a:spcPts val="0"/>
              </a:spcAft>
              <a:buSzPts val="1850"/>
              <a:buFont typeface="Times New Roman"/>
              <a:buChar char="•"/>
            </a:pPr>
            <a:r>
              <a:rPr lang="en-US" sz="1850">
                <a:latin typeface="Times New Roman"/>
                <a:ea typeface="Times New Roman"/>
                <a:cs typeface="Times New Roman"/>
                <a:sym typeface="Times New Roman"/>
              </a:rPr>
              <a:t>THE WEBSITE SHOULD CLEARLY PROVIDE LOCATION, HOURS, AND PHOTOS OF THE INTERIOR DESIGN OF THE PLACE.</a:t>
            </a:r>
            <a:endParaRPr>
              <a:latin typeface="Times New Roman"/>
              <a:ea typeface="Times New Roman"/>
              <a:cs typeface="Times New Roman"/>
              <a:sym typeface="Times New Roman"/>
            </a:endParaRPr>
          </a:p>
          <a:p>
            <a:pPr marL="228600" lvl="0" indent="-228600" algn="l" rtl="0">
              <a:lnSpc>
                <a:spcPct val="100000"/>
              </a:lnSpc>
              <a:spcBef>
                <a:spcPts val="1000"/>
              </a:spcBef>
              <a:spcAft>
                <a:spcPts val="0"/>
              </a:spcAft>
              <a:buSzPts val="1850"/>
              <a:buFont typeface="Times New Roman"/>
              <a:buChar char="•"/>
            </a:pPr>
            <a:r>
              <a:rPr lang="en-US" sz="1850">
                <a:latin typeface="Times New Roman"/>
                <a:ea typeface="Times New Roman"/>
                <a:cs typeface="Times New Roman"/>
                <a:sym typeface="Times New Roman"/>
              </a:rPr>
              <a:t>THE WEBSITE SHOULD PROVIDE FAST ACCESS TO THE TABLE RESERVATION, REVIEW PAGE, AND HISTORY OF THE PLACE.</a:t>
            </a:r>
            <a:endParaRPr>
              <a:latin typeface="Times New Roman"/>
              <a:ea typeface="Times New Roman"/>
              <a:cs typeface="Times New Roman"/>
              <a:sym typeface="Times New Roman"/>
            </a:endParaRPr>
          </a:p>
          <a:p>
            <a:pPr marL="0" lvl="0" indent="0" algn="l" rtl="0">
              <a:lnSpc>
                <a:spcPct val="100000"/>
              </a:lnSpc>
              <a:spcBef>
                <a:spcPts val="1000"/>
              </a:spcBef>
              <a:spcAft>
                <a:spcPts val="0"/>
              </a:spcAft>
              <a:buSzPts val="1850"/>
              <a:buNone/>
            </a:pPr>
            <a:endParaRPr sz="18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dirty="0">
                <a:latin typeface="Times New Roman"/>
                <a:ea typeface="Times New Roman"/>
                <a:cs typeface="Times New Roman"/>
                <a:sym typeface="Times New Roman"/>
              </a:rPr>
              <a:t>Deliverables of the Project</a:t>
            </a:r>
            <a:endParaRPr dirty="0">
              <a:latin typeface="Times New Roman"/>
              <a:ea typeface="Times New Roman"/>
              <a:cs typeface="Times New Roman"/>
              <a:sym typeface="Times New Roman"/>
            </a:endParaRPr>
          </a:p>
        </p:txBody>
      </p:sp>
      <p:sp>
        <p:nvSpPr>
          <p:cNvPr id="180" name="Google Shape;180;p23"/>
          <p:cNvSpPr txBox="1">
            <a:spLocks noGrp="1"/>
          </p:cNvSpPr>
          <p:nvPr>
            <p:ph type="body" idx="1"/>
          </p:nvPr>
        </p:nvSpPr>
        <p:spPr>
          <a:xfrm>
            <a:off x="913775" y="2367093"/>
            <a:ext cx="10364452" cy="3424107"/>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SzPts val="2000"/>
              <a:buFont typeface="Times New Roman"/>
              <a:buChar char="•"/>
            </a:pPr>
            <a:r>
              <a:rPr lang="en-US">
                <a:latin typeface="Times New Roman"/>
                <a:ea typeface="Times New Roman"/>
                <a:cs typeface="Times New Roman"/>
                <a:sym typeface="Times New Roman"/>
              </a:rPr>
              <a:t>INITIATING AND PLANNING.</a:t>
            </a:r>
            <a:endParaRPr>
              <a:latin typeface="Times New Roman"/>
              <a:ea typeface="Times New Roman"/>
              <a:cs typeface="Times New Roman"/>
              <a:sym typeface="Times New Roman"/>
            </a:endParaRPr>
          </a:p>
          <a:p>
            <a:pPr marL="228600" lvl="0" indent="-228600" algn="l" rtl="0">
              <a:lnSpc>
                <a:spcPct val="120000"/>
              </a:lnSpc>
              <a:spcBef>
                <a:spcPts val="1000"/>
              </a:spcBef>
              <a:spcAft>
                <a:spcPts val="0"/>
              </a:spcAft>
              <a:buSzPts val="2000"/>
              <a:buFont typeface="Times New Roman"/>
              <a:buChar char="•"/>
            </a:pPr>
            <a:r>
              <a:rPr lang="en-US">
                <a:latin typeface="Times New Roman"/>
                <a:ea typeface="Times New Roman"/>
                <a:cs typeface="Times New Roman"/>
                <a:sym typeface="Times New Roman"/>
              </a:rPr>
              <a:t>ECONOMICAL AND OPERATIONAL FEASIBILITY OF THE PROJECT.</a:t>
            </a:r>
            <a:endParaRPr>
              <a:latin typeface="Times New Roman"/>
              <a:ea typeface="Times New Roman"/>
              <a:cs typeface="Times New Roman"/>
              <a:sym typeface="Times New Roman"/>
            </a:endParaRPr>
          </a:p>
          <a:p>
            <a:pPr marL="228600" lvl="0" indent="-228600" algn="l" rtl="0">
              <a:lnSpc>
                <a:spcPct val="120000"/>
              </a:lnSpc>
              <a:spcBef>
                <a:spcPts val="1000"/>
              </a:spcBef>
              <a:spcAft>
                <a:spcPts val="0"/>
              </a:spcAft>
              <a:buSzPts val="2000"/>
              <a:buFont typeface="Times New Roman"/>
              <a:buChar char="•"/>
            </a:pPr>
            <a:r>
              <a:rPr lang="en-US">
                <a:latin typeface="Times New Roman"/>
                <a:ea typeface="Times New Roman"/>
                <a:cs typeface="Times New Roman"/>
                <a:sym typeface="Times New Roman"/>
              </a:rPr>
              <a:t>DIVISION OF THE PROJECTS INTO INDIVIDUAL TASKS.</a:t>
            </a:r>
            <a:endParaRPr>
              <a:latin typeface="Times New Roman"/>
              <a:ea typeface="Times New Roman"/>
              <a:cs typeface="Times New Roman"/>
              <a:sym typeface="Times New Roman"/>
            </a:endParaRPr>
          </a:p>
          <a:p>
            <a:pPr marL="228600" lvl="0" indent="-228600" algn="l" rtl="0">
              <a:lnSpc>
                <a:spcPct val="120000"/>
              </a:lnSpc>
              <a:spcBef>
                <a:spcPts val="1000"/>
              </a:spcBef>
              <a:spcAft>
                <a:spcPts val="0"/>
              </a:spcAft>
              <a:buSzPts val="2000"/>
              <a:buFont typeface="Times New Roman"/>
              <a:buChar char="•"/>
            </a:pPr>
            <a:r>
              <a:rPr lang="en-US">
                <a:latin typeface="Times New Roman"/>
                <a:ea typeface="Times New Roman"/>
                <a:cs typeface="Times New Roman"/>
                <a:sym typeface="Times New Roman"/>
              </a:rPr>
              <a:t>CREATING A COMMUNICATION PLAN.</a:t>
            </a:r>
            <a:endParaRPr>
              <a:latin typeface="Times New Roman"/>
              <a:ea typeface="Times New Roman"/>
              <a:cs typeface="Times New Roman"/>
              <a:sym typeface="Times New Roman"/>
            </a:endParaRPr>
          </a:p>
          <a:p>
            <a:pPr marL="228600" lvl="0" indent="-228600" algn="l" rtl="0">
              <a:lnSpc>
                <a:spcPct val="120000"/>
              </a:lnSpc>
              <a:spcBef>
                <a:spcPts val="1000"/>
              </a:spcBef>
              <a:spcAft>
                <a:spcPts val="0"/>
              </a:spcAft>
              <a:buSzPts val="2000"/>
              <a:buFont typeface="Times New Roman"/>
              <a:buChar char="•"/>
            </a:pPr>
            <a:r>
              <a:rPr lang="en-US">
                <a:latin typeface="Times New Roman"/>
                <a:ea typeface="Times New Roman"/>
                <a:cs typeface="Times New Roman"/>
                <a:sym typeface="Times New Roman"/>
              </a:rPr>
              <a:t>IDENTIFYING THE RISKS OF THE PROJECT.</a:t>
            </a:r>
            <a:endParaRPr>
              <a:latin typeface="Times New Roman"/>
              <a:ea typeface="Times New Roman"/>
              <a:cs typeface="Times New Roman"/>
              <a:sym typeface="Times New Roman"/>
            </a:endParaRPr>
          </a:p>
          <a:p>
            <a:pPr marL="228600" lvl="0" indent="-228600" algn="l" rtl="0">
              <a:lnSpc>
                <a:spcPct val="120000"/>
              </a:lnSpc>
              <a:spcBef>
                <a:spcPts val="1000"/>
              </a:spcBef>
              <a:spcAft>
                <a:spcPts val="0"/>
              </a:spcAft>
              <a:buSzPts val="2000"/>
              <a:buFont typeface="Times New Roman"/>
              <a:buChar char="•"/>
            </a:pPr>
            <a:r>
              <a:rPr lang="en-US">
                <a:latin typeface="Times New Roman"/>
                <a:ea typeface="Times New Roman"/>
                <a:cs typeface="Times New Roman"/>
                <a:sym typeface="Times New Roman"/>
              </a:rPr>
              <a:t>DEVELOPING A SCOPE STATEMENT.</a:t>
            </a:r>
            <a:endParaRPr>
              <a:latin typeface="Times New Roman"/>
              <a:ea typeface="Times New Roman"/>
              <a:cs typeface="Times New Roman"/>
              <a:sym typeface="Times New Roman"/>
            </a:endParaRPr>
          </a:p>
          <a:p>
            <a:pPr marL="0" lvl="0" indent="0" algn="l" rtl="0">
              <a:lnSpc>
                <a:spcPct val="120000"/>
              </a:lnSpc>
              <a:spcBef>
                <a:spcPts val="1000"/>
              </a:spcBef>
              <a:spcAft>
                <a:spcPts val="0"/>
              </a:spcAft>
              <a:buSzPts val="2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4"/>
          <p:cNvSpPr txBox="1">
            <a:spLocks noGrp="1"/>
          </p:cNvSpPr>
          <p:nvPr>
            <p:ph type="title"/>
          </p:nvPr>
        </p:nvSpPr>
        <p:spPr>
          <a:xfrm>
            <a:off x="913775" y="618517"/>
            <a:ext cx="10364451" cy="159617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wentieth Century"/>
              <a:buNone/>
            </a:pPr>
            <a:r>
              <a:rPr lang="en-US" dirty="0">
                <a:latin typeface="Times New Roman"/>
                <a:ea typeface="Times New Roman"/>
                <a:cs typeface="Times New Roman"/>
                <a:sym typeface="Times New Roman"/>
              </a:rPr>
              <a:t>Goal (vision) Statement</a:t>
            </a:r>
            <a:endParaRPr dirty="0">
              <a:latin typeface="Times New Roman"/>
              <a:ea typeface="Times New Roman"/>
              <a:cs typeface="Times New Roman"/>
              <a:sym typeface="Times New Roman"/>
            </a:endParaRPr>
          </a:p>
        </p:txBody>
      </p:sp>
      <p:sp>
        <p:nvSpPr>
          <p:cNvPr id="186" name="Google Shape;186;p24"/>
          <p:cNvSpPr txBox="1">
            <a:spLocks noGrp="1"/>
          </p:cNvSpPr>
          <p:nvPr>
            <p:ph type="body" idx="1"/>
          </p:nvPr>
        </p:nvSpPr>
        <p:spPr>
          <a:xfrm>
            <a:off x="913774" y="3190053"/>
            <a:ext cx="10364452" cy="1315445"/>
          </a:xfrm>
          <a:prstGeom prst="rect">
            <a:avLst/>
          </a:prstGeom>
          <a:noFill/>
          <a:ln>
            <a:noFill/>
          </a:ln>
        </p:spPr>
        <p:txBody>
          <a:bodyPr spcFirstLastPara="1" wrap="square" lIns="91425" tIns="45700" rIns="91425" bIns="45700" anchor="t" anchorCtr="0">
            <a:noAutofit/>
          </a:bodyPr>
          <a:lstStyle/>
          <a:p>
            <a:pPr marL="0" lvl="0" indent="0" algn="ctr" rtl="0">
              <a:lnSpc>
                <a:spcPct val="120000"/>
              </a:lnSpc>
              <a:spcBef>
                <a:spcPts val="0"/>
              </a:spcBef>
              <a:spcAft>
                <a:spcPts val="0"/>
              </a:spcAft>
              <a:buSzPts val="2000"/>
              <a:buNone/>
            </a:pPr>
            <a:r>
              <a:rPr lang="en-US">
                <a:latin typeface="Times New Roman"/>
                <a:ea typeface="Times New Roman"/>
                <a:cs typeface="Times New Roman"/>
                <a:sym typeface="Times New Roman"/>
              </a:rPr>
              <a:t>TO BUILD A WEBSITE FOR THE RESTAURANT THAT WILL EXCEED EXPECTATIONS AND FULLY SATISFY THE REQUIREMENTS OF THE CLIENT</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90"/>
        <p:cNvGrpSpPr/>
        <p:nvPr/>
      </p:nvGrpSpPr>
      <p:grpSpPr>
        <a:xfrm>
          <a:off x="0" y="0"/>
          <a:ext cx="0" cy="0"/>
          <a:chOff x="0" y="0"/>
          <a:chExt cx="0" cy="0"/>
        </a:xfrm>
      </p:grpSpPr>
      <p:graphicFrame>
        <p:nvGraphicFramePr>
          <p:cNvPr id="191" name="Google Shape;191;p25"/>
          <p:cNvGraphicFramePr/>
          <p:nvPr/>
        </p:nvGraphicFramePr>
        <p:xfrm>
          <a:off x="622852" y="1166191"/>
          <a:ext cx="10681250" cy="5338310"/>
        </p:xfrm>
        <a:graphic>
          <a:graphicData uri="http://schemas.openxmlformats.org/drawingml/2006/table">
            <a:tbl>
              <a:tblPr>
                <a:noFill/>
                <a:tableStyleId>{1EED9849-63EE-444A-8D85-917AE680E739}</a:tableStyleId>
              </a:tblPr>
              <a:tblGrid>
                <a:gridCol w="10681250">
                  <a:extLst>
                    <a:ext uri="{9D8B030D-6E8A-4147-A177-3AD203B41FA5}">
                      <a16:colId xmlns:a16="http://schemas.microsoft.com/office/drawing/2014/main" val="20000"/>
                    </a:ext>
                  </a:extLst>
                </a:gridCol>
              </a:tblGrid>
              <a:tr h="310850">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Project Name: Adam’s kitchen</a:t>
                      </a:r>
                      <a:endParaRPr sz="2000" b="0" i="0" u="none" strike="noStrike" cap="none">
                        <a:latin typeface="Arial"/>
                        <a:ea typeface="Arial"/>
                        <a:cs typeface="Arial"/>
                        <a:sym typeface="Arial"/>
                      </a:endParaRPr>
                    </a:p>
                  </a:txBody>
                  <a:tcPr marL="70075" marR="70075" marT="70075" marB="70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10850">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Date: 10/05/2019</a:t>
                      </a:r>
                      <a:endParaRPr sz="2000" b="0" i="0" u="none" strike="noStrike" cap="none">
                        <a:latin typeface="Arial"/>
                        <a:ea typeface="Arial"/>
                        <a:cs typeface="Arial"/>
                        <a:sym typeface="Arial"/>
                      </a:endParaRPr>
                    </a:p>
                  </a:txBody>
                  <a:tcPr marL="70075" marR="70075" marT="70075" marB="70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14800">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Project Justification: To help  “Adam’s kitchen” attract new customers and to increase the revenue of the restaurant by showcasing quality food images and ambiance of the restaurant in the website, which also helps attracts  new orders  via online</a:t>
                      </a:r>
                      <a:endParaRPr sz="2000" b="0" i="0" u="none" strike="noStrike" cap="none">
                        <a:latin typeface="Arial"/>
                        <a:ea typeface="Arial"/>
                        <a:cs typeface="Arial"/>
                        <a:sym typeface="Arial"/>
                      </a:endParaRPr>
                    </a:p>
                  </a:txBody>
                  <a:tcPr marL="70075" marR="70075" marT="70075" marB="70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91100">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Project Description: This project is meant to serve as a website for Adam’s kitchen customers. It has the following functionalities: the ambiance of the restaurant, reservation of table, information on restaurant, online takeout.</a:t>
                      </a:r>
                      <a:endParaRPr sz="2000" b="0" i="0" u="none" strike="noStrike" cap="none">
                        <a:latin typeface="Arial"/>
                        <a:ea typeface="Arial"/>
                        <a:cs typeface="Arial"/>
                        <a:sym typeface="Arial"/>
                      </a:endParaRPr>
                    </a:p>
                  </a:txBody>
                  <a:tcPr marL="70075" marR="70075" marT="70075" marB="70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29875">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Project Deliverable: A final website which is easy to access and user-friendly for all  the customers and to boost the sales </a:t>
                      </a:r>
                      <a:endParaRPr sz="2000" b="0" i="0" u="none" strike="noStrike" cap="none">
                        <a:latin typeface="Arial"/>
                        <a:ea typeface="Arial"/>
                        <a:cs typeface="Arial"/>
                        <a:sym typeface="Arial"/>
                      </a:endParaRPr>
                    </a:p>
                  </a:txBody>
                  <a:tcPr marL="70075" marR="70075" marT="70075" marB="70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87375">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Out of scope items: Not responsible for maintaining the website                          </a:t>
                      </a:r>
                      <a:endParaRPr sz="2000" b="0" i="0" u="none" strike="noStrike" cap="none">
                        <a:latin typeface="Arial"/>
                        <a:ea typeface="Arial"/>
                        <a:cs typeface="Arial"/>
                        <a:sym typeface="Arial"/>
                      </a:endParaRPr>
                    </a:p>
                  </a:txBody>
                  <a:tcPr marL="70075" marR="70075" marT="70075" marB="70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47125">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Project Objectives: To build a website that promotes the restaurant food and services, and increases the revenue of the restaurant</a:t>
                      </a:r>
                      <a:endParaRPr sz="2000" b="0" i="0" u="none" strike="noStrike" cap="none">
                        <a:latin typeface="Arial"/>
                        <a:ea typeface="Arial"/>
                        <a:cs typeface="Arial"/>
                        <a:sym typeface="Arial"/>
                      </a:endParaRPr>
                    </a:p>
                  </a:txBody>
                  <a:tcPr marL="70075" marR="70075" marT="70075" marB="70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10850">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Budget : $42,000.00</a:t>
                      </a:r>
                      <a:endParaRPr sz="2000" b="0" i="0" u="none" strike="noStrike" cap="none">
                        <a:latin typeface="Arial"/>
                        <a:ea typeface="Arial"/>
                        <a:cs typeface="Arial"/>
                        <a:sym typeface="Arial"/>
                      </a:endParaRPr>
                    </a:p>
                  </a:txBody>
                  <a:tcPr marL="70075" marR="70075" marT="70075" marB="70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10850">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Schedule Objectives: 6 weeks project beginning from October 1st, and ending November 7th </a:t>
                      </a:r>
                      <a:endParaRPr sz="2000" b="0" i="0" u="none" strike="noStrike" cap="none">
                        <a:latin typeface="Arial"/>
                        <a:ea typeface="Arial"/>
                        <a:cs typeface="Arial"/>
                        <a:sym typeface="Arial"/>
                      </a:endParaRPr>
                    </a:p>
                  </a:txBody>
                  <a:tcPr marL="70075" marR="70075" marT="70075" marB="70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47125">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Acceptance Criteria: To deliver a functional website that should cover all the use cases and provide an excellent customer user experience.</a:t>
                      </a:r>
                      <a:endParaRPr sz="2000" b="0" i="0" u="none" strike="noStrike" cap="none">
                        <a:latin typeface="Arial"/>
                        <a:ea typeface="Arial"/>
                        <a:cs typeface="Arial"/>
                        <a:sym typeface="Arial"/>
                      </a:endParaRPr>
                    </a:p>
                  </a:txBody>
                  <a:tcPr marL="70075" marR="70075" marT="70075" marB="70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10850">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Constraints: non-availability of infrastructure and usage of  bad quality food items</a:t>
                      </a:r>
                      <a:endParaRPr sz="2000" b="0" i="0" u="none" strike="noStrike" cap="none">
                        <a:latin typeface="Arial"/>
                        <a:ea typeface="Arial"/>
                        <a:cs typeface="Arial"/>
                        <a:sym typeface="Arial"/>
                      </a:endParaRPr>
                    </a:p>
                  </a:txBody>
                  <a:tcPr marL="70075" marR="70075" marT="70075" marB="70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670850">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Assumptions: </a:t>
                      </a:r>
                      <a:endParaRPr sz="2000" b="0" i="0" u="none" strike="noStrike" cap="none">
                        <a:latin typeface="Arial"/>
                        <a:ea typeface="Arial"/>
                        <a:cs typeface="Arial"/>
                        <a:sym typeface="Arial"/>
                      </a:endParaRPr>
                    </a:p>
                    <a:p>
                      <a:pPr marL="347472" marR="0" lvl="0" indent="-347472"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Interface will be a website</a:t>
                      </a:r>
                      <a:endParaRPr sz="2000" b="0" i="0" u="none" strike="noStrike" cap="none">
                        <a:latin typeface="Arial"/>
                        <a:ea typeface="Arial"/>
                        <a:cs typeface="Arial"/>
                        <a:sym typeface="Arial"/>
                      </a:endParaRPr>
                    </a:p>
                    <a:p>
                      <a:pPr marL="347472" marR="0" lvl="0" indent="-347472"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The system will help the restaurant to attract customers</a:t>
                      </a:r>
                      <a:endParaRPr sz="2000" b="0" i="0" u="none" strike="noStrike" cap="none">
                        <a:latin typeface="Arial"/>
                        <a:ea typeface="Arial"/>
                        <a:cs typeface="Arial"/>
                        <a:sym typeface="Arial"/>
                      </a:endParaRPr>
                    </a:p>
                  </a:txBody>
                  <a:tcPr marL="70075" marR="70075" marT="70075" marB="7007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192" name="Google Shape;192;p25"/>
          <p:cNvSpPr txBox="1"/>
          <p:nvPr/>
        </p:nvSpPr>
        <p:spPr>
          <a:xfrm>
            <a:off x="5115603" y="250894"/>
            <a:ext cx="19608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Project Scope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96"/>
        <p:cNvGrpSpPr/>
        <p:nvPr/>
      </p:nvGrpSpPr>
      <p:grpSpPr>
        <a:xfrm>
          <a:off x="0" y="0"/>
          <a:ext cx="0" cy="0"/>
          <a:chOff x="0" y="0"/>
          <a:chExt cx="0" cy="0"/>
        </a:xfrm>
      </p:grpSpPr>
      <p:sp>
        <p:nvSpPr>
          <p:cNvPr id="197" name="Google Shape;197;p26"/>
          <p:cNvSpPr txBox="1">
            <a:spLocks noGrp="1"/>
          </p:cNvSpPr>
          <p:nvPr>
            <p:ph type="ctrTitle"/>
          </p:nvPr>
        </p:nvSpPr>
        <p:spPr>
          <a:xfrm>
            <a:off x="1109762" y="349279"/>
            <a:ext cx="9972479" cy="681499"/>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400"/>
              <a:buFont typeface="Times New Roman"/>
              <a:buNone/>
            </a:pPr>
            <a:r>
              <a:rPr lang="en-US" sz="2400" dirty="0">
                <a:solidFill>
                  <a:schemeClr val="dk1"/>
                </a:solidFill>
                <a:latin typeface="Times New Roman"/>
                <a:ea typeface="Times New Roman"/>
                <a:cs typeface="Times New Roman"/>
                <a:sym typeface="Times New Roman"/>
              </a:rPr>
              <a:t>R</a:t>
            </a:r>
            <a:r>
              <a:rPr lang="en-US" sz="2400" dirty="0">
                <a:latin typeface="Times New Roman"/>
                <a:ea typeface="Times New Roman"/>
                <a:cs typeface="Times New Roman"/>
                <a:sym typeface="Times New Roman"/>
              </a:rPr>
              <a:t>isk Register</a:t>
            </a:r>
            <a:r>
              <a:rPr lang="en-US" sz="2400" dirty="0">
                <a:solidFill>
                  <a:schemeClr val="dk1"/>
                </a:solidFill>
                <a:latin typeface="Times New Roman"/>
                <a:ea typeface="Times New Roman"/>
                <a:cs typeface="Times New Roman"/>
                <a:sym typeface="Times New Roman"/>
              </a:rPr>
              <a:t> </a:t>
            </a:r>
            <a:endParaRPr dirty="0"/>
          </a:p>
        </p:txBody>
      </p:sp>
      <p:graphicFrame>
        <p:nvGraphicFramePr>
          <p:cNvPr id="198" name="Google Shape;198;p26"/>
          <p:cNvGraphicFramePr/>
          <p:nvPr/>
        </p:nvGraphicFramePr>
        <p:xfrm>
          <a:off x="1109762" y="1188717"/>
          <a:ext cx="9972475" cy="5115825"/>
        </p:xfrm>
        <a:graphic>
          <a:graphicData uri="http://schemas.openxmlformats.org/drawingml/2006/table">
            <a:tbl>
              <a:tblPr>
                <a:noFill/>
                <a:tableStyleId>{1EED9849-63EE-444A-8D85-917AE680E739}</a:tableStyleId>
              </a:tblPr>
              <a:tblGrid>
                <a:gridCol w="619075">
                  <a:extLst>
                    <a:ext uri="{9D8B030D-6E8A-4147-A177-3AD203B41FA5}">
                      <a16:colId xmlns:a16="http://schemas.microsoft.com/office/drawing/2014/main" val="20000"/>
                    </a:ext>
                  </a:extLst>
                </a:gridCol>
                <a:gridCol w="2019975">
                  <a:extLst>
                    <a:ext uri="{9D8B030D-6E8A-4147-A177-3AD203B41FA5}">
                      <a16:colId xmlns:a16="http://schemas.microsoft.com/office/drawing/2014/main" val="20001"/>
                    </a:ext>
                  </a:extLst>
                </a:gridCol>
                <a:gridCol w="3881675">
                  <a:extLst>
                    <a:ext uri="{9D8B030D-6E8A-4147-A177-3AD203B41FA5}">
                      <a16:colId xmlns:a16="http://schemas.microsoft.com/office/drawing/2014/main" val="20002"/>
                    </a:ext>
                  </a:extLst>
                </a:gridCol>
                <a:gridCol w="1059425">
                  <a:extLst>
                    <a:ext uri="{9D8B030D-6E8A-4147-A177-3AD203B41FA5}">
                      <a16:colId xmlns:a16="http://schemas.microsoft.com/office/drawing/2014/main" val="20003"/>
                    </a:ext>
                  </a:extLst>
                </a:gridCol>
                <a:gridCol w="996250">
                  <a:extLst>
                    <a:ext uri="{9D8B030D-6E8A-4147-A177-3AD203B41FA5}">
                      <a16:colId xmlns:a16="http://schemas.microsoft.com/office/drawing/2014/main" val="20004"/>
                    </a:ext>
                  </a:extLst>
                </a:gridCol>
                <a:gridCol w="724975">
                  <a:extLst>
                    <a:ext uri="{9D8B030D-6E8A-4147-A177-3AD203B41FA5}">
                      <a16:colId xmlns:a16="http://schemas.microsoft.com/office/drawing/2014/main" val="20005"/>
                    </a:ext>
                  </a:extLst>
                </a:gridCol>
                <a:gridCol w="671100">
                  <a:extLst>
                    <a:ext uri="{9D8B030D-6E8A-4147-A177-3AD203B41FA5}">
                      <a16:colId xmlns:a16="http://schemas.microsoft.com/office/drawing/2014/main" val="20006"/>
                    </a:ext>
                  </a:extLst>
                </a:gridCol>
              </a:tblGrid>
              <a:tr h="465075">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Rank</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Name</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Description</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Risk Owner</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Probability</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Impact</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Status</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65075">
                <a:tc>
                  <a:txBody>
                    <a:bodyPr/>
                    <a:lstStyle/>
                    <a:p>
                      <a:pPr marL="0" marR="0" lvl="0" indent="0" algn="r"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1</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Technical</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Lack of technical Skills</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Kseniya</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7</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7</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49</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65075">
                <a:tc>
                  <a:txBody>
                    <a:bodyPr/>
                    <a:lstStyle/>
                    <a:p>
                      <a:pPr marL="0" marR="0" lvl="0" indent="0" algn="r"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2</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Budget</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Lack of the promised financial support</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Kaushik</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6</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8</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48</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65075">
                <a:tc>
                  <a:txBody>
                    <a:bodyPr/>
                    <a:lstStyle/>
                    <a:p>
                      <a:pPr marL="0" marR="0" lvl="0" indent="0" algn="r"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3</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Unclear Requirements</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Client is changing his mind on requirements</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Adam</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6</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7</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42</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65075">
                <a:tc>
                  <a:txBody>
                    <a:bodyPr/>
                    <a:lstStyle/>
                    <a:p>
                      <a:pPr marL="0" marR="0" lvl="0" indent="0" algn="r"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4</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Deadlines</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Missing deadlines</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Adam</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4</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9</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36</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65075">
                <a:tc>
                  <a:txBody>
                    <a:bodyPr/>
                    <a:lstStyle/>
                    <a:p>
                      <a:pPr marL="0" marR="0" lvl="0" indent="0" algn="r"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5</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Collaboration</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Some group members are not getting along</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Shibani</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5</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7</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35</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65075">
                <a:tc>
                  <a:txBody>
                    <a:bodyPr/>
                    <a:lstStyle/>
                    <a:p>
                      <a:pPr marL="0" marR="0" lvl="0" indent="0" algn="r"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6</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Lack of Communication</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Not enough meetings</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Kseniya</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3</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8</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24</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65075">
                <a:tc>
                  <a:txBody>
                    <a:bodyPr/>
                    <a:lstStyle/>
                    <a:p>
                      <a:pPr marL="0" marR="0" lvl="0" indent="0" algn="r"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7</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Change in Responsibilities</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Team members might swap their duties</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Kaushik</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3</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7</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21</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65075">
                <a:tc>
                  <a:txBody>
                    <a:bodyPr/>
                    <a:lstStyle/>
                    <a:p>
                      <a:pPr marL="0" marR="0" lvl="0" indent="0" algn="r"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8</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Design</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The design didn’t meet client expectations</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Shibani</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2</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6</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12</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65075">
                <a:tc>
                  <a:txBody>
                    <a:bodyPr/>
                    <a:lstStyle/>
                    <a:p>
                      <a:pPr marL="0" marR="0" lvl="0" indent="0" algn="r"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9</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Perspective</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Different views of the process between group members</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Srinilay</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2</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5</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10</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465075">
                <a:tc>
                  <a:txBody>
                    <a:bodyPr/>
                    <a:lstStyle/>
                    <a:p>
                      <a:pPr marL="0" marR="0" lvl="0" indent="0" algn="r"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10</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External Factors</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No funding</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Srinilay</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1</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10</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200" b="0" i="0" u="none" strike="noStrike" cap="none">
                          <a:latin typeface="Times New Roman"/>
                          <a:ea typeface="Times New Roman"/>
                          <a:cs typeface="Times New Roman"/>
                          <a:sym typeface="Times New Roman"/>
                        </a:rPr>
                        <a:t>10</a:t>
                      </a:r>
                      <a:endParaRPr sz="2100" b="0" i="0" u="none" strike="noStrike" cap="none">
                        <a:latin typeface="Arial"/>
                        <a:ea typeface="Arial"/>
                        <a:cs typeface="Arial"/>
                        <a:sym typeface="Arial"/>
                      </a:endParaRPr>
                    </a:p>
                  </a:txBody>
                  <a:tcPr marL="74325" marR="74325" marT="74325" marB="743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202"/>
        <p:cNvGrpSpPr/>
        <p:nvPr/>
      </p:nvGrpSpPr>
      <p:grpSpPr>
        <a:xfrm>
          <a:off x="0" y="0"/>
          <a:ext cx="0" cy="0"/>
          <a:chOff x="0" y="0"/>
          <a:chExt cx="0" cy="0"/>
        </a:xfrm>
      </p:grpSpPr>
      <p:graphicFrame>
        <p:nvGraphicFramePr>
          <p:cNvPr id="203" name="Google Shape;203;p27"/>
          <p:cNvGraphicFramePr/>
          <p:nvPr/>
        </p:nvGraphicFramePr>
        <p:xfrm>
          <a:off x="643467" y="1070277"/>
          <a:ext cx="10905075" cy="5372550"/>
        </p:xfrm>
        <a:graphic>
          <a:graphicData uri="http://schemas.openxmlformats.org/drawingml/2006/table">
            <a:tbl>
              <a:tblPr firstRow="1" bandRow="1">
                <a:noFill/>
                <a:tableStyleId>{BFC3F957-A40B-40E9-96B5-BD6F7FFA381D}</a:tableStyleId>
              </a:tblPr>
              <a:tblGrid>
                <a:gridCol w="899500">
                  <a:extLst>
                    <a:ext uri="{9D8B030D-6E8A-4147-A177-3AD203B41FA5}">
                      <a16:colId xmlns:a16="http://schemas.microsoft.com/office/drawing/2014/main" val="20000"/>
                    </a:ext>
                  </a:extLst>
                </a:gridCol>
                <a:gridCol w="3906075">
                  <a:extLst>
                    <a:ext uri="{9D8B030D-6E8A-4147-A177-3AD203B41FA5}">
                      <a16:colId xmlns:a16="http://schemas.microsoft.com/office/drawing/2014/main" val="20001"/>
                    </a:ext>
                  </a:extLst>
                </a:gridCol>
                <a:gridCol w="767225">
                  <a:extLst>
                    <a:ext uri="{9D8B030D-6E8A-4147-A177-3AD203B41FA5}">
                      <a16:colId xmlns:a16="http://schemas.microsoft.com/office/drawing/2014/main" val="20002"/>
                    </a:ext>
                  </a:extLst>
                </a:gridCol>
                <a:gridCol w="817325">
                  <a:extLst>
                    <a:ext uri="{9D8B030D-6E8A-4147-A177-3AD203B41FA5}">
                      <a16:colId xmlns:a16="http://schemas.microsoft.com/office/drawing/2014/main" val="20003"/>
                    </a:ext>
                  </a:extLst>
                </a:gridCol>
                <a:gridCol w="883475">
                  <a:extLst>
                    <a:ext uri="{9D8B030D-6E8A-4147-A177-3AD203B41FA5}">
                      <a16:colId xmlns:a16="http://schemas.microsoft.com/office/drawing/2014/main" val="20004"/>
                    </a:ext>
                  </a:extLst>
                </a:gridCol>
                <a:gridCol w="3631475">
                  <a:extLst>
                    <a:ext uri="{9D8B030D-6E8A-4147-A177-3AD203B41FA5}">
                      <a16:colId xmlns:a16="http://schemas.microsoft.com/office/drawing/2014/main" val="20005"/>
                    </a:ext>
                  </a:extLst>
                </a:gridCol>
              </a:tblGrid>
              <a:tr h="298475">
                <a:tc>
                  <a:txBody>
                    <a:bodyPr/>
                    <a:lstStyle/>
                    <a:p>
                      <a:pPr marL="0" marR="0" lvl="0" indent="0" algn="l" rtl="0">
                        <a:spcBef>
                          <a:spcPts val="0"/>
                        </a:spcBef>
                        <a:spcAft>
                          <a:spcPts val="0"/>
                        </a:spcAft>
                        <a:buNone/>
                      </a:pPr>
                      <a:r>
                        <a:rPr lang="en-US" sz="1300" b="1" u="none" strike="noStrike" cap="none"/>
                        <a:t>Level Item</a:t>
                      </a:r>
                      <a:endParaRPr sz="1300" b="1"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l" rtl="0">
                        <a:spcBef>
                          <a:spcPts val="0"/>
                        </a:spcBef>
                        <a:spcAft>
                          <a:spcPts val="0"/>
                        </a:spcAft>
                        <a:buNone/>
                      </a:pPr>
                      <a:r>
                        <a:rPr lang="en-US" sz="1300" b="1" u="none" strike="noStrike" cap="none"/>
                        <a:t>Item</a:t>
                      </a:r>
                      <a:endParaRPr sz="1300" b="1"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l" rtl="0">
                        <a:spcBef>
                          <a:spcPts val="0"/>
                        </a:spcBef>
                        <a:spcAft>
                          <a:spcPts val="0"/>
                        </a:spcAft>
                        <a:buNone/>
                      </a:pPr>
                      <a:r>
                        <a:rPr lang="en-US" sz="1300" b="1" u="none" strike="noStrike" cap="none"/>
                        <a:t>Unit/Hrs</a:t>
                      </a:r>
                      <a:endParaRPr sz="1300" b="1"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l" rtl="0">
                        <a:spcBef>
                          <a:spcPts val="0"/>
                        </a:spcBef>
                        <a:spcAft>
                          <a:spcPts val="0"/>
                        </a:spcAft>
                        <a:buNone/>
                      </a:pPr>
                      <a:r>
                        <a:rPr lang="en-US" sz="1300" b="1" u="none" strike="noStrike" cap="none"/>
                        <a:t>Unit Cost</a:t>
                      </a:r>
                      <a:endParaRPr sz="1300" b="1"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l" rtl="0">
                        <a:spcBef>
                          <a:spcPts val="0"/>
                        </a:spcBef>
                        <a:spcAft>
                          <a:spcPts val="0"/>
                        </a:spcAft>
                        <a:buNone/>
                      </a:pPr>
                      <a:r>
                        <a:rPr lang="en-US" sz="1300" b="1" u="none" strike="noStrike" cap="none"/>
                        <a:t>Total</a:t>
                      </a:r>
                      <a:endParaRPr sz="1300" b="1"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l" rtl="0">
                        <a:spcBef>
                          <a:spcPts val="0"/>
                        </a:spcBef>
                        <a:spcAft>
                          <a:spcPts val="0"/>
                        </a:spcAft>
                        <a:buNone/>
                      </a:pPr>
                      <a:r>
                        <a:rPr lang="en-US" sz="1300" b="1" u="none" strike="noStrike" cap="none"/>
                        <a:t>Calculate % of the cost allocated to each level item</a:t>
                      </a:r>
                      <a:endParaRPr sz="1300" b="1" u="none" strike="noStrike" cap="none">
                        <a:latin typeface="Times New Roman"/>
                        <a:ea typeface="Times New Roman"/>
                        <a:cs typeface="Times New Roman"/>
                        <a:sym typeface="Times New Roman"/>
                      </a:endParaRPr>
                    </a:p>
                  </a:txBody>
                  <a:tcPr marL="17600" marR="17600" marT="11750" marB="11750" anchor="b"/>
                </a:tc>
                <a:extLst>
                  <a:ext uri="{0D108BD9-81ED-4DB2-BD59-A6C34878D82A}">
                    <a16:rowId xmlns:a16="http://schemas.microsoft.com/office/drawing/2014/main" val="10000"/>
                  </a:ext>
                </a:extLst>
              </a:tr>
              <a:tr h="298475">
                <a:tc>
                  <a:txBody>
                    <a:bodyPr/>
                    <a:lstStyle/>
                    <a:p>
                      <a:pPr marL="0" marR="0" lvl="0" indent="0" algn="r" rtl="0">
                        <a:spcBef>
                          <a:spcPts val="0"/>
                        </a:spcBef>
                        <a:spcAft>
                          <a:spcPts val="0"/>
                        </a:spcAft>
                        <a:buNone/>
                      </a:pPr>
                      <a:r>
                        <a:rPr lang="en-US" sz="1300" b="1" u="none" strike="noStrike" cap="none"/>
                        <a:t>1</a:t>
                      </a:r>
                      <a:endParaRPr sz="1300" b="1"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l" rtl="0">
                        <a:spcBef>
                          <a:spcPts val="0"/>
                        </a:spcBef>
                        <a:spcAft>
                          <a:spcPts val="0"/>
                        </a:spcAft>
                        <a:buNone/>
                      </a:pPr>
                      <a:r>
                        <a:rPr lang="en-US" sz="1300" b="1" u="none" strike="noStrike" cap="none"/>
                        <a:t>PM</a:t>
                      </a:r>
                      <a:endParaRPr sz="1300" b="1"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endParaRPr sz="1300" u="none" strike="noStrike" cap="none"/>
                    </a:p>
                  </a:txBody>
                  <a:tcPr marL="17600" marR="17600" marT="11750" marB="11750" anchor="b"/>
                </a:tc>
                <a:extLst>
                  <a:ext uri="{0D108BD9-81ED-4DB2-BD59-A6C34878D82A}">
                    <a16:rowId xmlns:a16="http://schemas.microsoft.com/office/drawing/2014/main" val="10001"/>
                  </a:ext>
                </a:extLst>
              </a:tr>
              <a:tr h="298475">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r>
                        <a:rPr lang="en-US" sz="1300" b="0" u="none" strike="noStrike" cap="none"/>
                        <a:t>PM</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200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$80.00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$16,000.00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33.14%</a:t>
                      </a:r>
                      <a:endParaRPr sz="1300" b="0" u="none" strike="noStrike" cap="none">
                        <a:latin typeface="Times New Roman"/>
                        <a:ea typeface="Times New Roman"/>
                        <a:cs typeface="Times New Roman"/>
                        <a:sym typeface="Times New Roman"/>
                      </a:endParaRPr>
                    </a:p>
                  </a:txBody>
                  <a:tcPr marL="17600" marR="17600" marT="11750" marB="11750" anchor="b"/>
                </a:tc>
                <a:extLst>
                  <a:ext uri="{0D108BD9-81ED-4DB2-BD59-A6C34878D82A}">
                    <a16:rowId xmlns:a16="http://schemas.microsoft.com/office/drawing/2014/main" val="10002"/>
                  </a:ext>
                </a:extLst>
              </a:tr>
              <a:tr h="298475">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r>
                        <a:rPr lang="en-US" sz="1300" b="0" u="none" strike="noStrike" cap="none"/>
                        <a:t>Project Team </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400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$50.00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$20,000.00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41.43%</a:t>
                      </a:r>
                      <a:endParaRPr sz="1300" b="0" u="none" strike="noStrike" cap="none">
                        <a:latin typeface="Times New Roman"/>
                        <a:ea typeface="Times New Roman"/>
                        <a:cs typeface="Times New Roman"/>
                        <a:sym typeface="Times New Roman"/>
                      </a:endParaRPr>
                    </a:p>
                  </a:txBody>
                  <a:tcPr marL="17600" marR="17600" marT="11750" marB="11750" anchor="b"/>
                </a:tc>
                <a:extLst>
                  <a:ext uri="{0D108BD9-81ED-4DB2-BD59-A6C34878D82A}">
                    <a16:rowId xmlns:a16="http://schemas.microsoft.com/office/drawing/2014/main" val="10003"/>
                  </a:ext>
                </a:extLst>
              </a:tr>
              <a:tr h="298475">
                <a:tc>
                  <a:txBody>
                    <a:bodyPr/>
                    <a:lstStyle/>
                    <a:p>
                      <a:pPr marL="0" marR="0" lvl="0" indent="0" algn="r" rtl="0">
                        <a:spcBef>
                          <a:spcPts val="0"/>
                        </a:spcBef>
                        <a:spcAft>
                          <a:spcPts val="0"/>
                        </a:spcAft>
                        <a:buNone/>
                      </a:pPr>
                      <a:r>
                        <a:rPr lang="en-US" sz="1300" b="1" u="none" strike="noStrike" cap="none"/>
                        <a:t>2</a:t>
                      </a:r>
                      <a:endParaRPr sz="1300" b="1"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l" rtl="0">
                        <a:spcBef>
                          <a:spcPts val="0"/>
                        </a:spcBef>
                        <a:spcAft>
                          <a:spcPts val="0"/>
                        </a:spcAft>
                        <a:buNone/>
                      </a:pPr>
                      <a:r>
                        <a:rPr lang="en-US" sz="1300" b="1" u="none" strike="noStrike" cap="none"/>
                        <a:t>Hardware</a:t>
                      </a:r>
                      <a:endParaRPr sz="1300" b="1"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endParaRPr sz="1300" u="none" strike="noStrike" cap="none"/>
                    </a:p>
                  </a:txBody>
                  <a:tcPr marL="17600" marR="17600" marT="11750" marB="11750" anchor="b"/>
                </a:tc>
                <a:extLst>
                  <a:ext uri="{0D108BD9-81ED-4DB2-BD59-A6C34878D82A}">
                    <a16:rowId xmlns:a16="http://schemas.microsoft.com/office/drawing/2014/main" val="10004"/>
                  </a:ext>
                </a:extLst>
              </a:tr>
              <a:tr h="298475">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r>
                        <a:rPr lang="en-US" sz="1300" b="0" u="none" strike="noStrike" cap="none"/>
                        <a:t>Equipment</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3</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$300.00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$900.00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1.86%</a:t>
                      </a:r>
                      <a:endParaRPr sz="1300" b="0" u="none" strike="noStrike" cap="none">
                        <a:latin typeface="Times New Roman"/>
                        <a:ea typeface="Times New Roman"/>
                        <a:cs typeface="Times New Roman"/>
                        <a:sym typeface="Times New Roman"/>
                      </a:endParaRPr>
                    </a:p>
                  </a:txBody>
                  <a:tcPr marL="17600" marR="17600" marT="11750" marB="11750" anchor="b"/>
                </a:tc>
                <a:extLst>
                  <a:ext uri="{0D108BD9-81ED-4DB2-BD59-A6C34878D82A}">
                    <a16:rowId xmlns:a16="http://schemas.microsoft.com/office/drawing/2014/main" val="10005"/>
                  </a:ext>
                </a:extLst>
              </a:tr>
              <a:tr h="298475">
                <a:tc>
                  <a:txBody>
                    <a:bodyPr/>
                    <a:lstStyle/>
                    <a:p>
                      <a:pPr marL="0" marR="0" lvl="0" indent="0" algn="r" rtl="0">
                        <a:spcBef>
                          <a:spcPts val="0"/>
                        </a:spcBef>
                        <a:spcAft>
                          <a:spcPts val="0"/>
                        </a:spcAft>
                        <a:buNone/>
                      </a:pPr>
                      <a:r>
                        <a:rPr lang="en-US" sz="1300" b="1" u="none" strike="noStrike" cap="none"/>
                        <a:t>3</a:t>
                      </a:r>
                      <a:endParaRPr sz="1300" b="1"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l" rtl="0">
                        <a:spcBef>
                          <a:spcPts val="0"/>
                        </a:spcBef>
                        <a:spcAft>
                          <a:spcPts val="0"/>
                        </a:spcAft>
                        <a:buNone/>
                      </a:pPr>
                      <a:r>
                        <a:rPr lang="en-US" sz="1300" b="1" u="none" strike="noStrike" cap="none"/>
                        <a:t>Software</a:t>
                      </a:r>
                      <a:endParaRPr sz="1300" b="1"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endParaRPr sz="1300" u="none" strike="noStrike" cap="none"/>
                    </a:p>
                  </a:txBody>
                  <a:tcPr marL="17600" marR="17600" marT="11750" marB="11750" anchor="b"/>
                </a:tc>
                <a:extLst>
                  <a:ext uri="{0D108BD9-81ED-4DB2-BD59-A6C34878D82A}">
                    <a16:rowId xmlns:a16="http://schemas.microsoft.com/office/drawing/2014/main" val="10006"/>
                  </a:ext>
                </a:extLst>
              </a:tr>
              <a:tr h="298475">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r>
                        <a:rPr lang="en-US" sz="1300" b="0" u="none" strike="noStrike" cap="none"/>
                        <a:t>Development</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80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$70.00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$5,600.00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11.60%</a:t>
                      </a:r>
                      <a:endParaRPr sz="1300" b="0" u="none" strike="noStrike" cap="none">
                        <a:latin typeface="Times New Roman"/>
                        <a:ea typeface="Times New Roman"/>
                        <a:cs typeface="Times New Roman"/>
                        <a:sym typeface="Times New Roman"/>
                      </a:endParaRPr>
                    </a:p>
                  </a:txBody>
                  <a:tcPr marL="17600" marR="17600" marT="11750" marB="11750" anchor="b"/>
                </a:tc>
                <a:extLst>
                  <a:ext uri="{0D108BD9-81ED-4DB2-BD59-A6C34878D82A}">
                    <a16:rowId xmlns:a16="http://schemas.microsoft.com/office/drawing/2014/main" val="10007"/>
                  </a:ext>
                </a:extLst>
              </a:tr>
              <a:tr h="298475">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r>
                        <a:rPr lang="en-US" sz="1300" b="0" u="none" strike="noStrike" cap="none"/>
                        <a:t>Support</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30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$30.00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$900.00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1.86%</a:t>
                      </a:r>
                      <a:endParaRPr sz="1300" b="0" u="none" strike="noStrike" cap="none">
                        <a:latin typeface="Times New Roman"/>
                        <a:ea typeface="Times New Roman"/>
                        <a:cs typeface="Times New Roman"/>
                        <a:sym typeface="Times New Roman"/>
                      </a:endParaRPr>
                    </a:p>
                  </a:txBody>
                  <a:tcPr marL="17600" marR="17600" marT="11750" marB="11750" anchor="b"/>
                </a:tc>
                <a:extLst>
                  <a:ext uri="{0D108BD9-81ED-4DB2-BD59-A6C34878D82A}">
                    <a16:rowId xmlns:a16="http://schemas.microsoft.com/office/drawing/2014/main" val="10008"/>
                  </a:ext>
                </a:extLst>
              </a:tr>
              <a:tr h="298475">
                <a:tc>
                  <a:txBody>
                    <a:bodyPr/>
                    <a:lstStyle/>
                    <a:p>
                      <a:pPr marL="0" marR="0" lvl="0" indent="0" algn="r" rtl="0">
                        <a:spcBef>
                          <a:spcPts val="0"/>
                        </a:spcBef>
                        <a:spcAft>
                          <a:spcPts val="0"/>
                        </a:spcAft>
                        <a:buNone/>
                      </a:pPr>
                      <a:r>
                        <a:rPr lang="en-US" sz="1300" b="1" u="none" strike="noStrike" cap="none"/>
                        <a:t>4</a:t>
                      </a:r>
                      <a:endParaRPr sz="1300" b="1"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l" rtl="0">
                        <a:spcBef>
                          <a:spcPts val="0"/>
                        </a:spcBef>
                        <a:spcAft>
                          <a:spcPts val="0"/>
                        </a:spcAft>
                        <a:buNone/>
                      </a:pPr>
                      <a:r>
                        <a:rPr lang="en-US" sz="1300" b="1" u="none" strike="noStrike" cap="none"/>
                        <a:t>Design Development</a:t>
                      </a:r>
                      <a:endParaRPr sz="1300" b="1"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20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$40.00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$800.00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1.66%</a:t>
                      </a:r>
                      <a:endParaRPr sz="1300" b="0" u="none" strike="noStrike" cap="none">
                        <a:latin typeface="Times New Roman"/>
                        <a:ea typeface="Times New Roman"/>
                        <a:cs typeface="Times New Roman"/>
                        <a:sym typeface="Times New Roman"/>
                      </a:endParaRPr>
                    </a:p>
                  </a:txBody>
                  <a:tcPr marL="17600" marR="17600" marT="11750" marB="11750" anchor="b"/>
                </a:tc>
                <a:extLst>
                  <a:ext uri="{0D108BD9-81ED-4DB2-BD59-A6C34878D82A}">
                    <a16:rowId xmlns:a16="http://schemas.microsoft.com/office/drawing/2014/main" val="10009"/>
                  </a:ext>
                </a:extLst>
              </a:tr>
              <a:tr h="298475">
                <a:tc>
                  <a:txBody>
                    <a:bodyPr/>
                    <a:lstStyle/>
                    <a:p>
                      <a:pPr marL="0" marR="0" lvl="0" indent="0" algn="r" rtl="0">
                        <a:spcBef>
                          <a:spcPts val="0"/>
                        </a:spcBef>
                        <a:spcAft>
                          <a:spcPts val="0"/>
                        </a:spcAft>
                        <a:buNone/>
                      </a:pPr>
                      <a:r>
                        <a:rPr lang="en-US" sz="1300" b="1" u="none" strike="noStrike" cap="none"/>
                        <a:t>5</a:t>
                      </a:r>
                      <a:endParaRPr sz="1300" b="1"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l" rtl="0">
                        <a:spcBef>
                          <a:spcPts val="0"/>
                        </a:spcBef>
                        <a:spcAft>
                          <a:spcPts val="0"/>
                        </a:spcAft>
                        <a:buNone/>
                      </a:pPr>
                      <a:r>
                        <a:rPr lang="en-US" sz="1300" b="1" u="none" strike="noStrike" cap="none"/>
                        <a:t>Content Development</a:t>
                      </a:r>
                      <a:endParaRPr sz="1300" b="1"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20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$20.00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$400.00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0.83%</a:t>
                      </a:r>
                      <a:endParaRPr sz="1300" b="0" u="none" strike="noStrike" cap="none">
                        <a:latin typeface="Times New Roman"/>
                        <a:ea typeface="Times New Roman"/>
                        <a:cs typeface="Times New Roman"/>
                        <a:sym typeface="Times New Roman"/>
                      </a:endParaRPr>
                    </a:p>
                  </a:txBody>
                  <a:tcPr marL="17600" marR="17600" marT="11750" marB="11750" anchor="b"/>
                </a:tc>
                <a:extLst>
                  <a:ext uri="{0D108BD9-81ED-4DB2-BD59-A6C34878D82A}">
                    <a16:rowId xmlns:a16="http://schemas.microsoft.com/office/drawing/2014/main" val="10010"/>
                  </a:ext>
                </a:extLst>
              </a:tr>
              <a:tr h="298475">
                <a:tc>
                  <a:txBody>
                    <a:bodyPr/>
                    <a:lstStyle/>
                    <a:p>
                      <a:pPr marL="0" marR="0" lvl="0" indent="0" algn="r" rtl="0">
                        <a:spcBef>
                          <a:spcPts val="0"/>
                        </a:spcBef>
                        <a:spcAft>
                          <a:spcPts val="0"/>
                        </a:spcAft>
                        <a:buNone/>
                      </a:pPr>
                      <a:r>
                        <a:rPr lang="en-US" sz="1300" b="1" u="none" strike="noStrike" cap="none"/>
                        <a:t>6</a:t>
                      </a:r>
                      <a:endParaRPr sz="1300" b="1"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l" rtl="0">
                        <a:spcBef>
                          <a:spcPts val="0"/>
                        </a:spcBef>
                        <a:spcAft>
                          <a:spcPts val="0"/>
                        </a:spcAft>
                        <a:buNone/>
                      </a:pPr>
                      <a:r>
                        <a:rPr lang="en-US" sz="1300" b="1" u="none" strike="noStrike" cap="none"/>
                        <a:t>Testing ( 10% of the total hardware and software cost)</a:t>
                      </a:r>
                      <a:endParaRPr sz="1300" b="1"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r" rtl="0">
                        <a:spcBef>
                          <a:spcPts val="0"/>
                        </a:spcBef>
                        <a:spcAft>
                          <a:spcPts val="0"/>
                        </a:spcAft>
                        <a:buNone/>
                      </a:pPr>
                      <a:r>
                        <a:rPr lang="en-US" sz="1300" b="0" u="none" strike="noStrike" cap="none"/>
                        <a:t>$780.00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1.62%</a:t>
                      </a:r>
                      <a:endParaRPr sz="1300" b="0" u="none" strike="noStrike" cap="none">
                        <a:latin typeface="Times New Roman"/>
                        <a:ea typeface="Times New Roman"/>
                        <a:cs typeface="Times New Roman"/>
                        <a:sym typeface="Times New Roman"/>
                      </a:endParaRPr>
                    </a:p>
                  </a:txBody>
                  <a:tcPr marL="17600" marR="17600" marT="11750" marB="11750" anchor="b"/>
                </a:tc>
                <a:extLst>
                  <a:ext uri="{0D108BD9-81ED-4DB2-BD59-A6C34878D82A}">
                    <a16:rowId xmlns:a16="http://schemas.microsoft.com/office/drawing/2014/main" val="10011"/>
                  </a:ext>
                </a:extLst>
              </a:tr>
              <a:tr h="298475">
                <a:tc>
                  <a:txBody>
                    <a:bodyPr/>
                    <a:lstStyle/>
                    <a:p>
                      <a:pPr marL="0" marR="0" lvl="0" indent="0" algn="r" rtl="0">
                        <a:spcBef>
                          <a:spcPts val="0"/>
                        </a:spcBef>
                        <a:spcAft>
                          <a:spcPts val="0"/>
                        </a:spcAft>
                        <a:buNone/>
                      </a:pPr>
                      <a:r>
                        <a:rPr lang="en-US" sz="1300" b="1" u="none" strike="noStrike" cap="none"/>
                        <a:t>7</a:t>
                      </a:r>
                      <a:endParaRPr sz="1300" b="1"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l" rtl="0">
                        <a:spcBef>
                          <a:spcPts val="0"/>
                        </a:spcBef>
                        <a:spcAft>
                          <a:spcPts val="0"/>
                        </a:spcAft>
                        <a:buNone/>
                      </a:pPr>
                      <a:r>
                        <a:rPr lang="en-US" sz="1300" b="1" u="none" strike="noStrike" cap="none"/>
                        <a:t>Flexible Account</a:t>
                      </a:r>
                      <a:endParaRPr sz="1300" b="1"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endParaRPr sz="1300" u="none" strike="noStrike" cap="none"/>
                    </a:p>
                  </a:txBody>
                  <a:tcPr marL="17600" marR="17600" marT="11750" marB="11750" anchor="b"/>
                </a:tc>
                <a:extLst>
                  <a:ext uri="{0D108BD9-81ED-4DB2-BD59-A6C34878D82A}">
                    <a16:rowId xmlns:a16="http://schemas.microsoft.com/office/drawing/2014/main" val="10012"/>
                  </a:ext>
                </a:extLst>
              </a:tr>
              <a:tr h="298475">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r>
                        <a:rPr lang="en-US" sz="1300" b="0" u="none" strike="noStrike" cap="none"/>
                        <a:t>Travelling </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1</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$1,000.00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$1,000.00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2.07%</a:t>
                      </a:r>
                      <a:endParaRPr sz="1300" b="0" u="none" strike="noStrike" cap="none">
                        <a:latin typeface="Times New Roman"/>
                        <a:ea typeface="Times New Roman"/>
                        <a:cs typeface="Times New Roman"/>
                        <a:sym typeface="Times New Roman"/>
                      </a:endParaRPr>
                    </a:p>
                  </a:txBody>
                  <a:tcPr marL="17600" marR="17600" marT="11750" marB="11750" anchor="b"/>
                </a:tc>
                <a:extLst>
                  <a:ext uri="{0D108BD9-81ED-4DB2-BD59-A6C34878D82A}">
                    <a16:rowId xmlns:a16="http://schemas.microsoft.com/office/drawing/2014/main" val="10013"/>
                  </a:ext>
                </a:extLst>
              </a:tr>
              <a:tr h="298475">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r>
                        <a:rPr lang="en-US" sz="1300" b="0" u="none" strike="noStrike" cap="none"/>
                        <a:t>Training</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8</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$75.00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$600.00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1.24%</a:t>
                      </a:r>
                      <a:endParaRPr sz="1300" b="0" u="none" strike="noStrike" cap="none">
                        <a:latin typeface="Times New Roman"/>
                        <a:ea typeface="Times New Roman"/>
                        <a:cs typeface="Times New Roman"/>
                        <a:sym typeface="Times New Roman"/>
                      </a:endParaRPr>
                    </a:p>
                  </a:txBody>
                  <a:tcPr marL="17600" marR="17600" marT="11750" marB="11750" anchor="b"/>
                </a:tc>
                <a:extLst>
                  <a:ext uri="{0D108BD9-81ED-4DB2-BD59-A6C34878D82A}">
                    <a16:rowId xmlns:a16="http://schemas.microsoft.com/office/drawing/2014/main" val="10014"/>
                  </a:ext>
                </a:extLst>
              </a:tr>
              <a:tr h="298475">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r>
                        <a:rPr lang="en-US" sz="1300" b="0" u="none" strike="noStrike" cap="none"/>
                        <a:t>Meetings</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10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$50.00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$500.00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1.04%</a:t>
                      </a:r>
                      <a:endParaRPr sz="1300" b="0" u="none" strike="noStrike" cap="none">
                        <a:latin typeface="Times New Roman"/>
                        <a:ea typeface="Times New Roman"/>
                        <a:cs typeface="Times New Roman"/>
                        <a:sym typeface="Times New Roman"/>
                      </a:endParaRPr>
                    </a:p>
                  </a:txBody>
                  <a:tcPr marL="17600" marR="17600" marT="11750" marB="11750" anchor="b"/>
                </a:tc>
                <a:extLst>
                  <a:ext uri="{0D108BD9-81ED-4DB2-BD59-A6C34878D82A}">
                    <a16:rowId xmlns:a16="http://schemas.microsoft.com/office/drawing/2014/main" val="10015"/>
                  </a:ext>
                </a:extLst>
              </a:tr>
              <a:tr h="298475">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r>
                        <a:rPr lang="en-US" sz="1300" b="0" u="none" strike="noStrike" cap="none"/>
                        <a:t>Administration</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20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$40.00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$800.00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1.66%</a:t>
                      </a:r>
                      <a:endParaRPr sz="1300" b="0" u="none" strike="noStrike" cap="none">
                        <a:latin typeface="Times New Roman"/>
                        <a:ea typeface="Times New Roman"/>
                        <a:cs typeface="Times New Roman"/>
                        <a:sym typeface="Times New Roman"/>
                      </a:endParaRPr>
                    </a:p>
                  </a:txBody>
                  <a:tcPr marL="17600" marR="17600" marT="11750" marB="11750" anchor="b"/>
                </a:tc>
                <a:extLst>
                  <a:ext uri="{0D108BD9-81ED-4DB2-BD59-A6C34878D82A}">
                    <a16:rowId xmlns:a16="http://schemas.microsoft.com/office/drawing/2014/main" val="10016"/>
                  </a:ext>
                </a:extLst>
              </a:tr>
              <a:tr h="298475">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r>
                        <a:rPr lang="en-US" sz="1300" b="1" u="none" strike="noStrike" cap="none"/>
                        <a:t>Total Project Cost</a:t>
                      </a:r>
                      <a:endParaRPr sz="1300" b="1"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l" rtl="0">
                        <a:spcBef>
                          <a:spcPts val="0"/>
                        </a:spcBef>
                        <a:spcAft>
                          <a:spcPts val="0"/>
                        </a:spcAft>
                        <a:buNone/>
                      </a:pPr>
                      <a:endParaRPr sz="1300" u="none" strike="noStrike" cap="none"/>
                    </a:p>
                  </a:txBody>
                  <a:tcPr marL="17600" marR="17600" marT="11750" marB="11750" anchor="b"/>
                </a:tc>
                <a:tc>
                  <a:txBody>
                    <a:bodyPr/>
                    <a:lstStyle/>
                    <a:p>
                      <a:pPr marL="0" marR="0" lvl="0" indent="0" algn="r" rtl="0">
                        <a:spcBef>
                          <a:spcPts val="0"/>
                        </a:spcBef>
                        <a:spcAft>
                          <a:spcPts val="0"/>
                        </a:spcAft>
                        <a:buNone/>
                      </a:pPr>
                      <a:r>
                        <a:rPr lang="en-US" sz="1300" b="0" u="none" strike="noStrike" cap="none"/>
                        <a:t>$48,280.00</a:t>
                      </a:r>
                      <a:endParaRPr sz="1300" b="0" u="none" strike="noStrike" cap="none">
                        <a:latin typeface="Times New Roman"/>
                        <a:ea typeface="Times New Roman"/>
                        <a:cs typeface="Times New Roman"/>
                        <a:sym typeface="Times New Roman"/>
                      </a:endParaRPr>
                    </a:p>
                  </a:txBody>
                  <a:tcPr marL="17600" marR="17600" marT="11750" marB="11750" anchor="b"/>
                </a:tc>
                <a:tc>
                  <a:txBody>
                    <a:bodyPr/>
                    <a:lstStyle/>
                    <a:p>
                      <a:pPr marL="0" marR="0" lvl="0" indent="0" algn="r" rtl="0">
                        <a:spcBef>
                          <a:spcPts val="0"/>
                        </a:spcBef>
                        <a:spcAft>
                          <a:spcPts val="0"/>
                        </a:spcAft>
                        <a:buNone/>
                      </a:pPr>
                      <a:r>
                        <a:rPr lang="en-US" sz="1300" b="0" u="none" strike="noStrike" cap="none"/>
                        <a:t>100.00%</a:t>
                      </a:r>
                      <a:endParaRPr sz="1300" b="0" u="none" strike="noStrike" cap="none">
                        <a:latin typeface="Times New Roman"/>
                        <a:ea typeface="Times New Roman"/>
                        <a:cs typeface="Times New Roman"/>
                        <a:sym typeface="Times New Roman"/>
                      </a:endParaRPr>
                    </a:p>
                  </a:txBody>
                  <a:tcPr marL="17600" marR="17600" marT="11750" marB="11750" anchor="b"/>
                </a:tc>
                <a:extLst>
                  <a:ext uri="{0D108BD9-81ED-4DB2-BD59-A6C34878D82A}">
                    <a16:rowId xmlns:a16="http://schemas.microsoft.com/office/drawing/2014/main" val="10017"/>
                  </a:ext>
                </a:extLst>
              </a:tr>
            </a:tbl>
          </a:graphicData>
        </a:graphic>
      </p:graphicFrame>
      <p:sp>
        <p:nvSpPr>
          <p:cNvPr id="204" name="Google Shape;204;p27"/>
          <p:cNvSpPr txBox="1"/>
          <p:nvPr/>
        </p:nvSpPr>
        <p:spPr>
          <a:xfrm>
            <a:off x="5128591" y="516835"/>
            <a:ext cx="2023311" cy="461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Cost Estimate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08"/>
        <p:cNvGrpSpPr/>
        <p:nvPr/>
      </p:nvGrpSpPr>
      <p:grpSpPr>
        <a:xfrm>
          <a:off x="0" y="0"/>
          <a:ext cx="0" cy="0"/>
          <a:chOff x="0" y="0"/>
          <a:chExt cx="0" cy="0"/>
        </a:xfrm>
      </p:grpSpPr>
      <p:graphicFrame>
        <p:nvGraphicFramePr>
          <p:cNvPr id="209" name="Google Shape;209;p28"/>
          <p:cNvGraphicFramePr/>
          <p:nvPr/>
        </p:nvGraphicFramePr>
        <p:xfrm>
          <a:off x="643467" y="1194490"/>
          <a:ext cx="10905125" cy="5220250"/>
        </p:xfrm>
        <a:graphic>
          <a:graphicData uri="http://schemas.openxmlformats.org/drawingml/2006/table">
            <a:tbl>
              <a:tblPr firstRow="1" bandRow="1">
                <a:noFill/>
                <a:tableStyleId>{6D09248C-FC08-4ECE-9D30-724E979CC59C}</a:tableStyleId>
              </a:tblPr>
              <a:tblGrid>
                <a:gridCol w="812175">
                  <a:extLst>
                    <a:ext uri="{9D8B030D-6E8A-4147-A177-3AD203B41FA5}">
                      <a16:colId xmlns:a16="http://schemas.microsoft.com/office/drawing/2014/main" val="20000"/>
                    </a:ext>
                  </a:extLst>
                </a:gridCol>
                <a:gridCol w="1996850">
                  <a:extLst>
                    <a:ext uri="{9D8B030D-6E8A-4147-A177-3AD203B41FA5}">
                      <a16:colId xmlns:a16="http://schemas.microsoft.com/office/drawing/2014/main" val="20001"/>
                    </a:ext>
                  </a:extLst>
                </a:gridCol>
                <a:gridCol w="1153925">
                  <a:extLst>
                    <a:ext uri="{9D8B030D-6E8A-4147-A177-3AD203B41FA5}">
                      <a16:colId xmlns:a16="http://schemas.microsoft.com/office/drawing/2014/main" val="20002"/>
                    </a:ext>
                  </a:extLst>
                </a:gridCol>
                <a:gridCol w="1135925">
                  <a:extLst>
                    <a:ext uri="{9D8B030D-6E8A-4147-A177-3AD203B41FA5}">
                      <a16:colId xmlns:a16="http://schemas.microsoft.com/office/drawing/2014/main" val="20003"/>
                    </a:ext>
                  </a:extLst>
                </a:gridCol>
                <a:gridCol w="1135925">
                  <a:extLst>
                    <a:ext uri="{9D8B030D-6E8A-4147-A177-3AD203B41FA5}">
                      <a16:colId xmlns:a16="http://schemas.microsoft.com/office/drawing/2014/main" val="20004"/>
                    </a:ext>
                  </a:extLst>
                </a:gridCol>
                <a:gridCol w="1153925">
                  <a:extLst>
                    <a:ext uri="{9D8B030D-6E8A-4147-A177-3AD203B41FA5}">
                      <a16:colId xmlns:a16="http://schemas.microsoft.com/office/drawing/2014/main" val="20005"/>
                    </a:ext>
                  </a:extLst>
                </a:gridCol>
                <a:gridCol w="1135925">
                  <a:extLst>
                    <a:ext uri="{9D8B030D-6E8A-4147-A177-3AD203B41FA5}">
                      <a16:colId xmlns:a16="http://schemas.microsoft.com/office/drawing/2014/main" val="20006"/>
                    </a:ext>
                  </a:extLst>
                </a:gridCol>
                <a:gridCol w="1135925">
                  <a:extLst>
                    <a:ext uri="{9D8B030D-6E8A-4147-A177-3AD203B41FA5}">
                      <a16:colId xmlns:a16="http://schemas.microsoft.com/office/drawing/2014/main" val="20007"/>
                    </a:ext>
                  </a:extLst>
                </a:gridCol>
                <a:gridCol w="1244550">
                  <a:extLst>
                    <a:ext uri="{9D8B030D-6E8A-4147-A177-3AD203B41FA5}">
                      <a16:colId xmlns:a16="http://schemas.microsoft.com/office/drawing/2014/main" val="20008"/>
                    </a:ext>
                  </a:extLst>
                </a:gridCol>
              </a:tblGrid>
              <a:tr h="268150">
                <a:tc>
                  <a:txBody>
                    <a:bodyPr/>
                    <a:lstStyle/>
                    <a:p>
                      <a:pPr marL="0" marR="0" lvl="0" indent="0" algn="ctr" rtl="0">
                        <a:spcBef>
                          <a:spcPts val="0"/>
                        </a:spcBef>
                        <a:spcAft>
                          <a:spcPts val="0"/>
                        </a:spcAft>
                        <a:buNone/>
                      </a:pPr>
                      <a:r>
                        <a:rPr lang="en-US" sz="1100" b="1" u="none" strike="noStrike" cap="none">
                          <a:solidFill>
                            <a:srgbClr val="000000"/>
                          </a:solidFill>
                        </a:rPr>
                        <a:t>Level Item</a:t>
                      </a:r>
                      <a:endParaRPr sz="1100" b="1"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ctr" rtl="0">
                        <a:spcBef>
                          <a:spcPts val="0"/>
                        </a:spcBef>
                        <a:spcAft>
                          <a:spcPts val="0"/>
                        </a:spcAft>
                        <a:buNone/>
                      </a:pPr>
                      <a:r>
                        <a:rPr lang="en-US" sz="1100" b="1" u="none" strike="noStrike" cap="none">
                          <a:solidFill>
                            <a:srgbClr val="000000"/>
                          </a:solidFill>
                        </a:rPr>
                        <a:t>Item</a:t>
                      </a:r>
                      <a:endParaRPr sz="1100" b="1"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ctr" rtl="0">
                        <a:spcBef>
                          <a:spcPts val="0"/>
                        </a:spcBef>
                        <a:spcAft>
                          <a:spcPts val="0"/>
                        </a:spcAft>
                        <a:buNone/>
                      </a:pPr>
                      <a:r>
                        <a:rPr lang="en-US" sz="1100" b="1" u="none" strike="noStrike" cap="none"/>
                        <a:t>1</a:t>
                      </a:r>
                      <a:endParaRPr sz="1100" b="1"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ctr" rtl="0">
                        <a:spcBef>
                          <a:spcPts val="0"/>
                        </a:spcBef>
                        <a:spcAft>
                          <a:spcPts val="0"/>
                        </a:spcAft>
                        <a:buNone/>
                      </a:pPr>
                      <a:r>
                        <a:rPr lang="en-US" sz="1100" b="1" u="none" strike="noStrike" cap="none"/>
                        <a:t>2</a:t>
                      </a:r>
                      <a:endParaRPr sz="1100" b="1"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ctr" rtl="0">
                        <a:spcBef>
                          <a:spcPts val="0"/>
                        </a:spcBef>
                        <a:spcAft>
                          <a:spcPts val="0"/>
                        </a:spcAft>
                        <a:buNone/>
                      </a:pPr>
                      <a:r>
                        <a:rPr lang="en-US" sz="1100" b="1" u="none" strike="noStrike" cap="none"/>
                        <a:t>3</a:t>
                      </a:r>
                      <a:endParaRPr sz="1100" b="1"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ctr" rtl="0">
                        <a:spcBef>
                          <a:spcPts val="0"/>
                        </a:spcBef>
                        <a:spcAft>
                          <a:spcPts val="0"/>
                        </a:spcAft>
                        <a:buNone/>
                      </a:pPr>
                      <a:r>
                        <a:rPr lang="en-US" sz="1100" b="1" u="none" strike="noStrike" cap="none"/>
                        <a:t>4</a:t>
                      </a:r>
                      <a:endParaRPr sz="1100" b="1"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ctr" rtl="0">
                        <a:spcBef>
                          <a:spcPts val="0"/>
                        </a:spcBef>
                        <a:spcAft>
                          <a:spcPts val="0"/>
                        </a:spcAft>
                        <a:buNone/>
                      </a:pPr>
                      <a:r>
                        <a:rPr lang="en-US" sz="1100" b="1" u="none" strike="noStrike" cap="none"/>
                        <a:t>5</a:t>
                      </a:r>
                      <a:endParaRPr sz="1100" b="1"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ctr" rtl="0">
                        <a:spcBef>
                          <a:spcPts val="0"/>
                        </a:spcBef>
                        <a:spcAft>
                          <a:spcPts val="0"/>
                        </a:spcAft>
                        <a:buNone/>
                      </a:pPr>
                      <a:r>
                        <a:rPr lang="en-US" sz="1100" b="1" u="none" strike="noStrike" cap="none"/>
                        <a:t>6</a:t>
                      </a:r>
                      <a:endParaRPr sz="1100" b="1"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ctr" rtl="0">
                        <a:spcBef>
                          <a:spcPts val="0"/>
                        </a:spcBef>
                        <a:spcAft>
                          <a:spcPts val="0"/>
                        </a:spcAft>
                        <a:buNone/>
                      </a:pPr>
                      <a:r>
                        <a:rPr lang="en-US" sz="1100" b="1" u="none" strike="noStrike" cap="none"/>
                        <a:t>Total</a:t>
                      </a:r>
                      <a:endParaRPr sz="1100" b="1" u="none" strike="noStrike" cap="none">
                        <a:latin typeface="Times New Roman"/>
                        <a:ea typeface="Times New Roman"/>
                        <a:cs typeface="Times New Roman"/>
                        <a:sym typeface="Times New Roman"/>
                      </a:endParaRPr>
                    </a:p>
                  </a:txBody>
                  <a:tcPr marL="18275" marR="18275" marT="12200" marB="12200" anchor="b"/>
                </a:tc>
                <a:extLst>
                  <a:ext uri="{0D108BD9-81ED-4DB2-BD59-A6C34878D82A}">
                    <a16:rowId xmlns:a16="http://schemas.microsoft.com/office/drawing/2014/main" val="10000"/>
                  </a:ext>
                </a:extLst>
              </a:tr>
              <a:tr h="268150">
                <a:tc>
                  <a:txBody>
                    <a:bodyPr/>
                    <a:lstStyle/>
                    <a:p>
                      <a:pPr marL="0" marR="0" lvl="0" indent="0" algn="r" rtl="0">
                        <a:spcBef>
                          <a:spcPts val="0"/>
                        </a:spcBef>
                        <a:spcAft>
                          <a:spcPts val="0"/>
                        </a:spcAft>
                        <a:buNone/>
                      </a:pPr>
                      <a:r>
                        <a:rPr lang="en-US" sz="1100" b="1" u="none" strike="noStrike" cap="none">
                          <a:solidFill>
                            <a:srgbClr val="000000"/>
                          </a:solidFill>
                        </a:rPr>
                        <a:t>1</a:t>
                      </a:r>
                      <a:endParaRPr sz="1100" b="1"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r>
                        <a:rPr lang="en-US" sz="1100" b="1" u="none" strike="noStrike" cap="none">
                          <a:solidFill>
                            <a:srgbClr val="000000"/>
                          </a:solidFill>
                        </a:rPr>
                        <a:t>PM</a:t>
                      </a:r>
                      <a:endParaRPr sz="1100" b="1"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extLst>
                  <a:ext uri="{0D108BD9-81ED-4DB2-BD59-A6C34878D82A}">
                    <a16:rowId xmlns:a16="http://schemas.microsoft.com/office/drawing/2014/main" val="10001"/>
                  </a:ext>
                </a:extLst>
              </a:tr>
              <a:tr h="268150">
                <a:tc>
                  <a:txBody>
                    <a:bodyPr/>
                    <a:lstStyle/>
                    <a:p>
                      <a:pPr marL="0" marR="0" lvl="0" indent="0" algn="l" rtl="0">
                        <a:spcBef>
                          <a:spcPts val="0"/>
                        </a:spcBef>
                        <a:spcAft>
                          <a:spcPts val="0"/>
                        </a:spcAft>
                        <a:buNone/>
                      </a:pPr>
                      <a:endParaRPr sz="1100" u="none" strike="noStrike" cap="none"/>
                    </a:p>
                  </a:txBody>
                  <a:tcPr marL="18275" marR="18275" marT="12200" marB="12200"/>
                </a:tc>
                <a:tc>
                  <a:txBody>
                    <a:bodyPr/>
                    <a:lstStyle/>
                    <a:p>
                      <a:pPr marL="0" marR="0" lvl="0" indent="0" algn="l" rtl="0">
                        <a:spcBef>
                          <a:spcPts val="0"/>
                        </a:spcBef>
                        <a:spcAft>
                          <a:spcPts val="0"/>
                        </a:spcAft>
                        <a:buNone/>
                      </a:pPr>
                      <a:r>
                        <a:rPr lang="en-US" sz="1100" b="0" u="none" strike="noStrike" cap="none"/>
                        <a:t>PM</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$2,500.00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$2,500.00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$2,500.00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$2,500.00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$3,000.00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$3,000.00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$16,000.00</a:t>
                      </a:r>
                      <a:endParaRPr sz="1100" b="0" u="none" strike="noStrike" cap="none">
                        <a:latin typeface="Times New Roman"/>
                        <a:ea typeface="Times New Roman"/>
                        <a:cs typeface="Times New Roman"/>
                        <a:sym typeface="Times New Roman"/>
                      </a:endParaRPr>
                    </a:p>
                  </a:txBody>
                  <a:tcPr marL="18275" marR="18275" marT="12200" marB="12200" anchor="b"/>
                </a:tc>
                <a:extLst>
                  <a:ext uri="{0D108BD9-81ED-4DB2-BD59-A6C34878D82A}">
                    <a16:rowId xmlns:a16="http://schemas.microsoft.com/office/drawing/2014/main" val="10002"/>
                  </a:ext>
                </a:extLst>
              </a:tr>
              <a:tr h="464925">
                <a:tc>
                  <a:txBody>
                    <a:bodyPr/>
                    <a:lstStyle/>
                    <a:p>
                      <a:pPr marL="0" marR="0" lvl="0" indent="0" algn="l" rtl="0">
                        <a:spcBef>
                          <a:spcPts val="0"/>
                        </a:spcBef>
                        <a:spcAft>
                          <a:spcPts val="0"/>
                        </a:spcAft>
                        <a:buNone/>
                      </a:pPr>
                      <a:endParaRPr sz="1100" u="none" strike="noStrike" cap="none"/>
                    </a:p>
                  </a:txBody>
                  <a:tcPr marL="18275" marR="18275" marT="12200" marB="12200"/>
                </a:tc>
                <a:tc>
                  <a:txBody>
                    <a:bodyPr/>
                    <a:lstStyle/>
                    <a:p>
                      <a:pPr marL="0" marR="0" lvl="0" indent="0" algn="l" rtl="0">
                        <a:spcBef>
                          <a:spcPts val="0"/>
                        </a:spcBef>
                        <a:spcAft>
                          <a:spcPts val="0"/>
                        </a:spcAft>
                        <a:buNone/>
                      </a:pPr>
                      <a:r>
                        <a:rPr lang="en-US" sz="1100" b="0" u="none" strike="noStrike" cap="none"/>
                        <a:t>Project teams</a:t>
                      </a:r>
                      <a:br>
                        <a:rPr lang="en-US" sz="1100" b="0" u="none" strike="noStrike" cap="none"/>
                      </a:br>
                      <a:r>
                        <a:rPr lang="en-US" sz="1100" b="0" u="none" strike="noStrike" cap="none"/>
                        <a:t>members</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$3,300.00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$3,300.00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$3,300.00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$3,300.00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$3,300.00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$3,500.00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$20,000.00</a:t>
                      </a:r>
                      <a:endParaRPr sz="1100" b="0" u="none" strike="noStrike" cap="none">
                        <a:latin typeface="Times New Roman"/>
                        <a:ea typeface="Times New Roman"/>
                        <a:cs typeface="Times New Roman"/>
                        <a:sym typeface="Times New Roman"/>
                      </a:endParaRPr>
                    </a:p>
                  </a:txBody>
                  <a:tcPr marL="18275" marR="18275" marT="12200" marB="12200" anchor="b"/>
                </a:tc>
                <a:extLst>
                  <a:ext uri="{0D108BD9-81ED-4DB2-BD59-A6C34878D82A}">
                    <a16:rowId xmlns:a16="http://schemas.microsoft.com/office/drawing/2014/main" val="10003"/>
                  </a:ext>
                </a:extLst>
              </a:tr>
              <a:tr h="268150">
                <a:tc>
                  <a:txBody>
                    <a:bodyPr/>
                    <a:lstStyle/>
                    <a:p>
                      <a:pPr marL="0" marR="0" lvl="0" indent="0" algn="r" rtl="0">
                        <a:spcBef>
                          <a:spcPts val="0"/>
                        </a:spcBef>
                        <a:spcAft>
                          <a:spcPts val="0"/>
                        </a:spcAft>
                        <a:buNone/>
                      </a:pPr>
                      <a:r>
                        <a:rPr lang="en-US" sz="1100" b="1" u="none" strike="noStrike" cap="none">
                          <a:solidFill>
                            <a:srgbClr val="000000"/>
                          </a:solidFill>
                        </a:rPr>
                        <a:t>2</a:t>
                      </a:r>
                      <a:endParaRPr sz="1100" b="1"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r>
                        <a:rPr lang="en-US" sz="1100" b="1" u="none" strike="noStrike" cap="none">
                          <a:solidFill>
                            <a:srgbClr val="000000"/>
                          </a:solidFill>
                        </a:rPr>
                        <a:t>Hardware</a:t>
                      </a:r>
                      <a:endParaRPr sz="1100" b="1"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extLst>
                  <a:ext uri="{0D108BD9-81ED-4DB2-BD59-A6C34878D82A}">
                    <a16:rowId xmlns:a16="http://schemas.microsoft.com/office/drawing/2014/main" val="10004"/>
                  </a:ext>
                </a:extLst>
              </a:tr>
              <a:tr h="268150">
                <a:tc>
                  <a:txBody>
                    <a:bodyPr/>
                    <a:lstStyle/>
                    <a:p>
                      <a:pPr marL="0" marR="0" lvl="0" indent="0" algn="l" rtl="0">
                        <a:spcBef>
                          <a:spcPts val="0"/>
                        </a:spcBef>
                        <a:spcAft>
                          <a:spcPts val="0"/>
                        </a:spcAft>
                        <a:buNone/>
                      </a:pPr>
                      <a:endParaRPr sz="1100" u="none" strike="noStrike" cap="none"/>
                    </a:p>
                  </a:txBody>
                  <a:tcPr marL="18275" marR="18275" marT="12200" marB="12200"/>
                </a:tc>
                <a:tc>
                  <a:txBody>
                    <a:bodyPr/>
                    <a:lstStyle/>
                    <a:p>
                      <a:pPr marL="0" marR="0" lvl="0" indent="0" algn="l" rtl="0">
                        <a:spcBef>
                          <a:spcPts val="0"/>
                        </a:spcBef>
                        <a:spcAft>
                          <a:spcPts val="0"/>
                        </a:spcAft>
                        <a:buNone/>
                      </a:pPr>
                      <a:r>
                        <a:rPr lang="en-US" sz="1100" b="0" u="none" strike="noStrike" cap="none">
                          <a:solidFill>
                            <a:srgbClr val="000000"/>
                          </a:solidFill>
                        </a:rPr>
                        <a:t>Equipment</a:t>
                      </a:r>
                      <a:endParaRPr sz="1100" b="0"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r" rtl="0">
                        <a:spcBef>
                          <a:spcPts val="0"/>
                        </a:spcBef>
                        <a:spcAft>
                          <a:spcPts val="0"/>
                        </a:spcAft>
                        <a:buNone/>
                      </a:pPr>
                      <a:r>
                        <a:rPr lang="en-US" sz="1100" b="0" u="none" strike="noStrike" cap="none"/>
                        <a:t>$300.00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$300.00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$300.00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r" rtl="0">
                        <a:spcBef>
                          <a:spcPts val="0"/>
                        </a:spcBef>
                        <a:spcAft>
                          <a:spcPts val="0"/>
                        </a:spcAft>
                        <a:buNone/>
                      </a:pPr>
                      <a:r>
                        <a:rPr lang="en-US" sz="1100" b="0" u="none" strike="noStrike" cap="none"/>
                        <a:t>$900.00</a:t>
                      </a:r>
                      <a:endParaRPr sz="1100" b="0" u="none" strike="noStrike" cap="none">
                        <a:latin typeface="Times New Roman"/>
                        <a:ea typeface="Times New Roman"/>
                        <a:cs typeface="Times New Roman"/>
                        <a:sym typeface="Times New Roman"/>
                      </a:endParaRPr>
                    </a:p>
                  </a:txBody>
                  <a:tcPr marL="18275" marR="18275" marT="12200" marB="12200" anchor="b"/>
                </a:tc>
                <a:extLst>
                  <a:ext uri="{0D108BD9-81ED-4DB2-BD59-A6C34878D82A}">
                    <a16:rowId xmlns:a16="http://schemas.microsoft.com/office/drawing/2014/main" val="10005"/>
                  </a:ext>
                </a:extLst>
              </a:tr>
              <a:tr h="268150">
                <a:tc>
                  <a:txBody>
                    <a:bodyPr/>
                    <a:lstStyle/>
                    <a:p>
                      <a:pPr marL="0" marR="0" lvl="0" indent="0" algn="r" rtl="0">
                        <a:spcBef>
                          <a:spcPts val="0"/>
                        </a:spcBef>
                        <a:spcAft>
                          <a:spcPts val="0"/>
                        </a:spcAft>
                        <a:buNone/>
                      </a:pPr>
                      <a:r>
                        <a:rPr lang="en-US" sz="1100" b="1" u="none" strike="noStrike" cap="none">
                          <a:solidFill>
                            <a:srgbClr val="000000"/>
                          </a:solidFill>
                        </a:rPr>
                        <a:t>3</a:t>
                      </a:r>
                      <a:endParaRPr sz="1100" b="1"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r>
                        <a:rPr lang="en-US" sz="1100" b="1" u="none" strike="noStrike" cap="none">
                          <a:solidFill>
                            <a:srgbClr val="000000"/>
                          </a:solidFill>
                        </a:rPr>
                        <a:t>Software</a:t>
                      </a:r>
                      <a:endParaRPr sz="1100" b="1"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extLst>
                  <a:ext uri="{0D108BD9-81ED-4DB2-BD59-A6C34878D82A}">
                    <a16:rowId xmlns:a16="http://schemas.microsoft.com/office/drawing/2014/main" val="10006"/>
                  </a:ext>
                </a:extLst>
              </a:tr>
              <a:tr h="268150">
                <a:tc>
                  <a:txBody>
                    <a:bodyPr/>
                    <a:lstStyle/>
                    <a:p>
                      <a:pPr marL="0" marR="0" lvl="0" indent="0" algn="l" rtl="0">
                        <a:spcBef>
                          <a:spcPts val="0"/>
                        </a:spcBef>
                        <a:spcAft>
                          <a:spcPts val="0"/>
                        </a:spcAft>
                        <a:buNone/>
                      </a:pPr>
                      <a:endParaRPr sz="1100" u="none" strike="noStrike" cap="none"/>
                    </a:p>
                  </a:txBody>
                  <a:tcPr marL="18275" marR="18275" marT="12200" marB="12200"/>
                </a:tc>
                <a:tc>
                  <a:txBody>
                    <a:bodyPr/>
                    <a:lstStyle/>
                    <a:p>
                      <a:pPr marL="0" marR="0" lvl="0" indent="0" algn="l" rtl="0">
                        <a:spcBef>
                          <a:spcPts val="0"/>
                        </a:spcBef>
                        <a:spcAft>
                          <a:spcPts val="0"/>
                        </a:spcAft>
                        <a:buNone/>
                      </a:pPr>
                      <a:r>
                        <a:rPr lang="en-US" sz="1100" b="0" u="none" strike="noStrike" cap="none"/>
                        <a:t>Development</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$800.00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$1,300.00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$1,300.00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$1,500.00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$700.00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r" rtl="0">
                        <a:spcBef>
                          <a:spcPts val="0"/>
                        </a:spcBef>
                        <a:spcAft>
                          <a:spcPts val="0"/>
                        </a:spcAft>
                        <a:buNone/>
                      </a:pPr>
                      <a:r>
                        <a:rPr lang="en-US" sz="1100" b="0" u="none" strike="noStrike" cap="none"/>
                        <a:t>$5,600.00</a:t>
                      </a:r>
                      <a:endParaRPr sz="1100" b="0" u="none" strike="noStrike" cap="none">
                        <a:latin typeface="Times New Roman"/>
                        <a:ea typeface="Times New Roman"/>
                        <a:cs typeface="Times New Roman"/>
                        <a:sym typeface="Times New Roman"/>
                      </a:endParaRPr>
                    </a:p>
                  </a:txBody>
                  <a:tcPr marL="18275" marR="18275" marT="12200" marB="12200" anchor="b"/>
                </a:tc>
                <a:extLst>
                  <a:ext uri="{0D108BD9-81ED-4DB2-BD59-A6C34878D82A}">
                    <a16:rowId xmlns:a16="http://schemas.microsoft.com/office/drawing/2014/main" val="10007"/>
                  </a:ext>
                </a:extLst>
              </a:tr>
              <a:tr h="268150">
                <a:tc>
                  <a:txBody>
                    <a:bodyPr/>
                    <a:lstStyle/>
                    <a:p>
                      <a:pPr marL="0" marR="0" lvl="0" indent="0" algn="l" rtl="0">
                        <a:spcBef>
                          <a:spcPts val="0"/>
                        </a:spcBef>
                        <a:spcAft>
                          <a:spcPts val="0"/>
                        </a:spcAft>
                        <a:buNone/>
                      </a:pPr>
                      <a:endParaRPr sz="1100" u="none" strike="noStrike" cap="none"/>
                    </a:p>
                  </a:txBody>
                  <a:tcPr marL="18275" marR="18275" marT="12200" marB="12200"/>
                </a:tc>
                <a:tc>
                  <a:txBody>
                    <a:bodyPr/>
                    <a:lstStyle/>
                    <a:p>
                      <a:pPr marL="0" marR="0" lvl="0" indent="0" algn="l" rtl="0">
                        <a:spcBef>
                          <a:spcPts val="0"/>
                        </a:spcBef>
                        <a:spcAft>
                          <a:spcPts val="0"/>
                        </a:spcAft>
                        <a:buNone/>
                      </a:pPr>
                      <a:r>
                        <a:rPr lang="en-US" sz="1100" b="0" u="none" strike="noStrike" cap="none">
                          <a:solidFill>
                            <a:srgbClr val="000000"/>
                          </a:solidFill>
                        </a:rPr>
                        <a:t>Support</a:t>
                      </a:r>
                      <a:endParaRPr sz="1100" b="0"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r" rtl="0">
                        <a:spcBef>
                          <a:spcPts val="0"/>
                        </a:spcBef>
                        <a:spcAft>
                          <a:spcPts val="0"/>
                        </a:spcAft>
                        <a:buNone/>
                      </a:pPr>
                      <a:r>
                        <a:rPr lang="en-US" sz="1100" b="0" u="none" strike="noStrike" cap="none"/>
                        <a:t>$200.00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$200.00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$200.00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$300.00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r" rtl="0">
                        <a:spcBef>
                          <a:spcPts val="0"/>
                        </a:spcBef>
                        <a:spcAft>
                          <a:spcPts val="0"/>
                        </a:spcAft>
                        <a:buNone/>
                      </a:pPr>
                      <a:r>
                        <a:rPr lang="en-US" sz="1100" b="0" u="none" strike="noStrike" cap="none"/>
                        <a:t>$900.00</a:t>
                      </a:r>
                      <a:endParaRPr sz="1100" b="0" u="none" strike="noStrike" cap="none">
                        <a:latin typeface="Times New Roman"/>
                        <a:ea typeface="Times New Roman"/>
                        <a:cs typeface="Times New Roman"/>
                        <a:sym typeface="Times New Roman"/>
                      </a:endParaRPr>
                    </a:p>
                  </a:txBody>
                  <a:tcPr marL="18275" marR="18275" marT="12200" marB="12200" anchor="b"/>
                </a:tc>
                <a:extLst>
                  <a:ext uri="{0D108BD9-81ED-4DB2-BD59-A6C34878D82A}">
                    <a16:rowId xmlns:a16="http://schemas.microsoft.com/office/drawing/2014/main" val="10008"/>
                  </a:ext>
                </a:extLst>
              </a:tr>
              <a:tr h="268150">
                <a:tc>
                  <a:txBody>
                    <a:bodyPr/>
                    <a:lstStyle/>
                    <a:p>
                      <a:pPr marL="0" marR="0" lvl="0" indent="0" algn="r" rtl="0">
                        <a:spcBef>
                          <a:spcPts val="0"/>
                        </a:spcBef>
                        <a:spcAft>
                          <a:spcPts val="0"/>
                        </a:spcAft>
                        <a:buNone/>
                      </a:pPr>
                      <a:r>
                        <a:rPr lang="en-US" sz="1100" b="1" u="none" strike="noStrike" cap="none">
                          <a:solidFill>
                            <a:srgbClr val="000000"/>
                          </a:solidFill>
                        </a:rPr>
                        <a:t>4</a:t>
                      </a:r>
                      <a:endParaRPr sz="1100" b="1"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r>
                        <a:rPr lang="en-US" sz="1100" b="1" u="none" strike="noStrike" cap="none">
                          <a:solidFill>
                            <a:srgbClr val="000000"/>
                          </a:solidFill>
                        </a:rPr>
                        <a:t>Design Development</a:t>
                      </a:r>
                      <a:endParaRPr sz="1100" b="1"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r" rtl="0">
                        <a:spcBef>
                          <a:spcPts val="0"/>
                        </a:spcBef>
                        <a:spcAft>
                          <a:spcPts val="0"/>
                        </a:spcAft>
                        <a:buNone/>
                      </a:pPr>
                      <a:r>
                        <a:rPr lang="en-US" sz="1100" b="0" u="none" strike="noStrike" cap="none"/>
                        <a:t>$200.00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$250.00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$250.00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$100.00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$800.00</a:t>
                      </a:r>
                      <a:endParaRPr sz="1100" b="0" u="none" strike="noStrike" cap="none">
                        <a:latin typeface="Times New Roman"/>
                        <a:ea typeface="Times New Roman"/>
                        <a:cs typeface="Times New Roman"/>
                        <a:sym typeface="Times New Roman"/>
                      </a:endParaRPr>
                    </a:p>
                  </a:txBody>
                  <a:tcPr marL="18275" marR="18275" marT="12200" marB="12200" anchor="b"/>
                </a:tc>
                <a:extLst>
                  <a:ext uri="{0D108BD9-81ED-4DB2-BD59-A6C34878D82A}">
                    <a16:rowId xmlns:a16="http://schemas.microsoft.com/office/drawing/2014/main" val="10009"/>
                  </a:ext>
                </a:extLst>
              </a:tr>
              <a:tr h="268150">
                <a:tc>
                  <a:txBody>
                    <a:bodyPr/>
                    <a:lstStyle/>
                    <a:p>
                      <a:pPr marL="0" marR="0" lvl="0" indent="0" algn="r" rtl="0">
                        <a:spcBef>
                          <a:spcPts val="0"/>
                        </a:spcBef>
                        <a:spcAft>
                          <a:spcPts val="0"/>
                        </a:spcAft>
                        <a:buNone/>
                      </a:pPr>
                      <a:r>
                        <a:rPr lang="en-US" sz="1100" b="1" u="none" strike="noStrike" cap="none">
                          <a:solidFill>
                            <a:srgbClr val="000000"/>
                          </a:solidFill>
                        </a:rPr>
                        <a:t>5</a:t>
                      </a:r>
                      <a:endParaRPr sz="1100" b="1"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r>
                        <a:rPr lang="en-US" sz="1100" b="1" u="none" strike="noStrike" cap="none">
                          <a:solidFill>
                            <a:srgbClr val="000000"/>
                          </a:solidFill>
                        </a:rPr>
                        <a:t>Content Development</a:t>
                      </a:r>
                      <a:endParaRPr sz="1100" b="1"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r" rtl="0">
                        <a:spcBef>
                          <a:spcPts val="0"/>
                        </a:spcBef>
                        <a:spcAft>
                          <a:spcPts val="0"/>
                        </a:spcAft>
                        <a:buNone/>
                      </a:pPr>
                      <a:r>
                        <a:rPr lang="en-US" sz="1100" b="0" u="none" strike="noStrike" cap="none"/>
                        <a:t>$200.00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$200.00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$400.00</a:t>
                      </a:r>
                      <a:endParaRPr sz="1100" b="0" u="none" strike="noStrike" cap="none">
                        <a:latin typeface="Times New Roman"/>
                        <a:ea typeface="Times New Roman"/>
                        <a:cs typeface="Times New Roman"/>
                        <a:sym typeface="Times New Roman"/>
                      </a:endParaRPr>
                    </a:p>
                  </a:txBody>
                  <a:tcPr marL="18275" marR="18275" marT="12200" marB="12200" anchor="b"/>
                </a:tc>
                <a:extLst>
                  <a:ext uri="{0D108BD9-81ED-4DB2-BD59-A6C34878D82A}">
                    <a16:rowId xmlns:a16="http://schemas.microsoft.com/office/drawing/2014/main" val="10010"/>
                  </a:ext>
                </a:extLst>
              </a:tr>
              <a:tr h="464925">
                <a:tc>
                  <a:txBody>
                    <a:bodyPr/>
                    <a:lstStyle/>
                    <a:p>
                      <a:pPr marL="0" marR="0" lvl="0" indent="0" algn="r" rtl="0">
                        <a:spcBef>
                          <a:spcPts val="0"/>
                        </a:spcBef>
                        <a:spcAft>
                          <a:spcPts val="0"/>
                        </a:spcAft>
                        <a:buNone/>
                      </a:pPr>
                      <a:r>
                        <a:rPr lang="en-US" sz="1100" b="1" u="none" strike="noStrike" cap="none">
                          <a:solidFill>
                            <a:srgbClr val="000000"/>
                          </a:solidFill>
                        </a:rPr>
                        <a:t>6</a:t>
                      </a:r>
                      <a:endParaRPr sz="1100" b="1"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r>
                        <a:rPr lang="en-US" sz="1100" b="1" u="none" strike="noStrike" cap="none">
                          <a:solidFill>
                            <a:srgbClr val="000000"/>
                          </a:solidFill>
                        </a:rPr>
                        <a:t>Testing (10% of the total hardware and software cost)</a:t>
                      </a:r>
                      <a:endParaRPr sz="1100" b="1"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r" rtl="0">
                        <a:spcBef>
                          <a:spcPts val="0"/>
                        </a:spcBef>
                        <a:spcAft>
                          <a:spcPts val="0"/>
                        </a:spcAft>
                        <a:buNone/>
                      </a:pPr>
                      <a:r>
                        <a:rPr lang="en-US" sz="1100" b="0" u="none" strike="noStrike" cap="none"/>
                        <a:t>$200.00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$300.00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$280.00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r" rtl="0">
                        <a:spcBef>
                          <a:spcPts val="0"/>
                        </a:spcBef>
                        <a:spcAft>
                          <a:spcPts val="0"/>
                        </a:spcAft>
                        <a:buNone/>
                      </a:pPr>
                      <a:r>
                        <a:rPr lang="en-US" sz="1100" b="0" u="none" strike="noStrike" cap="none"/>
                        <a:t>$780.00</a:t>
                      </a:r>
                      <a:endParaRPr sz="1100" b="0" u="none" strike="noStrike" cap="none">
                        <a:latin typeface="Times New Roman"/>
                        <a:ea typeface="Times New Roman"/>
                        <a:cs typeface="Times New Roman"/>
                        <a:sym typeface="Times New Roman"/>
                      </a:endParaRPr>
                    </a:p>
                  </a:txBody>
                  <a:tcPr marL="18275" marR="18275" marT="12200" marB="12200" anchor="b"/>
                </a:tc>
                <a:extLst>
                  <a:ext uri="{0D108BD9-81ED-4DB2-BD59-A6C34878D82A}">
                    <a16:rowId xmlns:a16="http://schemas.microsoft.com/office/drawing/2014/main" val="10011"/>
                  </a:ext>
                </a:extLst>
              </a:tr>
              <a:tr h="268150">
                <a:tc>
                  <a:txBody>
                    <a:bodyPr/>
                    <a:lstStyle/>
                    <a:p>
                      <a:pPr marL="0" marR="0" lvl="0" indent="0" algn="r" rtl="0">
                        <a:spcBef>
                          <a:spcPts val="0"/>
                        </a:spcBef>
                        <a:spcAft>
                          <a:spcPts val="0"/>
                        </a:spcAft>
                        <a:buNone/>
                      </a:pPr>
                      <a:r>
                        <a:rPr lang="en-US" sz="1100" b="1" u="none" strike="noStrike" cap="none">
                          <a:solidFill>
                            <a:srgbClr val="000000"/>
                          </a:solidFill>
                        </a:rPr>
                        <a:t>7</a:t>
                      </a:r>
                      <a:endParaRPr sz="1100" b="1"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r>
                        <a:rPr lang="en-US" sz="1100" b="1" u="none" strike="noStrike" cap="none">
                          <a:solidFill>
                            <a:srgbClr val="000000"/>
                          </a:solidFill>
                        </a:rPr>
                        <a:t>Flexible account </a:t>
                      </a:r>
                      <a:endParaRPr sz="1100" b="1"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extLst>
                  <a:ext uri="{0D108BD9-81ED-4DB2-BD59-A6C34878D82A}">
                    <a16:rowId xmlns:a16="http://schemas.microsoft.com/office/drawing/2014/main" val="10012"/>
                  </a:ext>
                </a:extLst>
              </a:tr>
              <a:tr h="268150">
                <a:tc>
                  <a:txBody>
                    <a:bodyPr/>
                    <a:lstStyle/>
                    <a:p>
                      <a:pPr marL="0" marR="0" lvl="0" indent="0" algn="l" rtl="0">
                        <a:spcBef>
                          <a:spcPts val="0"/>
                        </a:spcBef>
                        <a:spcAft>
                          <a:spcPts val="0"/>
                        </a:spcAft>
                        <a:buNone/>
                      </a:pPr>
                      <a:endParaRPr sz="1100" u="none" strike="noStrike" cap="none"/>
                    </a:p>
                  </a:txBody>
                  <a:tcPr marL="18275" marR="18275" marT="12200" marB="12200"/>
                </a:tc>
                <a:tc>
                  <a:txBody>
                    <a:bodyPr/>
                    <a:lstStyle/>
                    <a:p>
                      <a:pPr marL="0" marR="0" lvl="0" indent="0" algn="l" rtl="0">
                        <a:spcBef>
                          <a:spcPts val="0"/>
                        </a:spcBef>
                        <a:spcAft>
                          <a:spcPts val="0"/>
                        </a:spcAft>
                        <a:buNone/>
                      </a:pPr>
                      <a:r>
                        <a:rPr lang="en-US" sz="1100" b="0" u="none" strike="noStrike" cap="none">
                          <a:solidFill>
                            <a:srgbClr val="000000"/>
                          </a:solidFill>
                        </a:rPr>
                        <a:t>Travelling</a:t>
                      </a:r>
                      <a:endParaRPr sz="1100" b="0"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r" rtl="0">
                        <a:spcBef>
                          <a:spcPts val="0"/>
                        </a:spcBef>
                        <a:spcAft>
                          <a:spcPts val="0"/>
                        </a:spcAft>
                        <a:buNone/>
                      </a:pPr>
                      <a:r>
                        <a:rPr lang="en-US" sz="1100" b="0" u="none" strike="noStrike" cap="none"/>
                        <a:t>$500.00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$500.00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r" rtl="0">
                        <a:spcBef>
                          <a:spcPts val="0"/>
                        </a:spcBef>
                        <a:spcAft>
                          <a:spcPts val="0"/>
                        </a:spcAft>
                        <a:buNone/>
                      </a:pPr>
                      <a:r>
                        <a:rPr lang="en-US" sz="1100" b="0" u="none" strike="noStrike" cap="none"/>
                        <a:t>$1,000.00</a:t>
                      </a:r>
                      <a:endParaRPr sz="1100" b="0" u="none" strike="noStrike" cap="none">
                        <a:latin typeface="Times New Roman"/>
                        <a:ea typeface="Times New Roman"/>
                        <a:cs typeface="Times New Roman"/>
                        <a:sym typeface="Times New Roman"/>
                      </a:endParaRPr>
                    </a:p>
                  </a:txBody>
                  <a:tcPr marL="18275" marR="18275" marT="12200" marB="12200" anchor="b"/>
                </a:tc>
                <a:extLst>
                  <a:ext uri="{0D108BD9-81ED-4DB2-BD59-A6C34878D82A}">
                    <a16:rowId xmlns:a16="http://schemas.microsoft.com/office/drawing/2014/main" val="10013"/>
                  </a:ext>
                </a:extLst>
              </a:tr>
              <a:tr h="268150">
                <a:tc>
                  <a:txBody>
                    <a:bodyPr/>
                    <a:lstStyle/>
                    <a:p>
                      <a:pPr marL="0" marR="0" lvl="0" indent="0" algn="l" rtl="0">
                        <a:spcBef>
                          <a:spcPts val="0"/>
                        </a:spcBef>
                        <a:spcAft>
                          <a:spcPts val="0"/>
                        </a:spcAft>
                        <a:buNone/>
                      </a:pPr>
                      <a:endParaRPr sz="1100" u="none" strike="noStrike" cap="none"/>
                    </a:p>
                  </a:txBody>
                  <a:tcPr marL="18275" marR="18275" marT="12200" marB="12200"/>
                </a:tc>
                <a:tc>
                  <a:txBody>
                    <a:bodyPr/>
                    <a:lstStyle/>
                    <a:p>
                      <a:pPr marL="0" marR="0" lvl="0" indent="0" algn="l" rtl="0">
                        <a:spcBef>
                          <a:spcPts val="0"/>
                        </a:spcBef>
                        <a:spcAft>
                          <a:spcPts val="0"/>
                        </a:spcAft>
                        <a:buNone/>
                      </a:pPr>
                      <a:r>
                        <a:rPr lang="en-US" sz="1100" b="0" u="none" strike="noStrike" cap="none">
                          <a:solidFill>
                            <a:srgbClr val="000000"/>
                          </a:solidFill>
                        </a:rPr>
                        <a:t>Training</a:t>
                      </a:r>
                      <a:endParaRPr sz="1100" b="0"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$400.00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$200.00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r" rtl="0">
                        <a:spcBef>
                          <a:spcPts val="0"/>
                        </a:spcBef>
                        <a:spcAft>
                          <a:spcPts val="0"/>
                        </a:spcAft>
                        <a:buNone/>
                      </a:pPr>
                      <a:r>
                        <a:rPr lang="en-US" sz="1100" b="0" u="none" strike="noStrike" cap="none"/>
                        <a:t>$600.00</a:t>
                      </a:r>
                      <a:endParaRPr sz="1100" b="0" u="none" strike="noStrike" cap="none">
                        <a:latin typeface="Times New Roman"/>
                        <a:ea typeface="Times New Roman"/>
                        <a:cs typeface="Times New Roman"/>
                        <a:sym typeface="Times New Roman"/>
                      </a:endParaRPr>
                    </a:p>
                  </a:txBody>
                  <a:tcPr marL="18275" marR="18275" marT="12200" marB="12200" anchor="b"/>
                </a:tc>
                <a:extLst>
                  <a:ext uri="{0D108BD9-81ED-4DB2-BD59-A6C34878D82A}">
                    <a16:rowId xmlns:a16="http://schemas.microsoft.com/office/drawing/2014/main" val="10014"/>
                  </a:ext>
                </a:extLst>
              </a:tr>
              <a:tr h="268150">
                <a:tc>
                  <a:txBody>
                    <a:bodyPr/>
                    <a:lstStyle/>
                    <a:p>
                      <a:pPr marL="0" marR="0" lvl="0" indent="0" algn="l" rtl="0">
                        <a:spcBef>
                          <a:spcPts val="0"/>
                        </a:spcBef>
                        <a:spcAft>
                          <a:spcPts val="0"/>
                        </a:spcAft>
                        <a:buNone/>
                      </a:pPr>
                      <a:endParaRPr sz="1100" u="none" strike="noStrike" cap="none"/>
                    </a:p>
                  </a:txBody>
                  <a:tcPr marL="18275" marR="18275" marT="12200" marB="12200"/>
                </a:tc>
                <a:tc>
                  <a:txBody>
                    <a:bodyPr/>
                    <a:lstStyle/>
                    <a:p>
                      <a:pPr marL="0" marR="0" lvl="0" indent="0" algn="l" rtl="0">
                        <a:spcBef>
                          <a:spcPts val="0"/>
                        </a:spcBef>
                        <a:spcAft>
                          <a:spcPts val="0"/>
                        </a:spcAft>
                        <a:buNone/>
                      </a:pPr>
                      <a:r>
                        <a:rPr lang="en-US" sz="1100" b="0" u="none" strike="noStrike" cap="none">
                          <a:solidFill>
                            <a:srgbClr val="000000"/>
                          </a:solidFill>
                        </a:rPr>
                        <a:t>Meetings</a:t>
                      </a:r>
                      <a:endParaRPr sz="1100" b="0"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r" rtl="0">
                        <a:spcBef>
                          <a:spcPts val="0"/>
                        </a:spcBef>
                        <a:spcAft>
                          <a:spcPts val="0"/>
                        </a:spcAft>
                        <a:buNone/>
                      </a:pPr>
                      <a:r>
                        <a:rPr lang="en-US" sz="1100" b="0" u="none" strike="noStrike" cap="none"/>
                        <a:t>$100.00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$100.00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$100.00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$100.00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$100.00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$500.00</a:t>
                      </a:r>
                      <a:endParaRPr sz="1100" b="0" u="none" strike="noStrike" cap="none">
                        <a:latin typeface="Times New Roman"/>
                        <a:ea typeface="Times New Roman"/>
                        <a:cs typeface="Times New Roman"/>
                        <a:sym typeface="Times New Roman"/>
                      </a:endParaRPr>
                    </a:p>
                  </a:txBody>
                  <a:tcPr marL="18275" marR="18275" marT="12200" marB="12200" anchor="b"/>
                </a:tc>
                <a:extLst>
                  <a:ext uri="{0D108BD9-81ED-4DB2-BD59-A6C34878D82A}">
                    <a16:rowId xmlns:a16="http://schemas.microsoft.com/office/drawing/2014/main" val="10015"/>
                  </a:ext>
                </a:extLst>
              </a:tr>
              <a:tr h="268150">
                <a:tc>
                  <a:txBody>
                    <a:bodyPr/>
                    <a:lstStyle/>
                    <a:p>
                      <a:pPr marL="0" marR="0" lvl="0" indent="0" algn="l" rtl="0">
                        <a:spcBef>
                          <a:spcPts val="0"/>
                        </a:spcBef>
                        <a:spcAft>
                          <a:spcPts val="0"/>
                        </a:spcAft>
                        <a:buNone/>
                      </a:pPr>
                      <a:endParaRPr sz="1100" u="none" strike="noStrike" cap="none"/>
                    </a:p>
                  </a:txBody>
                  <a:tcPr marL="18275" marR="18275" marT="12200" marB="12200"/>
                </a:tc>
                <a:tc>
                  <a:txBody>
                    <a:bodyPr/>
                    <a:lstStyle/>
                    <a:p>
                      <a:pPr marL="0" marR="0" lvl="0" indent="0" algn="l" rtl="0">
                        <a:spcBef>
                          <a:spcPts val="0"/>
                        </a:spcBef>
                        <a:spcAft>
                          <a:spcPts val="0"/>
                        </a:spcAft>
                        <a:buNone/>
                      </a:pPr>
                      <a:r>
                        <a:rPr lang="en-US" sz="1100" b="0" u="none" strike="noStrike" cap="none">
                          <a:solidFill>
                            <a:srgbClr val="000000"/>
                          </a:solidFill>
                        </a:rPr>
                        <a:t>Administration</a:t>
                      </a:r>
                      <a:endParaRPr sz="1100" b="0"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r" rtl="0">
                        <a:spcBef>
                          <a:spcPts val="0"/>
                        </a:spcBef>
                        <a:spcAft>
                          <a:spcPts val="0"/>
                        </a:spcAft>
                        <a:buNone/>
                      </a:pPr>
                      <a:r>
                        <a:rPr lang="en-US" sz="1100" b="0" u="none" strike="noStrike" cap="none"/>
                        <a:t>$160.00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$160.00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$160.00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$160.00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$160.00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$800.00</a:t>
                      </a:r>
                      <a:endParaRPr sz="1100" b="0" u="none" strike="noStrike" cap="none">
                        <a:latin typeface="Times New Roman"/>
                        <a:ea typeface="Times New Roman"/>
                        <a:cs typeface="Times New Roman"/>
                        <a:sym typeface="Times New Roman"/>
                      </a:endParaRPr>
                    </a:p>
                  </a:txBody>
                  <a:tcPr marL="18275" marR="18275" marT="12200" marB="12200" anchor="b"/>
                </a:tc>
                <a:extLst>
                  <a:ext uri="{0D108BD9-81ED-4DB2-BD59-A6C34878D82A}">
                    <a16:rowId xmlns:a16="http://schemas.microsoft.com/office/drawing/2014/main" val="10016"/>
                  </a:ext>
                </a:extLst>
              </a:tr>
              <a:tr h="268150">
                <a:tc>
                  <a:txBody>
                    <a:bodyPr/>
                    <a:lstStyle/>
                    <a:p>
                      <a:pPr marL="0" marR="0" lvl="0" indent="0" algn="l" rtl="0">
                        <a:spcBef>
                          <a:spcPts val="0"/>
                        </a:spcBef>
                        <a:spcAft>
                          <a:spcPts val="0"/>
                        </a:spcAft>
                        <a:buNone/>
                      </a:pPr>
                      <a:endParaRPr sz="1100" u="none" strike="noStrike" cap="none"/>
                    </a:p>
                  </a:txBody>
                  <a:tcPr marL="18275" marR="18275" marT="12200" marB="12200" anchor="b"/>
                </a:tc>
                <a:tc>
                  <a:txBody>
                    <a:bodyPr/>
                    <a:lstStyle/>
                    <a:p>
                      <a:pPr marL="0" marR="0" lvl="0" indent="0" algn="l" rtl="0">
                        <a:spcBef>
                          <a:spcPts val="0"/>
                        </a:spcBef>
                        <a:spcAft>
                          <a:spcPts val="0"/>
                        </a:spcAft>
                        <a:buNone/>
                      </a:pPr>
                      <a:r>
                        <a:rPr lang="en-US" sz="1100" b="1" u="none" strike="noStrike" cap="none">
                          <a:solidFill>
                            <a:srgbClr val="000000"/>
                          </a:solidFill>
                        </a:rPr>
                        <a:t>Total Project Cost</a:t>
                      </a:r>
                      <a:endParaRPr sz="1100" b="1" u="none" strike="noStrike" cap="none">
                        <a:solidFill>
                          <a:srgbClr val="000000"/>
                        </a:solidFill>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$7,000.00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$8,260.00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$8,360.00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$9,090.00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$8,510.00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$7,060.00</a:t>
                      </a:r>
                      <a:endParaRPr sz="1100" b="0" u="none" strike="noStrike" cap="none">
                        <a:latin typeface="Times New Roman"/>
                        <a:ea typeface="Times New Roman"/>
                        <a:cs typeface="Times New Roman"/>
                        <a:sym typeface="Times New Roman"/>
                      </a:endParaRPr>
                    </a:p>
                  </a:txBody>
                  <a:tcPr marL="18275" marR="18275" marT="12200" marB="12200" anchor="b"/>
                </a:tc>
                <a:tc>
                  <a:txBody>
                    <a:bodyPr/>
                    <a:lstStyle/>
                    <a:p>
                      <a:pPr marL="0" marR="0" lvl="0" indent="0" algn="r" rtl="0">
                        <a:spcBef>
                          <a:spcPts val="0"/>
                        </a:spcBef>
                        <a:spcAft>
                          <a:spcPts val="0"/>
                        </a:spcAft>
                        <a:buNone/>
                      </a:pPr>
                      <a:r>
                        <a:rPr lang="en-US" sz="1100" b="0" u="none" strike="noStrike" cap="none"/>
                        <a:t>$48,280.00</a:t>
                      </a:r>
                      <a:endParaRPr sz="1100" b="0" u="none" strike="noStrike" cap="none">
                        <a:latin typeface="Times New Roman"/>
                        <a:ea typeface="Times New Roman"/>
                        <a:cs typeface="Times New Roman"/>
                        <a:sym typeface="Times New Roman"/>
                      </a:endParaRPr>
                    </a:p>
                  </a:txBody>
                  <a:tcPr marL="18275" marR="18275" marT="12200" marB="12200" anchor="b"/>
                </a:tc>
                <a:extLst>
                  <a:ext uri="{0D108BD9-81ED-4DB2-BD59-A6C34878D82A}">
                    <a16:rowId xmlns:a16="http://schemas.microsoft.com/office/drawing/2014/main" val="10017"/>
                  </a:ext>
                </a:extLst>
              </a:tr>
            </a:tbl>
          </a:graphicData>
        </a:graphic>
      </p:graphicFrame>
      <p:sp>
        <p:nvSpPr>
          <p:cNvPr id="210" name="Google Shape;210;p28"/>
          <p:cNvSpPr/>
          <p:nvPr/>
        </p:nvSpPr>
        <p:spPr>
          <a:xfrm>
            <a:off x="4884771" y="623164"/>
            <a:ext cx="316625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Budgeting over 6 weeks</a:t>
            </a:r>
            <a:endParaRPr/>
          </a:p>
        </p:txBody>
      </p:sp>
    </p:spTree>
  </p:cSld>
  <p:clrMapOvr>
    <a:masterClrMapping/>
  </p:clrMapOvr>
</p:sld>
</file>

<file path=ppt/theme/theme1.xml><?xml version="1.0" encoding="utf-8"?>
<a:theme xmlns:a="http://schemas.openxmlformats.org/drawingml/2006/main"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1232</Words>
  <Application>Microsoft Office PowerPoint</Application>
  <PresentationFormat>Widescreen</PresentationFormat>
  <Paragraphs>518</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 New Roman</vt:lpstr>
      <vt:lpstr>Calibri</vt:lpstr>
      <vt:lpstr>Arial</vt:lpstr>
      <vt:lpstr>Ruge Boogie</vt:lpstr>
      <vt:lpstr>Twentieth Century</vt:lpstr>
      <vt:lpstr>Droplet</vt:lpstr>
      <vt:lpstr>“ADAM’S KITCHEN” </vt:lpstr>
      <vt:lpstr>Project Overview  </vt:lpstr>
      <vt:lpstr>Project Requirements</vt:lpstr>
      <vt:lpstr>Deliverables of the Project</vt:lpstr>
      <vt:lpstr>Goal (vision) Statement</vt:lpstr>
      <vt:lpstr>PowerPoint Presentation</vt:lpstr>
      <vt:lpstr>Risk Register </vt:lpstr>
      <vt:lpstr>PowerPoint Presentation</vt:lpstr>
      <vt:lpstr>PowerPoint Presentation</vt:lpstr>
      <vt:lpstr>Work Breakdown Structure</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“ADAM’S KITCHEN”</dc:title>
  <cp:lastModifiedBy>Kseniya</cp:lastModifiedBy>
  <cp:revision>10</cp:revision>
  <dcterms:modified xsi:type="dcterms:W3CDTF">2019-11-21T04:46:14Z</dcterms:modified>
</cp:coreProperties>
</file>