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6" r:id="rId14"/>
    <p:sldId id="265" r:id="rId15"/>
    <p:sldId id="266" r:id="rId16"/>
    <p:sldId id="267" r:id="rId17"/>
    <p:sldId id="268" r:id="rId18"/>
    <p:sldId id="269" r:id="rId19"/>
    <p:sldId id="270" r:id="rId20"/>
    <p:sldId id="271"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837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54524dfe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54524dfe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54524dfe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54524dfe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4524dfe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4524dfe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54524dfe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54524dfe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54524dfe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54524dfe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54524df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54524dfe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54524dfe7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54524dfe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524dfe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524dfe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4524dfe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4524dfe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4524dfe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54524dfe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54524dfe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54524dfe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54524dfe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54524dfe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54524dfe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54524dfe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54524dfe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54524dfe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4524dfe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4524dfe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harlfoxem/housesalespredic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arlfoxem/housesalespredic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ALY 6015 Intermediate Analytics Cooperative Project:</a:t>
            </a:r>
            <a:endParaRPr sz="3000"/>
          </a:p>
          <a:p>
            <a:pPr marL="0" lvl="0" indent="0" algn="l" rtl="0">
              <a:spcBef>
                <a:spcPts val="0"/>
              </a:spcBef>
              <a:spcAft>
                <a:spcPts val="0"/>
              </a:spcAft>
              <a:buNone/>
            </a:pPr>
            <a:r>
              <a:rPr lang="en" sz="2400"/>
              <a:t>Predict House Price of King County, WA</a:t>
            </a:r>
            <a:endParaRPr sz="24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5:</a:t>
            </a:r>
            <a:endParaRPr/>
          </a:p>
          <a:p>
            <a:pPr marL="0" lvl="0" indent="0" algn="l" rtl="0">
              <a:spcBef>
                <a:spcPts val="0"/>
              </a:spcBef>
              <a:spcAft>
                <a:spcPts val="0"/>
              </a:spcAft>
              <a:buNone/>
            </a:pPr>
            <a:r>
              <a:rPr lang="en"/>
              <a:t>Sijiang Liu, </a:t>
            </a:r>
            <a:endParaRPr/>
          </a:p>
          <a:p>
            <a:pPr marL="0" lvl="0" indent="0" algn="l" rtl="0">
              <a:spcBef>
                <a:spcPts val="0"/>
              </a:spcBef>
              <a:spcAft>
                <a:spcPts val="0"/>
              </a:spcAft>
              <a:buNone/>
            </a:pPr>
            <a:r>
              <a:rPr lang="en"/>
              <a:t>Gupta Divya, </a:t>
            </a:r>
            <a:endParaRPr/>
          </a:p>
          <a:p>
            <a:pPr marL="0" lvl="0" indent="0" algn="l" rtl="0">
              <a:spcBef>
                <a:spcPts val="0"/>
              </a:spcBef>
              <a:spcAft>
                <a:spcPts val="0"/>
              </a:spcAft>
              <a:buNone/>
            </a:pPr>
            <a:r>
              <a:rPr lang="en"/>
              <a:t>Zeyu Hu, </a:t>
            </a:r>
            <a:endParaRPr/>
          </a:p>
          <a:p>
            <a:pPr marL="0" lvl="0" indent="0" algn="l" rtl="0">
              <a:spcBef>
                <a:spcPts val="0"/>
              </a:spcBef>
              <a:spcAft>
                <a:spcPts val="0"/>
              </a:spcAft>
              <a:buNone/>
            </a:pPr>
            <a:r>
              <a:rPr lang="en">
                <a:latin typeface="Arial"/>
                <a:ea typeface="Arial"/>
                <a:cs typeface="Arial"/>
                <a:sym typeface="Arial"/>
              </a:rPr>
              <a:t>Venkata Krishna Kaushik Burra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1A95-F676-4F13-A384-43B544CFDFF7}"/>
              </a:ext>
            </a:extLst>
          </p:cNvPr>
          <p:cNvSpPr>
            <a:spLocks noGrp="1"/>
          </p:cNvSpPr>
          <p:nvPr>
            <p:ph type="title"/>
          </p:nvPr>
        </p:nvSpPr>
        <p:spPr>
          <a:xfrm>
            <a:off x="219740" y="1297385"/>
            <a:ext cx="8196610" cy="535200"/>
          </a:xfrm>
        </p:spPr>
        <p:txBody>
          <a:bodyPr/>
          <a:lstStyle/>
          <a:p>
            <a:r>
              <a:rPr lang="en-US" dirty="0"/>
              <a:t>Predicting  the model </a:t>
            </a:r>
          </a:p>
        </p:txBody>
      </p:sp>
      <p:pic>
        <p:nvPicPr>
          <p:cNvPr id="9" name="Picture 8">
            <a:extLst>
              <a:ext uri="{FF2B5EF4-FFF2-40B4-BE49-F238E27FC236}">
                <a16:creationId xmlns:a16="http://schemas.microsoft.com/office/drawing/2014/main" id="{2DA2BF17-CAB3-45AB-B0FE-94BC5E9568FB}"/>
              </a:ext>
            </a:extLst>
          </p:cNvPr>
          <p:cNvPicPr>
            <a:picLocks noChangeAspect="1"/>
          </p:cNvPicPr>
          <p:nvPr/>
        </p:nvPicPr>
        <p:blipFill>
          <a:blip r:embed="rId3"/>
          <a:stretch>
            <a:fillRect/>
          </a:stretch>
        </p:blipFill>
        <p:spPr>
          <a:xfrm>
            <a:off x="0" y="2030700"/>
            <a:ext cx="3520440" cy="937260"/>
          </a:xfrm>
          <a:prstGeom prst="rect">
            <a:avLst/>
          </a:prstGeom>
        </p:spPr>
      </p:pic>
      <p:pic>
        <p:nvPicPr>
          <p:cNvPr id="11" name="Picture 10">
            <a:extLst>
              <a:ext uri="{FF2B5EF4-FFF2-40B4-BE49-F238E27FC236}">
                <a16:creationId xmlns:a16="http://schemas.microsoft.com/office/drawing/2014/main" id="{97474ECE-7D6D-420A-AEE3-126AC5398A04}"/>
              </a:ext>
            </a:extLst>
          </p:cNvPr>
          <p:cNvPicPr>
            <a:picLocks noChangeAspect="1"/>
          </p:cNvPicPr>
          <p:nvPr/>
        </p:nvPicPr>
        <p:blipFill>
          <a:blip r:embed="rId4"/>
          <a:stretch>
            <a:fillRect/>
          </a:stretch>
        </p:blipFill>
        <p:spPr>
          <a:xfrm>
            <a:off x="5896484" y="1205673"/>
            <a:ext cx="2964634" cy="3937827"/>
          </a:xfrm>
          <a:prstGeom prst="rect">
            <a:avLst/>
          </a:prstGeom>
        </p:spPr>
      </p:pic>
    </p:spTree>
    <p:extLst>
      <p:ext uri="{BB962C8B-B14F-4D97-AF65-F5344CB8AC3E}">
        <p14:creationId xmlns:p14="http://schemas.microsoft.com/office/powerpoint/2010/main" val="321410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4AE-10C7-4F32-9FE4-979D98FDB9AC}"/>
              </a:ext>
            </a:extLst>
          </p:cNvPr>
          <p:cNvSpPr>
            <a:spLocks noGrp="1"/>
          </p:cNvSpPr>
          <p:nvPr>
            <p:ph type="title"/>
          </p:nvPr>
        </p:nvSpPr>
        <p:spPr>
          <a:xfrm>
            <a:off x="0" y="1219200"/>
            <a:ext cx="7688700" cy="535200"/>
          </a:xfrm>
        </p:spPr>
        <p:txBody>
          <a:bodyPr/>
          <a:lstStyle/>
          <a:p>
            <a:r>
              <a:rPr lang="en-US" dirty="0"/>
              <a:t>Predictions for Price vs Sqft Living</a:t>
            </a:r>
          </a:p>
        </p:txBody>
      </p:sp>
      <p:pic>
        <p:nvPicPr>
          <p:cNvPr id="5" name="Picture 4">
            <a:extLst>
              <a:ext uri="{FF2B5EF4-FFF2-40B4-BE49-F238E27FC236}">
                <a16:creationId xmlns:a16="http://schemas.microsoft.com/office/drawing/2014/main" id="{BA0A92AB-770E-4D7A-8DB5-DE918F3E13DE}"/>
              </a:ext>
            </a:extLst>
          </p:cNvPr>
          <p:cNvPicPr>
            <a:picLocks noChangeAspect="1"/>
          </p:cNvPicPr>
          <p:nvPr/>
        </p:nvPicPr>
        <p:blipFill>
          <a:blip r:embed="rId2"/>
          <a:stretch>
            <a:fillRect/>
          </a:stretch>
        </p:blipFill>
        <p:spPr>
          <a:xfrm>
            <a:off x="0" y="2078874"/>
            <a:ext cx="5593080" cy="1371600"/>
          </a:xfrm>
          <a:prstGeom prst="rect">
            <a:avLst/>
          </a:prstGeom>
        </p:spPr>
      </p:pic>
      <p:pic>
        <p:nvPicPr>
          <p:cNvPr id="7" name="Picture 6">
            <a:extLst>
              <a:ext uri="{FF2B5EF4-FFF2-40B4-BE49-F238E27FC236}">
                <a16:creationId xmlns:a16="http://schemas.microsoft.com/office/drawing/2014/main" id="{3FC0ADD5-E5CA-48C4-B0E3-7F3F134B5BF2}"/>
              </a:ext>
            </a:extLst>
          </p:cNvPr>
          <p:cNvPicPr>
            <a:picLocks noChangeAspect="1"/>
          </p:cNvPicPr>
          <p:nvPr/>
        </p:nvPicPr>
        <p:blipFill>
          <a:blip r:embed="rId3"/>
          <a:stretch>
            <a:fillRect/>
          </a:stretch>
        </p:blipFill>
        <p:spPr>
          <a:xfrm>
            <a:off x="6145972" y="1138704"/>
            <a:ext cx="2998028" cy="4004796"/>
          </a:xfrm>
          <a:prstGeom prst="rect">
            <a:avLst/>
          </a:prstGeom>
        </p:spPr>
      </p:pic>
    </p:spTree>
    <p:extLst>
      <p:ext uri="{BB962C8B-B14F-4D97-AF65-F5344CB8AC3E}">
        <p14:creationId xmlns:p14="http://schemas.microsoft.com/office/powerpoint/2010/main" val="314146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63A4-5F32-4C4C-889A-7DAAB15F5393}"/>
              </a:ext>
            </a:extLst>
          </p:cNvPr>
          <p:cNvSpPr>
            <a:spLocks noGrp="1"/>
          </p:cNvSpPr>
          <p:nvPr>
            <p:ph type="title"/>
          </p:nvPr>
        </p:nvSpPr>
        <p:spPr>
          <a:xfrm>
            <a:off x="176557" y="1318650"/>
            <a:ext cx="7688700" cy="535200"/>
          </a:xfrm>
        </p:spPr>
        <p:txBody>
          <a:bodyPr/>
          <a:lstStyle/>
          <a:p>
            <a:r>
              <a:rPr lang="en-US" dirty="0"/>
              <a:t>Random Forest  Regression </a:t>
            </a:r>
          </a:p>
        </p:txBody>
      </p:sp>
      <p:pic>
        <p:nvPicPr>
          <p:cNvPr id="5" name="Picture 4">
            <a:extLst>
              <a:ext uri="{FF2B5EF4-FFF2-40B4-BE49-F238E27FC236}">
                <a16:creationId xmlns:a16="http://schemas.microsoft.com/office/drawing/2014/main" id="{0500E11E-BD27-4252-A436-8030B3CB1514}"/>
              </a:ext>
            </a:extLst>
          </p:cNvPr>
          <p:cNvPicPr>
            <a:picLocks noChangeAspect="1"/>
          </p:cNvPicPr>
          <p:nvPr/>
        </p:nvPicPr>
        <p:blipFill>
          <a:blip r:embed="rId2"/>
          <a:stretch>
            <a:fillRect/>
          </a:stretch>
        </p:blipFill>
        <p:spPr>
          <a:xfrm>
            <a:off x="176557" y="2258534"/>
            <a:ext cx="4511040" cy="2464364"/>
          </a:xfrm>
          <a:prstGeom prst="rect">
            <a:avLst/>
          </a:prstGeom>
        </p:spPr>
      </p:pic>
      <p:pic>
        <p:nvPicPr>
          <p:cNvPr id="7" name="Picture 6">
            <a:extLst>
              <a:ext uri="{FF2B5EF4-FFF2-40B4-BE49-F238E27FC236}">
                <a16:creationId xmlns:a16="http://schemas.microsoft.com/office/drawing/2014/main" id="{09C9EA23-F85E-47A8-8610-47282214BF2B}"/>
              </a:ext>
            </a:extLst>
          </p:cNvPr>
          <p:cNvPicPr>
            <a:picLocks noChangeAspect="1"/>
          </p:cNvPicPr>
          <p:nvPr/>
        </p:nvPicPr>
        <p:blipFill>
          <a:blip r:embed="rId3"/>
          <a:stretch>
            <a:fillRect/>
          </a:stretch>
        </p:blipFill>
        <p:spPr>
          <a:xfrm>
            <a:off x="5293668" y="606067"/>
            <a:ext cx="3476263" cy="4485339"/>
          </a:xfrm>
          <a:prstGeom prst="rect">
            <a:avLst/>
          </a:prstGeom>
        </p:spPr>
      </p:pic>
    </p:spTree>
    <p:extLst>
      <p:ext uri="{BB962C8B-B14F-4D97-AF65-F5344CB8AC3E}">
        <p14:creationId xmlns:p14="http://schemas.microsoft.com/office/powerpoint/2010/main" val="328365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0A67-83DA-4C81-8C50-045B6E18CEC0}"/>
              </a:ext>
            </a:extLst>
          </p:cNvPr>
          <p:cNvSpPr>
            <a:spLocks noGrp="1"/>
          </p:cNvSpPr>
          <p:nvPr>
            <p:ph type="title"/>
          </p:nvPr>
        </p:nvSpPr>
        <p:spPr>
          <a:xfrm>
            <a:off x="346677" y="1318650"/>
            <a:ext cx="7688700" cy="535200"/>
          </a:xfrm>
        </p:spPr>
        <p:txBody>
          <a:bodyPr/>
          <a:lstStyle/>
          <a:p>
            <a:r>
              <a:rPr lang="en-US" dirty="0"/>
              <a:t>Error with respect to Number of Trees</a:t>
            </a:r>
          </a:p>
        </p:txBody>
      </p:sp>
      <p:sp>
        <p:nvSpPr>
          <p:cNvPr id="3" name="Text Placeholder 2">
            <a:extLst>
              <a:ext uri="{FF2B5EF4-FFF2-40B4-BE49-F238E27FC236}">
                <a16:creationId xmlns:a16="http://schemas.microsoft.com/office/drawing/2014/main" id="{146823FD-9B75-49E7-9093-4B7AA3AABA07}"/>
              </a:ext>
            </a:extLst>
          </p:cNvPr>
          <p:cNvSpPr>
            <a:spLocks noGrp="1"/>
          </p:cNvSpPr>
          <p:nvPr>
            <p:ph type="body" idx="1"/>
          </p:nvPr>
        </p:nvSpPr>
        <p:spPr>
          <a:xfrm>
            <a:off x="0" y="1853851"/>
            <a:ext cx="9144000" cy="3289650"/>
          </a:xfrm>
        </p:spPr>
        <p:txBody>
          <a:bodyPr/>
          <a:lstStyle/>
          <a:p>
            <a:r>
              <a:rPr lang="en-US" dirty="0"/>
              <a:t>The Error decreases significantly with the increase in the number of Trees.</a:t>
            </a:r>
          </a:p>
          <a:p>
            <a:pPr marL="146050" indent="0">
              <a:buNone/>
            </a:pPr>
            <a:endParaRPr lang="en-US" dirty="0"/>
          </a:p>
          <a:p>
            <a:pPr marL="146050" indent="0">
              <a:buNone/>
            </a:pPr>
            <a:endParaRPr lang="en-US" dirty="0"/>
          </a:p>
        </p:txBody>
      </p:sp>
      <p:pic>
        <p:nvPicPr>
          <p:cNvPr id="4" name="Picture 3">
            <a:extLst>
              <a:ext uri="{FF2B5EF4-FFF2-40B4-BE49-F238E27FC236}">
                <a16:creationId xmlns:a16="http://schemas.microsoft.com/office/drawing/2014/main" id="{510836A0-B337-45CE-BE8E-59596EF0B84F}"/>
              </a:ext>
            </a:extLst>
          </p:cNvPr>
          <p:cNvPicPr>
            <a:picLocks noChangeAspect="1"/>
          </p:cNvPicPr>
          <p:nvPr/>
        </p:nvPicPr>
        <p:blipFill>
          <a:blip r:embed="rId2"/>
          <a:stretch>
            <a:fillRect/>
          </a:stretch>
        </p:blipFill>
        <p:spPr>
          <a:xfrm>
            <a:off x="640789" y="2246774"/>
            <a:ext cx="4023360" cy="1447800"/>
          </a:xfrm>
          <a:prstGeom prst="rect">
            <a:avLst/>
          </a:prstGeom>
        </p:spPr>
      </p:pic>
      <p:pic>
        <p:nvPicPr>
          <p:cNvPr id="5" name="Picture 4">
            <a:extLst>
              <a:ext uri="{FF2B5EF4-FFF2-40B4-BE49-F238E27FC236}">
                <a16:creationId xmlns:a16="http://schemas.microsoft.com/office/drawing/2014/main" id="{06CA9ADE-7BE1-4164-B544-6250E3A46F7D}"/>
              </a:ext>
            </a:extLst>
          </p:cNvPr>
          <p:cNvPicPr>
            <a:picLocks noChangeAspect="1"/>
          </p:cNvPicPr>
          <p:nvPr/>
        </p:nvPicPr>
        <p:blipFill>
          <a:blip r:embed="rId3"/>
          <a:stretch>
            <a:fillRect/>
          </a:stretch>
        </p:blipFill>
        <p:spPr>
          <a:xfrm>
            <a:off x="640789" y="3829405"/>
            <a:ext cx="3489960" cy="929640"/>
          </a:xfrm>
          <a:prstGeom prst="rect">
            <a:avLst/>
          </a:prstGeom>
        </p:spPr>
      </p:pic>
      <p:pic>
        <p:nvPicPr>
          <p:cNvPr id="6" name="Picture 5">
            <a:extLst>
              <a:ext uri="{FF2B5EF4-FFF2-40B4-BE49-F238E27FC236}">
                <a16:creationId xmlns:a16="http://schemas.microsoft.com/office/drawing/2014/main" id="{E4ACA8CA-C21E-401E-B4EC-88C374E89DF2}"/>
              </a:ext>
            </a:extLst>
          </p:cNvPr>
          <p:cNvPicPr>
            <a:picLocks noChangeAspect="1"/>
          </p:cNvPicPr>
          <p:nvPr/>
        </p:nvPicPr>
        <p:blipFill>
          <a:blip r:embed="rId4"/>
          <a:stretch>
            <a:fillRect/>
          </a:stretch>
        </p:blipFill>
        <p:spPr>
          <a:xfrm>
            <a:off x="6407982" y="1853850"/>
            <a:ext cx="2533106" cy="3289650"/>
          </a:xfrm>
          <a:prstGeom prst="rect">
            <a:avLst/>
          </a:prstGeom>
        </p:spPr>
      </p:pic>
    </p:spTree>
    <p:extLst>
      <p:ext uri="{BB962C8B-B14F-4D97-AF65-F5344CB8AC3E}">
        <p14:creationId xmlns:p14="http://schemas.microsoft.com/office/powerpoint/2010/main" val="411894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Number of floors affect the price</a:t>
            </a:r>
            <a:endParaRPr/>
          </a:p>
        </p:txBody>
      </p:sp>
      <p:sp>
        <p:nvSpPr>
          <p:cNvPr id="146" name="Google Shape;146;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2"/>
          <p:cNvPicPr preferRelativeResize="0"/>
          <p:nvPr/>
        </p:nvPicPr>
        <p:blipFill>
          <a:blip r:embed="rId3">
            <a:alphaModFix/>
          </a:blip>
          <a:stretch>
            <a:fillRect/>
          </a:stretch>
        </p:blipFill>
        <p:spPr>
          <a:xfrm>
            <a:off x="729450" y="2078875"/>
            <a:ext cx="4000800" cy="2644925"/>
          </a:xfrm>
          <a:prstGeom prst="rect">
            <a:avLst/>
          </a:prstGeom>
          <a:noFill/>
          <a:ln>
            <a:noFill/>
          </a:ln>
        </p:spPr>
      </p:pic>
      <p:pic>
        <p:nvPicPr>
          <p:cNvPr id="148" name="Google Shape;148;p22"/>
          <p:cNvPicPr preferRelativeResize="0"/>
          <p:nvPr/>
        </p:nvPicPr>
        <p:blipFill>
          <a:blip r:embed="rId4">
            <a:alphaModFix/>
          </a:blip>
          <a:stretch>
            <a:fillRect/>
          </a:stretch>
        </p:blipFill>
        <p:spPr>
          <a:xfrm>
            <a:off x="4800800" y="2078875"/>
            <a:ext cx="3617350" cy="27837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Fitting the model</a:t>
            </a:r>
            <a:endParaRPr/>
          </a:p>
        </p:txBody>
      </p:sp>
      <p:sp>
        <p:nvSpPr>
          <p:cNvPr id="154" name="Google Shape;154;p23"/>
          <p:cNvSpPr txBox="1">
            <a:spLocks noGrp="1"/>
          </p:cNvSpPr>
          <p:nvPr>
            <p:ph type="body" idx="1"/>
          </p:nvPr>
        </p:nvSpPr>
        <p:spPr>
          <a:xfrm>
            <a:off x="729450" y="2078875"/>
            <a:ext cx="38088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Firstly, we drop the both the ‘id’ and ‘date’ column,</a:t>
            </a:r>
            <a:endParaRPr/>
          </a:p>
        </p:txBody>
      </p:sp>
      <p:pic>
        <p:nvPicPr>
          <p:cNvPr id="155" name="Google Shape;155;p23"/>
          <p:cNvPicPr preferRelativeResize="0"/>
          <p:nvPr/>
        </p:nvPicPr>
        <p:blipFill>
          <a:blip r:embed="rId3">
            <a:alphaModFix/>
          </a:blip>
          <a:stretch>
            <a:fillRect/>
          </a:stretch>
        </p:blipFill>
        <p:spPr>
          <a:xfrm>
            <a:off x="4572000" y="2090738"/>
            <a:ext cx="3857625" cy="962025"/>
          </a:xfrm>
          <a:prstGeom prst="rect">
            <a:avLst/>
          </a:prstGeom>
          <a:noFill/>
          <a:ln>
            <a:noFill/>
          </a:ln>
        </p:spPr>
      </p:pic>
      <p:pic>
        <p:nvPicPr>
          <p:cNvPr id="156" name="Google Shape;156;p23"/>
          <p:cNvPicPr preferRelativeResize="0"/>
          <p:nvPr/>
        </p:nvPicPr>
        <p:blipFill>
          <a:blip r:embed="rId4">
            <a:alphaModFix/>
          </a:blip>
          <a:stretch>
            <a:fillRect/>
          </a:stretch>
        </p:blipFill>
        <p:spPr>
          <a:xfrm>
            <a:off x="2550750" y="3259150"/>
            <a:ext cx="6276975" cy="40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a:t>
            </a:r>
            <a:endParaRPr/>
          </a:p>
        </p:txBody>
      </p:sp>
      <p:sp>
        <p:nvSpPr>
          <p:cNvPr id="162" name="Google Shape;162;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Since it’s a regression problem, we apply as many regression models as we can and streaming our models in pipeline to show their results together.  We are using cross validation value as out come measures. </a:t>
            </a:r>
            <a:endParaRPr/>
          </a:p>
        </p:txBody>
      </p:sp>
      <p:pic>
        <p:nvPicPr>
          <p:cNvPr id="163" name="Google Shape;163;p24"/>
          <p:cNvPicPr preferRelativeResize="0"/>
          <p:nvPr/>
        </p:nvPicPr>
        <p:blipFill>
          <a:blip r:embed="rId3">
            <a:alphaModFix/>
          </a:blip>
          <a:stretch>
            <a:fillRect/>
          </a:stretch>
        </p:blipFill>
        <p:spPr>
          <a:xfrm>
            <a:off x="847525" y="2812599"/>
            <a:ext cx="5490326" cy="1251225"/>
          </a:xfrm>
          <a:prstGeom prst="rect">
            <a:avLst/>
          </a:prstGeom>
          <a:noFill/>
          <a:ln>
            <a:noFill/>
          </a:ln>
        </p:spPr>
      </p:pic>
      <p:pic>
        <p:nvPicPr>
          <p:cNvPr id="164" name="Google Shape;164;p24"/>
          <p:cNvPicPr preferRelativeResize="0"/>
          <p:nvPr/>
        </p:nvPicPr>
        <p:blipFill>
          <a:blip r:embed="rId4">
            <a:alphaModFix/>
          </a:blip>
          <a:stretch>
            <a:fillRect/>
          </a:stretch>
        </p:blipFill>
        <p:spPr>
          <a:xfrm>
            <a:off x="6337850" y="2812598"/>
            <a:ext cx="1665425" cy="1607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the model</a:t>
            </a:r>
            <a:endParaRPr/>
          </a:p>
        </p:txBody>
      </p:sp>
      <p:sp>
        <p:nvSpPr>
          <p:cNvPr id="170" name="Google Shape;17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1" name="Google Shape;171;p25"/>
          <p:cNvPicPr preferRelativeResize="0"/>
          <p:nvPr/>
        </p:nvPicPr>
        <p:blipFill>
          <a:blip r:embed="rId3">
            <a:alphaModFix/>
          </a:blip>
          <a:stretch>
            <a:fillRect/>
          </a:stretch>
        </p:blipFill>
        <p:spPr>
          <a:xfrm>
            <a:off x="3028799" y="2078874"/>
            <a:ext cx="5389350" cy="2870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Importance</a:t>
            </a:r>
            <a:endParaRPr/>
          </a:p>
          <a:p>
            <a:pPr marL="0" lvl="0" indent="0" algn="l" rtl="0">
              <a:spcBef>
                <a:spcPts val="0"/>
              </a:spcBef>
              <a:spcAft>
                <a:spcPts val="0"/>
              </a:spcAft>
              <a:buNone/>
            </a:pPr>
            <a:endParaRPr/>
          </a:p>
        </p:txBody>
      </p:sp>
      <p:sp>
        <p:nvSpPr>
          <p:cNvPr id="177" name="Google Shape;177;p26"/>
          <p:cNvSpPr txBox="1">
            <a:spLocks noGrp="1"/>
          </p:cNvSpPr>
          <p:nvPr>
            <p:ph type="body" idx="1"/>
          </p:nvPr>
        </p:nvSpPr>
        <p:spPr>
          <a:xfrm>
            <a:off x="729450" y="2078875"/>
            <a:ext cx="2731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We’ve found that random forest model has the highest score. We want to know among all of the features, which one affects the price most.</a:t>
            </a:r>
            <a:endParaRPr/>
          </a:p>
        </p:txBody>
      </p:sp>
      <p:pic>
        <p:nvPicPr>
          <p:cNvPr id="178" name="Google Shape;178;p26"/>
          <p:cNvPicPr preferRelativeResize="0"/>
          <p:nvPr/>
        </p:nvPicPr>
        <p:blipFill>
          <a:blip r:embed="rId3">
            <a:alphaModFix/>
          </a:blip>
          <a:stretch>
            <a:fillRect/>
          </a:stretch>
        </p:blipFill>
        <p:spPr>
          <a:xfrm>
            <a:off x="3773624" y="1887950"/>
            <a:ext cx="5332649" cy="277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184" name="Google Shape;184;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There is linear relationship between </a:t>
            </a:r>
            <a:r>
              <a:rPr lang="en" sz="1200">
                <a:latin typeface="Arial"/>
                <a:ea typeface="Arial"/>
                <a:cs typeface="Arial"/>
                <a:sym typeface="Arial"/>
              </a:rPr>
              <a:t>price and square feet of the house in overall?</a:t>
            </a:r>
            <a:endParaRPr sz="1200">
              <a:latin typeface="Arial"/>
              <a:ea typeface="Arial"/>
              <a:cs typeface="Arial"/>
              <a:sym typeface="Arial"/>
            </a:endParaRPr>
          </a:p>
          <a:p>
            <a:pPr marL="0" lvl="0" indent="0" algn="l" rtl="0">
              <a:spcBef>
                <a:spcPts val="1600"/>
              </a:spcBef>
              <a:spcAft>
                <a:spcPts val="0"/>
              </a:spcAft>
              <a:buNone/>
            </a:pPr>
            <a:r>
              <a:rPr lang="en" sz="1200">
                <a:latin typeface="Arial"/>
                <a:ea typeface="Arial"/>
                <a:cs typeface="Arial"/>
                <a:sym typeface="Arial"/>
              </a:rPr>
              <a:t>Houses with 2 or 2.5 floors has higher unit price. </a:t>
            </a:r>
            <a:endParaRPr sz="1200">
              <a:latin typeface="Arial"/>
              <a:ea typeface="Arial"/>
              <a:cs typeface="Arial"/>
              <a:sym typeface="Arial"/>
            </a:endParaRPr>
          </a:p>
          <a:p>
            <a:pPr marL="0" lvl="0" indent="0" algn="l" rtl="0">
              <a:spcBef>
                <a:spcPts val="1600"/>
              </a:spcBef>
              <a:spcAft>
                <a:spcPts val="0"/>
              </a:spcAft>
              <a:buNone/>
            </a:pPr>
            <a:r>
              <a:rPr lang="en" sz="1200">
                <a:latin typeface="Arial"/>
                <a:ea typeface="Arial"/>
                <a:cs typeface="Arial"/>
                <a:sym typeface="Arial"/>
              </a:rPr>
              <a:t>Random Forest,  Extra Trees and Bagging these three regressors are reliable in this case. </a:t>
            </a:r>
            <a:endParaRPr sz="1200">
              <a:latin typeface="Arial"/>
              <a:ea typeface="Arial"/>
              <a:cs typeface="Arial"/>
              <a:sym typeface="Arial"/>
            </a:endParaRPr>
          </a:p>
          <a:p>
            <a:pPr marL="0" lvl="0" indent="0" algn="l" rtl="0">
              <a:spcBef>
                <a:spcPts val="1600"/>
              </a:spcBef>
              <a:spcAft>
                <a:spcPts val="0"/>
              </a:spcAft>
              <a:buNone/>
            </a:pPr>
            <a:r>
              <a:rPr lang="en" sz="1050">
                <a:solidFill>
                  <a:srgbClr val="000000"/>
                </a:solidFill>
                <a:highlight>
                  <a:srgbClr val="FFFFFF"/>
                </a:highlight>
                <a:latin typeface="Arial"/>
                <a:ea typeface="Arial"/>
                <a:cs typeface="Arial"/>
                <a:sym typeface="Arial"/>
              </a:rPr>
              <a:t>Sqft_living is the most important feature in the Random Forest Model, and the cumulative importance of sqft_living, grade, lat and long is higher than 80%. </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Predictive Analytics is widely used in real life. When the outputs are numerical, we can use regression model. </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 In our project, we are trying to use multiple regression models to predict the house price based on the house’s attributes. </a:t>
            </a:r>
            <a:endParaRPr>
              <a:latin typeface="Arial"/>
              <a:ea typeface="Arial"/>
              <a:cs typeface="Arial"/>
              <a:sym typeface="Arial"/>
            </a:endParaRPr>
          </a:p>
          <a:p>
            <a:pPr marL="0" lvl="0" indent="0" algn="l" rtl="0">
              <a:spcBef>
                <a:spcPts val="1600"/>
              </a:spcBef>
              <a:spcAft>
                <a:spcPts val="1600"/>
              </a:spcAft>
              <a:buNone/>
            </a:pPr>
            <a:r>
              <a:rPr lang="en">
                <a:latin typeface="Arial"/>
                <a:ea typeface="Arial"/>
                <a:cs typeface="Arial"/>
                <a:sym typeface="Arial"/>
              </a:rPr>
              <a:t>We are using R and python in the coding part.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90" name="Google Shape;190;p28"/>
          <p:cNvSpPr txBox="1">
            <a:spLocks noGrp="1"/>
          </p:cNvSpPr>
          <p:nvPr>
            <p:ph type="body" idx="1"/>
          </p:nvPr>
        </p:nvSpPr>
        <p:spPr>
          <a:xfrm>
            <a:off x="729450" y="2078875"/>
            <a:ext cx="8605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Kaggle. House Sales in King County, USA. Retrieve from </a:t>
            </a:r>
            <a:r>
              <a:rPr lang="en" sz="1200" u="sng">
                <a:solidFill>
                  <a:schemeClr val="hlink"/>
                </a:solidFill>
                <a:latin typeface="Arial"/>
                <a:ea typeface="Arial"/>
                <a:cs typeface="Arial"/>
                <a:sym typeface="Arial"/>
                <a:hlinkClick r:id="rId3"/>
              </a:rPr>
              <a:t>https://www.kaggle.com/harlfoxem/housesalesprediction</a:t>
            </a:r>
            <a:endParaRPr sz="1200">
              <a:latin typeface="Arial"/>
              <a:ea typeface="Arial"/>
              <a:cs typeface="Arial"/>
              <a:sym typeface="Arial"/>
            </a:endParaRPr>
          </a:p>
          <a:p>
            <a:pPr marL="0" lvl="0" indent="0" algn="l" rtl="0">
              <a:spcBef>
                <a:spcPts val="1600"/>
              </a:spcBef>
              <a:spcAft>
                <a:spcPts val="1600"/>
              </a:spcAft>
              <a:buNone/>
            </a:pP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99" name="Google Shape;99;p15"/>
          <p:cNvSpPr txBox="1">
            <a:spLocks noGrp="1"/>
          </p:cNvSpPr>
          <p:nvPr>
            <p:ph type="body" idx="1"/>
          </p:nvPr>
        </p:nvSpPr>
        <p:spPr>
          <a:xfrm>
            <a:off x="729450" y="206410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 sz="1600">
                <a:latin typeface="Arial"/>
                <a:ea typeface="Arial"/>
                <a:cs typeface="Arial"/>
                <a:sym typeface="Arial"/>
              </a:rPr>
              <a:t>What’s the relationship between price and square feet of the house in overall?</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 sz="1600">
                <a:latin typeface="Arial"/>
                <a:ea typeface="Arial"/>
                <a:cs typeface="Arial"/>
                <a:sym typeface="Arial"/>
              </a:rPr>
              <a:t>How many floors the house possess has higher unit price?(???)</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 sz="1600">
                <a:latin typeface="Arial"/>
                <a:ea typeface="Arial"/>
                <a:cs typeface="Arial"/>
                <a:sym typeface="Arial"/>
              </a:rPr>
              <a:t>Is it reliable to use regression models with the attributes of house itself to predict its price?</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 sz="1600">
                <a:latin typeface="Arial"/>
                <a:ea typeface="Arial"/>
                <a:cs typeface="Arial"/>
                <a:sym typeface="Arial"/>
              </a:rPr>
              <a:t>Which model is the best one with the highest accuracy of prediction？</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 sz="1600">
                <a:latin typeface="Arial"/>
                <a:ea typeface="Arial"/>
                <a:cs typeface="Arial"/>
                <a:sym typeface="Arial"/>
              </a:rPr>
              <a:t>Which feature affects the price most?</a:t>
            </a:r>
            <a:endParaRPr sz="1600">
              <a:latin typeface="Arial"/>
              <a:ea typeface="Arial"/>
              <a:cs typeface="Arial"/>
              <a:sym typeface="Arial"/>
            </a:endParaRPr>
          </a:p>
          <a:p>
            <a:pPr marL="457200" lvl="0" indent="0" algn="l" rtl="0">
              <a:spcBef>
                <a:spcPts val="1600"/>
              </a:spcBef>
              <a:spcAft>
                <a:spcPts val="0"/>
              </a:spcAft>
              <a:buNone/>
            </a:pPr>
            <a:endParaRPr sz="1600">
              <a:latin typeface="Arial"/>
              <a:ea typeface="Arial"/>
              <a:cs typeface="Arial"/>
              <a:sym typeface="Arial"/>
            </a:endParaRPr>
          </a:p>
          <a:p>
            <a:pPr marL="457200" lvl="0" indent="0" algn="l" rtl="0">
              <a:spcBef>
                <a:spcPts val="1600"/>
              </a:spcBef>
              <a:spcAft>
                <a:spcPts val="1600"/>
              </a:spcAft>
              <a:buNone/>
            </a:pP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the dataset</a:t>
            </a:r>
            <a:endParaRPr/>
          </a:p>
        </p:txBody>
      </p:sp>
      <p:sp>
        <p:nvSpPr>
          <p:cNvPr id="105" name="Google Shape;105;p16"/>
          <p:cNvSpPr txBox="1">
            <a:spLocks noGrp="1"/>
          </p:cNvSpPr>
          <p:nvPr>
            <p:ph type="body" idx="1"/>
          </p:nvPr>
        </p:nvSpPr>
        <p:spPr>
          <a:xfrm>
            <a:off x="729450" y="2078875"/>
            <a:ext cx="7688700" cy="29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Arial"/>
                <a:ea typeface="Arial"/>
                <a:cs typeface="Arial"/>
                <a:sym typeface="Arial"/>
              </a:rPr>
              <a:t>We’ve used the </a:t>
            </a:r>
            <a:r>
              <a:rPr lang="en" sz="1200" u="sng">
                <a:solidFill>
                  <a:schemeClr val="hlink"/>
                </a:solidFill>
                <a:latin typeface="Arial"/>
                <a:ea typeface="Arial"/>
                <a:cs typeface="Arial"/>
                <a:sym typeface="Arial"/>
                <a:hlinkClick r:id="rId3"/>
              </a:rPr>
              <a:t>House Sales in King County, USA</a:t>
            </a:r>
            <a:r>
              <a:rPr lang="en" sz="1200">
                <a:solidFill>
                  <a:srgbClr val="000000"/>
                </a:solidFill>
                <a:latin typeface="Arial"/>
                <a:ea typeface="Arial"/>
                <a:cs typeface="Arial"/>
                <a:sym typeface="Arial"/>
              </a:rPr>
              <a:t> dataset from Kaggle. It has </a:t>
            </a:r>
            <a:r>
              <a:rPr lang="en" sz="1200">
                <a:solidFill>
                  <a:srgbClr val="1A1A1A"/>
                </a:solidFill>
                <a:latin typeface="Arial"/>
                <a:ea typeface="Arial"/>
                <a:cs typeface="Arial"/>
                <a:sym typeface="Arial"/>
              </a:rPr>
              <a:t>19 house features plus the price and the id columns, along with 21613 observations.</a:t>
            </a:r>
            <a:r>
              <a:rPr lang="en" sz="1200">
                <a:solidFill>
                  <a:srgbClr val="000000"/>
                </a:solidFill>
                <a:latin typeface="Arial"/>
                <a:ea typeface="Arial"/>
                <a:cs typeface="Arial"/>
                <a:sym typeface="Arial"/>
              </a:rPr>
              <a:t>The description of each column is as follows:</a:t>
            </a:r>
            <a:endParaRPr sz="1200">
              <a:solidFill>
                <a:srgbClr val="000000"/>
              </a:solidFill>
              <a:latin typeface="Arial"/>
              <a:ea typeface="Arial"/>
              <a:cs typeface="Arial"/>
              <a:sym typeface="Arial"/>
            </a:endParaRPr>
          </a:p>
          <a:p>
            <a:pPr marL="457200" lvl="0" indent="-304800" algn="l" rtl="0">
              <a:lnSpc>
                <a:spcPct val="115000"/>
              </a:lnSpc>
              <a:spcBef>
                <a:spcPts val="16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Id (Numeric) - a notation for a house</a:t>
            </a:r>
            <a:endParaRPr sz="1200">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Date (String) - Date house was sold</a:t>
            </a:r>
            <a:endParaRPr sz="1200">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Price (Numeric) - Price is prediction target</a:t>
            </a:r>
            <a:endParaRPr sz="1200">
              <a:solidFill>
                <a:srgbClr val="000000"/>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47494D"/>
                </a:solidFill>
                <a:highlight>
                  <a:srgbClr val="FFFFFF"/>
                </a:highlight>
                <a:latin typeface="Arial"/>
                <a:ea typeface="Arial"/>
                <a:cs typeface="Arial"/>
                <a:sym typeface="Arial"/>
              </a:rPr>
              <a:t>Bedrooms (Numeric) - </a:t>
            </a:r>
            <a:r>
              <a:rPr lang="en" sz="1200">
                <a:solidFill>
                  <a:srgbClr val="000000"/>
                </a:solidFill>
                <a:highlight>
                  <a:srgbClr val="FFFFFF"/>
                </a:highlight>
                <a:latin typeface="Arial"/>
                <a:ea typeface="Arial"/>
                <a:cs typeface="Arial"/>
                <a:sym typeface="Arial"/>
              </a:rPr>
              <a:t>Number of Bedrooms/House</a:t>
            </a:r>
            <a:endParaRPr sz="1200">
              <a:solidFill>
                <a:srgbClr val="000000"/>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47494D"/>
                </a:solidFill>
                <a:latin typeface="Arial"/>
                <a:ea typeface="Arial"/>
                <a:cs typeface="Arial"/>
                <a:sym typeface="Arial"/>
              </a:rPr>
              <a:t>Bathrooms </a:t>
            </a:r>
            <a:r>
              <a:rPr lang="en" sz="1200">
                <a:solidFill>
                  <a:srgbClr val="47494D"/>
                </a:solidFill>
                <a:highlight>
                  <a:schemeClr val="lt1"/>
                </a:highlight>
                <a:latin typeface="Arial"/>
                <a:ea typeface="Arial"/>
                <a:cs typeface="Arial"/>
                <a:sym typeface="Arial"/>
              </a:rPr>
              <a:t>(Numeric) </a:t>
            </a:r>
            <a:r>
              <a:rPr lang="en" sz="1200">
                <a:solidFill>
                  <a:srgbClr val="47494D"/>
                </a:solidFill>
                <a:latin typeface="Arial"/>
                <a:ea typeface="Arial"/>
                <a:cs typeface="Arial"/>
                <a:sym typeface="Arial"/>
              </a:rPr>
              <a:t>- Number of bathrooms/bedrooms</a:t>
            </a:r>
            <a:endParaRPr sz="1200">
              <a:solidFill>
                <a:srgbClr val="47494D"/>
              </a:solidFill>
              <a:latin typeface="Arial"/>
              <a:ea typeface="Arial"/>
              <a:cs typeface="Arial"/>
              <a:sym typeface="Arial"/>
            </a:endParaRPr>
          </a:p>
          <a:p>
            <a:pPr marL="457200" lvl="0" indent="-304800" algn="l" rtl="0">
              <a:spcBef>
                <a:spcPts val="0"/>
              </a:spcBef>
              <a:spcAft>
                <a:spcPts val="0"/>
              </a:spcAft>
              <a:buClr>
                <a:srgbClr val="47494D"/>
              </a:buClr>
              <a:buSzPts val="1200"/>
              <a:buFont typeface="Arial"/>
              <a:buAutoNum type="arabicPeriod"/>
            </a:pPr>
            <a:r>
              <a:rPr lang="en" sz="1200">
                <a:solidFill>
                  <a:srgbClr val="47494D"/>
                </a:solidFill>
                <a:highlight>
                  <a:srgbClr val="FFFFFF"/>
                </a:highlight>
                <a:latin typeface="Arial"/>
                <a:ea typeface="Arial"/>
                <a:cs typeface="Arial"/>
                <a:sym typeface="Arial"/>
              </a:rPr>
              <a:t>Sqft_living (Numeric) - </a:t>
            </a:r>
            <a:r>
              <a:rPr lang="en" sz="1200">
                <a:highlight>
                  <a:srgbClr val="FFFFFF"/>
                </a:highlight>
                <a:latin typeface="Arial"/>
                <a:ea typeface="Arial"/>
                <a:cs typeface="Arial"/>
                <a:sym typeface="Arial"/>
              </a:rPr>
              <a:t>square footage of the home</a:t>
            </a:r>
            <a:endParaRPr sz="1200">
              <a:solidFill>
                <a:srgbClr val="47494D"/>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47494D"/>
                </a:solidFill>
                <a:highlight>
                  <a:srgbClr val="FFFFFF"/>
                </a:highlight>
                <a:latin typeface="Arial"/>
                <a:ea typeface="Arial"/>
                <a:cs typeface="Arial"/>
                <a:sym typeface="Arial"/>
              </a:rPr>
              <a:t>Sqft_lot </a:t>
            </a:r>
            <a:r>
              <a:rPr lang="en" sz="1200">
                <a:solidFill>
                  <a:srgbClr val="47494D"/>
                </a:solidFill>
                <a:highlight>
                  <a:schemeClr val="lt1"/>
                </a:highlight>
                <a:latin typeface="Arial"/>
                <a:ea typeface="Arial"/>
                <a:cs typeface="Arial"/>
                <a:sym typeface="Arial"/>
              </a:rPr>
              <a:t>(Numeric) </a:t>
            </a:r>
            <a:r>
              <a:rPr lang="en" sz="1200">
                <a:solidFill>
                  <a:srgbClr val="47494D"/>
                </a:solidFill>
                <a:highlight>
                  <a:srgbClr val="FFFFFF"/>
                </a:highlight>
                <a:latin typeface="Arial"/>
                <a:ea typeface="Arial"/>
                <a:cs typeface="Arial"/>
                <a:sym typeface="Arial"/>
              </a:rPr>
              <a:t>- </a:t>
            </a:r>
            <a:r>
              <a:rPr lang="en" sz="1200">
                <a:solidFill>
                  <a:srgbClr val="000000"/>
                </a:solidFill>
                <a:highlight>
                  <a:srgbClr val="FFFFFF"/>
                </a:highlight>
                <a:latin typeface="Arial"/>
                <a:ea typeface="Arial"/>
                <a:cs typeface="Arial"/>
                <a:sym typeface="Arial"/>
              </a:rPr>
              <a:t>square footage of the lot</a:t>
            </a:r>
            <a:endParaRPr sz="1200">
              <a:solidFill>
                <a:srgbClr val="000000"/>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solidFill>
                  <a:srgbClr val="47494D"/>
                </a:solidFill>
                <a:highlight>
                  <a:srgbClr val="FFFFFF"/>
                </a:highlight>
                <a:latin typeface="Arial"/>
                <a:ea typeface="Arial"/>
                <a:cs typeface="Arial"/>
                <a:sym typeface="Arial"/>
              </a:rPr>
              <a:t>Floors </a:t>
            </a:r>
            <a:r>
              <a:rPr lang="en" sz="1200">
                <a:solidFill>
                  <a:srgbClr val="47494D"/>
                </a:solidFill>
                <a:highlight>
                  <a:schemeClr val="lt1"/>
                </a:highlight>
                <a:latin typeface="Arial"/>
                <a:ea typeface="Arial"/>
                <a:cs typeface="Arial"/>
                <a:sym typeface="Arial"/>
              </a:rPr>
              <a:t>(Numeric) </a:t>
            </a:r>
            <a:r>
              <a:rPr lang="en" sz="1200">
                <a:solidFill>
                  <a:srgbClr val="47494D"/>
                </a:solidFill>
                <a:highlight>
                  <a:srgbClr val="FFFFFF"/>
                </a:highlight>
                <a:latin typeface="Arial"/>
                <a:ea typeface="Arial"/>
                <a:cs typeface="Arial"/>
                <a:sym typeface="Arial"/>
              </a:rPr>
              <a:t>- </a:t>
            </a:r>
            <a:r>
              <a:rPr lang="en" sz="1200">
                <a:solidFill>
                  <a:srgbClr val="000000"/>
                </a:solidFill>
                <a:highlight>
                  <a:srgbClr val="FFFFFF"/>
                </a:highlight>
                <a:latin typeface="Arial"/>
                <a:ea typeface="Arial"/>
                <a:cs typeface="Arial"/>
                <a:sym typeface="Arial"/>
              </a:rPr>
              <a:t>Total floors (levels) in house</a:t>
            </a:r>
            <a:endParaRPr sz="1200">
              <a:solidFill>
                <a:srgbClr val="000000"/>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a:latin typeface="Arial"/>
                <a:ea typeface="Arial"/>
                <a:cs typeface="Arial"/>
                <a:sym typeface="Arial"/>
              </a:rPr>
              <a:t>waterfrontHouse (String) - which has a view to a waterfront</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AutoNum type="arabicPeriod"/>
            </a:pPr>
            <a:r>
              <a:rPr lang="en" sz="1200">
                <a:latin typeface="Arial"/>
                <a:ea typeface="Arial"/>
                <a:cs typeface="Arial"/>
                <a:sym typeface="Arial"/>
              </a:rPr>
              <a:t>View (String) - Has been viewed</a:t>
            </a:r>
            <a:endParaRPr sz="1200">
              <a:latin typeface="Arial"/>
              <a:ea typeface="Arial"/>
              <a:cs typeface="Arial"/>
              <a:sym typeface="Arial"/>
            </a:endParaRPr>
          </a:p>
          <a:p>
            <a:pPr marL="0" lvl="0" indent="0" algn="l" rtl="0">
              <a:spcBef>
                <a:spcPts val="1600"/>
              </a:spcBef>
              <a:spcAft>
                <a:spcPts val="0"/>
              </a:spcAft>
              <a:buNone/>
            </a:pPr>
            <a:endParaRPr sz="1000">
              <a:solidFill>
                <a:srgbClr val="000000"/>
              </a:solidFill>
              <a:latin typeface="Arial"/>
              <a:ea typeface="Arial"/>
              <a:cs typeface="Arial"/>
              <a:sym typeface="Arial"/>
            </a:endParaRPr>
          </a:p>
          <a:p>
            <a:pPr marL="0" lvl="0" indent="0" algn="l" rtl="0">
              <a:spcBef>
                <a:spcPts val="1600"/>
              </a:spcBef>
              <a:spcAft>
                <a:spcPts val="1600"/>
              </a:spcAft>
              <a:buNone/>
            </a:pPr>
            <a:endParaRPr sz="1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the dataset (part two)</a:t>
            </a:r>
            <a:endParaRPr/>
          </a:p>
        </p:txBody>
      </p:sp>
      <p:sp>
        <p:nvSpPr>
          <p:cNvPr id="111" name="Google Shape;111;p17" title="10"/>
          <p:cNvSpPr txBox="1">
            <a:spLocks noGrp="1"/>
          </p:cNvSpPr>
          <p:nvPr>
            <p:ph type="body" idx="1"/>
          </p:nvPr>
        </p:nvSpPr>
        <p:spPr>
          <a:xfrm>
            <a:off x="729450" y="2078875"/>
            <a:ext cx="7688700" cy="24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7494D"/>
                </a:solidFill>
                <a:highlight>
                  <a:srgbClr val="FFFFFF"/>
                </a:highlight>
                <a:latin typeface="Arial"/>
                <a:ea typeface="Arial"/>
                <a:cs typeface="Arial"/>
                <a:sym typeface="Arial"/>
              </a:rPr>
              <a:t>11.     Condition (String) - </a:t>
            </a:r>
            <a:r>
              <a:rPr lang="en" sz="1200">
                <a:highlight>
                  <a:srgbClr val="FFFFFF"/>
                </a:highlight>
                <a:latin typeface="Arial"/>
                <a:ea typeface="Arial"/>
                <a:cs typeface="Arial"/>
                <a:sym typeface="Arial"/>
              </a:rPr>
              <a:t>How good the condition is ( Overall )</a:t>
            </a:r>
            <a:endParaRPr sz="1200">
              <a:highlight>
                <a:srgbClr val="FFFFFF"/>
              </a:highlight>
              <a:latin typeface="Arial"/>
              <a:ea typeface="Arial"/>
              <a:cs typeface="Arial"/>
              <a:sym typeface="Arial"/>
            </a:endParaRPr>
          </a:p>
          <a:p>
            <a:pPr marL="0" lvl="0" indent="0" algn="l" rtl="0">
              <a:spcBef>
                <a:spcPts val="0"/>
              </a:spcBef>
              <a:spcAft>
                <a:spcPts val="0"/>
              </a:spcAft>
              <a:buNone/>
            </a:pPr>
            <a:r>
              <a:rPr lang="en" sz="1200">
                <a:highlight>
                  <a:srgbClr val="FFFFFF"/>
                </a:highlight>
                <a:latin typeface="Arial"/>
                <a:ea typeface="Arial"/>
                <a:cs typeface="Arial"/>
                <a:sym typeface="Arial"/>
              </a:rPr>
              <a:t>12.     </a:t>
            </a:r>
            <a:r>
              <a:rPr lang="en" sz="1200">
                <a:solidFill>
                  <a:srgbClr val="47494D"/>
                </a:solidFill>
                <a:highlight>
                  <a:srgbClr val="FFFFFF"/>
                </a:highlight>
                <a:latin typeface="Arial"/>
                <a:ea typeface="Arial"/>
                <a:cs typeface="Arial"/>
                <a:sym typeface="Arial"/>
              </a:rPr>
              <a:t>Grade (String) - </a:t>
            </a:r>
            <a:r>
              <a:rPr lang="en" sz="1200">
                <a:highlight>
                  <a:srgbClr val="FFFFFF"/>
                </a:highlight>
                <a:latin typeface="Arial"/>
                <a:ea typeface="Arial"/>
                <a:cs typeface="Arial"/>
                <a:sym typeface="Arial"/>
              </a:rPr>
              <a:t>overall grade given to the housing unit, based on King County grading system</a:t>
            </a:r>
            <a:endParaRPr sz="1200">
              <a:highlight>
                <a:srgbClr val="FFFFFF"/>
              </a:highlight>
              <a:latin typeface="Arial"/>
              <a:ea typeface="Arial"/>
              <a:cs typeface="Arial"/>
              <a:sym typeface="Arial"/>
            </a:endParaRPr>
          </a:p>
          <a:p>
            <a:pPr marL="0" lvl="0" indent="0" algn="l" rtl="0">
              <a:spcBef>
                <a:spcPts val="0"/>
              </a:spcBef>
              <a:spcAft>
                <a:spcPts val="0"/>
              </a:spcAft>
              <a:buNone/>
            </a:pPr>
            <a:r>
              <a:rPr lang="en" sz="1200">
                <a:highlight>
                  <a:srgbClr val="FFFFFF"/>
                </a:highlight>
                <a:latin typeface="Arial"/>
                <a:ea typeface="Arial"/>
                <a:cs typeface="Arial"/>
                <a:sym typeface="Arial"/>
              </a:rPr>
              <a:t>13.     </a:t>
            </a:r>
            <a:r>
              <a:rPr lang="en" sz="1200">
                <a:solidFill>
                  <a:srgbClr val="47494D"/>
                </a:solidFill>
                <a:highlight>
                  <a:srgbClr val="FFFFFF"/>
                </a:highlight>
                <a:latin typeface="Arial"/>
                <a:ea typeface="Arial"/>
                <a:cs typeface="Arial"/>
                <a:sym typeface="Arial"/>
              </a:rPr>
              <a:t>Sqft_above (Numeric) - </a:t>
            </a:r>
            <a:r>
              <a:rPr lang="en" sz="1200">
                <a:highlight>
                  <a:srgbClr val="FFFFFF"/>
                </a:highlight>
                <a:latin typeface="Arial"/>
                <a:ea typeface="Arial"/>
                <a:cs typeface="Arial"/>
                <a:sym typeface="Arial"/>
              </a:rPr>
              <a:t>square footage of house apart from basement</a:t>
            </a:r>
            <a:endParaRPr sz="1200">
              <a:highlight>
                <a:srgbClr val="FFFFFF"/>
              </a:highlight>
              <a:latin typeface="Arial"/>
              <a:ea typeface="Arial"/>
              <a:cs typeface="Arial"/>
              <a:sym typeface="Arial"/>
            </a:endParaRPr>
          </a:p>
          <a:p>
            <a:pPr marL="0" lvl="0" indent="0" algn="l" rtl="0">
              <a:spcBef>
                <a:spcPts val="0"/>
              </a:spcBef>
              <a:spcAft>
                <a:spcPts val="0"/>
              </a:spcAft>
              <a:buNone/>
            </a:pPr>
            <a:r>
              <a:rPr lang="en" sz="1200">
                <a:highlight>
                  <a:srgbClr val="FFFFFF"/>
                </a:highlight>
                <a:latin typeface="Arial"/>
                <a:ea typeface="Arial"/>
                <a:cs typeface="Arial"/>
                <a:sym typeface="Arial"/>
              </a:rPr>
              <a:t>14.     </a:t>
            </a:r>
            <a:r>
              <a:rPr lang="en" sz="1200">
                <a:solidFill>
                  <a:srgbClr val="1A1A1A"/>
                </a:solidFill>
                <a:latin typeface="Arial"/>
                <a:ea typeface="Arial"/>
                <a:cs typeface="Arial"/>
                <a:sym typeface="Arial"/>
              </a:rPr>
              <a:t>Sqft_basement (Numeric) - square footage of the basement</a:t>
            </a:r>
            <a:endParaRPr sz="1200">
              <a:solidFill>
                <a:srgbClr val="1A1A1A"/>
              </a:solidFill>
              <a:latin typeface="Arial"/>
              <a:ea typeface="Arial"/>
              <a:cs typeface="Arial"/>
              <a:sym typeface="Arial"/>
            </a:endParaRPr>
          </a:p>
          <a:p>
            <a:pPr marL="0" lvl="0" indent="0" algn="l" rtl="0">
              <a:spcBef>
                <a:spcPts val="0"/>
              </a:spcBef>
              <a:spcAft>
                <a:spcPts val="0"/>
              </a:spcAft>
              <a:buNone/>
            </a:pPr>
            <a:r>
              <a:rPr lang="en" sz="1200">
                <a:solidFill>
                  <a:srgbClr val="1A1A1A"/>
                </a:solidFill>
                <a:latin typeface="Arial"/>
                <a:ea typeface="Arial"/>
                <a:cs typeface="Arial"/>
                <a:sym typeface="Arial"/>
              </a:rPr>
              <a:t>15.     </a:t>
            </a:r>
            <a:r>
              <a:rPr lang="en" sz="1200">
                <a:solidFill>
                  <a:srgbClr val="47494D"/>
                </a:solidFill>
                <a:highlight>
                  <a:srgbClr val="FFFFFF"/>
                </a:highlight>
                <a:latin typeface="Arial"/>
                <a:ea typeface="Arial"/>
                <a:cs typeface="Arial"/>
                <a:sym typeface="Arial"/>
              </a:rPr>
              <a:t>Yr_built (Numeric) - </a:t>
            </a:r>
            <a:r>
              <a:rPr lang="en" sz="1200">
                <a:solidFill>
                  <a:srgbClr val="1A1A1A"/>
                </a:solidFill>
                <a:highlight>
                  <a:srgbClr val="FFFFFF"/>
                </a:highlight>
                <a:latin typeface="Arial"/>
                <a:ea typeface="Arial"/>
                <a:cs typeface="Arial"/>
                <a:sym typeface="Arial"/>
              </a:rPr>
              <a:t>Built Year</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16.     </a:t>
            </a:r>
            <a:r>
              <a:rPr lang="en" sz="1200">
                <a:solidFill>
                  <a:srgbClr val="47494D"/>
                </a:solidFill>
                <a:highlight>
                  <a:srgbClr val="FFFFFF"/>
                </a:highlight>
                <a:latin typeface="Arial"/>
                <a:ea typeface="Arial"/>
                <a:cs typeface="Arial"/>
                <a:sym typeface="Arial"/>
              </a:rPr>
              <a:t>Yr_renovated(Numeric) - </a:t>
            </a:r>
            <a:r>
              <a:rPr lang="en" sz="1200">
                <a:solidFill>
                  <a:srgbClr val="1A1A1A"/>
                </a:solidFill>
                <a:highlight>
                  <a:srgbClr val="FFFFFF"/>
                </a:highlight>
                <a:latin typeface="Arial"/>
                <a:ea typeface="Arial"/>
                <a:cs typeface="Arial"/>
                <a:sym typeface="Arial"/>
              </a:rPr>
              <a:t>Year when house was renovated</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17.     </a:t>
            </a:r>
            <a:r>
              <a:rPr lang="en" sz="1200">
                <a:solidFill>
                  <a:srgbClr val="47494D"/>
                </a:solidFill>
                <a:highlight>
                  <a:srgbClr val="FFFFFF"/>
                </a:highlight>
                <a:latin typeface="Arial"/>
                <a:ea typeface="Arial"/>
                <a:cs typeface="Arial"/>
                <a:sym typeface="Arial"/>
              </a:rPr>
              <a:t>Zipcode (Numeric) - </a:t>
            </a:r>
            <a:r>
              <a:rPr lang="en" sz="1200">
                <a:solidFill>
                  <a:srgbClr val="1A1A1A"/>
                </a:solidFill>
                <a:highlight>
                  <a:srgbClr val="FFFFFF"/>
                </a:highlight>
                <a:latin typeface="Arial"/>
                <a:ea typeface="Arial"/>
                <a:cs typeface="Arial"/>
                <a:sym typeface="Arial"/>
              </a:rPr>
              <a:t>zip</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18.     </a:t>
            </a:r>
            <a:r>
              <a:rPr lang="en" sz="1200">
                <a:solidFill>
                  <a:srgbClr val="47494D"/>
                </a:solidFill>
                <a:highlight>
                  <a:srgbClr val="FFFFFF"/>
                </a:highlight>
                <a:latin typeface="Arial"/>
                <a:ea typeface="Arial"/>
                <a:cs typeface="Arial"/>
                <a:sym typeface="Arial"/>
              </a:rPr>
              <a:t>Lat (Numeric) - </a:t>
            </a:r>
            <a:r>
              <a:rPr lang="en" sz="1200">
                <a:solidFill>
                  <a:srgbClr val="1A1A1A"/>
                </a:solidFill>
                <a:highlight>
                  <a:srgbClr val="FFFFFF"/>
                </a:highlight>
                <a:latin typeface="Arial"/>
                <a:ea typeface="Arial"/>
                <a:cs typeface="Arial"/>
                <a:sym typeface="Arial"/>
              </a:rPr>
              <a:t>Latitude coordinate</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19.     </a:t>
            </a:r>
            <a:r>
              <a:rPr lang="en" sz="1200">
                <a:solidFill>
                  <a:srgbClr val="47494D"/>
                </a:solidFill>
                <a:highlight>
                  <a:srgbClr val="FFFFFF"/>
                </a:highlight>
                <a:latin typeface="Arial"/>
                <a:ea typeface="Arial"/>
                <a:cs typeface="Arial"/>
                <a:sym typeface="Arial"/>
              </a:rPr>
              <a:t>Long (Numeric) - </a:t>
            </a:r>
            <a:r>
              <a:rPr lang="en" sz="1200">
                <a:solidFill>
                  <a:srgbClr val="1A1A1A"/>
                </a:solidFill>
                <a:highlight>
                  <a:srgbClr val="FFFFFF"/>
                </a:highlight>
                <a:latin typeface="Arial"/>
                <a:ea typeface="Arial"/>
                <a:cs typeface="Arial"/>
                <a:sym typeface="Arial"/>
              </a:rPr>
              <a:t>Longitude coordinate</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20.     </a:t>
            </a:r>
            <a:r>
              <a:rPr lang="en" sz="1200">
                <a:solidFill>
                  <a:srgbClr val="47494D"/>
                </a:solidFill>
                <a:highlight>
                  <a:srgbClr val="FFFFFF"/>
                </a:highlight>
                <a:latin typeface="Arial"/>
                <a:ea typeface="Arial"/>
                <a:cs typeface="Arial"/>
                <a:sym typeface="Arial"/>
              </a:rPr>
              <a:t>Sqft_living15 (Numeric) - </a:t>
            </a:r>
            <a:r>
              <a:rPr lang="en" sz="1200">
                <a:solidFill>
                  <a:srgbClr val="1A1A1A"/>
                </a:solidFill>
                <a:highlight>
                  <a:srgbClr val="FFFFFF"/>
                </a:highlight>
                <a:latin typeface="Arial"/>
                <a:ea typeface="Arial"/>
                <a:cs typeface="Arial"/>
                <a:sym typeface="Arial"/>
              </a:rPr>
              <a:t>Living room area in 2015(implies-- some renovations) </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1A1A1A"/>
                </a:solidFill>
                <a:highlight>
                  <a:srgbClr val="FFFFFF"/>
                </a:highlight>
                <a:latin typeface="Arial"/>
                <a:ea typeface="Arial"/>
                <a:cs typeface="Arial"/>
                <a:sym typeface="Arial"/>
              </a:rPr>
              <a:t>21.     </a:t>
            </a:r>
            <a:r>
              <a:rPr lang="en" sz="1200">
                <a:solidFill>
                  <a:srgbClr val="47494D"/>
                </a:solidFill>
                <a:highlight>
                  <a:srgbClr val="FFFFFF"/>
                </a:highlight>
                <a:latin typeface="Arial"/>
                <a:ea typeface="Arial"/>
                <a:cs typeface="Arial"/>
                <a:sym typeface="Arial"/>
              </a:rPr>
              <a:t>Sqft_lot15 (Numeric) - </a:t>
            </a:r>
            <a:r>
              <a:rPr lang="en" sz="1200">
                <a:solidFill>
                  <a:srgbClr val="1A1A1A"/>
                </a:solidFill>
                <a:highlight>
                  <a:srgbClr val="FFFFFF"/>
                </a:highlight>
                <a:latin typeface="Arial"/>
                <a:ea typeface="Arial"/>
                <a:cs typeface="Arial"/>
                <a:sym typeface="Arial"/>
              </a:rPr>
              <a:t>lotSize area in 2015(implies-- some renovations)</a:t>
            </a: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1A1A1A"/>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1A1A1A"/>
              </a:solidFill>
              <a:latin typeface="Arial"/>
              <a:ea typeface="Arial"/>
              <a:cs typeface="Arial"/>
              <a:sym typeface="Arial"/>
            </a:endParaRPr>
          </a:p>
          <a:p>
            <a:pPr marL="457200" lvl="0" indent="0" algn="l" rtl="0">
              <a:spcBef>
                <a:spcPts val="0"/>
              </a:spcBef>
              <a:spcAft>
                <a:spcPts val="0"/>
              </a:spcAft>
              <a:buNone/>
            </a:pPr>
            <a:endParaRPr sz="1200">
              <a:highlight>
                <a:srgbClr val="FFFFFF"/>
              </a:highlight>
              <a:latin typeface="Arial"/>
              <a:ea typeface="Arial"/>
              <a:cs typeface="Arial"/>
              <a:sym typeface="Arial"/>
            </a:endParaRPr>
          </a:p>
          <a:p>
            <a:pPr marL="457200" lvl="0" indent="0" algn="l" rtl="0">
              <a:spcBef>
                <a:spcPts val="0"/>
              </a:spcBef>
              <a:spcAft>
                <a:spcPts val="0"/>
              </a:spcAft>
              <a:buNone/>
            </a:pPr>
            <a:r>
              <a:rPr lang="en" sz="1200">
                <a:solidFill>
                  <a:srgbClr val="47494D"/>
                </a:solidFill>
                <a:highlight>
                  <a:srgbClr val="FFFFFF"/>
                </a:highlight>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Load the data and get its basic information. </a:t>
            </a:r>
            <a:endParaRPr/>
          </a:p>
          <a:p>
            <a:pPr marL="457200" lvl="0" indent="-311150" algn="l" rtl="0">
              <a:spcBef>
                <a:spcPts val="0"/>
              </a:spcBef>
              <a:spcAft>
                <a:spcPts val="0"/>
              </a:spcAft>
              <a:buSzPts val="1300"/>
              <a:buAutoNum type="arabicPeriod"/>
            </a:pPr>
            <a:r>
              <a:rPr lang="en"/>
              <a:t>Check if there is missing value.</a:t>
            </a:r>
            <a:endParaRPr/>
          </a:p>
          <a:p>
            <a:pPr marL="457200" lvl="0" indent="0" algn="l" rtl="0">
              <a:spcBef>
                <a:spcPts val="1600"/>
              </a:spcBef>
              <a:spcAft>
                <a:spcPts val="1600"/>
              </a:spcAft>
              <a:buNone/>
            </a:pPr>
            <a:endParaRPr/>
          </a:p>
        </p:txBody>
      </p:sp>
      <p:pic>
        <p:nvPicPr>
          <p:cNvPr id="118" name="Google Shape;118;p18"/>
          <p:cNvPicPr preferRelativeResize="0"/>
          <p:nvPr/>
        </p:nvPicPr>
        <p:blipFill>
          <a:blip r:embed="rId3">
            <a:alphaModFix/>
          </a:blip>
          <a:stretch>
            <a:fillRect/>
          </a:stretch>
        </p:blipFill>
        <p:spPr>
          <a:xfrm>
            <a:off x="4335847" y="1422197"/>
            <a:ext cx="2600500" cy="3441650"/>
          </a:xfrm>
          <a:prstGeom prst="rect">
            <a:avLst/>
          </a:prstGeom>
          <a:noFill/>
          <a:ln>
            <a:noFill/>
          </a:ln>
        </p:spPr>
      </p:pic>
      <p:pic>
        <p:nvPicPr>
          <p:cNvPr id="119" name="Google Shape;119;p18"/>
          <p:cNvPicPr preferRelativeResize="0"/>
          <p:nvPr/>
        </p:nvPicPr>
        <p:blipFill>
          <a:blip r:embed="rId4">
            <a:alphaModFix/>
          </a:blip>
          <a:stretch>
            <a:fillRect/>
          </a:stretch>
        </p:blipFill>
        <p:spPr>
          <a:xfrm>
            <a:off x="6936350" y="2078875"/>
            <a:ext cx="1735600" cy="25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Information of Price (Can switch to R)</a:t>
            </a: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19"/>
          <p:cNvPicPr preferRelativeResize="0"/>
          <p:nvPr/>
        </p:nvPicPr>
        <p:blipFill>
          <a:blip r:embed="rId3">
            <a:alphaModFix/>
          </a:blip>
          <a:stretch>
            <a:fillRect/>
          </a:stretch>
        </p:blipFill>
        <p:spPr>
          <a:xfrm>
            <a:off x="819548" y="1853848"/>
            <a:ext cx="1799325" cy="3004175"/>
          </a:xfrm>
          <a:prstGeom prst="rect">
            <a:avLst/>
          </a:prstGeom>
          <a:noFill/>
          <a:ln>
            <a:noFill/>
          </a:ln>
        </p:spPr>
      </p:pic>
      <p:pic>
        <p:nvPicPr>
          <p:cNvPr id="127" name="Google Shape;127;p19"/>
          <p:cNvPicPr preferRelativeResize="0"/>
          <p:nvPr/>
        </p:nvPicPr>
        <p:blipFill>
          <a:blip r:embed="rId4">
            <a:alphaModFix/>
          </a:blip>
          <a:stretch>
            <a:fillRect/>
          </a:stretch>
        </p:blipFill>
        <p:spPr>
          <a:xfrm>
            <a:off x="3199125" y="1853850"/>
            <a:ext cx="2745750" cy="350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vs Square feet of home</a:t>
            </a:r>
            <a:endParaRPr/>
          </a:p>
        </p:txBody>
      </p:sp>
      <p:sp>
        <p:nvSpPr>
          <p:cNvPr id="133" name="Google Shape;133;p20"/>
          <p:cNvSpPr txBox="1">
            <a:spLocks noGrp="1"/>
          </p:cNvSpPr>
          <p:nvPr>
            <p:ph type="body" idx="1"/>
          </p:nvPr>
        </p:nvSpPr>
        <p:spPr>
          <a:xfrm>
            <a:off x="729450" y="2078875"/>
            <a:ext cx="3742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can find there exists linear relationship between price and the square feet of house. </a:t>
            </a:r>
            <a:endParaRPr/>
          </a:p>
        </p:txBody>
      </p:sp>
      <p:pic>
        <p:nvPicPr>
          <p:cNvPr id="134" name="Google Shape;134;p20"/>
          <p:cNvPicPr preferRelativeResize="0"/>
          <p:nvPr/>
        </p:nvPicPr>
        <p:blipFill>
          <a:blip r:embed="rId3">
            <a:alphaModFix/>
          </a:blip>
          <a:stretch>
            <a:fillRect/>
          </a:stretch>
        </p:blipFill>
        <p:spPr>
          <a:xfrm>
            <a:off x="4823550" y="2078875"/>
            <a:ext cx="3594600" cy="236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Regression Model</a:t>
            </a:r>
            <a:endParaRPr dirty="0"/>
          </a:p>
        </p:txBody>
      </p:sp>
      <p:sp>
        <p:nvSpPr>
          <p:cNvPr id="140" name="Google Shape;140;p21"/>
          <p:cNvSpPr txBox="1">
            <a:spLocks noGrp="1"/>
          </p:cNvSpPr>
          <p:nvPr>
            <p:ph type="body" idx="1"/>
          </p:nvPr>
        </p:nvSpPr>
        <p:spPr>
          <a:xfrm>
            <a:off x="17280" y="1853850"/>
            <a:ext cx="9410256" cy="3289650"/>
          </a:xfrm>
          <a:prstGeom prst="rect">
            <a:avLst/>
          </a:prstGeom>
        </p:spPr>
        <p:txBody>
          <a:bodyPr spcFirstLastPara="1" wrap="square" lIns="91425" tIns="91425" rIns="91425" bIns="91425" anchor="t" anchorCtr="0">
            <a:noAutofit/>
          </a:bodyPr>
          <a:lstStyle/>
          <a:p>
            <a:pPr marL="285750" indent="-285750">
              <a:spcAft>
                <a:spcPts val="1600"/>
              </a:spcAft>
            </a:pPr>
            <a:r>
              <a:rPr lang="en-US" dirty="0"/>
              <a:t> We are splitting the training set and test set with 80% values in training set and 20% values in test set.</a:t>
            </a:r>
          </a:p>
          <a:p>
            <a:pPr marL="285750" indent="-285750">
              <a:spcAft>
                <a:spcPts val="1600"/>
              </a:spcAft>
            </a:pPr>
            <a:r>
              <a:rPr lang="en-US" dirty="0"/>
              <a:t> We are then building the model with taking the significant predictors only.</a:t>
            </a:r>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24D5629C-F807-4FA2-9200-31CA5FDC3AC0}"/>
              </a:ext>
            </a:extLst>
          </p:cNvPr>
          <p:cNvPicPr>
            <a:picLocks noChangeAspect="1"/>
          </p:cNvPicPr>
          <p:nvPr/>
        </p:nvPicPr>
        <p:blipFill>
          <a:blip r:embed="rId3"/>
          <a:stretch>
            <a:fillRect/>
          </a:stretch>
        </p:blipFill>
        <p:spPr>
          <a:xfrm>
            <a:off x="5849676" y="3001623"/>
            <a:ext cx="3277044" cy="2048891"/>
          </a:xfrm>
          <a:prstGeom prst="rect">
            <a:avLst/>
          </a:prstGeom>
        </p:spPr>
      </p:pic>
      <p:pic>
        <p:nvPicPr>
          <p:cNvPr id="7" name="Picture 6">
            <a:extLst>
              <a:ext uri="{FF2B5EF4-FFF2-40B4-BE49-F238E27FC236}">
                <a16:creationId xmlns:a16="http://schemas.microsoft.com/office/drawing/2014/main" id="{FF764D12-C057-4239-8E81-B5AC87EB9C67}"/>
              </a:ext>
            </a:extLst>
          </p:cNvPr>
          <p:cNvPicPr>
            <a:picLocks noChangeAspect="1"/>
          </p:cNvPicPr>
          <p:nvPr/>
        </p:nvPicPr>
        <p:blipFill>
          <a:blip r:embed="rId4"/>
          <a:stretch>
            <a:fillRect/>
          </a:stretch>
        </p:blipFill>
        <p:spPr>
          <a:xfrm>
            <a:off x="5901335" y="2542878"/>
            <a:ext cx="2644140" cy="365760"/>
          </a:xfrm>
          <a:prstGeom prst="rect">
            <a:avLst/>
          </a:prstGeom>
        </p:spPr>
      </p:pic>
      <p:pic>
        <p:nvPicPr>
          <p:cNvPr id="10" name="Picture 9">
            <a:extLst>
              <a:ext uri="{FF2B5EF4-FFF2-40B4-BE49-F238E27FC236}">
                <a16:creationId xmlns:a16="http://schemas.microsoft.com/office/drawing/2014/main" id="{EB1B5F1F-2D37-43F5-9BF1-209B4F65783D}"/>
              </a:ext>
            </a:extLst>
          </p:cNvPr>
          <p:cNvPicPr>
            <a:picLocks noChangeAspect="1"/>
          </p:cNvPicPr>
          <p:nvPr/>
        </p:nvPicPr>
        <p:blipFill>
          <a:blip r:embed="rId5"/>
          <a:stretch>
            <a:fillRect/>
          </a:stretch>
        </p:blipFill>
        <p:spPr>
          <a:xfrm>
            <a:off x="5901335" y="2403753"/>
            <a:ext cx="2682240" cy="137160"/>
          </a:xfrm>
          <a:prstGeom prst="rect">
            <a:avLst/>
          </a:prstGeom>
        </p:spPr>
      </p:pic>
      <p:pic>
        <p:nvPicPr>
          <p:cNvPr id="12" name="Picture 11">
            <a:extLst>
              <a:ext uri="{FF2B5EF4-FFF2-40B4-BE49-F238E27FC236}">
                <a16:creationId xmlns:a16="http://schemas.microsoft.com/office/drawing/2014/main" id="{692DBE2E-B76E-4667-B39C-EE3A216A6B6F}"/>
              </a:ext>
            </a:extLst>
          </p:cNvPr>
          <p:cNvPicPr>
            <a:picLocks noChangeAspect="1"/>
          </p:cNvPicPr>
          <p:nvPr/>
        </p:nvPicPr>
        <p:blipFill>
          <a:blip r:embed="rId6"/>
          <a:stretch>
            <a:fillRect/>
          </a:stretch>
        </p:blipFill>
        <p:spPr>
          <a:xfrm>
            <a:off x="81342" y="2908638"/>
            <a:ext cx="5755931" cy="954526"/>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791</Words>
  <Application>Microsoft Office PowerPoint</Application>
  <PresentationFormat>On-screen Show (16:9)</PresentationFormat>
  <Paragraphs>76</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Arial</vt:lpstr>
      <vt:lpstr>Raleway</vt:lpstr>
      <vt:lpstr>Streamline</vt:lpstr>
      <vt:lpstr>ALY 6015 Intermediate Analytics Cooperative Project: Predict House Price of King County, WA</vt:lpstr>
      <vt:lpstr>Introduction</vt:lpstr>
      <vt:lpstr>Research Questions</vt:lpstr>
      <vt:lpstr>Description of the dataset</vt:lpstr>
      <vt:lpstr>Description of the dataset (part two)</vt:lpstr>
      <vt:lpstr>Data Preparation</vt:lpstr>
      <vt:lpstr>Information of Price (Can switch to R)</vt:lpstr>
      <vt:lpstr>Price vs Square feet of home</vt:lpstr>
      <vt:lpstr>Linear Regression Model</vt:lpstr>
      <vt:lpstr>Predicting  the model </vt:lpstr>
      <vt:lpstr>Predictions for Price vs Sqft Living</vt:lpstr>
      <vt:lpstr>Random Forest  Regression </vt:lpstr>
      <vt:lpstr>Error with respect to Number of Trees</vt:lpstr>
      <vt:lpstr>How the Number of floors affect the price</vt:lpstr>
      <vt:lpstr>Fitting the model</vt:lpstr>
      <vt:lpstr>Model Selection</vt:lpstr>
      <vt:lpstr>Analysis of the model</vt:lpstr>
      <vt:lpstr>Feature Importance </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6015 Intermediate Analytics Cooperative Project: Predict House Price of King County, WA</dc:title>
  <cp:lastModifiedBy>kaushik Burra Venkata Krishna</cp:lastModifiedBy>
  <cp:revision>9</cp:revision>
  <dcterms:modified xsi:type="dcterms:W3CDTF">2018-10-24T18:43:22Z</dcterms:modified>
</cp:coreProperties>
</file>