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1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8" r:id="rId3"/>
    <p:sldId id="277" r:id="rId4"/>
    <p:sldId id="294" r:id="rId5"/>
    <p:sldId id="260" r:id="rId6"/>
    <p:sldId id="275" r:id="rId7"/>
    <p:sldId id="311" r:id="rId8"/>
    <p:sldId id="31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90D9FA"/>
    <a:srgbClr val="6AF7FE"/>
    <a:srgbClr val="48D0ED"/>
    <a:srgbClr val="33B9F5"/>
    <a:srgbClr val="3D0278"/>
    <a:srgbClr val="00FF00"/>
    <a:srgbClr val="CC9933"/>
    <a:srgbClr val="808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3716" autoAdjust="0"/>
  </p:normalViewPr>
  <p:slideViewPr>
    <p:cSldViewPr snapToGrid="0" snapToObjects="1">
      <p:cViewPr varScale="1">
        <p:scale>
          <a:sx n="70" d="100"/>
          <a:sy n="70" d="100"/>
        </p:scale>
        <p:origin x="14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96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BC75C-F8EB-7F4A-BCEC-34D19EC79940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526CB-F757-434F-A57E-BE60205AF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23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11F5E-C6B0-1245-91B7-20777DF36B20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995CA-96D2-5147-9891-8992C0FC59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8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995CA-96D2-5147-9891-8992C0FC59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4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995CA-96D2-5147-9891-8992C0FC59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995CA-96D2-5147-9891-8992C0FC59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23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995CA-96D2-5147-9891-8992C0FC59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6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995CA-96D2-5147-9891-8992C0FC59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7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995CA-96D2-5147-9891-8992C0FC59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13F9-4E3D-904E-8A91-B9A3CC0E7373}" type="datetime1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395412"/>
            <a:ext cx="9144000" cy="1690491"/>
          </a:xfrm>
          <a:prstGeom prst="rect">
            <a:avLst/>
          </a:prstGeom>
          <a:solidFill>
            <a:srgbClr val="3D02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3C4-E2BA-C84B-854B-3D4D37DDE4EA}" type="datetime1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1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7B87-91E1-3444-8EA5-0E58AE3E507F}" type="datetime1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CC2F-FE17-5842-965A-437FD41232C5}" type="datetime1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E38D-5DF8-4443-9976-D27266B099E1}" type="datetime1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59FE-22C2-4440-B990-75DF280604DB}" type="datetime1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0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6991-D668-C846-8568-BF67E14DDAAA}" type="datetime1">
              <a:rPr lang="en-US" smtClean="0"/>
              <a:pPr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5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2806-2EC3-F244-B962-3BE938F783CC}" type="datetime1">
              <a:rPr lang="en-US" smtClean="0"/>
              <a:pPr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9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D4A4-D5E5-1B42-B4EC-E390C023C66F}" type="datetime1">
              <a:rPr lang="en-US" smtClean="0"/>
              <a:pPr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2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47D4-C5B7-1146-A065-72A55DA793A0}" type="datetime1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EABE-2A20-E141-B5E4-81D765CF0763}" type="datetime1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EE96-2180-9F40-983D-338ADFD412DC}" type="datetime1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82E0-BE8A-F441-8979-038CFB0F4C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634435" y="6200492"/>
            <a:ext cx="7509565" cy="97671"/>
          </a:xfrm>
          <a:prstGeom prst="rect">
            <a:avLst/>
          </a:prstGeom>
          <a:gradFill flip="none" rotWithShape="1">
            <a:gsLst>
              <a:gs pos="100000">
                <a:srgbClr val="3D0278"/>
              </a:gs>
              <a:gs pos="15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084601"/>
            <a:ext cx="9143999" cy="232027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/>
            </a:r>
            <a:br>
              <a:rPr lang="en-US" sz="48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en-US" sz="48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Web Application Firewall (WAF)</a:t>
            </a:r>
            <a:endParaRPr lang="en-US" sz="4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27" y="3562066"/>
            <a:ext cx="6032310" cy="2019868"/>
          </a:xfrm>
        </p:spPr>
        <p:txBody>
          <a:bodyPr>
            <a:normAutofit/>
          </a:bodyPr>
          <a:lstStyle/>
          <a:p>
            <a:r>
              <a:rPr lang="en-IN" sz="2200" i="1" dirty="0" err="1"/>
              <a:t>Devashish</a:t>
            </a:r>
            <a:r>
              <a:rPr lang="en-IN" sz="2200" i="1" dirty="0"/>
              <a:t> Thakur, SBU ID</a:t>
            </a:r>
            <a:r>
              <a:rPr lang="en-IN" sz="2200" i="1" dirty="0" smtClean="0"/>
              <a:t>: </a:t>
            </a:r>
            <a:r>
              <a:rPr lang="en-US" sz="2200" i="1" dirty="0"/>
              <a:t>109770589</a:t>
            </a:r>
            <a:endParaRPr lang="en-IN" sz="2200" i="1" dirty="0"/>
          </a:p>
          <a:p>
            <a:r>
              <a:rPr lang="en-IN" sz="2200" i="1" dirty="0"/>
              <a:t>Naveen Kumar Nuthalapati, SBU ID: 109746917</a:t>
            </a:r>
            <a:endParaRPr lang="en-IN" sz="2200" dirty="0"/>
          </a:p>
          <a:p>
            <a:r>
              <a:rPr lang="en-IN" sz="2200" i="1" dirty="0"/>
              <a:t>Kaushik </a:t>
            </a:r>
            <a:r>
              <a:rPr lang="en-IN" sz="2200" i="1" dirty="0" err="1"/>
              <a:t>Devarajaiah</a:t>
            </a:r>
            <a:r>
              <a:rPr lang="en-IN" sz="2200" i="1" dirty="0"/>
              <a:t>, SBU ID: 109889142</a:t>
            </a:r>
            <a:endParaRPr lang="en-IN" sz="2200" dirty="0"/>
          </a:p>
          <a:p>
            <a:r>
              <a:rPr lang="en-IN" sz="2200" i="1" dirty="0" err="1"/>
              <a:t>Karthik</a:t>
            </a:r>
            <a:r>
              <a:rPr lang="en-IN" sz="2200" i="1" dirty="0"/>
              <a:t> Reddy, SBU ID</a:t>
            </a:r>
            <a:r>
              <a:rPr lang="en-IN" sz="2200" i="1" dirty="0"/>
              <a:t>: </a:t>
            </a:r>
            <a:r>
              <a:rPr lang="en-US" sz="2200" i="1" dirty="0"/>
              <a:t>109721778</a:t>
            </a:r>
            <a:endParaRPr lang="en-IN" sz="2200" i="1" dirty="0"/>
          </a:p>
          <a:p>
            <a:endParaRPr lang="en-US" sz="2200" b="1" i="1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5659" y="6155140"/>
            <a:ext cx="8686800" cy="0"/>
          </a:xfrm>
          <a:prstGeom prst="line">
            <a:avLst/>
          </a:prstGeom>
          <a:effectLst>
            <a:outerShdw blurRad="50800" dist="50800" dir="5400000" sx="103000" sy="103000" algn="ctr" rotWithShape="0">
              <a:srgbClr val="002060"/>
            </a:outerShdw>
            <a:reflection endPos="63000" dist="508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01"/>
    </mc:Choice>
    <mc:Fallback xmlns="">
      <p:transition xmlns:p14="http://schemas.microsoft.com/office/powerpoint/2010/main" spd="slow" advTm="1670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Outline</a:t>
            </a:r>
            <a:endParaRPr lang="en-US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WAF Design</a:t>
            </a:r>
            <a:endParaRPr lang="en-US" sz="2800" dirty="0" smtClean="0"/>
          </a:p>
          <a:p>
            <a:r>
              <a:rPr lang="en-US" sz="2800" dirty="0" smtClean="0"/>
              <a:t>WAF in Detail</a:t>
            </a:r>
            <a:endParaRPr lang="en-US" sz="2800" dirty="0" smtClean="0"/>
          </a:p>
          <a:p>
            <a:r>
              <a:rPr lang="en-US" sz="2800" dirty="0" smtClean="0"/>
              <a:t>Detection Methods</a:t>
            </a:r>
            <a:endParaRPr lang="en-US" sz="2800" dirty="0" smtClean="0"/>
          </a:p>
          <a:p>
            <a:r>
              <a:rPr lang="en-US" sz="2800" dirty="0" smtClean="0"/>
              <a:t>Demo</a:t>
            </a:r>
            <a:endParaRPr lang="en-US" sz="2800" dirty="0" smtClean="0"/>
          </a:p>
          <a:p>
            <a:r>
              <a:rPr lang="en-US" sz="2800" dirty="0" smtClean="0"/>
              <a:t>Conclusion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5659" y="1433014"/>
            <a:ext cx="8686800" cy="0"/>
          </a:xfrm>
          <a:prstGeom prst="line">
            <a:avLst/>
          </a:prstGeom>
          <a:effectLst>
            <a:outerShdw blurRad="50800" dist="50800" dir="5400000" sx="103000" sy="103000" algn="ctr" rotWithShape="0">
              <a:srgbClr val="002060"/>
            </a:outerShdw>
            <a:reflection endPos="63000" dist="508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18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6"/>
    </mc:Choice>
    <mc:Fallback xmlns="">
      <p:transition spd="slow" advTm="701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322" y="250479"/>
            <a:ext cx="8229600" cy="75307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Web Application Firewall Design</a:t>
            </a:r>
            <a:endParaRPr lang="en-US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5659" y="1064523"/>
            <a:ext cx="8686800" cy="0"/>
          </a:xfrm>
          <a:prstGeom prst="line">
            <a:avLst/>
          </a:prstGeom>
          <a:effectLst>
            <a:outerShdw blurRad="50800" dist="50800" dir="5400000" sx="103000" sy="103000" algn="ctr" rotWithShape="0">
              <a:srgbClr val="002060"/>
            </a:outerShdw>
            <a:reflection endPos="63000" dist="508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" name="Picture 7" descr="E:\NAVEEN\MS\CSE508 Network Security\Captur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43" y="1528549"/>
            <a:ext cx="7410735" cy="4675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08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12"/>
    </mc:Choice>
    <mc:Fallback xmlns="">
      <p:transition xmlns:p14="http://schemas.microsoft.com/office/powerpoint/2010/main" spd="slow" advTm="5401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7" y="-10565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WAF in Detail</a:t>
            </a:r>
            <a:endParaRPr lang="en-US" sz="1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45659" y="933825"/>
            <a:ext cx="8686800" cy="0"/>
          </a:xfrm>
          <a:prstGeom prst="line">
            <a:avLst/>
          </a:prstGeom>
          <a:effectLst>
            <a:outerShdw blurRad="50800" dist="50800" dir="5400000" sx="103000" sy="103000" algn="ctr" rotWithShape="0">
              <a:srgbClr val="002060"/>
            </a:outerShdw>
            <a:reflection endPos="63000" dist="508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E:\NAVEEN\MS\CSE508 Network Security\waf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5" y="1456689"/>
            <a:ext cx="8591264" cy="4796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724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50"/>
    </mc:Choice>
    <mc:Fallback xmlns="">
      <p:transition xmlns:p14="http://schemas.microsoft.com/office/powerpoint/2010/main" spd="slow" advTm="4305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7952"/>
            <a:ext cx="8229600" cy="80205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Detection Methods</a:t>
            </a:r>
            <a:endParaRPr lang="en-US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1457"/>
            <a:ext cx="8381895" cy="408896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IN" sz="2400" b="1" dirty="0" smtClean="0"/>
          </a:p>
          <a:p>
            <a:pPr lvl="0"/>
            <a:r>
              <a:rPr lang="en-IN" sz="2800" b="1" dirty="0" smtClean="0"/>
              <a:t>Signature </a:t>
            </a:r>
            <a:r>
              <a:rPr lang="en-IN" sz="2800" b="1" dirty="0"/>
              <a:t>based </a:t>
            </a:r>
            <a:r>
              <a:rPr lang="en-IN" sz="2800" b="1" dirty="0" smtClean="0"/>
              <a:t>filtering</a:t>
            </a:r>
            <a:endParaRPr lang="en-IN" sz="28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2400" dirty="0" smtClean="0"/>
              <a:t>WAF </a:t>
            </a:r>
            <a:r>
              <a:rPr lang="en-IN" sz="2400" dirty="0"/>
              <a:t>parses signatures file and regex matching is applied to perform signature based filtering</a:t>
            </a:r>
            <a:r>
              <a:rPr lang="en-IN" sz="2400" dirty="0" smtClean="0"/>
              <a:t>.</a:t>
            </a:r>
          </a:p>
          <a:p>
            <a:pPr marL="342900" lvl="1" indent="0">
              <a:buNone/>
            </a:pPr>
            <a:endParaRPr lang="en-IN" dirty="0"/>
          </a:p>
          <a:p>
            <a:pPr lvl="0"/>
            <a:r>
              <a:rPr lang="en-IN" sz="2800" b="1" dirty="0"/>
              <a:t>Profile based filtering</a:t>
            </a:r>
            <a:r>
              <a:rPr lang="en-IN" sz="2800" dirty="0"/>
              <a:t> </a:t>
            </a:r>
            <a:endParaRPr lang="en-IN" sz="2800" dirty="0" smtClean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2400" dirty="0" smtClean="0"/>
              <a:t>WAF </a:t>
            </a:r>
            <a:r>
              <a:rPr lang="en-IN" sz="2400" dirty="0"/>
              <a:t>reads the generalized rules in the normality </a:t>
            </a:r>
            <a:r>
              <a:rPr lang="en-IN" sz="2400" dirty="0" smtClean="0"/>
              <a:t>profile. </a:t>
            </a:r>
            <a:r>
              <a:rPr lang="en-IN" sz="2400" dirty="0"/>
              <a:t>Based on these rules, it </a:t>
            </a:r>
            <a:r>
              <a:rPr lang="en-IN" sz="2400" dirty="0" smtClean="0"/>
              <a:t>performs profile based filtering.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5659" y="1433014"/>
            <a:ext cx="8686800" cy="0"/>
          </a:xfrm>
          <a:prstGeom prst="line">
            <a:avLst/>
          </a:prstGeom>
          <a:effectLst>
            <a:outerShdw blurRad="50800" dist="50800" dir="5400000" sx="103000" sy="103000" algn="ctr" rotWithShape="0">
              <a:srgbClr val="002060"/>
            </a:outerShdw>
            <a:reflection endPos="63000" dist="508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3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91"/>
    </mc:Choice>
    <mc:Fallback xmlns="">
      <p:transition xmlns:p14="http://schemas.microsoft.com/office/powerpoint/2010/main" spd="slow" advTm="10609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1825625"/>
            <a:ext cx="8325135" cy="453072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/>
              <a:t>Web Application Firewall (WAF) analyses requests </a:t>
            </a:r>
            <a:r>
              <a:rPr lang="en-IN" sz="2800" dirty="0" smtClean="0"/>
              <a:t>at </a:t>
            </a:r>
            <a:r>
              <a:rPr lang="en-IN" sz="2800" dirty="0"/>
              <a:t>application </a:t>
            </a:r>
            <a:r>
              <a:rPr lang="en-IN" sz="2800" dirty="0" smtClean="0"/>
              <a:t>layer. </a:t>
            </a:r>
          </a:p>
          <a:p>
            <a:pPr algn="just"/>
            <a:r>
              <a:rPr lang="en-IN" sz="2800" dirty="0" smtClean="0"/>
              <a:t>It </a:t>
            </a:r>
            <a:r>
              <a:rPr lang="en-IN" sz="2800" dirty="0"/>
              <a:t>is designed and developed as a configurable apache module. </a:t>
            </a:r>
            <a:endParaRPr lang="en-IN" sz="2800" dirty="0" smtClean="0"/>
          </a:p>
          <a:p>
            <a:pPr algn="just"/>
            <a:r>
              <a:rPr lang="en-IN" sz="2800" dirty="0" smtClean="0"/>
              <a:t>It </a:t>
            </a:r>
            <a:r>
              <a:rPr lang="en-IN" sz="2800" dirty="0"/>
              <a:t>is configured as the first module to be invoked on every incoming request. </a:t>
            </a:r>
            <a:endParaRPr lang="en-IN" sz="2800" dirty="0" smtClean="0"/>
          </a:p>
          <a:p>
            <a:pPr algn="just"/>
            <a:r>
              <a:rPr lang="en-IN" sz="2800" dirty="0" smtClean="0"/>
              <a:t>It </a:t>
            </a:r>
            <a:r>
              <a:rPr lang="en-IN" sz="2800" dirty="0"/>
              <a:t>handles black list based filtering of requests based on signatures. </a:t>
            </a:r>
            <a:endParaRPr lang="en-IN" sz="2800" dirty="0" smtClean="0"/>
          </a:p>
          <a:p>
            <a:pPr algn="just"/>
            <a:r>
              <a:rPr lang="en-IN" sz="2800" dirty="0" smtClean="0"/>
              <a:t>It </a:t>
            </a:r>
            <a:r>
              <a:rPr lang="en-IN" sz="2800" dirty="0"/>
              <a:t>is capable of generating normality profiles either offline or during request handling and filters requests which greatly deviate from normality profile</a:t>
            </a:r>
            <a:r>
              <a:rPr lang="en-IN" sz="2800" dirty="0" smtClean="0"/>
              <a:t>.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5659" y="1433014"/>
            <a:ext cx="8686800" cy="0"/>
          </a:xfrm>
          <a:prstGeom prst="line">
            <a:avLst/>
          </a:prstGeom>
          <a:effectLst>
            <a:outerShdw blurRad="50800" dist="50800" dir="5400000" sx="103000" sy="103000" algn="ctr" rotWithShape="0">
              <a:srgbClr val="002060"/>
            </a:outerShdw>
            <a:reflection endPos="63000" dist="508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41"/>
    </mc:Choice>
    <mc:Fallback xmlns="">
      <p:transition xmlns:p14="http://schemas.microsoft.com/office/powerpoint/2010/main" spd="slow" advTm="4084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651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Questions?</a:t>
            </a:r>
            <a:endParaRPr lang="en-US" sz="5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5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30822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Thanks!</a:t>
            </a:r>
            <a:endParaRPr lang="en-US" sz="5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2E0-BE8A-F441-8979-038CFB0F4C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1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26441</TotalTime>
  <Words>181</Words>
  <Application>Microsoft Office PowerPoint</Application>
  <PresentationFormat>On-screen Show (4:3)</PresentationFormat>
  <Paragraphs>41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</vt:lpstr>
      <vt:lpstr>Office Theme</vt:lpstr>
      <vt:lpstr> Web Application Firewall (WAF)</vt:lpstr>
      <vt:lpstr>Outline</vt:lpstr>
      <vt:lpstr>Web Application Firewall Design</vt:lpstr>
      <vt:lpstr>WAF in Detail</vt:lpstr>
      <vt:lpstr>Detection Methods</vt:lpstr>
      <vt:lpstr>Conclusion</vt:lpstr>
      <vt:lpstr>Questions?</vt:lpstr>
      <vt:lpstr>Thanks!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F10: Fault-Tolerant Engineered Networks</dc:title>
  <dc:subject/>
  <dc:creator>Vincent Liu</dc:creator>
  <cp:keywords/>
  <dc:description/>
  <cp:lastModifiedBy>Naveen Kumar Nuthalapati</cp:lastModifiedBy>
  <cp:revision>369</cp:revision>
  <cp:lastPrinted>2012-03-22T22:58:46Z</cp:lastPrinted>
  <dcterms:created xsi:type="dcterms:W3CDTF">2013-03-30T09:18:09Z</dcterms:created>
  <dcterms:modified xsi:type="dcterms:W3CDTF">2015-04-27T02:06:53Z</dcterms:modified>
  <cp:category/>
</cp:coreProperties>
</file>