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FE43AE9-3CA7-448C-A6F1-0AD6D0CEA385}" type="datetimeFigureOut">
              <a:rPr lang="en-IN" smtClean="0"/>
              <a:t>13-11-2019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8023-0036-4395-982D-D0BA1F1FD5BC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94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3AE9-3CA7-448C-A6F1-0AD6D0CEA385}" type="datetimeFigureOut">
              <a:rPr lang="en-IN" smtClean="0"/>
              <a:t>13-11-2019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8023-0036-4395-982D-D0BA1F1FD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568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3AE9-3CA7-448C-A6F1-0AD6D0CEA385}" type="datetimeFigureOut">
              <a:rPr lang="en-IN" smtClean="0"/>
              <a:t>13-11-2019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8023-0036-4395-982D-D0BA1F1FD5BC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12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3AE9-3CA7-448C-A6F1-0AD6D0CEA385}" type="datetimeFigureOut">
              <a:rPr lang="en-IN" smtClean="0"/>
              <a:t>13-11-2019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8023-0036-4395-982D-D0BA1F1FD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49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3AE9-3CA7-448C-A6F1-0AD6D0CEA385}" type="datetimeFigureOut">
              <a:rPr lang="en-IN" smtClean="0"/>
              <a:t>13-11-2019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8023-0036-4395-982D-D0BA1F1FD5BC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94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3AE9-3CA7-448C-A6F1-0AD6D0CEA385}" type="datetimeFigureOut">
              <a:rPr lang="en-IN" smtClean="0"/>
              <a:t>13-11-2019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8023-0036-4395-982D-D0BA1F1FD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112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3AE9-3CA7-448C-A6F1-0AD6D0CEA385}" type="datetimeFigureOut">
              <a:rPr lang="en-IN" smtClean="0"/>
              <a:t>13-11-2019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8023-0036-4395-982D-D0BA1F1FD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12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3AE9-3CA7-448C-A6F1-0AD6D0CEA385}" type="datetimeFigureOut">
              <a:rPr lang="en-IN" smtClean="0"/>
              <a:t>13-11-2019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8023-0036-4395-982D-D0BA1F1FD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86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3AE9-3CA7-448C-A6F1-0AD6D0CEA385}" type="datetimeFigureOut">
              <a:rPr lang="en-IN" smtClean="0"/>
              <a:t>13-11-2019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8023-0036-4395-982D-D0BA1F1FD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830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3AE9-3CA7-448C-A6F1-0AD6D0CEA385}" type="datetimeFigureOut">
              <a:rPr lang="en-IN" smtClean="0"/>
              <a:t>13-11-2019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8023-0036-4395-982D-D0BA1F1FD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618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3AE9-3CA7-448C-A6F1-0AD6D0CEA385}" type="datetimeFigureOut">
              <a:rPr lang="en-IN" smtClean="0"/>
              <a:t>13-11-2019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8023-0036-4395-982D-D0BA1F1FD5BC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088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FE43AE9-3CA7-448C-A6F1-0AD6D0CEA385}" type="datetimeFigureOut">
              <a:rPr lang="en-IN" smtClean="0"/>
              <a:t>13-11-2019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8BC8023-0036-4395-982D-D0BA1F1FD5BC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97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Coursera</a:t>
            </a:r>
            <a:r>
              <a:rPr lang="en-IN" dirty="0"/>
              <a:t> Capstone project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Coursera IBM Data Science </a:t>
            </a:r>
            <a:r>
              <a:rPr lang="fr-FR" dirty="0" smtClean="0"/>
              <a:t>Certification</a:t>
            </a:r>
          </a:p>
          <a:p>
            <a:r>
              <a:rPr lang="fr-FR" dirty="0" err="1" smtClean="0"/>
              <a:t>Kaushik</a:t>
            </a:r>
            <a:r>
              <a:rPr lang="fr-FR" dirty="0" smtClean="0"/>
              <a:t> </a:t>
            </a:r>
            <a:r>
              <a:rPr lang="fr-FR" dirty="0" err="1" smtClean="0"/>
              <a:t>Das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592001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residence </a:t>
            </a:r>
            <a:r>
              <a:rPr lang="en-GB" dirty="0" err="1"/>
              <a:t>Neighborhood</a:t>
            </a:r>
            <a:r>
              <a:rPr lang="en-GB" dirty="0"/>
              <a:t> in Singapore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084832"/>
            <a:ext cx="7827002" cy="451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154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Venues around </a:t>
            </a:r>
            <a:r>
              <a:rPr lang="en-IN" dirty="0" err="1" smtClean="0"/>
              <a:t>NeighboUrhood</a:t>
            </a:r>
            <a:r>
              <a:rPr lang="en-IN" dirty="0" smtClean="0"/>
              <a:t> </a:t>
            </a:r>
            <a:r>
              <a:rPr lang="en-IN" dirty="0"/>
              <a:t>in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084831"/>
            <a:ext cx="6573959" cy="421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738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Manhattan Map - </a:t>
            </a:r>
            <a:r>
              <a:rPr lang="en-GB" dirty="0" err="1"/>
              <a:t>Neighborhoods</a:t>
            </a:r>
            <a:r>
              <a:rPr lang="en-GB" dirty="0"/>
              <a:t> and Cluster of Venues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084832"/>
            <a:ext cx="7755660" cy="449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339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GeoData</a:t>
            </a:r>
            <a:r>
              <a:rPr lang="en-IN" dirty="0"/>
              <a:t> Manhattan </a:t>
            </a:r>
            <a:r>
              <a:rPr lang="en-IN" dirty="0" err="1"/>
              <a:t>apts</a:t>
            </a:r>
            <a:r>
              <a:rPr lang="en-IN" dirty="0"/>
              <a:t> for rent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7" y="1888181"/>
            <a:ext cx="8111131" cy="461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59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Rental Price Statistics MH Apartments</a:t>
            </a:r>
            <a:br>
              <a:rPr lang="en-GB" dirty="0"/>
            </a:br>
            <a:r>
              <a:rPr lang="en-GB" dirty="0"/>
              <a:t>Budget US7000/month is around the mean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58" y="2222343"/>
            <a:ext cx="4257675" cy="2619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133" y="2222343"/>
            <a:ext cx="3988990" cy="25189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4123" y="2222343"/>
            <a:ext cx="3479654" cy="231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414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Apartments for Rent in MH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084832"/>
            <a:ext cx="6947382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517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MH </a:t>
            </a:r>
            <a:r>
              <a:rPr lang="en-GB" dirty="0" err="1"/>
              <a:t>apts</a:t>
            </a:r>
            <a:r>
              <a:rPr lang="en-GB" dirty="0"/>
              <a:t> for rent with venue clusters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084832"/>
            <a:ext cx="6738663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722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Venues of cluster 3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7" y="1873876"/>
            <a:ext cx="8521357" cy="448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260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Manhattan subway stations </a:t>
            </a:r>
            <a:r>
              <a:rPr lang="en-IN" dirty="0" err="1"/>
              <a:t>geodata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1796603"/>
            <a:ext cx="7063804" cy="473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33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Apts</a:t>
            </a:r>
            <a:r>
              <a:rPr lang="en-GB" dirty="0"/>
              <a:t> for rent (blue) and subway stations (red)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298879"/>
            <a:ext cx="7025736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807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866222"/>
            <a:ext cx="9601196" cy="1303867"/>
          </a:xfrm>
        </p:spPr>
        <p:txBody>
          <a:bodyPr/>
          <a:lstStyle/>
          <a:p>
            <a:r>
              <a:rPr lang="en-IN" dirty="0"/>
              <a:t>Report Content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037" y="2170089"/>
            <a:ext cx="10560675" cy="4359499"/>
          </a:xfrm>
        </p:spPr>
        <p:txBody>
          <a:bodyPr>
            <a:normAutofit fontScale="55000" lnSpcReduction="2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 Section :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⁃ The “business problem” to be solved by this project and who may be interested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Data Section: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⁃ Describe Data requirements and Sources needed to solve the problem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Methodology section: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⁃ Main component of the report - Execute data processing, describe/discuss any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and/or inferential statistical testing performed, and/or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learnings used.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Results section: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⁃ Discussion of the results and finding of answer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Discussion section: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⁃ Discussion of observations noted and any recommendations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Conclusion section: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⁃ Answer chosen and conclusions.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427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/>
              <a:t>Selected Apartment!</a:t>
            </a:r>
            <a:br>
              <a:rPr lang="en-IN" sz="2400" dirty="0"/>
            </a:br>
            <a:r>
              <a:rPr lang="en-GB" sz="2400" dirty="0"/>
              <a:t>The ONE consolidated map shows all information for decision:</a:t>
            </a:r>
            <a:br>
              <a:rPr lang="en-GB" sz="2400" dirty="0"/>
            </a:br>
            <a:r>
              <a:rPr lang="en-GB" sz="2400" dirty="0"/>
              <a:t>Apartments address, price, </a:t>
            </a:r>
            <a:r>
              <a:rPr lang="en-GB" sz="2400" dirty="0" err="1"/>
              <a:t>neighborhood</a:t>
            </a:r>
            <a:r>
              <a:rPr lang="en-GB" sz="2400" dirty="0"/>
              <a:t>, cluster of venues and subway station nearby.</a:t>
            </a:r>
            <a:br>
              <a:rPr lang="en-GB" sz="2400" dirty="0"/>
            </a:br>
            <a:r>
              <a:rPr lang="en-GB" sz="2400" dirty="0"/>
              <a:t>Blue dots=</a:t>
            </a:r>
            <a:r>
              <a:rPr lang="en-GB" sz="2400" dirty="0" err="1"/>
              <a:t>apts</a:t>
            </a:r>
            <a:r>
              <a:rPr lang="en-GB" sz="2400" dirty="0"/>
              <a:t> , Red dots=Subway station, Bubbles=Cluster of Venues</a:t>
            </a:r>
            <a:endParaRPr lang="en-IN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221606"/>
            <a:ext cx="7313523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50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Apartment Selection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218" y="1860997"/>
            <a:ext cx="9720073" cy="4023360"/>
          </a:xfrm>
        </p:spPr>
        <p:txBody>
          <a:bodyPr>
            <a:noAutofit/>
          </a:bodyPr>
          <a:lstStyle/>
          <a:p>
            <a:r>
              <a:rPr lang="en-GB" sz="1400" dirty="0"/>
              <a:t>Using the "one map" above, I was able to explore all possibilities since the popups</a:t>
            </a:r>
          </a:p>
          <a:p>
            <a:r>
              <a:rPr lang="en-GB" sz="1400" dirty="0"/>
              <a:t>provide the information needed for a good decision.</a:t>
            </a:r>
          </a:p>
          <a:p>
            <a:r>
              <a:rPr lang="en-GB" sz="1400" dirty="0"/>
              <a:t>Apartment 1 rent cost is US7500 slightly above the US7000 budget. Apt 1 is located</a:t>
            </a:r>
          </a:p>
          <a:p>
            <a:r>
              <a:rPr lang="en-GB" sz="1400" dirty="0"/>
              <a:t>400 meters from subway station at 59th Street and work place ( Park Ave and 53rd) is</a:t>
            </a:r>
          </a:p>
          <a:p>
            <a:r>
              <a:rPr lang="en-GB" sz="1400" dirty="0"/>
              <a:t>another 600 meters way. I can walk to work place and use subway for other places</a:t>
            </a:r>
          </a:p>
          <a:p>
            <a:r>
              <a:rPr lang="en-GB" sz="1400" dirty="0"/>
              <a:t>around. Venues for this apt are as of Cluster 2 and it is located in a fine district in the</a:t>
            </a:r>
          </a:p>
          <a:p>
            <a:r>
              <a:rPr lang="en-IN" sz="1400" dirty="0"/>
              <a:t>East side of Manhattan.</a:t>
            </a:r>
          </a:p>
          <a:p>
            <a:r>
              <a:rPr lang="en-GB" sz="1400" dirty="0"/>
              <a:t>Apartment 2 rent cost is US6935, just under the US7000 budget. Apt 2 is located 60</a:t>
            </a:r>
          </a:p>
          <a:p>
            <a:r>
              <a:rPr lang="en-GB" sz="1400" dirty="0"/>
              <a:t>meters from subway station at Fulton Street, but I will have to ride the subway daily</a:t>
            </a:r>
          </a:p>
          <a:p>
            <a:r>
              <a:rPr lang="en-GB" sz="1400" dirty="0"/>
              <a:t>to work , possibly 40-60 min ride. Venues for this apt are as of Cluster 3.¶</a:t>
            </a:r>
          </a:p>
          <a:p>
            <a:r>
              <a:rPr lang="en-GB" sz="1400" dirty="0"/>
              <a:t>Based on current Singapore venues, I feel that Cluster 2 type of venues is a closer</a:t>
            </a:r>
          </a:p>
          <a:p>
            <a:r>
              <a:rPr lang="en-GB" sz="1400" dirty="0"/>
              <a:t>resemblance to my current place. That means that APARTMENT 1 is a better choice</a:t>
            </a:r>
          </a:p>
          <a:p>
            <a:r>
              <a:rPr lang="en-GB" sz="1400" dirty="0"/>
              <a:t>since the extra monthly rent is worth the conveniences it provides.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252085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will walk to work</a:t>
            </a:r>
            <a:br>
              <a:rPr lang="en-IN" dirty="0"/>
            </a:br>
            <a:r>
              <a:rPr lang="en-GB" dirty="0"/>
              <a:t>Walk from home to work is less than 1 km!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084832"/>
            <a:ext cx="733151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429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Venus in Cluster 2 near future home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7" y="1899633"/>
            <a:ext cx="8521359" cy="448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79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Discussion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1400" dirty="0"/>
              <a:t>• In general, I am positively impressed with the overall</a:t>
            </a:r>
          </a:p>
          <a:p>
            <a:r>
              <a:rPr lang="en-GB" sz="1400" dirty="0"/>
              <a:t>organization, content and lab works presented during</a:t>
            </a:r>
          </a:p>
          <a:p>
            <a:r>
              <a:rPr lang="en-IN" sz="1400" dirty="0"/>
              <a:t>the </a:t>
            </a:r>
            <a:r>
              <a:rPr lang="en-IN" sz="1400" dirty="0" err="1"/>
              <a:t>Coursera</a:t>
            </a:r>
            <a:r>
              <a:rPr lang="en-IN" sz="1400" dirty="0"/>
              <a:t> IBM Certification Course</a:t>
            </a:r>
          </a:p>
          <a:p>
            <a:r>
              <a:rPr lang="en-GB" sz="1400" dirty="0"/>
              <a:t>• I feel this Capstone project presented me a great</a:t>
            </a:r>
          </a:p>
          <a:p>
            <a:r>
              <a:rPr lang="en-GB" sz="1400" dirty="0"/>
              <a:t>opportunity to practice and apply the Data Science</a:t>
            </a:r>
          </a:p>
          <a:p>
            <a:r>
              <a:rPr lang="en-IN" sz="1400" dirty="0"/>
              <a:t>tools and methodologies learned.</a:t>
            </a:r>
          </a:p>
          <a:p>
            <a:r>
              <a:rPr lang="en-GB" sz="1400" dirty="0"/>
              <a:t>• I have created a good project that I can present as an</a:t>
            </a:r>
          </a:p>
          <a:p>
            <a:r>
              <a:rPr lang="en-GB" sz="1400" dirty="0"/>
              <a:t>example to show my potential.</a:t>
            </a:r>
          </a:p>
          <a:p>
            <a:r>
              <a:rPr lang="en-GB" sz="1400" dirty="0"/>
              <a:t>• I feel I have acquired a good starting point to become</a:t>
            </a:r>
          </a:p>
          <a:p>
            <a:r>
              <a:rPr lang="en-GB" sz="1400" dirty="0"/>
              <a:t>a professional Data Scientist and I will continue</a:t>
            </a:r>
          </a:p>
          <a:p>
            <a:r>
              <a:rPr lang="en-GB" sz="1400" dirty="0"/>
              <a:t>exploring to creating examples of practical cases.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509127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400" dirty="0"/>
              <a:t>• I feel rewarded with the efforts, time and money spent. I</a:t>
            </a:r>
          </a:p>
          <a:p>
            <a:r>
              <a:rPr lang="en-GB" sz="1400" dirty="0"/>
              <a:t>believe this course with all the topics covered is well worthy</a:t>
            </a:r>
          </a:p>
          <a:p>
            <a:r>
              <a:rPr lang="en-IN" sz="1400" dirty="0"/>
              <a:t>of appreciation.</a:t>
            </a:r>
          </a:p>
          <a:p>
            <a:r>
              <a:rPr lang="en-GB" sz="1400" dirty="0"/>
              <a:t>• This project has shown me a practical application to resolve</a:t>
            </a:r>
          </a:p>
          <a:p>
            <a:r>
              <a:rPr lang="en-GB" sz="1400" dirty="0"/>
              <a:t>a real situation that has impacting personal and financial</a:t>
            </a:r>
          </a:p>
          <a:p>
            <a:r>
              <a:rPr lang="en-GB" sz="1400" dirty="0"/>
              <a:t>impact using Data Science tools.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816205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1731435"/>
            <a:ext cx="9720072" cy="1499616"/>
          </a:xfrm>
        </p:spPr>
        <p:txBody>
          <a:bodyPr>
            <a:normAutofit/>
          </a:bodyPr>
          <a:lstStyle/>
          <a:p>
            <a:pPr algn="ctr"/>
            <a:r>
              <a:rPr lang="en-IN" sz="8000" dirty="0" smtClean="0"/>
              <a:t>THANK YOU</a:t>
            </a:r>
            <a:endParaRPr lang="en-IN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1235" y="3734872"/>
            <a:ext cx="9185857" cy="2394183"/>
          </a:xfrm>
        </p:spPr>
        <p:txBody>
          <a:bodyPr/>
          <a:lstStyle/>
          <a:p>
            <a:pPr algn="ctr"/>
            <a:r>
              <a:rPr lang="en-IN" dirty="0" smtClean="0"/>
              <a:t>BY :-</a:t>
            </a:r>
          </a:p>
          <a:p>
            <a:pPr algn="ctr"/>
            <a:r>
              <a:rPr lang="en-IN" dirty="0" smtClean="0"/>
              <a:t>KAUSHIK DAS</a:t>
            </a:r>
          </a:p>
        </p:txBody>
      </p:sp>
    </p:spTree>
    <p:extLst>
      <p:ext uri="{BB962C8B-B14F-4D97-AF65-F5344CB8AC3E}">
        <p14:creationId xmlns:p14="http://schemas.microsoft.com/office/powerpoint/2010/main" val="2631427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854" y="2084832"/>
            <a:ext cx="10740980" cy="4177402"/>
          </a:xfrm>
        </p:spPr>
        <p:txBody>
          <a:bodyPr>
            <a:noAutofit/>
          </a:bodyPr>
          <a:lstStyle/>
          <a:p>
            <a:r>
              <a:rPr lang="en-IN" sz="1200" b="1" dirty="0"/>
              <a:t>1.1 Scenario and Background</a:t>
            </a:r>
          </a:p>
          <a:p>
            <a:r>
              <a:rPr lang="en-GB" sz="1200" dirty="0"/>
              <a:t>I am currently living in Singapore, within walking distance to Downtown "</a:t>
            </a:r>
            <a:r>
              <a:rPr lang="en-GB" sz="1200" dirty="0" err="1"/>
              <a:t>Telok</a:t>
            </a:r>
            <a:r>
              <a:rPr lang="en-GB" sz="1200" dirty="0"/>
              <a:t> Ayer</a:t>
            </a:r>
          </a:p>
          <a:p>
            <a:r>
              <a:rPr lang="en-GB" sz="1200" dirty="0"/>
              <a:t>MRT metro station" . I also enjoy great venues and attractions, such as international</a:t>
            </a:r>
          </a:p>
          <a:p>
            <a:r>
              <a:rPr lang="en-GB" sz="1200" dirty="0"/>
              <a:t>cuisine, entertainment and shopping. I have an offer to move to work to Manhattan NY</a:t>
            </a:r>
          </a:p>
          <a:p>
            <a:r>
              <a:rPr lang="en-GB" sz="1200" dirty="0"/>
              <a:t>and I would like to move if I can find a place to live similar with similar venues.</a:t>
            </a:r>
          </a:p>
          <a:p>
            <a:r>
              <a:rPr lang="en-GB" sz="1200" b="1" dirty="0"/>
              <a:t>1.2 Problem to be resolved:</a:t>
            </a:r>
          </a:p>
          <a:p>
            <a:r>
              <a:rPr lang="en-GB" sz="1200" dirty="0"/>
              <a:t>How to find an apartment in Manhattan with the following conditions:</a:t>
            </a:r>
          </a:p>
          <a:p>
            <a:r>
              <a:rPr lang="en-GB" sz="1200" dirty="0"/>
              <a:t>• Apartment with min 2 bedrooms</a:t>
            </a:r>
          </a:p>
          <a:p>
            <a:r>
              <a:rPr lang="en-GB" sz="1200" dirty="0"/>
              <a:t>• Monthly rent not to exceed US$7000/month</a:t>
            </a:r>
          </a:p>
          <a:p>
            <a:r>
              <a:rPr lang="en-GB" sz="1200" dirty="0"/>
              <a:t>• Located within walking distance (&lt;=1.0 mile, 1.6 km) from a subway metro station in</a:t>
            </a:r>
          </a:p>
          <a:p>
            <a:r>
              <a:rPr lang="en-IN" sz="1200" dirty="0"/>
              <a:t>Manhattan</a:t>
            </a:r>
          </a:p>
          <a:p>
            <a:r>
              <a:rPr lang="en-GB" sz="1200" dirty="0"/>
              <a:t>• Venues and amenities as in my current residence</a:t>
            </a:r>
            <a:r>
              <a:rPr lang="en-GB" sz="1200" dirty="0" smtClean="0"/>
              <a:t>.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790612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400" b="1" dirty="0"/>
              <a:t>1.3 Interested Audience</a:t>
            </a:r>
          </a:p>
          <a:p>
            <a:r>
              <a:rPr lang="en-GB" sz="1400" dirty="0"/>
              <a:t>I believe the methodology, tools and strategy used in this project is relevant for a person</a:t>
            </a:r>
          </a:p>
          <a:p>
            <a:r>
              <a:rPr lang="en-GB" sz="1400" dirty="0"/>
              <a:t>or entity considering moving to a major city in US, Europe or Asia. Europe, US or Asia,</a:t>
            </a:r>
          </a:p>
          <a:p>
            <a:r>
              <a:rPr lang="en-GB" sz="1400" dirty="0"/>
              <a:t>Likewise, it can be helpful approach to explore the opening of a new business. The use</a:t>
            </a:r>
          </a:p>
          <a:p>
            <a:r>
              <a:rPr lang="en-GB" sz="1400" dirty="0"/>
              <a:t>of </a:t>
            </a:r>
            <a:r>
              <a:rPr lang="en-GB" sz="1400" dirty="0" err="1"/>
              <a:t>FourSquare</a:t>
            </a:r>
            <a:r>
              <a:rPr lang="en-GB" sz="1400" dirty="0"/>
              <a:t> data and mapping techniques combined with data analysis will help</a:t>
            </a:r>
          </a:p>
          <a:p>
            <a:r>
              <a:rPr lang="en-GB" sz="1400" dirty="0"/>
              <a:t>resolve the key questions arisen. Lastly, this project is a good practical case for a person</a:t>
            </a:r>
          </a:p>
          <a:p>
            <a:r>
              <a:rPr lang="en-IN" sz="1400" dirty="0"/>
              <a:t>developing Data Science skills.</a:t>
            </a: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625216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Section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1400" b="1" dirty="0"/>
              <a:t>2.1 Data Requirements</a:t>
            </a:r>
          </a:p>
          <a:p>
            <a:r>
              <a:rPr lang="en-GB" sz="1400" dirty="0"/>
              <a:t>- </a:t>
            </a:r>
            <a:r>
              <a:rPr lang="en-GB" sz="1400" dirty="0" err="1"/>
              <a:t>Geodata</a:t>
            </a:r>
            <a:r>
              <a:rPr lang="en-GB" sz="1400" dirty="0"/>
              <a:t> for current residence in Singapore with venues established using Foursquare.</a:t>
            </a:r>
          </a:p>
          <a:p>
            <a:r>
              <a:rPr lang="en-GB" sz="1400" dirty="0"/>
              <a:t>- List of Manhattan (MH) </a:t>
            </a:r>
            <a:r>
              <a:rPr lang="en-GB" sz="1400" dirty="0" err="1"/>
              <a:t>neighborhoods</a:t>
            </a:r>
            <a:r>
              <a:rPr lang="en-GB" sz="1400" dirty="0"/>
              <a:t> with clustered venues established via Foursquare (as in Course</a:t>
            </a:r>
          </a:p>
          <a:p>
            <a:r>
              <a:rPr lang="en-IN" sz="1400" dirty="0"/>
              <a:t>Lab). https://en.wikipedia.org/wiki/List_of_Manhattan_neighborhoods#Midtown_neighborhoods</a:t>
            </a:r>
          </a:p>
          <a:p>
            <a:r>
              <a:rPr lang="en-GB" sz="1400" dirty="0"/>
              <a:t>- List of subway metro stations in Manhattan with addresses and geo data (</a:t>
            </a:r>
            <a:r>
              <a:rPr lang="en-GB" sz="1400" dirty="0" err="1"/>
              <a:t>lat,long</a:t>
            </a:r>
            <a:r>
              <a:rPr lang="en-GB" sz="1400" dirty="0"/>
              <a:t>): https://</a:t>
            </a:r>
          </a:p>
          <a:p>
            <a:r>
              <a:rPr lang="en-IN" sz="1400" dirty="0"/>
              <a:t>en.wikipedia.org/wiki/</a:t>
            </a:r>
            <a:r>
              <a:rPr lang="en-IN" sz="1400" dirty="0" err="1"/>
              <a:t>List_of_New_York_City_Subway_stations_in_Manhattan</a:t>
            </a:r>
            <a:r>
              <a:rPr lang="en-IN" sz="1400" dirty="0"/>
              <a:t>) , (https://www.google.com/</a:t>
            </a:r>
          </a:p>
          <a:p>
            <a:r>
              <a:rPr lang="en-IN" sz="1400" dirty="0"/>
              <a:t>maps/search/</a:t>
            </a:r>
            <a:r>
              <a:rPr lang="en-IN" sz="1400" dirty="0" err="1"/>
              <a:t>manhattan+subway+metro+stations</a:t>
            </a:r>
            <a:r>
              <a:rPr lang="en-IN" sz="1400" dirty="0"/>
              <a:t>/@40.7837297,-74.1033043,11z/data=!3m1!4b1)</a:t>
            </a:r>
          </a:p>
          <a:p>
            <a:r>
              <a:rPr lang="en-GB" sz="1400" dirty="0"/>
              <a:t>- List of apartments for rent in Manhattan area with information on </a:t>
            </a:r>
            <a:r>
              <a:rPr lang="en-GB" sz="1400" dirty="0" err="1"/>
              <a:t>neighborhood</a:t>
            </a:r>
            <a:r>
              <a:rPr lang="en-GB" sz="1400" dirty="0"/>
              <a:t> location, address,</a:t>
            </a:r>
          </a:p>
          <a:p>
            <a:r>
              <a:rPr lang="en-GB" sz="1400" dirty="0"/>
              <a:t>number of beds, area size, monthly rent price and complemented with geo data via </a:t>
            </a:r>
            <a:r>
              <a:rPr lang="en-GB" sz="1400" dirty="0" err="1"/>
              <a:t>Nominatim</a:t>
            </a:r>
            <a:r>
              <a:rPr lang="en-GB" sz="1400" dirty="0"/>
              <a:t>. http://</a:t>
            </a:r>
          </a:p>
          <a:p>
            <a:r>
              <a:rPr lang="en-IN" sz="1400" dirty="0"/>
              <a:t>www.rentmanhattan.com/index.cfm?page=search&amp;state=results https://www.nestpick.com/search?</a:t>
            </a:r>
          </a:p>
          <a:p>
            <a:r>
              <a:rPr lang="en-IN" sz="1400" dirty="0"/>
              <a:t>city=new-</a:t>
            </a:r>
          </a:p>
          <a:p>
            <a:r>
              <a:rPr lang="en-GB" sz="1400" dirty="0"/>
              <a:t>- Place to work in Manhattan (Park Avenue and 53rd St) for reference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315912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400" b="1" dirty="0"/>
              <a:t>2.2 Data Sources, Data Processing and Tools used</a:t>
            </a:r>
          </a:p>
          <a:p>
            <a:r>
              <a:rPr lang="en-GB" sz="1400" dirty="0"/>
              <a:t>- Singapore data and map is to be created with use of </a:t>
            </a:r>
            <a:r>
              <a:rPr lang="en-GB" sz="1400" dirty="0" err="1"/>
              <a:t>Nominatim</a:t>
            </a:r>
            <a:r>
              <a:rPr lang="en-GB" sz="1400" dirty="0"/>
              <a:t> , Foursquare and Folium mapping</a:t>
            </a:r>
          </a:p>
          <a:p>
            <a:r>
              <a:rPr lang="en-GB" sz="1400" dirty="0"/>
              <a:t>- Manhattan </a:t>
            </a:r>
            <a:r>
              <a:rPr lang="en-GB" sz="1400" dirty="0" err="1"/>
              <a:t>neighborhoods</a:t>
            </a:r>
            <a:r>
              <a:rPr lang="en-GB" sz="1400" dirty="0"/>
              <a:t> were obtained from Wikipedia and organized by </a:t>
            </a:r>
            <a:r>
              <a:rPr lang="en-GB" sz="1400" dirty="0" err="1"/>
              <a:t>Neighborhoods</a:t>
            </a:r>
            <a:r>
              <a:rPr lang="en-GB" sz="1400" dirty="0"/>
              <a:t> with </a:t>
            </a:r>
            <a:r>
              <a:rPr lang="en-GB" sz="1400" dirty="0" err="1"/>
              <a:t>geodata</a:t>
            </a:r>
            <a:endParaRPr lang="en-GB" sz="1400" dirty="0"/>
          </a:p>
          <a:p>
            <a:r>
              <a:rPr lang="en-GB" sz="1400" dirty="0"/>
              <a:t>via </a:t>
            </a:r>
            <a:r>
              <a:rPr lang="en-GB" sz="1400" dirty="0" err="1"/>
              <a:t>Nominatim</a:t>
            </a:r>
            <a:r>
              <a:rPr lang="en-GB" sz="1400" dirty="0"/>
              <a:t> for mapping with Folium.</a:t>
            </a:r>
          </a:p>
          <a:p>
            <a:r>
              <a:rPr lang="en-GB" sz="1400" dirty="0"/>
              <a:t>- List of Subway stations was obtained via Wikipedia, NY Transit web site and Google map,</a:t>
            </a:r>
          </a:p>
          <a:p>
            <a:r>
              <a:rPr lang="en-GB" sz="1400" dirty="0"/>
              <a:t>- List of apartments for rent was consolidated from web-scraping real estate sites for MH. The </a:t>
            </a:r>
            <a:r>
              <a:rPr lang="en-GB" sz="1400" dirty="0" err="1"/>
              <a:t>geolocation</a:t>
            </a:r>
            <a:endParaRPr lang="en-GB" sz="1400" dirty="0"/>
          </a:p>
          <a:p>
            <a:r>
              <a:rPr lang="en-GB" sz="1400" dirty="0"/>
              <a:t>(</a:t>
            </a:r>
            <a:r>
              <a:rPr lang="en-GB" sz="1400" dirty="0" err="1"/>
              <a:t>lat,long</a:t>
            </a:r>
            <a:r>
              <a:rPr lang="en-GB" sz="1400" dirty="0"/>
              <a:t>) data was found with algorithm coding and using </a:t>
            </a:r>
            <a:r>
              <a:rPr lang="en-GB" sz="1400" dirty="0" err="1"/>
              <a:t>Nominatim</a:t>
            </a:r>
            <a:r>
              <a:rPr lang="en-GB" sz="1400" dirty="0"/>
              <a:t>.</a:t>
            </a:r>
          </a:p>
          <a:p>
            <a:r>
              <a:rPr lang="en-GB" sz="1400" dirty="0"/>
              <a:t>- Folium map was the basis of mapping with various features to consolidate all data in ONE map where</a:t>
            </a:r>
          </a:p>
          <a:p>
            <a:r>
              <a:rPr lang="en-GB" sz="1400" dirty="0"/>
              <a:t>one can visualize all details needed to make a selection of apartment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45382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400" dirty="0"/>
              <a:t>The Strategy to find the answer:</a:t>
            </a:r>
          </a:p>
          <a:p>
            <a:r>
              <a:rPr lang="en-GB" sz="1400" dirty="0"/>
              <a:t>The strategy is based on mapping the described data in section 2.0, in order to</a:t>
            </a:r>
          </a:p>
          <a:p>
            <a:r>
              <a:rPr lang="en-GB" sz="1400" dirty="0"/>
              <a:t>facilitate the choice of at least two candidate places for rent. The information will be</a:t>
            </a:r>
          </a:p>
          <a:p>
            <a:r>
              <a:rPr lang="en-GB" sz="1400" dirty="0"/>
              <a:t>consolidated in ONE MAP where one can see the details of the apartment, the cluster</a:t>
            </a:r>
          </a:p>
          <a:p>
            <a:r>
              <a:rPr lang="en-GB" sz="1400" dirty="0"/>
              <a:t>of venues in the </a:t>
            </a:r>
            <a:r>
              <a:rPr lang="en-GB" sz="1400" dirty="0" err="1"/>
              <a:t>neighborhood</a:t>
            </a:r>
            <a:r>
              <a:rPr lang="en-GB" sz="1400" dirty="0"/>
              <a:t> and the relative location from a subway station and</a:t>
            </a:r>
          </a:p>
          <a:p>
            <a:r>
              <a:rPr lang="en-GB" sz="1400" dirty="0"/>
              <a:t>from work place. A measurement tool icon will also be provided. The popups on the</a:t>
            </a:r>
          </a:p>
          <a:p>
            <a:r>
              <a:rPr lang="en-GB" sz="1400" dirty="0"/>
              <a:t>map items will display rent price, location and cluster of venues applicable.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419694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400" dirty="0"/>
              <a:t>The Tools:</a:t>
            </a:r>
          </a:p>
          <a:p>
            <a:r>
              <a:rPr lang="en-GB" sz="1400" dirty="0"/>
              <a:t>Web-scraping of sites is used to consolidate data-frame information which was</a:t>
            </a:r>
          </a:p>
          <a:p>
            <a:r>
              <a:rPr lang="en-GB" sz="1400" dirty="0"/>
              <a:t>saved as csv files for convenience and to simply the report. </a:t>
            </a:r>
            <a:r>
              <a:rPr lang="en-GB" sz="1400" dirty="0" err="1"/>
              <a:t>Geodata</a:t>
            </a:r>
            <a:r>
              <a:rPr lang="en-GB" sz="1400" dirty="0"/>
              <a:t> was obtained</a:t>
            </a:r>
          </a:p>
          <a:p>
            <a:r>
              <a:rPr lang="en-GB" sz="1400" dirty="0"/>
              <a:t>by coding a program to use </a:t>
            </a:r>
            <a:r>
              <a:rPr lang="en-GB" sz="1400" dirty="0" err="1"/>
              <a:t>Nominatim</a:t>
            </a:r>
            <a:r>
              <a:rPr lang="en-GB" sz="1400" dirty="0"/>
              <a:t> to get latitude and longitude of subway</a:t>
            </a:r>
          </a:p>
          <a:p>
            <a:r>
              <a:rPr lang="en-GB" sz="1400" dirty="0"/>
              <a:t>stations and also for each of (144 units) the apartments for rent listed.</a:t>
            </a:r>
          </a:p>
          <a:p>
            <a:r>
              <a:rPr lang="en-GB" sz="1400" dirty="0" err="1"/>
              <a:t>Geopy_distance</a:t>
            </a:r>
            <a:r>
              <a:rPr lang="en-GB" sz="1400" dirty="0"/>
              <a:t> and </a:t>
            </a:r>
            <a:r>
              <a:rPr lang="en-GB" sz="1400" dirty="0" err="1"/>
              <a:t>Nominatim</a:t>
            </a:r>
            <a:r>
              <a:rPr lang="en-GB" sz="1400" dirty="0"/>
              <a:t> were used to establish relative distances. </a:t>
            </a:r>
            <a:r>
              <a:rPr lang="en-GB" sz="1400" dirty="0" err="1"/>
              <a:t>Seaborn</a:t>
            </a:r>
            <a:endParaRPr lang="en-GB" sz="1400" dirty="0"/>
          </a:p>
          <a:p>
            <a:r>
              <a:rPr lang="en-GB" sz="1400" dirty="0"/>
              <a:t>graphic was used for general statistics on rental data.</a:t>
            </a:r>
          </a:p>
          <a:p>
            <a:r>
              <a:rPr lang="en-GB" sz="1400" dirty="0"/>
              <a:t>Maps with popups labels allow quick identification of location, price and feature, thus</a:t>
            </a:r>
          </a:p>
          <a:p>
            <a:r>
              <a:rPr lang="en-GB" sz="1400" dirty="0"/>
              <a:t>making the selection very easy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086439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886" y="2529926"/>
            <a:ext cx="9720072" cy="1499616"/>
          </a:xfrm>
        </p:spPr>
        <p:txBody>
          <a:bodyPr>
            <a:normAutofit/>
          </a:bodyPr>
          <a:lstStyle/>
          <a:p>
            <a:pPr algn="ctr"/>
            <a:r>
              <a:rPr lang="en-IN" sz="8000" dirty="0"/>
              <a:t>Execution and Results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3238027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</TotalTime>
  <Words>1246</Words>
  <Application>Microsoft Office PowerPoint</Application>
  <PresentationFormat>Widescreen</PresentationFormat>
  <Paragraphs>130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Times New Roman</vt:lpstr>
      <vt:lpstr>Tw Cen MT</vt:lpstr>
      <vt:lpstr>Tw Cen MT Condensed</vt:lpstr>
      <vt:lpstr>Wingdings 3</vt:lpstr>
      <vt:lpstr>Integral</vt:lpstr>
      <vt:lpstr>Coursera Capstone project</vt:lpstr>
      <vt:lpstr>Report Content</vt:lpstr>
      <vt:lpstr>Introduction</vt:lpstr>
      <vt:lpstr>Introduction</vt:lpstr>
      <vt:lpstr>Data Section</vt:lpstr>
      <vt:lpstr>Data Section</vt:lpstr>
      <vt:lpstr>Methodology</vt:lpstr>
      <vt:lpstr>Methodology</vt:lpstr>
      <vt:lpstr>Execution and Results</vt:lpstr>
      <vt:lpstr>Current residence Neighborhood in Singapore</vt:lpstr>
      <vt:lpstr>Venues around NeighboUrhood in</vt:lpstr>
      <vt:lpstr>Manhattan Map - Neighborhoods and Cluster of Venues</vt:lpstr>
      <vt:lpstr>GeoData Manhattan apts for rent</vt:lpstr>
      <vt:lpstr>Rental Price Statistics MH Apartments Budget US7000/month is around the mean</vt:lpstr>
      <vt:lpstr>Apartments for Rent in MH</vt:lpstr>
      <vt:lpstr>MH apts for rent with venue clusters</vt:lpstr>
      <vt:lpstr>Venues of cluster 3</vt:lpstr>
      <vt:lpstr>Manhattan subway stations geodata</vt:lpstr>
      <vt:lpstr>Apts for rent (blue) and subway stations (red)</vt:lpstr>
      <vt:lpstr>Selected Apartment! The ONE consolidated map shows all information for decision: Apartments address, price, neighborhood, cluster of venues and subway station nearby. Blue dots=apts , Red dots=Subway station, Bubbles=Cluster of Venues</vt:lpstr>
      <vt:lpstr>Apartment Selection</vt:lpstr>
      <vt:lpstr>will walk to work Walk from home to work is less than 1 km!</vt:lpstr>
      <vt:lpstr>Venus in Cluster 2 near future home</vt:lpstr>
      <vt:lpstr>Discussion</vt:lpstr>
      <vt:lpstr>Conclusions</vt:lpstr>
      <vt:lpstr>THANK YOU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project</dc:title>
  <dc:creator>KAUSHIK</dc:creator>
  <cp:lastModifiedBy>KAUSHIK</cp:lastModifiedBy>
  <cp:revision>2</cp:revision>
  <dcterms:created xsi:type="dcterms:W3CDTF">2019-11-13T17:32:33Z</dcterms:created>
  <dcterms:modified xsi:type="dcterms:W3CDTF">2019-11-13T17:48:17Z</dcterms:modified>
</cp:coreProperties>
</file>