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HK Grotesk Bold" charset="1" panose="00000800000000000000"/>
      <p:regular r:id="rId32"/>
    </p:embeddedFont>
    <p:embeddedFont>
      <p:font typeface="HK Grotesk" charset="1" panose="00000500000000000000"/>
      <p:regular r:id="rId33"/>
    </p:embeddedFont>
    <p:embeddedFont>
      <p:font typeface="HK Grotesk Semi-Bold" charset="1" panose="00000700000000000000"/>
      <p:regular r:id="rId34"/>
    </p:embeddedFont>
    <p:embeddedFont>
      <p:font typeface="HK Grotesk Light" charset="1" panose="00000400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notesMasters/notesMaster1.xml" Type="http://schemas.openxmlformats.org/officeDocument/2006/relationships/notesMaster"/><Relationship Id="rId36" Target="theme/theme2.xml" Type="http://schemas.openxmlformats.org/officeDocument/2006/relationships/theme"/><Relationship Id="rId37" Target="notesSlides/notesSlide1.xml" Type="http://schemas.openxmlformats.org/officeDocument/2006/relationships/notesSlide"/><Relationship Id="rId38" Target="fonts/font38.fntdata" Type="http://schemas.openxmlformats.org/officeDocument/2006/relationships/font"/><Relationship Id="rId39" Target="notesSlides/notesSlide2.xml" Type="http://schemas.openxmlformats.org/officeDocument/2006/relationships/notesSlide"/><Relationship Id="rId4" Target="theme/theme1.xml" Type="http://schemas.openxmlformats.org/officeDocument/2006/relationships/theme"/><Relationship Id="rId40" Target="notesSlides/notesSlide3.xml" Type="http://schemas.openxmlformats.org/officeDocument/2006/relationships/notesSlide"/><Relationship Id="rId41" Target="notesSlides/notesSlide4.xml" Type="http://schemas.openxmlformats.org/officeDocument/2006/relationships/notesSlide"/><Relationship Id="rId42" Target="notesSlides/notesSlide5.xml" Type="http://schemas.openxmlformats.org/officeDocument/2006/relationships/notesSlide"/><Relationship Id="rId43" Target="notesSlides/notesSlide6.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Ollama is a language model platform that offers customizable and efficient generative AI models for various applications.</a:t>
            </a:r>
          </a:p>
          <a:p>
            <a:r>
              <a:rPr lang="en-US"/>
              <a:t/>
            </a:r>
          </a:p>
          <a:p>
            <a:r>
              <a:rPr lang="en-US"/>
              <a:t>Customizable Models:</a:t>
            </a:r>
          </a:p>
          <a:p>
            <a:r>
              <a:rPr lang="en-US"/>
              <a:t>On-Device Execution: Models can run directly on users' devices for better performance and privacy.</a:t>
            </a:r>
          </a:p>
          <a:p>
            <a:r>
              <a:rPr lang="en-US"/>
              <a:t>Fine-Tuning Capabilities: Users can fine-tune models to better suit their specific needs and applications.</a:t>
            </a:r>
          </a:p>
          <a:p>
            <a:r>
              <a:rPr lang="en-US"/>
              <a:t/>
            </a:r>
          </a:p>
          <a:p>
            <a:r>
              <a:rPr lang="en-US"/>
              <a:t>Efficient Performance:</a:t>
            </a:r>
          </a:p>
          <a:p>
            <a:r>
              <a:rPr lang="en-US"/>
              <a:t>Optimized for Devices: The platform is optimized to leverage the processing power of local devices, making it faster and more responsive.</a:t>
            </a:r>
          </a:p>
          <a:p>
            <a:r>
              <a:rPr lang="en-US"/>
              <a:t/>
            </a:r>
          </a:p>
          <a:p>
            <a:r>
              <a:rPr lang="en-US"/>
              <a:t>Integration:</a:t>
            </a:r>
          </a:p>
          <a:p>
            <a:r>
              <a:rPr lang="en-US"/>
              <a:t>Developer-Friendly: Ollama provides APIs and tools for easy integration into existing systems and workflows.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Ollama offers wide range of models,</a:t>
            </a:r>
          </a:p>
          <a:p>
            <a:r>
              <a:rPr lang="en-US"/>
              <a:t>Here are some example models that can be downloaded:</a:t>
            </a:r>
          </a:p>
          <a:p>
            <a:r>
              <a:rPr lang="en-US"/>
              <a:t>So for this tutorial we will be running llama3 8B which has size of 4.7GB</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Using this api endpoint - it will Generate a response for a given prompt with a provided model. This is a streaming endpoint, so there will be a series of responses. The final response object will include statistics and additional data from the request using the parameters shown in the picture.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Generate the next message in a chat with a provided model. This is a streaming endpoint, so there will be a series of responses. Streaming can be disabled using "stream": false. The final response object will include statistics and additional data from the request.</a:t>
            </a:r>
          </a:p>
          <a:p>
            <a:r>
              <a:rPr lang="en-US"/>
              <a:t/>
            </a:r>
          </a:p>
          <a:p>
            <a:r>
              <a:rPr lang="en-US"/>
              <a:t>List models that are available locally.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it will Show information about a model including details, modelfile, template, parameters, license, system prompt.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GPT4ALL provides 2 ways to interact with it </a:t>
            </a:r>
          </a:p>
          <a:p>
            <a:r>
              <a:rPr lang="en-US"/>
              <a:t>1. Chat client</a:t>
            </a:r>
          </a:p>
          <a:p>
            <a:r>
              <a:rPr lang="en-US"/>
              <a:t>2. Python client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6.png" Type="http://schemas.openxmlformats.org/officeDocument/2006/relationships/image"/><Relationship Id="rId4"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 Id="rId4" Target="../media/image2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7.png" Type="http://schemas.openxmlformats.org/officeDocument/2006/relationships/image"/><Relationship Id="rId4"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http://127.0.0.1:11434/#"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772649" y="1732670"/>
            <a:ext cx="5778062" cy="5778062"/>
          </a:xfrm>
          <a:custGeom>
            <a:avLst/>
            <a:gdLst/>
            <a:ahLst/>
            <a:cxnLst/>
            <a:rect r="r" b="b" t="t" l="l"/>
            <a:pathLst>
              <a:path h="5778062" w="5778062">
                <a:moveTo>
                  <a:pt x="0" y="0"/>
                </a:moveTo>
                <a:lnTo>
                  <a:pt x="5778062" y="0"/>
                </a:lnTo>
                <a:lnTo>
                  <a:pt x="5778062" y="5778062"/>
                </a:lnTo>
                <a:lnTo>
                  <a:pt x="0" y="5778062"/>
                </a:lnTo>
                <a:lnTo>
                  <a:pt x="0" y="0"/>
                </a:lnTo>
                <a:close/>
              </a:path>
            </a:pathLst>
          </a:custGeom>
          <a:blipFill>
            <a:blip r:embed="rId2"/>
            <a:stretch>
              <a:fillRect l="0" t="0" r="0" b="0"/>
            </a:stretch>
          </a:blipFill>
        </p:spPr>
      </p:sp>
      <p:sp>
        <p:nvSpPr>
          <p:cNvPr name="Freeform 3" id="3"/>
          <p:cNvSpPr/>
          <p:nvPr/>
        </p:nvSpPr>
        <p:spPr>
          <a:xfrm flipH="false" flipV="false" rot="0">
            <a:off x="573775" y="6120776"/>
            <a:ext cx="3278523" cy="2779912"/>
          </a:xfrm>
          <a:custGeom>
            <a:avLst/>
            <a:gdLst/>
            <a:ahLst/>
            <a:cxnLst/>
            <a:rect r="r" b="b" t="t" l="l"/>
            <a:pathLst>
              <a:path h="2779912" w="3278523">
                <a:moveTo>
                  <a:pt x="0" y="0"/>
                </a:moveTo>
                <a:lnTo>
                  <a:pt x="3278523" y="0"/>
                </a:lnTo>
                <a:lnTo>
                  <a:pt x="3278523" y="2779912"/>
                </a:lnTo>
                <a:lnTo>
                  <a:pt x="0" y="2779912"/>
                </a:lnTo>
                <a:lnTo>
                  <a:pt x="0" y="0"/>
                </a:lnTo>
                <a:close/>
              </a:path>
            </a:pathLst>
          </a:custGeom>
          <a:blipFill>
            <a:blip r:embed="rId3"/>
            <a:stretch>
              <a:fillRect l="-14174" t="0" r="0" b="0"/>
            </a:stretch>
          </a:blipFill>
        </p:spPr>
      </p:sp>
      <p:grpSp>
        <p:nvGrpSpPr>
          <p:cNvPr name="Group 4" id="4"/>
          <p:cNvGrpSpPr/>
          <p:nvPr/>
        </p:nvGrpSpPr>
        <p:grpSpPr>
          <a:xfrm rot="0">
            <a:off x="8225865" y="1732670"/>
            <a:ext cx="9033435" cy="6821660"/>
            <a:chOff x="0" y="0"/>
            <a:chExt cx="12044580" cy="9095547"/>
          </a:xfrm>
        </p:grpSpPr>
        <p:sp>
          <p:nvSpPr>
            <p:cNvPr name="TextBox 5" id="5"/>
            <p:cNvSpPr txBox="true"/>
            <p:nvPr/>
          </p:nvSpPr>
          <p:spPr>
            <a:xfrm rot="0">
              <a:off x="0" y="1287048"/>
              <a:ext cx="12044580" cy="6511925"/>
            </a:xfrm>
            <a:prstGeom prst="rect">
              <a:avLst/>
            </a:prstGeom>
          </p:spPr>
          <p:txBody>
            <a:bodyPr anchor="t" rtlCol="false" tIns="0" lIns="0" bIns="0" rIns="0">
              <a:spAutoFit/>
            </a:bodyPr>
            <a:lstStyle/>
            <a:p>
              <a:pPr algn="l">
                <a:lnSpc>
                  <a:spcPts val="9600"/>
                </a:lnSpc>
              </a:pPr>
              <a:r>
                <a:rPr lang="en-US" sz="8000">
                  <a:solidFill>
                    <a:srgbClr val="414042"/>
                  </a:solidFill>
                  <a:latin typeface="HK Grotesk Bold"/>
                </a:rPr>
                <a:t>Local LLM Deployment and Interaction</a:t>
              </a:r>
            </a:p>
            <a:p>
              <a:pPr algn="l">
                <a:lnSpc>
                  <a:spcPts val="9600"/>
                </a:lnSpc>
              </a:pPr>
            </a:p>
          </p:txBody>
        </p:sp>
        <p:sp>
          <p:nvSpPr>
            <p:cNvPr name="TextBox 6" id="6"/>
            <p:cNvSpPr txBox="true"/>
            <p:nvPr/>
          </p:nvSpPr>
          <p:spPr>
            <a:xfrm rot="0">
              <a:off x="0" y="8343918"/>
              <a:ext cx="10246721" cy="751629"/>
            </a:xfrm>
            <a:prstGeom prst="rect">
              <a:avLst/>
            </a:prstGeom>
          </p:spPr>
          <p:txBody>
            <a:bodyPr anchor="t" rtlCol="false" tIns="0" lIns="0" bIns="0" rIns="0">
              <a:spAutoFit/>
            </a:bodyPr>
            <a:lstStyle/>
            <a:p>
              <a:pPr algn="l">
                <a:lnSpc>
                  <a:spcPts val="4759"/>
                </a:lnSpc>
              </a:pPr>
              <a:r>
                <a:rPr lang="en-US" sz="3399">
                  <a:solidFill>
                    <a:srgbClr val="414042"/>
                  </a:solidFill>
                  <a:latin typeface="HK Grotesk"/>
                </a:rPr>
                <a:t>By - Kaushikee Bhawsar</a:t>
              </a:r>
            </a:p>
          </p:txBody>
        </p:sp>
        <p:sp>
          <p:nvSpPr>
            <p:cNvPr name="TextBox 7" id="7"/>
            <p:cNvSpPr txBox="true"/>
            <p:nvPr/>
          </p:nvSpPr>
          <p:spPr>
            <a:xfrm rot="0">
              <a:off x="0" y="-66675"/>
              <a:ext cx="11533768" cy="751628"/>
            </a:xfrm>
            <a:prstGeom prst="rect">
              <a:avLst/>
            </a:prstGeom>
          </p:spPr>
          <p:txBody>
            <a:bodyPr anchor="t" rtlCol="false" tIns="0" lIns="0" bIns="0" rIns="0">
              <a:spAutoFit/>
            </a:bodyPr>
            <a:lstStyle/>
            <a:p>
              <a:pPr algn="l">
                <a:lnSpc>
                  <a:spcPts val="4759"/>
                </a:lnSpc>
                <a:spcBef>
                  <a:spcPct val="0"/>
                </a:spcBef>
              </a:pPr>
              <a:r>
                <a:rPr lang="en-US" sz="3399">
                  <a:solidFill>
                    <a:srgbClr val="414042"/>
                  </a:solidFill>
                  <a:latin typeface="HK Grotesk"/>
                </a:rPr>
                <a:t>Tutorial to setup on local machine</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8062" y="2992916"/>
            <a:ext cx="13631876" cy="6627189"/>
          </a:xfrm>
          <a:custGeom>
            <a:avLst/>
            <a:gdLst/>
            <a:ahLst/>
            <a:cxnLst/>
            <a:rect r="r" b="b" t="t" l="l"/>
            <a:pathLst>
              <a:path h="6627189" w="13631876">
                <a:moveTo>
                  <a:pt x="0" y="0"/>
                </a:moveTo>
                <a:lnTo>
                  <a:pt x="13631876" y="0"/>
                </a:lnTo>
                <a:lnTo>
                  <a:pt x="13631876" y="6627189"/>
                </a:lnTo>
                <a:lnTo>
                  <a:pt x="0" y="6627189"/>
                </a:lnTo>
                <a:lnTo>
                  <a:pt x="0" y="0"/>
                </a:lnTo>
                <a:close/>
              </a:path>
            </a:pathLst>
          </a:custGeom>
          <a:blipFill>
            <a:blip r:embed="rId2"/>
            <a:stretch>
              <a:fillRect l="0" t="0" r="0" b="0"/>
            </a:stretch>
          </a:blipFill>
        </p:spPr>
      </p:sp>
      <p:sp>
        <p:nvSpPr>
          <p:cNvPr name="TextBox 3" id="3"/>
          <p:cNvSpPr txBox="true"/>
          <p:nvPr/>
        </p:nvSpPr>
        <p:spPr>
          <a:xfrm rot="0">
            <a:off x="797819" y="484135"/>
            <a:ext cx="16202383" cy="2508780"/>
          </a:xfrm>
          <a:prstGeom prst="rect">
            <a:avLst/>
          </a:prstGeom>
        </p:spPr>
        <p:txBody>
          <a:bodyPr anchor="t" rtlCol="false" tIns="0" lIns="0" bIns="0" rIns="0">
            <a:spAutoFit/>
          </a:bodyPr>
          <a:lstStyle/>
          <a:p>
            <a:pPr algn="l">
              <a:lnSpc>
                <a:spcPts val="3995"/>
              </a:lnSpc>
            </a:pPr>
            <a:r>
              <a:rPr lang="en-US" sz="2854">
                <a:solidFill>
                  <a:srgbClr val="000000"/>
                </a:solidFill>
                <a:latin typeface="HK Grotesk Bold"/>
              </a:rPr>
              <a:t>a. Generate request (Streaming)</a:t>
            </a:r>
          </a:p>
          <a:p>
            <a:pPr algn="l">
              <a:lnSpc>
                <a:spcPts val="3995"/>
              </a:lnSpc>
            </a:pPr>
            <a:r>
              <a:rPr lang="en-US" sz="2854">
                <a:solidFill>
                  <a:srgbClr val="000000"/>
                </a:solidFill>
                <a:latin typeface="HK Grotesk Bold"/>
              </a:rPr>
              <a:t> Request: </a:t>
            </a:r>
          </a:p>
          <a:p>
            <a:pPr algn="l">
              <a:lnSpc>
                <a:spcPts val="3995"/>
              </a:lnSpc>
            </a:pPr>
            <a:r>
              <a:rPr lang="en-US" sz="2854">
                <a:solidFill>
                  <a:srgbClr val="3E893E"/>
                </a:solidFill>
                <a:latin typeface="HK Grotesk Bold"/>
              </a:rPr>
              <a:t>curl -X POST http://127.0.0.1:11434/api/generate -H "Content-Type: application/json" -d "{\"model\": \"llama3\", \"prompt\": \"Why is the sky blue?\"}"</a:t>
            </a:r>
          </a:p>
          <a:p>
            <a:pPr algn="l">
              <a:lnSpc>
                <a:spcPts val="3995"/>
              </a:lnSpc>
              <a:spcBef>
                <a:spcPct val="0"/>
              </a:spcBef>
            </a:pPr>
            <a:r>
              <a:rPr lang="en-US" sz="2854">
                <a:solidFill>
                  <a:srgbClr val="000000"/>
                </a:solidFill>
                <a:latin typeface="HK Grotesk Bold"/>
              </a:rPr>
              <a:t>Response:</a:t>
            </a:r>
            <a:r>
              <a:rPr lang="en-US" sz="2854">
                <a:solidFill>
                  <a:srgbClr val="3E893E"/>
                </a:solidFill>
                <a:latin typeface="HK Grotesk Bold"/>
              </a:rPr>
              <a: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797819" y="4411619"/>
            <a:ext cx="16854853" cy="3699424"/>
          </a:xfrm>
          <a:custGeom>
            <a:avLst/>
            <a:gdLst/>
            <a:ahLst/>
            <a:cxnLst/>
            <a:rect r="r" b="b" t="t" l="l"/>
            <a:pathLst>
              <a:path h="3699424" w="16854853">
                <a:moveTo>
                  <a:pt x="0" y="0"/>
                </a:moveTo>
                <a:lnTo>
                  <a:pt x="16854853" y="0"/>
                </a:lnTo>
                <a:lnTo>
                  <a:pt x="16854853" y="3699425"/>
                </a:lnTo>
                <a:lnTo>
                  <a:pt x="0" y="3699425"/>
                </a:lnTo>
                <a:lnTo>
                  <a:pt x="0" y="0"/>
                </a:lnTo>
                <a:close/>
              </a:path>
            </a:pathLst>
          </a:custGeom>
          <a:blipFill>
            <a:blip r:embed="rId2"/>
            <a:stretch>
              <a:fillRect l="0" t="0" r="0" b="0"/>
            </a:stretch>
          </a:blipFill>
        </p:spPr>
      </p:sp>
      <p:sp>
        <p:nvSpPr>
          <p:cNvPr name="TextBox 3" id="3"/>
          <p:cNvSpPr txBox="true"/>
          <p:nvPr/>
        </p:nvSpPr>
        <p:spPr>
          <a:xfrm rot="0">
            <a:off x="797819" y="484135"/>
            <a:ext cx="16202383" cy="3518430"/>
          </a:xfrm>
          <a:prstGeom prst="rect">
            <a:avLst/>
          </a:prstGeom>
        </p:spPr>
        <p:txBody>
          <a:bodyPr anchor="t" rtlCol="false" tIns="0" lIns="0" bIns="0" rIns="0">
            <a:spAutoFit/>
          </a:bodyPr>
          <a:lstStyle/>
          <a:p>
            <a:pPr algn="l">
              <a:lnSpc>
                <a:spcPts val="3995"/>
              </a:lnSpc>
            </a:pPr>
            <a:r>
              <a:rPr lang="en-US" sz="2854">
                <a:solidFill>
                  <a:srgbClr val="000000"/>
                </a:solidFill>
                <a:latin typeface="HK Grotesk Bold"/>
              </a:rPr>
              <a:t>a. Generate request (No Streaming)</a:t>
            </a:r>
          </a:p>
          <a:p>
            <a:pPr algn="l">
              <a:lnSpc>
                <a:spcPts val="3995"/>
              </a:lnSpc>
            </a:pPr>
            <a:r>
              <a:rPr lang="en-US" sz="2854">
                <a:solidFill>
                  <a:srgbClr val="000000"/>
                </a:solidFill>
                <a:latin typeface="HK Grotesk Bold"/>
              </a:rPr>
              <a:t> Request: </a:t>
            </a:r>
          </a:p>
          <a:p>
            <a:pPr algn="l">
              <a:lnSpc>
                <a:spcPts val="3995"/>
              </a:lnSpc>
            </a:pPr>
            <a:r>
              <a:rPr lang="en-US" sz="2854">
                <a:solidFill>
                  <a:srgbClr val="3E893E"/>
                </a:solidFill>
                <a:latin typeface="HK Grotesk Bold"/>
              </a:rPr>
              <a:t>curl -X POST http://localhost:11434/api/generate -H "Content-Type: application/json" -d "{\"model\": \"llama3\", \"prompt\": \"What is the largest planet in our solar system?\", \"stream\": false}"</a:t>
            </a:r>
          </a:p>
          <a:p>
            <a:pPr algn="l">
              <a:lnSpc>
                <a:spcPts val="3995"/>
              </a:lnSpc>
            </a:pPr>
          </a:p>
          <a:p>
            <a:pPr algn="l">
              <a:lnSpc>
                <a:spcPts val="3995"/>
              </a:lnSpc>
              <a:spcBef>
                <a:spcPct val="0"/>
              </a:spcBef>
            </a:pPr>
            <a:r>
              <a:rPr lang="en-US" sz="2854">
                <a:solidFill>
                  <a:srgbClr val="000000"/>
                </a:solidFill>
                <a:latin typeface="HK Grotesk Bold"/>
              </a:rPr>
              <a:t>Response:</a:t>
            </a:r>
            <a:r>
              <a:rPr lang="en-US" sz="2854">
                <a:solidFill>
                  <a:srgbClr val="3E893E"/>
                </a:solidFill>
                <a:latin typeface="HK Grotesk Bold"/>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774729" y="4615386"/>
            <a:ext cx="16871935" cy="1206399"/>
          </a:xfrm>
          <a:custGeom>
            <a:avLst/>
            <a:gdLst/>
            <a:ahLst/>
            <a:cxnLst/>
            <a:rect r="r" b="b" t="t" l="l"/>
            <a:pathLst>
              <a:path h="1206399" w="16871935">
                <a:moveTo>
                  <a:pt x="0" y="0"/>
                </a:moveTo>
                <a:lnTo>
                  <a:pt x="16871936" y="0"/>
                </a:lnTo>
                <a:lnTo>
                  <a:pt x="16871936" y="1206399"/>
                </a:lnTo>
                <a:lnTo>
                  <a:pt x="0" y="1206399"/>
                </a:lnTo>
                <a:lnTo>
                  <a:pt x="0" y="0"/>
                </a:lnTo>
                <a:close/>
              </a:path>
            </a:pathLst>
          </a:custGeom>
          <a:blipFill>
            <a:blip r:embed="rId3"/>
            <a:stretch>
              <a:fillRect l="0" t="-474" r="0" b="-7105"/>
            </a:stretch>
          </a:blipFill>
        </p:spPr>
      </p:sp>
      <p:sp>
        <p:nvSpPr>
          <p:cNvPr name="Freeform 3" id="3"/>
          <p:cNvSpPr/>
          <p:nvPr/>
        </p:nvSpPr>
        <p:spPr>
          <a:xfrm flipH="false" flipV="false" rot="0">
            <a:off x="774729" y="8447212"/>
            <a:ext cx="16871935" cy="1540105"/>
          </a:xfrm>
          <a:custGeom>
            <a:avLst/>
            <a:gdLst/>
            <a:ahLst/>
            <a:cxnLst/>
            <a:rect r="r" b="b" t="t" l="l"/>
            <a:pathLst>
              <a:path h="1540105" w="16871935">
                <a:moveTo>
                  <a:pt x="0" y="0"/>
                </a:moveTo>
                <a:lnTo>
                  <a:pt x="16871936" y="0"/>
                </a:lnTo>
                <a:lnTo>
                  <a:pt x="16871936" y="1540105"/>
                </a:lnTo>
                <a:lnTo>
                  <a:pt x="0" y="1540105"/>
                </a:lnTo>
                <a:lnTo>
                  <a:pt x="0" y="0"/>
                </a:lnTo>
                <a:close/>
              </a:path>
            </a:pathLst>
          </a:custGeom>
          <a:blipFill>
            <a:blip r:embed="rId4"/>
            <a:stretch>
              <a:fillRect l="0" t="0" r="0" b="0"/>
            </a:stretch>
          </a:blipFill>
        </p:spPr>
      </p:sp>
      <p:sp>
        <p:nvSpPr>
          <p:cNvPr name="TextBox 4" id="4"/>
          <p:cNvSpPr txBox="true"/>
          <p:nvPr/>
        </p:nvSpPr>
        <p:spPr>
          <a:xfrm rot="0">
            <a:off x="1028700" y="593725"/>
            <a:ext cx="15572271" cy="812800"/>
          </a:xfrm>
          <a:prstGeom prst="rect">
            <a:avLst/>
          </a:prstGeom>
        </p:spPr>
        <p:txBody>
          <a:bodyPr anchor="t" rtlCol="false" tIns="0" lIns="0" bIns="0" rIns="0">
            <a:spAutoFit/>
          </a:bodyPr>
          <a:lstStyle/>
          <a:p>
            <a:pPr algn="l">
              <a:lnSpc>
                <a:spcPts val="6500"/>
              </a:lnSpc>
            </a:pPr>
            <a:r>
              <a:rPr lang="en-US" sz="5000">
                <a:solidFill>
                  <a:srgbClr val="222A9B"/>
                </a:solidFill>
                <a:latin typeface="HK Grotesk Semi-Bold"/>
              </a:rPr>
              <a:t>Interaction using curl command through Ollama server</a:t>
            </a:r>
          </a:p>
        </p:txBody>
      </p:sp>
      <p:sp>
        <p:nvSpPr>
          <p:cNvPr name="TextBox 5" id="5"/>
          <p:cNvSpPr txBox="true"/>
          <p:nvPr/>
        </p:nvSpPr>
        <p:spPr>
          <a:xfrm rot="0">
            <a:off x="1028700" y="1813805"/>
            <a:ext cx="16230600" cy="562506"/>
          </a:xfrm>
          <a:prstGeom prst="rect">
            <a:avLst/>
          </a:prstGeom>
        </p:spPr>
        <p:txBody>
          <a:bodyPr anchor="t" rtlCol="false" tIns="0" lIns="0" bIns="0" rIns="0">
            <a:spAutoFit/>
          </a:bodyPr>
          <a:lstStyle/>
          <a:p>
            <a:pPr algn="l">
              <a:lnSpc>
                <a:spcPts val="4695"/>
              </a:lnSpc>
              <a:spcBef>
                <a:spcPct val="0"/>
              </a:spcBef>
            </a:pPr>
            <a:r>
              <a:rPr lang="en-US" sz="3354">
                <a:solidFill>
                  <a:srgbClr val="000000"/>
                </a:solidFill>
                <a:latin typeface="HK Grotesk Bold"/>
              </a:rPr>
              <a:t>2. </a:t>
            </a:r>
            <a:r>
              <a:rPr lang="en-US" sz="3354">
                <a:solidFill>
                  <a:srgbClr val="000000"/>
                </a:solidFill>
                <a:latin typeface="HK Grotesk Bold"/>
              </a:rPr>
              <a:t>GENERATE a CHAT completion -- using POST/api/chat</a:t>
            </a:r>
          </a:p>
        </p:txBody>
      </p:sp>
      <p:sp>
        <p:nvSpPr>
          <p:cNvPr name="TextBox 6" id="6"/>
          <p:cNvSpPr txBox="true"/>
          <p:nvPr/>
        </p:nvSpPr>
        <p:spPr>
          <a:xfrm rot="0">
            <a:off x="1569985" y="2519886"/>
            <a:ext cx="16230600" cy="2095500"/>
          </a:xfrm>
          <a:prstGeom prst="rect">
            <a:avLst/>
          </a:prstGeom>
        </p:spPr>
        <p:txBody>
          <a:bodyPr anchor="t" rtlCol="false" tIns="0" lIns="0" bIns="0" rIns="0">
            <a:spAutoFit/>
          </a:bodyPr>
          <a:lstStyle/>
          <a:p>
            <a:pPr algn="l">
              <a:lnSpc>
                <a:spcPts val="3359"/>
              </a:lnSpc>
              <a:spcBef>
                <a:spcPct val="0"/>
              </a:spcBef>
            </a:pPr>
            <a:r>
              <a:rPr lang="en-US" sz="2799">
                <a:solidFill>
                  <a:srgbClr val="000000"/>
                </a:solidFill>
                <a:latin typeface="HK Grotesk Semi-Bold"/>
              </a:rPr>
              <a:t>Request: </a:t>
            </a:r>
          </a:p>
          <a:p>
            <a:pPr algn="l">
              <a:lnSpc>
                <a:spcPts val="3359"/>
              </a:lnSpc>
              <a:spcBef>
                <a:spcPct val="0"/>
              </a:spcBef>
            </a:pPr>
            <a:r>
              <a:rPr lang="en-US" sz="2799">
                <a:solidFill>
                  <a:srgbClr val="3E893E"/>
                </a:solidFill>
                <a:latin typeface="HK Grotesk Semi-Bold"/>
              </a:rPr>
              <a:t>curl -X POST http://localhost:11434/api/chat -H "Content-Type: application/json" -d "{\"model\": \"llama3\", \"messages\": [{\"role\": \"user\", \"content\": \"Hello!\"}], \"stream\": false}"</a:t>
            </a:r>
          </a:p>
          <a:p>
            <a:pPr algn="l">
              <a:lnSpc>
                <a:spcPts val="3359"/>
              </a:lnSpc>
              <a:spcBef>
                <a:spcPct val="0"/>
              </a:spcBef>
            </a:pPr>
          </a:p>
          <a:p>
            <a:pPr algn="l">
              <a:lnSpc>
                <a:spcPts val="3359"/>
              </a:lnSpc>
              <a:spcBef>
                <a:spcPct val="0"/>
              </a:spcBef>
            </a:pPr>
            <a:r>
              <a:rPr lang="en-US" sz="2799">
                <a:solidFill>
                  <a:srgbClr val="000000"/>
                </a:solidFill>
                <a:latin typeface="HK Grotesk Semi-Bold"/>
              </a:rPr>
              <a:t>Response: </a:t>
            </a:r>
          </a:p>
        </p:txBody>
      </p:sp>
      <p:sp>
        <p:nvSpPr>
          <p:cNvPr name="TextBox 7" id="7"/>
          <p:cNvSpPr txBox="true"/>
          <p:nvPr/>
        </p:nvSpPr>
        <p:spPr>
          <a:xfrm rot="0">
            <a:off x="1028700" y="6065431"/>
            <a:ext cx="16230600" cy="562506"/>
          </a:xfrm>
          <a:prstGeom prst="rect">
            <a:avLst/>
          </a:prstGeom>
        </p:spPr>
        <p:txBody>
          <a:bodyPr anchor="t" rtlCol="false" tIns="0" lIns="0" bIns="0" rIns="0">
            <a:spAutoFit/>
          </a:bodyPr>
          <a:lstStyle/>
          <a:p>
            <a:pPr algn="l">
              <a:lnSpc>
                <a:spcPts val="4695"/>
              </a:lnSpc>
              <a:spcBef>
                <a:spcPct val="0"/>
              </a:spcBef>
            </a:pPr>
            <a:r>
              <a:rPr lang="en-US" sz="3354">
                <a:solidFill>
                  <a:srgbClr val="000000"/>
                </a:solidFill>
                <a:latin typeface="HK Grotesk Bold"/>
              </a:rPr>
              <a:t>3. List local modals</a:t>
            </a:r>
            <a:r>
              <a:rPr lang="en-US" sz="3354">
                <a:solidFill>
                  <a:srgbClr val="000000"/>
                </a:solidFill>
                <a:latin typeface="HK Grotesk Bold"/>
              </a:rPr>
              <a:t>-- using GET/api/tags</a:t>
            </a:r>
          </a:p>
        </p:txBody>
      </p:sp>
      <p:sp>
        <p:nvSpPr>
          <p:cNvPr name="TextBox 8" id="8"/>
          <p:cNvSpPr txBox="true"/>
          <p:nvPr/>
        </p:nvSpPr>
        <p:spPr>
          <a:xfrm rot="0">
            <a:off x="1569985" y="6627937"/>
            <a:ext cx="5884069" cy="1676400"/>
          </a:xfrm>
          <a:prstGeom prst="rect">
            <a:avLst/>
          </a:prstGeom>
        </p:spPr>
        <p:txBody>
          <a:bodyPr anchor="t" rtlCol="false" tIns="0" lIns="0" bIns="0" rIns="0">
            <a:spAutoFit/>
          </a:bodyPr>
          <a:lstStyle/>
          <a:p>
            <a:pPr algn="l">
              <a:lnSpc>
                <a:spcPts val="3359"/>
              </a:lnSpc>
              <a:spcBef>
                <a:spcPct val="0"/>
              </a:spcBef>
            </a:pPr>
            <a:r>
              <a:rPr lang="en-US" sz="2799">
                <a:solidFill>
                  <a:srgbClr val="000000"/>
                </a:solidFill>
                <a:latin typeface="HK Grotesk Semi-Bold"/>
              </a:rPr>
              <a:t>Request: </a:t>
            </a:r>
          </a:p>
          <a:p>
            <a:pPr algn="l">
              <a:lnSpc>
                <a:spcPts val="3359"/>
              </a:lnSpc>
              <a:spcBef>
                <a:spcPct val="0"/>
              </a:spcBef>
            </a:pPr>
            <a:r>
              <a:rPr lang="en-US" sz="2799">
                <a:solidFill>
                  <a:srgbClr val="3E893E"/>
                </a:solidFill>
                <a:latin typeface="HK Grotesk Semi-Bold"/>
              </a:rPr>
              <a:t> curl http://localhost:11434/api/tags</a:t>
            </a:r>
          </a:p>
          <a:p>
            <a:pPr algn="l">
              <a:lnSpc>
                <a:spcPts val="3359"/>
              </a:lnSpc>
              <a:spcBef>
                <a:spcPct val="0"/>
              </a:spcBef>
            </a:pPr>
          </a:p>
          <a:p>
            <a:pPr algn="l">
              <a:lnSpc>
                <a:spcPts val="3359"/>
              </a:lnSpc>
              <a:spcBef>
                <a:spcPct val="0"/>
              </a:spcBef>
            </a:pPr>
            <a:r>
              <a:rPr lang="en-US" sz="2799">
                <a:solidFill>
                  <a:srgbClr val="000000"/>
                </a:solidFill>
                <a:latin typeface="HK Grotesk Semi-Bold"/>
              </a:rPr>
              <a:t>Response: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69985" y="4758261"/>
            <a:ext cx="15689315" cy="4296459"/>
          </a:xfrm>
          <a:custGeom>
            <a:avLst/>
            <a:gdLst/>
            <a:ahLst/>
            <a:cxnLst/>
            <a:rect r="r" b="b" t="t" l="l"/>
            <a:pathLst>
              <a:path h="4296459" w="15689315">
                <a:moveTo>
                  <a:pt x="0" y="0"/>
                </a:moveTo>
                <a:lnTo>
                  <a:pt x="15689315" y="0"/>
                </a:lnTo>
                <a:lnTo>
                  <a:pt x="15689315" y="4296459"/>
                </a:lnTo>
                <a:lnTo>
                  <a:pt x="0" y="4296459"/>
                </a:lnTo>
                <a:lnTo>
                  <a:pt x="0" y="0"/>
                </a:lnTo>
                <a:close/>
              </a:path>
            </a:pathLst>
          </a:custGeom>
          <a:blipFill>
            <a:blip r:embed="rId3"/>
            <a:stretch>
              <a:fillRect l="0" t="0" r="0" b="0"/>
            </a:stretch>
          </a:blipFill>
        </p:spPr>
      </p:sp>
      <p:sp>
        <p:nvSpPr>
          <p:cNvPr name="TextBox 3" id="3"/>
          <p:cNvSpPr txBox="true"/>
          <p:nvPr/>
        </p:nvSpPr>
        <p:spPr>
          <a:xfrm rot="0">
            <a:off x="1028700" y="593725"/>
            <a:ext cx="15572271" cy="812800"/>
          </a:xfrm>
          <a:prstGeom prst="rect">
            <a:avLst/>
          </a:prstGeom>
        </p:spPr>
        <p:txBody>
          <a:bodyPr anchor="t" rtlCol="false" tIns="0" lIns="0" bIns="0" rIns="0">
            <a:spAutoFit/>
          </a:bodyPr>
          <a:lstStyle/>
          <a:p>
            <a:pPr algn="l">
              <a:lnSpc>
                <a:spcPts val="6500"/>
              </a:lnSpc>
            </a:pPr>
            <a:r>
              <a:rPr lang="en-US" sz="5000">
                <a:solidFill>
                  <a:srgbClr val="222A9B"/>
                </a:solidFill>
                <a:latin typeface="HK Grotesk Semi-Bold"/>
              </a:rPr>
              <a:t>Interaction using curl command through Ollama server</a:t>
            </a:r>
          </a:p>
        </p:txBody>
      </p:sp>
      <p:sp>
        <p:nvSpPr>
          <p:cNvPr name="TextBox 4" id="4"/>
          <p:cNvSpPr txBox="true"/>
          <p:nvPr/>
        </p:nvSpPr>
        <p:spPr>
          <a:xfrm rot="0">
            <a:off x="1028700" y="1813805"/>
            <a:ext cx="16230600" cy="562506"/>
          </a:xfrm>
          <a:prstGeom prst="rect">
            <a:avLst/>
          </a:prstGeom>
        </p:spPr>
        <p:txBody>
          <a:bodyPr anchor="t" rtlCol="false" tIns="0" lIns="0" bIns="0" rIns="0">
            <a:spAutoFit/>
          </a:bodyPr>
          <a:lstStyle/>
          <a:p>
            <a:pPr algn="l">
              <a:lnSpc>
                <a:spcPts val="4695"/>
              </a:lnSpc>
              <a:spcBef>
                <a:spcPct val="0"/>
              </a:spcBef>
            </a:pPr>
            <a:r>
              <a:rPr lang="en-US" sz="3354">
                <a:solidFill>
                  <a:srgbClr val="000000"/>
                </a:solidFill>
                <a:latin typeface="HK Grotesk Bold"/>
              </a:rPr>
              <a:t>4. Show model information --usi</a:t>
            </a:r>
            <a:r>
              <a:rPr lang="en-US" sz="3354">
                <a:solidFill>
                  <a:srgbClr val="000000"/>
                </a:solidFill>
                <a:latin typeface="HK Grotesk Bold"/>
              </a:rPr>
              <a:t>ng POST/api/show</a:t>
            </a:r>
          </a:p>
        </p:txBody>
      </p:sp>
      <p:sp>
        <p:nvSpPr>
          <p:cNvPr name="TextBox 5" id="5"/>
          <p:cNvSpPr txBox="true"/>
          <p:nvPr/>
        </p:nvSpPr>
        <p:spPr>
          <a:xfrm rot="0">
            <a:off x="1569985" y="2519886"/>
            <a:ext cx="16718015" cy="2095500"/>
          </a:xfrm>
          <a:prstGeom prst="rect">
            <a:avLst/>
          </a:prstGeom>
        </p:spPr>
        <p:txBody>
          <a:bodyPr anchor="t" rtlCol="false" tIns="0" lIns="0" bIns="0" rIns="0">
            <a:spAutoFit/>
          </a:bodyPr>
          <a:lstStyle/>
          <a:p>
            <a:pPr algn="l">
              <a:lnSpc>
                <a:spcPts val="3359"/>
              </a:lnSpc>
              <a:spcBef>
                <a:spcPct val="0"/>
              </a:spcBef>
            </a:pPr>
            <a:r>
              <a:rPr lang="en-US" sz="2799">
                <a:solidFill>
                  <a:srgbClr val="000000"/>
                </a:solidFill>
                <a:latin typeface="HK Grotesk Semi-Bold"/>
              </a:rPr>
              <a:t>Request: </a:t>
            </a:r>
          </a:p>
          <a:p>
            <a:pPr algn="l">
              <a:lnSpc>
                <a:spcPts val="3359"/>
              </a:lnSpc>
              <a:spcBef>
                <a:spcPct val="0"/>
              </a:spcBef>
            </a:pPr>
            <a:r>
              <a:rPr lang="en-US" sz="2799">
                <a:solidFill>
                  <a:srgbClr val="3E893E"/>
                </a:solidFill>
                <a:latin typeface="HK Grotesk Semi-Bold"/>
              </a:rPr>
              <a:t>curl -X POST http://localhost:11434/api/show -H "Content-Type: application/json" -d "{\"name\": \"llama3\"}"</a:t>
            </a:r>
          </a:p>
          <a:p>
            <a:pPr algn="l">
              <a:lnSpc>
                <a:spcPts val="3359"/>
              </a:lnSpc>
              <a:spcBef>
                <a:spcPct val="0"/>
              </a:spcBef>
            </a:pPr>
          </a:p>
          <a:p>
            <a:pPr algn="l">
              <a:lnSpc>
                <a:spcPts val="3359"/>
              </a:lnSpc>
              <a:spcBef>
                <a:spcPct val="0"/>
              </a:spcBef>
            </a:pPr>
            <a:r>
              <a:rPr lang="en-US" sz="2799">
                <a:solidFill>
                  <a:srgbClr val="000000"/>
                </a:solidFill>
                <a:latin typeface="HK Grotesk Semi-Bold"/>
              </a:rPr>
              <a:t>Response: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028700" y="2231697"/>
            <a:ext cx="11860699" cy="5607500"/>
            <a:chOff x="0" y="0"/>
            <a:chExt cx="15814265" cy="7476666"/>
          </a:xfrm>
        </p:grpSpPr>
        <p:sp>
          <p:nvSpPr>
            <p:cNvPr name="TextBox 3" id="3"/>
            <p:cNvSpPr txBox="true"/>
            <p:nvPr/>
          </p:nvSpPr>
          <p:spPr>
            <a:xfrm rot="0">
              <a:off x="0" y="-9525"/>
              <a:ext cx="15814265" cy="1419225"/>
            </a:xfrm>
            <a:prstGeom prst="rect">
              <a:avLst/>
            </a:prstGeom>
          </p:spPr>
          <p:txBody>
            <a:bodyPr anchor="t" rtlCol="false" tIns="0" lIns="0" bIns="0" rIns="0">
              <a:spAutoFit/>
            </a:bodyPr>
            <a:lstStyle/>
            <a:p>
              <a:pPr algn="l">
                <a:lnSpc>
                  <a:spcPts val="8400"/>
                </a:lnSpc>
              </a:pPr>
              <a:r>
                <a:rPr lang="en-US" sz="7000">
                  <a:solidFill>
                    <a:srgbClr val="414042"/>
                  </a:solidFill>
                  <a:latin typeface="HK Grotesk Semi-Bold"/>
                </a:rPr>
                <a:t>Setting up GPT4ALL</a:t>
              </a:r>
            </a:p>
          </p:txBody>
        </p:sp>
        <p:sp>
          <p:nvSpPr>
            <p:cNvPr name="TextBox 4" id="4"/>
            <p:cNvSpPr txBox="true"/>
            <p:nvPr/>
          </p:nvSpPr>
          <p:spPr>
            <a:xfrm rot="0">
              <a:off x="0" y="2231143"/>
              <a:ext cx="13033382" cy="5245523"/>
            </a:xfrm>
            <a:prstGeom prst="rect">
              <a:avLst/>
            </a:prstGeom>
          </p:spPr>
          <p:txBody>
            <a:bodyPr anchor="t" rtlCol="false" tIns="0" lIns="0" bIns="0" rIns="0">
              <a:spAutoFit/>
            </a:bodyPr>
            <a:lstStyle/>
            <a:p>
              <a:pPr algn="l">
                <a:lnSpc>
                  <a:spcPts val="3919"/>
                </a:lnSpc>
              </a:pPr>
            </a:p>
            <a:p>
              <a:pPr algn="l">
                <a:lnSpc>
                  <a:spcPts val="3919"/>
                </a:lnSpc>
              </a:pPr>
              <a:r>
                <a:rPr lang="en-US" sz="2799">
                  <a:solidFill>
                    <a:srgbClr val="414042"/>
                  </a:solidFill>
                  <a:latin typeface="HK Grotesk"/>
                </a:rPr>
                <a:t>GPT4All is an open-source project that provides accessible, versatile, and privacy-friendly large language models (LLMs) for various applications. It aims to democratize the use of LLMs by offering models that can be run on local devices without requiring extensive cloud infrastructure.</a:t>
              </a:r>
            </a:p>
            <a:p>
              <a:pPr algn="l">
                <a:lnSpc>
                  <a:spcPts val="3919"/>
                </a:lnSpc>
              </a:pPr>
            </a:p>
            <a:p>
              <a:pPr algn="l">
                <a:lnSpc>
                  <a:spcPts val="3919"/>
                </a:lnSpc>
              </a:pPr>
            </a:p>
          </p:txBody>
        </p:sp>
      </p:grpSp>
      <p:sp>
        <p:nvSpPr>
          <p:cNvPr name="Freeform 5" id="5"/>
          <p:cNvSpPr/>
          <p:nvPr/>
        </p:nvSpPr>
        <p:spPr>
          <a:xfrm flipH="false" flipV="false" rot="0">
            <a:off x="10871279" y="2231697"/>
            <a:ext cx="6388021" cy="6348095"/>
          </a:xfrm>
          <a:custGeom>
            <a:avLst/>
            <a:gdLst/>
            <a:ahLst/>
            <a:cxnLst/>
            <a:rect r="r" b="b" t="t" l="l"/>
            <a:pathLst>
              <a:path h="6348095" w="6388021">
                <a:moveTo>
                  <a:pt x="0" y="0"/>
                </a:moveTo>
                <a:lnTo>
                  <a:pt x="6388021" y="0"/>
                </a:lnTo>
                <a:lnTo>
                  <a:pt x="6388021" y="6348096"/>
                </a:lnTo>
                <a:lnTo>
                  <a:pt x="0" y="6348096"/>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816033" y="2270366"/>
          <a:ext cx="14655933" cy="5151010"/>
        </p:xfrm>
        <a:graphic>
          <a:graphicData uri="http://schemas.openxmlformats.org/drawingml/2006/table">
            <a:tbl>
              <a:tblPr/>
              <a:tblGrid>
                <a:gridCol w="5021560"/>
                <a:gridCol w="9634373"/>
              </a:tblGrid>
              <a:tr h="2128010">
                <a:tc gridSpan="2">
                  <a:txBody>
                    <a:bodyPr anchor="t" rtlCol="false"/>
                    <a:lstStyle/>
                    <a:p>
                      <a:pPr algn="ctr">
                        <a:lnSpc>
                          <a:spcPts val="4480"/>
                        </a:lnSpc>
                        <a:defRPr/>
                      </a:pPr>
                      <a:endParaRPr lang="en-US" sz="1100"/>
                    </a:p>
                    <a:p>
                      <a:pPr algn="l">
                        <a:lnSpc>
                          <a:spcPts val="4480"/>
                        </a:lnSpc>
                      </a:pPr>
                      <a:r>
                        <a:rPr lang="en-US" sz="3200">
                          <a:solidFill>
                            <a:srgbClr val="414042"/>
                          </a:solidFill>
                          <a:latin typeface="HK Grotesk Semi-Bold"/>
                        </a:rPr>
                        <a:t>Download the GPT4All Chat Client or GPT4All Python Client based on preference</a:t>
                      </a:r>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hMerge="true">
                  <a:txBody>
                    <a:bodyPr anchor="t" rtlCol="false"/>
                    <a:lstStyle/>
                    <a:p>
                      <a:pPr algn="ctr">
                        <a:lnSpc>
                          <a:spcPts val="4480"/>
                        </a:lnSpc>
                        <a:defRPr/>
                      </a:pPr>
                      <a:endParaRPr lang="en-US" sz="1100"/>
                    </a:p>
                    <a:p>
                      <a:pPr algn="l">
                        <a:lnSpc>
                          <a:spcPts val="4480"/>
                        </a:lnSpc>
                      </a:pPr>
                      <a:r>
                        <a:rPr lang="en-US" sz="3200">
                          <a:solidFill>
                            <a:srgbClr val="414042"/>
                          </a:solidFill>
                          <a:latin typeface="HK Grotesk Semi-Bold"/>
                        </a:rPr>
                        <a:t>Download the GPT4All Chat Client or GPT4All Python Client based on preference</a:t>
                      </a:r>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1452521">
                <a:tc>
                  <a:txBody>
                    <a:bodyPr anchor="t" rtlCol="false"/>
                    <a:lstStyle/>
                    <a:p>
                      <a:pPr algn="ctr">
                        <a:lnSpc>
                          <a:spcPts val="4480"/>
                        </a:lnSpc>
                        <a:defRPr/>
                      </a:pPr>
                      <a:r>
                        <a:rPr lang="en-US" sz="3200">
                          <a:solidFill>
                            <a:srgbClr val="222A9B"/>
                          </a:solidFill>
                          <a:latin typeface="HK Grotesk Semi-Bold"/>
                        </a:rPr>
                        <a:t>GPT4All Chat Client</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a:txBody>
                    <a:bodyPr anchor="t" rtlCol="false"/>
                    <a:lstStyle/>
                    <a:p>
                      <a:pPr algn="l">
                        <a:lnSpc>
                          <a:spcPts val="4480"/>
                        </a:lnSpc>
                        <a:defRPr/>
                      </a:pPr>
                      <a:r>
                        <a:rPr lang="en-US" sz="3200">
                          <a:solidFill>
                            <a:srgbClr val="414042"/>
                          </a:solidFill>
                          <a:latin typeface="HK Grotesk"/>
                        </a:rPr>
                        <a:t>Provides a GUI-based interface</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1570478">
                <a:tc>
                  <a:txBody>
                    <a:bodyPr anchor="t" rtlCol="false"/>
                    <a:lstStyle/>
                    <a:p>
                      <a:pPr algn="ctr">
                        <a:lnSpc>
                          <a:spcPts val="4480"/>
                        </a:lnSpc>
                        <a:defRPr/>
                      </a:pPr>
                      <a:r>
                        <a:rPr lang="en-US" sz="3200">
                          <a:solidFill>
                            <a:srgbClr val="222A9B"/>
                          </a:solidFill>
                          <a:latin typeface="HK Grotesk Semi-Bold"/>
                        </a:rPr>
                        <a:t>GPT4All Python Client</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a:txBody>
                    <a:bodyPr anchor="t" rtlCol="false"/>
                    <a:lstStyle/>
                    <a:p>
                      <a:pPr algn="l">
                        <a:lnSpc>
                          <a:spcPts val="4480"/>
                        </a:lnSpc>
                        <a:defRPr/>
                      </a:pPr>
                      <a:r>
                        <a:rPr lang="en-US" sz="3200">
                          <a:solidFill>
                            <a:srgbClr val="414042"/>
                          </a:solidFill>
                          <a:latin typeface="HK Grotesk"/>
                        </a:rPr>
                        <a:t>Allows you to interact via Python scripts and run a local server.</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bl>
          </a:graphicData>
        </a:graphic>
      </p:graphicFrame>
      <p:sp>
        <p:nvSpPr>
          <p:cNvPr name="TextBox 3" id="3"/>
          <p:cNvSpPr txBox="true"/>
          <p:nvPr/>
        </p:nvSpPr>
        <p:spPr>
          <a:xfrm rot="0">
            <a:off x="1028700" y="513045"/>
            <a:ext cx="11236986" cy="812800"/>
          </a:xfrm>
          <a:prstGeom prst="rect">
            <a:avLst/>
          </a:prstGeom>
        </p:spPr>
        <p:txBody>
          <a:bodyPr anchor="t" rtlCol="false" tIns="0" lIns="0" bIns="0" rIns="0">
            <a:spAutoFit/>
          </a:bodyPr>
          <a:lstStyle/>
          <a:p>
            <a:pPr algn="l">
              <a:lnSpc>
                <a:spcPts val="6500"/>
              </a:lnSpc>
            </a:pPr>
            <a:r>
              <a:rPr lang="en-US" sz="5000">
                <a:solidFill>
                  <a:srgbClr val="222A9B"/>
                </a:solidFill>
                <a:latin typeface="HK Grotesk Semi-Bold"/>
              </a:rPr>
              <a:t>GPT4ALL - Download &amp; Installation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17810" y="1477945"/>
            <a:ext cx="8941490" cy="4562192"/>
          </a:xfrm>
          <a:custGeom>
            <a:avLst/>
            <a:gdLst/>
            <a:ahLst/>
            <a:cxnLst/>
            <a:rect r="r" b="b" t="t" l="l"/>
            <a:pathLst>
              <a:path h="4562192" w="8941490">
                <a:moveTo>
                  <a:pt x="0" y="0"/>
                </a:moveTo>
                <a:lnTo>
                  <a:pt x="8941490" y="0"/>
                </a:lnTo>
                <a:lnTo>
                  <a:pt x="8941490" y="4562192"/>
                </a:lnTo>
                <a:lnTo>
                  <a:pt x="0" y="4562192"/>
                </a:lnTo>
                <a:lnTo>
                  <a:pt x="0" y="0"/>
                </a:lnTo>
                <a:close/>
              </a:path>
            </a:pathLst>
          </a:custGeom>
          <a:blipFill>
            <a:blip r:embed="rId2"/>
            <a:stretch>
              <a:fillRect l="0" t="0" r="0" b="0"/>
            </a:stretch>
          </a:blipFill>
        </p:spPr>
      </p:sp>
      <p:sp>
        <p:nvSpPr>
          <p:cNvPr name="Freeform 3" id="3"/>
          <p:cNvSpPr/>
          <p:nvPr/>
        </p:nvSpPr>
        <p:spPr>
          <a:xfrm flipH="false" flipV="false" rot="0">
            <a:off x="1210302" y="4150755"/>
            <a:ext cx="6524194" cy="1639413"/>
          </a:xfrm>
          <a:custGeom>
            <a:avLst/>
            <a:gdLst/>
            <a:ahLst/>
            <a:cxnLst/>
            <a:rect r="r" b="b" t="t" l="l"/>
            <a:pathLst>
              <a:path h="1639413" w="6524194">
                <a:moveTo>
                  <a:pt x="0" y="0"/>
                </a:moveTo>
                <a:lnTo>
                  <a:pt x="6524194" y="0"/>
                </a:lnTo>
                <a:lnTo>
                  <a:pt x="6524194" y="1639412"/>
                </a:lnTo>
                <a:lnTo>
                  <a:pt x="0" y="1639412"/>
                </a:lnTo>
                <a:lnTo>
                  <a:pt x="0" y="0"/>
                </a:lnTo>
                <a:close/>
              </a:path>
            </a:pathLst>
          </a:custGeom>
          <a:blipFill>
            <a:blip r:embed="rId3"/>
            <a:stretch>
              <a:fillRect l="0" t="0" r="0" b="0"/>
            </a:stretch>
          </a:blipFill>
        </p:spPr>
      </p:sp>
      <p:sp>
        <p:nvSpPr>
          <p:cNvPr name="Freeform 4" id="4"/>
          <p:cNvSpPr/>
          <p:nvPr/>
        </p:nvSpPr>
        <p:spPr>
          <a:xfrm flipH="false" flipV="false" rot="0">
            <a:off x="2593872" y="7078362"/>
            <a:ext cx="3278221" cy="3063575"/>
          </a:xfrm>
          <a:custGeom>
            <a:avLst/>
            <a:gdLst/>
            <a:ahLst/>
            <a:cxnLst/>
            <a:rect r="r" b="b" t="t" l="l"/>
            <a:pathLst>
              <a:path h="3063575" w="3278221">
                <a:moveTo>
                  <a:pt x="0" y="0"/>
                </a:moveTo>
                <a:lnTo>
                  <a:pt x="3278220" y="0"/>
                </a:lnTo>
                <a:lnTo>
                  <a:pt x="3278220" y="3063576"/>
                </a:lnTo>
                <a:lnTo>
                  <a:pt x="0" y="3063576"/>
                </a:lnTo>
                <a:lnTo>
                  <a:pt x="0" y="0"/>
                </a:lnTo>
                <a:close/>
              </a:path>
            </a:pathLst>
          </a:custGeom>
          <a:blipFill>
            <a:blip r:embed="rId4"/>
            <a:stretch>
              <a:fillRect l="0" t="0" r="0" b="0"/>
            </a:stretch>
          </a:blipFill>
        </p:spPr>
      </p:sp>
      <p:sp>
        <p:nvSpPr>
          <p:cNvPr name="Freeform 5" id="5"/>
          <p:cNvSpPr/>
          <p:nvPr/>
        </p:nvSpPr>
        <p:spPr>
          <a:xfrm flipH="false" flipV="false" rot="0">
            <a:off x="14050138" y="6192537"/>
            <a:ext cx="3575709" cy="3949400"/>
          </a:xfrm>
          <a:custGeom>
            <a:avLst/>
            <a:gdLst/>
            <a:ahLst/>
            <a:cxnLst/>
            <a:rect r="r" b="b" t="t" l="l"/>
            <a:pathLst>
              <a:path h="3949400" w="3575709">
                <a:moveTo>
                  <a:pt x="0" y="0"/>
                </a:moveTo>
                <a:lnTo>
                  <a:pt x="3575709" y="0"/>
                </a:lnTo>
                <a:lnTo>
                  <a:pt x="3575709" y="3949401"/>
                </a:lnTo>
                <a:lnTo>
                  <a:pt x="0" y="3949401"/>
                </a:lnTo>
                <a:lnTo>
                  <a:pt x="0" y="0"/>
                </a:lnTo>
                <a:close/>
              </a:path>
            </a:pathLst>
          </a:custGeom>
          <a:blipFill>
            <a:blip r:embed="rId5"/>
            <a:stretch>
              <a:fillRect l="0" t="0" r="0" b="0"/>
            </a:stretch>
          </a:blipFill>
        </p:spPr>
      </p:sp>
      <p:sp>
        <p:nvSpPr>
          <p:cNvPr name="TextBox 6" id="6"/>
          <p:cNvSpPr txBox="true"/>
          <p:nvPr/>
        </p:nvSpPr>
        <p:spPr>
          <a:xfrm rot="0">
            <a:off x="1028700" y="513045"/>
            <a:ext cx="11236986" cy="812800"/>
          </a:xfrm>
          <a:prstGeom prst="rect">
            <a:avLst/>
          </a:prstGeom>
        </p:spPr>
        <p:txBody>
          <a:bodyPr anchor="t" rtlCol="false" tIns="0" lIns="0" bIns="0" rIns="0">
            <a:spAutoFit/>
          </a:bodyPr>
          <a:lstStyle/>
          <a:p>
            <a:pPr algn="l">
              <a:lnSpc>
                <a:spcPts val="6500"/>
              </a:lnSpc>
            </a:pPr>
            <a:r>
              <a:rPr lang="en-US" sz="5000">
                <a:solidFill>
                  <a:srgbClr val="222A9B"/>
                </a:solidFill>
                <a:latin typeface="HK Grotesk Semi-Bold"/>
              </a:rPr>
              <a:t>GPT4ALL - Download &amp; Installation</a:t>
            </a:r>
          </a:p>
        </p:txBody>
      </p:sp>
      <p:sp>
        <p:nvSpPr>
          <p:cNvPr name="TextBox 7" id="7"/>
          <p:cNvSpPr txBox="true"/>
          <p:nvPr/>
        </p:nvSpPr>
        <p:spPr>
          <a:xfrm rot="0">
            <a:off x="1022776" y="1605729"/>
            <a:ext cx="5823347" cy="504825"/>
          </a:xfrm>
          <a:prstGeom prst="rect">
            <a:avLst/>
          </a:prstGeom>
        </p:spPr>
        <p:txBody>
          <a:bodyPr anchor="t" rtlCol="false" tIns="0" lIns="0" bIns="0" rIns="0">
            <a:spAutoFit/>
          </a:bodyPr>
          <a:lstStyle/>
          <a:p>
            <a:pPr algn="ctr">
              <a:lnSpc>
                <a:spcPts val="3903"/>
              </a:lnSpc>
              <a:spcBef>
                <a:spcPct val="0"/>
              </a:spcBef>
            </a:pPr>
            <a:r>
              <a:rPr lang="en-US" sz="3253">
                <a:solidFill>
                  <a:srgbClr val="222A9B"/>
                </a:solidFill>
                <a:latin typeface="HK Grotesk Semi-Bold"/>
              </a:rPr>
              <a:t>To Install GPT4ALL Chat Client:</a:t>
            </a:r>
          </a:p>
        </p:txBody>
      </p:sp>
      <p:sp>
        <p:nvSpPr>
          <p:cNvPr name="TextBox 8" id="8"/>
          <p:cNvSpPr txBox="true"/>
          <p:nvPr/>
        </p:nvSpPr>
        <p:spPr>
          <a:xfrm rot="0">
            <a:off x="1028700" y="2399962"/>
            <a:ext cx="6408564" cy="2095500"/>
          </a:xfrm>
          <a:prstGeom prst="rect">
            <a:avLst/>
          </a:prstGeom>
        </p:spPr>
        <p:txBody>
          <a:bodyPr anchor="t" rtlCol="false" tIns="0" lIns="0" bIns="0" rIns="0">
            <a:spAutoFit/>
          </a:bodyPr>
          <a:lstStyle/>
          <a:p>
            <a:pPr algn="l">
              <a:lnSpc>
                <a:spcPts val="3359"/>
              </a:lnSpc>
              <a:spcBef>
                <a:spcPct val="0"/>
              </a:spcBef>
            </a:pPr>
            <a:r>
              <a:rPr lang="en-US" sz="2799">
                <a:solidFill>
                  <a:srgbClr val="000000"/>
                </a:solidFill>
                <a:latin typeface="HK Grotesk Semi-Bold"/>
              </a:rPr>
              <a:t>Step 1: </a:t>
            </a:r>
            <a:r>
              <a:rPr lang="en-US" sz="2799">
                <a:solidFill>
                  <a:srgbClr val="000000"/>
                </a:solidFill>
                <a:latin typeface="HK Grotesk Semi-Bold"/>
              </a:rPr>
              <a:t>Download and install GPT4ALL from https://gpt4all.io/index.html</a:t>
            </a:r>
          </a:p>
          <a:p>
            <a:pPr algn="l">
              <a:lnSpc>
                <a:spcPts val="3359"/>
              </a:lnSpc>
              <a:spcBef>
                <a:spcPct val="0"/>
              </a:spcBef>
            </a:pPr>
          </a:p>
          <a:p>
            <a:pPr algn="l">
              <a:lnSpc>
                <a:spcPts val="3359"/>
              </a:lnSpc>
              <a:spcBef>
                <a:spcPct val="0"/>
              </a:spcBef>
            </a:pPr>
            <a:r>
              <a:rPr lang="en-US" sz="2799">
                <a:solidFill>
                  <a:srgbClr val="000000"/>
                </a:solidFill>
                <a:latin typeface="HK Grotesk Semi-Bold"/>
              </a:rPr>
              <a:t>Step 2: </a:t>
            </a:r>
            <a:r>
              <a:rPr lang="en-US" sz="2799">
                <a:solidFill>
                  <a:srgbClr val="000000"/>
                </a:solidFill>
                <a:latin typeface="HK Grotesk Semi-Bold"/>
              </a:rPr>
              <a:t>Run .exe file</a:t>
            </a:r>
          </a:p>
          <a:p>
            <a:pPr algn="l">
              <a:lnSpc>
                <a:spcPts val="3359"/>
              </a:lnSpc>
              <a:spcBef>
                <a:spcPct val="0"/>
              </a:spcBef>
            </a:pPr>
          </a:p>
        </p:txBody>
      </p:sp>
      <p:sp>
        <p:nvSpPr>
          <p:cNvPr name="TextBox 9" id="9"/>
          <p:cNvSpPr txBox="true"/>
          <p:nvPr/>
        </p:nvSpPr>
        <p:spPr>
          <a:xfrm rot="0">
            <a:off x="1022776" y="6240162"/>
            <a:ext cx="8121224" cy="838200"/>
          </a:xfrm>
          <a:prstGeom prst="rect">
            <a:avLst/>
          </a:prstGeom>
        </p:spPr>
        <p:txBody>
          <a:bodyPr anchor="t" rtlCol="false" tIns="0" lIns="0" bIns="0" rIns="0">
            <a:spAutoFit/>
          </a:bodyPr>
          <a:lstStyle/>
          <a:p>
            <a:pPr algn="l">
              <a:lnSpc>
                <a:spcPts val="3359"/>
              </a:lnSpc>
              <a:spcBef>
                <a:spcPct val="0"/>
              </a:spcBef>
            </a:pPr>
            <a:r>
              <a:rPr lang="en-US" sz="2799">
                <a:solidFill>
                  <a:srgbClr val="000000"/>
                </a:solidFill>
                <a:latin typeface="HK Grotesk Bold"/>
              </a:rPr>
              <a:t>Step 3:  Follow the prompts to complete the installation</a:t>
            </a:r>
          </a:p>
        </p:txBody>
      </p:sp>
      <p:sp>
        <p:nvSpPr>
          <p:cNvPr name="TextBox 10" id="10"/>
          <p:cNvSpPr txBox="true"/>
          <p:nvPr/>
        </p:nvSpPr>
        <p:spPr>
          <a:xfrm rot="0">
            <a:off x="9789627" y="7068837"/>
            <a:ext cx="3947876" cy="1209675"/>
          </a:xfrm>
          <a:prstGeom prst="rect">
            <a:avLst/>
          </a:prstGeom>
        </p:spPr>
        <p:txBody>
          <a:bodyPr anchor="t" rtlCol="false" tIns="0" lIns="0" bIns="0" rIns="0">
            <a:spAutoFit/>
          </a:bodyPr>
          <a:lstStyle/>
          <a:p>
            <a:pPr algn="l">
              <a:lnSpc>
                <a:spcPts val="3182"/>
              </a:lnSpc>
              <a:spcBef>
                <a:spcPct val="0"/>
              </a:spcBef>
            </a:pPr>
            <a:r>
              <a:rPr lang="en-US" sz="2651">
                <a:solidFill>
                  <a:srgbClr val="000000"/>
                </a:solidFill>
                <a:latin typeface="HK Grotesk Semi-Bold"/>
              </a:rPr>
              <a:t>Step </a:t>
            </a:r>
            <a:r>
              <a:rPr lang="en-US" sz="2651">
                <a:solidFill>
                  <a:srgbClr val="000000"/>
                </a:solidFill>
                <a:latin typeface="HK Grotesk Semi-Bold"/>
              </a:rPr>
              <a:t>4: Now, after successful installation, search GPT4All and open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815129"/>
            <a:ext cx="7720460" cy="4453388"/>
          </a:xfrm>
          <a:custGeom>
            <a:avLst/>
            <a:gdLst/>
            <a:ahLst/>
            <a:cxnLst/>
            <a:rect r="r" b="b" t="t" l="l"/>
            <a:pathLst>
              <a:path h="4453388" w="7720460">
                <a:moveTo>
                  <a:pt x="0" y="0"/>
                </a:moveTo>
                <a:lnTo>
                  <a:pt x="7720460" y="0"/>
                </a:lnTo>
                <a:lnTo>
                  <a:pt x="7720460" y="4453388"/>
                </a:lnTo>
                <a:lnTo>
                  <a:pt x="0" y="4453388"/>
                </a:lnTo>
                <a:lnTo>
                  <a:pt x="0" y="0"/>
                </a:lnTo>
                <a:close/>
              </a:path>
            </a:pathLst>
          </a:custGeom>
          <a:blipFill>
            <a:blip r:embed="rId2"/>
            <a:stretch>
              <a:fillRect l="0" t="0" r="0" b="0"/>
            </a:stretch>
          </a:blipFill>
        </p:spPr>
      </p:sp>
      <p:sp>
        <p:nvSpPr>
          <p:cNvPr name="Freeform 3" id="3"/>
          <p:cNvSpPr/>
          <p:nvPr/>
        </p:nvSpPr>
        <p:spPr>
          <a:xfrm flipH="false" flipV="false" rot="0">
            <a:off x="9144000" y="3239217"/>
            <a:ext cx="8068598" cy="4029300"/>
          </a:xfrm>
          <a:custGeom>
            <a:avLst/>
            <a:gdLst/>
            <a:ahLst/>
            <a:cxnLst/>
            <a:rect r="r" b="b" t="t" l="l"/>
            <a:pathLst>
              <a:path h="4029300" w="8068598">
                <a:moveTo>
                  <a:pt x="0" y="0"/>
                </a:moveTo>
                <a:lnTo>
                  <a:pt x="8068598" y="0"/>
                </a:lnTo>
                <a:lnTo>
                  <a:pt x="8068598" y="4029300"/>
                </a:lnTo>
                <a:lnTo>
                  <a:pt x="0" y="4029300"/>
                </a:lnTo>
                <a:lnTo>
                  <a:pt x="0" y="0"/>
                </a:lnTo>
                <a:close/>
              </a:path>
            </a:pathLst>
          </a:custGeom>
          <a:blipFill>
            <a:blip r:embed="rId3"/>
            <a:stretch>
              <a:fillRect l="0" t="0" r="0" b="0"/>
            </a:stretch>
          </a:blipFill>
        </p:spPr>
      </p:sp>
      <p:sp>
        <p:nvSpPr>
          <p:cNvPr name="Freeform 4" id="4"/>
          <p:cNvSpPr/>
          <p:nvPr/>
        </p:nvSpPr>
        <p:spPr>
          <a:xfrm flipH="false" flipV="false" rot="0">
            <a:off x="5982588" y="7506642"/>
            <a:ext cx="8130038" cy="2741929"/>
          </a:xfrm>
          <a:custGeom>
            <a:avLst/>
            <a:gdLst/>
            <a:ahLst/>
            <a:cxnLst/>
            <a:rect r="r" b="b" t="t" l="l"/>
            <a:pathLst>
              <a:path h="2741929" w="8130038">
                <a:moveTo>
                  <a:pt x="0" y="0"/>
                </a:moveTo>
                <a:lnTo>
                  <a:pt x="8130038" y="0"/>
                </a:lnTo>
                <a:lnTo>
                  <a:pt x="8130038" y="2741929"/>
                </a:lnTo>
                <a:lnTo>
                  <a:pt x="0" y="2741929"/>
                </a:lnTo>
                <a:lnTo>
                  <a:pt x="0" y="0"/>
                </a:lnTo>
                <a:close/>
              </a:path>
            </a:pathLst>
          </a:custGeom>
          <a:blipFill>
            <a:blip r:embed="rId4"/>
            <a:stretch>
              <a:fillRect l="0" t="0" r="0" b="0"/>
            </a:stretch>
          </a:blipFill>
        </p:spPr>
      </p:sp>
      <p:sp>
        <p:nvSpPr>
          <p:cNvPr name="TextBox 5" id="5"/>
          <p:cNvSpPr txBox="true"/>
          <p:nvPr/>
        </p:nvSpPr>
        <p:spPr>
          <a:xfrm rot="0">
            <a:off x="1028700" y="638175"/>
            <a:ext cx="13178299" cy="771525"/>
          </a:xfrm>
          <a:prstGeom prst="rect">
            <a:avLst/>
          </a:prstGeom>
        </p:spPr>
        <p:txBody>
          <a:bodyPr anchor="t" rtlCol="false" tIns="0" lIns="0" bIns="0" rIns="0">
            <a:spAutoFit/>
          </a:bodyPr>
          <a:lstStyle/>
          <a:p>
            <a:pPr algn="l">
              <a:lnSpc>
                <a:spcPts val="6000"/>
              </a:lnSpc>
              <a:spcBef>
                <a:spcPct val="0"/>
              </a:spcBef>
            </a:pPr>
            <a:r>
              <a:rPr lang="en-US" sz="5000">
                <a:solidFill>
                  <a:srgbClr val="222A9B"/>
                </a:solidFill>
                <a:latin typeface="HK Grotesk Semi-Bold"/>
              </a:rPr>
              <a:t>Interaction using GPT4ALL Chat Client:</a:t>
            </a:r>
          </a:p>
        </p:txBody>
      </p:sp>
      <p:sp>
        <p:nvSpPr>
          <p:cNvPr name="TextBox 6" id="6"/>
          <p:cNvSpPr txBox="true"/>
          <p:nvPr/>
        </p:nvSpPr>
        <p:spPr>
          <a:xfrm rot="0">
            <a:off x="1028700" y="2157904"/>
            <a:ext cx="6408564" cy="419100"/>
          </a:xfrm>
          <a:prstGeom prst="rect">
            <a:avLst/>
          </a:prstGeom>
        </p:spPr>
        <p:txBody>
          <a:bodyPr anchor="t" rtlCol="false" tIns="0" lIns="0" bIns="0" rIns="0">
            <a:spAutoFit/>
          </a:bodyPr>
          <a:lstStyle/>
          <a:p>
            <a:pPr algn="l">
              <a:lnSpc>
                <a:spcPts val="3359"/>
              </a:lnSpc>
              <a:spcBef>
                <a:spcPct val="0"/>
              </a:spcBef>
            </a:pPr>
            <a:r>
              <a:rPr lang="en-US" sz="2799">
                <a:solidFill>
                  <a:srgbClr val="000000"/>
                </a:solidFill>
                <a:latin typeface="HK Grotesk Semi-Bold"/>
              </a:rPr>
              <a:t>Step 5: Select No in both</a:t>
            </a:r>
          </a:p>
        </p:txBody>
      </p:sp>
      <p:sp>
        <p:nvSpPr>
          <p:cNvPr name="TextBox 7" id="7"/>
          <p:cNvSpPr txBox="true"/>
          <p:nvPr/>
        </p:nvSpPr>
        <p:spPr>
          <a:xfrm rot="0">
            <a:off x="9144000" y="2157904"/>
            <a:ext cx="8335306" cy="838200"/>
          </a:xfrm>
          <a:prstGeom prst="rect">
            <a:avLst/>
          </a:prstGeom>
        </p:spPr>
        <p:txBody>
          <a:bodyPr anchor="t" rtlCol="false" tIns="0" lIns="0" bIns="0" rIns="0">
            <a:spAutoFit/>
          </a:bodyPr>
          <a:lstStyle/>
          <a:p>
            <a:pPr algn="l">
              <a:lnSpc>
                <a:spcPts val="3359"/>
              </a:lnSpc>
              <a:spcBef>
                <a:spcPct val="0"/>
              </a:spcBef>
            </a:pPr>
            <a:r>
              <a:rPr lang="en-US" sz="2799">
                <a:solidFill>
                  <a:srgbClr val="000000"/>
                </a:solidFill>
                <a:latin typeface="HK Grotesk Semi-Bold"/>
              </a:rPr>
              <a:t>Step 6: Download model of your choice (see compatibility with the device)</a:t>
            </a:r>
          </a:p>
        </p:txBody>
      </p:sp>
      <p:sp>
        <p:nvSpPr>
          <p:cNvPr name="TextBox 8" id="8"/>
          <p:cNvSpPr txBox="true"/>
          <p:nvPr/>
        </p:nvSpPr>
        <p:spPr>
          <a:xfrm rot="0">
            <a:off x="1400520" y="8458506"/>
            <a:ext cx="4380429" cy="419100"/>
          </a:xfrm>
          <a:prstGeom prst="rect">
            <a:avLst/>
          </a:prstGeom>
        </p:spPr>
        <p:txBody>
          <a:bodyPr anchor="t" rtlCol="false" tIns="0" lIns="0" bIns="0" rIns="0">
            <a:spAutoFit/>
          </a:bodyPr>
          <a:lstStyle/>
          <a:p>
            <a:pPr algn="ctr">
              <a:lnSpc>
                <a:spcPts val="3359"/>
              </a:lnSpc>
              <a:spcBef>
                <a:spcPct val="0"/>
              </a:spcBef>
            </a:pPr>
            <a:r>
              <a:rPr lang="en-US" sz="2799">
                <a:solidFill>
                  <a:srgbClr val="000000"/>
                </a:solidFill>
                <a:latin typeface="HK Grotesk Semi-Bold"/>
              </a:rPr>
              <a:t>Step 7: I installed </a:t>
            </a:r>
            <a:r>
              <a:rPr lang="en-US" sz="2799">
                <a:solidFill>
                  <a:srgbClr val="000000"/>
                </a:solidFill>
                <a:latin typeface="HK Grotesk Semi-Bold"/>
              </a:rPr>
              <a:t>Phi3 Mini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646830"/>
            <a:ext cx="15700957" cy="8228912"/>
          </a:xfrm>
          <a:custGeom>
            <a:avLst/>
            <a:gdLst/>
            <a:ahLst/>
            <a:cxnLst/>
            <a:rect r="r" b="b" t="t" l="l"/>
            <a:pathLst>
              <a:path h="8228912" w="15700957">
                <a:moveTo>
                  <a:pt x="0" y="0"/>
                </a:moveTo>
                <a:lnTo>
                  <a:pt x="15700957" y="0"/>
                </a:lnTo>
                <a:lnTo>
                  <a:pt x="15700957" y="8228912"/>
                </a:lnTo>
                <a:lnTo>
                  <a:pt x="0" y="8228912"/>
                </a:lnTo>
                <a:lnTo>
                  <a:pt x="0" y="0"/>
                </a:lnTo>
                <a:close/>
              </a:path>
            </a:pathLst>
          </a:custGeom>
          <a:blipFill>
            <a:blip r:embed="rId2"/>
            <a:stretch>
              <a:fillRect l="0" t="0" r="0" b="0"/>
            </a:stretch>
          </a:blipFill>
        </p:spPr>
      </p:sp>
      <p:sp>
        <p:nvSpPr>
          <p:cNvPr name="TextBox 3" id="3"/>
          <p:cNvSpPr txBox="true"/>
          <p:nvPr/>
        </p:nvSpPr>
        <p:spPr>
          <a:xfrm rot="0">
            <a:off x="1028700" y="561975"/>
            <a:ext cx="15524298" cy="771525"/>
          </a:xfrm>
          <a:prstGeom prst="rect">
            <a:avLst/>
          </a:prstGeom>
        </p:spPr>
        <p:txBody>
          <a:bodyPr anchor="t" rtlCol="false" tIns="0" lIns="0" bIns="0" rIns="0">
            <a:spAutoFit/>
          </a:bodyPr>
          <a:lstStyle/>
          <a:p>
            <a:pPr algn="l">
              <a:lnSpc>
                <a:spcPts val="6000"/>
              </a:lnSpc>
              <a:spcBef>
                <a:spcPct val="0"/>
              </a:spcBef>
            </a:pPr>
            <a:r>
              <a:rPr lang="en-US" sz="5000">
                <a:solidFill>
                  <a:srgbClr val="222A9B"/>
                </a:solidFill>
                <a:latin typeface="HK Grotesk Semi-Bold"/>
              </a:rPr>
              <a:t>Interaction with Model Phi3 Mini using Chat Client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40560" y="5183869"/>
            <a:ext cx="10406881" cy="1620849"/>
          </a:xfrm>
          <a:custGeom>
            <a:avLst/>
            <a:gdLst/>
            <a:ahLst/>
            <a:cxnLst/>
            <a:rect r="r" b="b" t="t" l="l"/>
            <a:pathLst>
              <a:path h="1620849" w="10406881">
                <a:moveTo>
                  <a:pt x="0" y="0"/>
                </a:moveTo>
                <a:lnTo>
                  <a:pt x="10406880" y="0"/>
                </a:lnTo>
                <a:lnTo>
                  <a:pt x="10406880" y="1620849"/>
                </a:lnTo>
                <a:lnTo>
                  <a:pt x="0" y="1620849"/>
                </a:lnTo>
                <a:lnTo>
                  <a:pt x="0" y="0"/>
                </a:lnTo>
                <a:close/>
              </a:path>
            </a:pathLst>
          </a:custGeom>
          <a:blipFill>
            <a:blip r:embed="rId2"/>
            <a:stretch>
              <a:fillRect l="0" t="0" r="0" b="0"/>
            </a:stretch>
          </a:blipFill>
        </p:spPr>
      </p:sp>
      <p:sp>
        <p:nvSpPr>
          <p:cNvPr name="Freeform 3" id="3"/>
          <p:cNvSpPr/>
          <p:nvPr/>
        </p:nvSpPr>
        <p:spPr>
          <a:xfrm flipH="false" flipV="false" rot="0">
            <a:off x="3239867" y="8316688"/>
            <a:ext cx="10523771" cy="694277"/>
          </a:xfrm>
          <a:custGeom>
            <a:avLst/>
            <a:gdLst/>
            <a:ahLst/>
            <a:cxnLst/>
            <a:rect r="r" b="b" t="t" l="l"/>
            <a:pathLst>
              <a:path h="694277" w="10523771">
                <a:moveTo>
                  <a:pt x="0" y="0"/>
                </a:moveTo>
                <a:lnTo>
                  <a:pt x="10523771" y="0"/>
                </a:lnTo>
                <a:lnTo>
                  <a:pt x="10523771" y="694277"/>
                </a:lnTo>
                <a:lnTo>
                  <a:pt x="0" y="694277"/>
                </a:lnTo>
                <a:lnTo>
                  <a:pt x="0" y="0"/>
                </a:lnTo>
                <a:close/>
              </a:path>
            </a:pathLst>
          </a:custGeom>
          <a:blipFill>
            <a:blip r:embed="rId3"/>
            <a:stretch>
              <a:fillRect l="0" t="0" r="0" b="0"/>
            </a:stretch>
          </a:blipFill>
        </p:spPr>
      </p:sp>
      <p:sp>
        <p:nvSpPr>
          <p:cNvPr name="TextBox 4" id="4"/>
          <p:cNvSpPr txBox="true"/>
          <p:nvPr/>
        </p:nvSpPr>
        <p:spPr>
          <a:xfrm rot="0">
            <a:off x="1028700" y="593725"/>
            <a:ext cx="15572271" cy="812800"/>
          </a:xfrm>
          <a:prstGeom prst="rect">
            <a:avLst/>
          </a:prstGeom>
        </p:spPr>
        <p:txBody>
          <a:bodyPr anchor="t" rtlCol="false" tIns="0" lIns="0" bIns="0" rIns="0">
            <a:spAutoFit/>
          </a:bodyPr>
          <a:lstStyle/>
          <a:p>
            <a:pPr algn="l">
              <a:lnSpc>
                <a:spcPts val="6500"/>
              </a:lnSpc>
            </a:pPr>
            <a:r>
              <a:rPr lang="en-US" sz="5000">
                <a:solidFill>
                  <a:srgbClr val="222A9B"/>
                </a:solidFill>
                <a:latin typeface="HK Grotesk Semi-Bold"/>
              </a:rPr>
              <a:t>Interaction using curl command through Python Client</a:t>
            </a:r>
          </a:p>
        </p:txBody>
      </p:sp>
      <p:sp>
        <p:nvSpPr>
          <p:cNvPr name="TextBox 5" id="5"/>
          <p:cNvSpPr txBox="true"/>
          <p:nvPr/>
        </p:nvSpPr>
        <p:spPr>
          <a:xfrm rot="0">
            <a:off x="1158457" y="2469244"/>
            <a:ext cx="14686591" cy="2514600"/>
          </a:xfrm>
          <a:prstGeom prst="rect">
            <a:avLst/>
          </a:prstGeom>
        </p:spPr>
        <p:txBody>
          <a:bodyPr anchor="t" rtlCol="false" tIns="0" lIns="0" bIns="0" rIns="0">
            <a:spAutoFit/>
          </a:bodyPr>
          <a:lstStyle/>
          <a:p>
            <a:pPr algn="l">
              <a:lnSpc>
                <a:spcPts val="3359"/>
              </a:lnSpc>
              <a:spcBef>
                <a:spcPct val="0"/>
              </a:spcBef>
            </a:pPr>
          </a:p>
          <a:p>
            <a:pPr algn="l">
              <a:lnSpc>
                <a:spcPts val="3359"/>
              </a:lnSpc>
              <a:spcBef>
                <a:spcPct val="0"/>
              </a:spcBef>
            </a:pPr>
            <a:r>
              <a:rPr lang="en-US" sz="2799">
                <a:solidFill>
                  <a:srgbClr val="000000"/>
                </a:solidFill>
                <a:latin typeface="HK Grotesk Semi-Bold"/>
              </a:rPr>
              <a:t>Step 1. Create a virtual environment using command – </a:t>
            </a:r>
          </a:p>
          <a:p>
            <a:pPr algn="l">
              <a:lnSpc>
                <a:spcPts val="3359"/>
              </a:lnSpc>
              <a:spcBef>
                <a:spcPct val="0"/>
              </a:spcBef>
            </a:pPr>
            <a:r>
              <a:rPr lang="en-US" sz="2799">
                <a:solidFill>
                  <a:srgbClr val="3E893E"/>
                </a:solidFill>
                <a:latin typeface="HK Grotesk Semi-Bold"/>
              </a:rPr>
              <a:t>python -m venv gpt4all-venv</a:t>
            </a:r>
          </a:p>
          <a:p>
            <a:pPr algn="l">
              <a:lnSpc>
                <a:spcPts val="3359"/>
              </a:lnSpc>
              <a:spcBef>
                <a:spcPct val="0"/>
              </a:spcBef>
            </a:pPr>
          </a:p>
          <a:p>
            <a:pPr algn="l">
              <a:lnSpc>
                <a:spcPts val="3359"/>
              </a:lnSpc>
              <a:spcBef>
                <a:spcPct val="0"/>
              </a:spcBef>
            </a:pPr>
            <a:r>
              <a:rPr lang="en-US" sz="2799">
                <a:solidFill>
                  <a:srgbClr val="000000"/>
                </a:solidFill>
                <a:latin typeface="HK Grotesk Semi-Bold"/>
              </a:rPr>
              <a:t>Step 2. Activate virtual environment –</a:t>
            </a:r>
          </a:p>
          <a:p>
            <a:pPr algn="l">
              <a:lnSpc>
                <a:spcPts val="3359"/>
              </a:lnSpc>
              <a:spcBef>
                <a:spcPct val="0"/>
              </a:spcBef>
            </a:pPr>
            <a:r>
              <a:rPr lang="en-US" sz="2799">
                <a:solidFill>
                  <a:srgbClr val="3E893E"/>
                </a:solidFill>
                <a:latin typeface="HK Grotesk Semi-Bold"/>
              </a:rPr>
              <a:t>gpt4all-venv\Scripts\activate</a:t>
            </a:r>
          </a:p>
        </p:txBody>
      </p:sp>
      <p:sp>
        <p:nvSpPr>
          <p:cNvPr name="TextBox 6" id="6"/>
          <p:cNvSpPr txBox="true"/>
          <p:nvPr/>
        </p:nvSpPr>
        <p:spPr>
          <a:xfrm rot="0">
            <a:off x="938986" y="1774825"/>
            <a:ext cx="5731788" cy="495300"/>
          </a:xfrm>
          <a:prstGeom prst="rect">
            <a:avLst/>
          </a:prstGeom>
        </p:spPr>
        <p:txBody>
          <a:bodyPr anchor="t" rtlCol="false" tIns="0" lIns="0" bIns="0" rIns="0">
            <a:spAutoFit/>
          </a:bodyPr>
          <a:lstStyle/>
          <a:p>
            <a:pPr algn="ctr">
              <a:lnSpc>
                <a:spcPts val="3839"/>
              </a:lnSpc>
              <a:spcBef>
                <a:spcPct val="0"/>
              </a:spcBef>
            </a:pPr>
            <a:r>
              <a:rPr lang="en-US" sz="3199">
                <a:solidFill>
                  <a:srgbClr val="222A9B"/>
                </a:solidFill>
                <a:latin typeface="HK Grotesk Semi-Bold"/>
              </a:rPr>
              <a:t>Install GPT4ALL Python Client– </a:t>
            </a:r>
          </a:p>
        </p:txBody>
      </p:sp>
      <p:sp>
        <p:nvSpPr>
          <p:cNvPr name="TextBox 7" id="7"/>
          <p:cNvSpPr txBox="true"/>
          <p:nvPr/>
        </p:nvSpPr>
        <p:spPr>
          <a:xfrm rot="0">
            <a:off x="1158457" y="7350700"/>
            <a:ext cx="14159611" cy="419100"/>
          </a:xfrm>
          <a:prstGeom prst="rect">
            <a:avLst/>
          </a:prstGeom>
        </p:spPr>
        <p:txBody>
          <a:bodyPr anchor="t" rtlCol="false" tIns="0" lIns="0" bIns="0" rIns="0">
            <a:spAutoFit/>
          </a:bodyPr>
          <a:lstStyle/>
          <a:p>
            <a:pPr algn="l">
              <a:lnSpc>
                <a:spcPts val="3359"/>
              </a:lnSpc>
              <a:spcBef>
                <a:spcPct val="0"/>
              </a:spcBef>
            </a:pPr>
            <a:r>
              <a:rPr lang="en-US" sz="2799">
                <a:solidFill>
                  <a:srgbClr val="000000"/>
                </a:solidFill>
                <a:latin typeface="HK Grotesk Semi-Bold"/>
              </a:rPr>
              <a:t>Step </a:t>
            </a:r>
            <a:r>
              <a:rPr lang="en-US" sz="2799">
                <a:solidFill>
                  <a:srgbClr val="000000"/>
                </a:solidFill>
                <a:latin typeface="HK Grotesk Semi-Bold"/>
              </a:rPr>
              <a:t>3. (after activating, you will see (gpt4all-venv) before the project directory) like this -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222A9B"/>
        </a:solidFill>
      </p:bgPr>
    </p:bg>
    <p:spTree>
      <p:nvGrpSpPr>
        <p:cNvPr id="1" name=""/>
        <p:cNvGrpSpPr/>
        <p:nvPr/>
      </p:nvGrpSpPr>
      <p:grpSpPr>
        <a:xfrm>
          <a:off x="0" y="0"/>
          <a:ext cx="0" cy="0"/>
          <a:chOff x="0" y="0"/>
          <a:chExt cx="0" cy="0"/>
        </a:xfrm>
      </p:grpSpPr>
      <p:grpSp>
        <p:nvGrpSpPr>
          <p:cNvPr name="Group 2" id="2"/>
          <p:cNvGrpSpPr/>
          <p:nvPr/>
        </p:nvGrpSpPr>
        <p:grpSpPr>
          <a:xfrm rot="0">
            <a:off x="6424738" y="2966301"/>
            <a:ext cx="10377362" cy="4687893"/>
            <a:chOff x="0" y="0"/>
            <a:chExt cx="2733132" cy="1234671"/>
          </a:xfrm>
        </p:grpSpPr>
        <p:sp>
          <p:nvSpPr>
            <p:cNvPr name="Freeform 3" id="3"/>
            <p:cNvSpPr/>
            <p:nvPr/>
          </p:nvSpPr>
          <p:spPr>
            <a:xfrm flipH="false" flipV="false" rot="0">
              <a:off x="0" y="0"/>
              <a:ext cx="2733132" cy="1234671"/>
            </a:xfrm>
            <a:custGeom>
              <a:avLst/>
              <a:gdLst/>
              <a:ahLst/>
              <a:cxnLst/>
              <a:rect r="r" b="b" t="t" l="l"/>
              <a:pathLst>
                <a:path h="1234671" w="2733132">
                  <a:moveTo>
                    <a:pt x="37302" y="0"/>
                  </a:moveTo>
                  <a:lnTo>
                    <a:pt x="2695830" y="0"/>
                  </a:lnTo>
                  <a:cubicBezTo>
                    <a:pt x="2705724" y="0"/>
                    <a:pt x="2715211" y="3930"/>
                    <a:pt x="2722207" y="10925"/>
                  </a:cubicBezTo>
                  <a:cubicBezTo>
                    <a:pt x="2729202" y="17921"/>
                    <a:pt x="2733132" y="27409"/>
                    <a:pt x="2733132" y="37302"/>
                  </a:cubicBezTo>
                  <a:lnTo>
                    <a:pt x="2733132" y="1197369"/>
                  </a:lnTo>
                  <a:cubicBezTo>
                    <a:pt x="2733132" y="1207263"/>
                    <a:pt x="2729202" y="1216750"/>
                    <a:pt x="2722207" y="1223746"/>
                  </a:cubicBezTo>
                  <a:cubicBezTo>
                    <a:pt x="2715211" y="1230741"/>
                    <a:pt x="2705724" y="1234671"/>
                    <a:pt x="2695830" y="1234671"/>
                  </a:cubicBezTo>
                  <a:lnTo>
                    <a:pt x="37302" y="1234671"/>
                  </a:lnTo>
                  <a:cubicBezTo>
                    <a:pt x="27409" y="1234671"/>
                    <a:pt x="17921" y="1230741"/>
                    <a:pt x="10925" y="1223746"/>
                  </a:cubicBezTo>
                  <a:cubicBezTo>
                    <a:pt x="3930" y="1216750"/>
                    <a:pt x="0" y="1207263"/>
                    <a:pt x="0" y="1197369"/>
                  </a:cubicBezTo>
                  <a:lnTo>
                    <a:pt x="0" y="37302"/>
                  </a:lnTo>
                  <a:cubicBezTo>
                    <a:pt x="0" y="27409"/>
                    <a:pt x="3930" y="17921"/>
                    <a:pt x="10925" y="10925"/>
                  </a:cubicBezTo>
                  <a:cubicBezTo>
                    <a:pt x="17921" y="3930"/>
                    <a:pt x="27409" y="0"/>
                    <a:pt x="37302" y="0"/>
                  </a:cubicBezTo>
                  <a:close/>
                </a:path>
              </a:pathLst>
            </a:custGeom>
            <a:solidFill>
              <a:srgbClr val="F1F1F1"/>
            </a:solidFill>
          </p:spPr>
        </p:sp>
        <p:sp>
          <p:nvSpPr>
            <p:cNvPr name="TextBox 4" id="4"/>
            <p:cNvSpPr txBox="true"/>
            <p:nvPr/>
          </p:nvSpPr>
          <p:spPr>
            <a:xfrm>
              <a:off x="0" y="-38100"/>
              <a:ext cx="2733132" cy="1272771"/>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1311524" y="4171504"/>
            <a:ext cx="7162868" cy="2277486"/>
            <a:chOff x="0" y="0"/>
            <a:chExt cx="9550490" cy="3036648"/>
          </a:xfrm>
        </p:grpSpPr>
        <p:sp>
          <p:nvSpPr>
            <p:cNvPr name="TextBox 6" id="6"/>
            <p:cNvSpPr txBox="true"/>
            <p:nvPr/>
          </p:nvSpPr>
          <p:spPr>
            <a:xfrm rot="0">
              <a:off x="0" y="0"/>
              <a:ext cx="9550490" cy="1612504"/>
            </a:xfrm>
            <a:prstGeom prst="rect">
              <a:avLst/>
            </a:prstGeom>
          </p:spPr>
          <p:txBody>
            <a:bodyPr anchor="t" rtlCol="false" tIns="0" lIns="0" bIns="0" rIns="0">
              <a:spAutoFit/>
            </a:bodyPr>
            <a:lstStyle/>
            <a:p>
              <a:pPr algn="l">
                <a:lnSpc>
                  <a:spcPts val="9608"/>
                </a:lnSpc>
              </a:pPr>
              <a:r>
                <a:rPr lang="en-US" sz="8007">
                  <a:solidFill>
                    <a:srgbClr val="FFFFFF"/>
                  </a:solidFill>
                  <a:latin typeface="HK Grotesk Semi-Bold"/>
                </a:rPr>
                <a:t>Content</a:t>
              </a:r>
            </a:p>
          </p:txBody>
        </p:sp>
        <p:sp>
          <p:nvSpPr>
            <p:cNvPr name="TextBox 7" id="7"/>
            <p:cNvSpPr txBox="true"/>
            <p:nvPr/>
          </p:nvSpPr>
          <p:spPr>
            <a:xfrm rot="0">
              <a:off x="0" y="2217791"/>
              <a:ext cx="9128240" cy="818857"/>
            </a:xfrm>
            <a:prstGeom prst="rect">
              <a:avLst/>
            </a:prstGeom>
          </p:spPr>
          <p:txBody>
            <a:bodyPr anchor="t" rtlCol="false" tIns="0" lIns="0" bIns="0" rIns="0">
              <a:spAutoFit/>
            </a:bodyPr>
            <a:lstStyle/>
            <a:p>
              <a:pPr algn="l">
                <a:lnSpc>
                  <a:spcPts val="5124"/>
                </a:lnSpc>
              </a:pPr>
            </a:p>
          </p:txBody>
        </p:sp>
      </p:grpSp>
      <p:sp>
        <p:nvSpPr>
          <p:cNvPr name="TextBox 8" id="8"/>
          <p:cNvSpPr txBox="true"/>
          <p:nvPr/>
        </p:nvSpPr>
        <p:spPr>
          <a:xfrm rot="0">
            <a:off x="7180745" y="3128387"/>
            <a:ext cx="8865348" cy="4154170"/>
          </a:xfrm>
          <a:prstGeom prst="rect">
            <a:avLst/>
          </a:prstGeom>
        </p:spPr>
        <p:txBody>
          <a:bodyPr anchor="t" rtlCol="false" tIns="0" lIns="0" bIns="0" rIns="0">
            <a:spAutoFit/>
          </a:bodyPr>
          <a:lstStyle/>
          <a:p>
            <a:pPr algn="l">
              <a:lnSpc>
                <a:spcPts val="5599"/>
              </a:lnSpc>
            </a:pPr>
            <a:r>
              <a:rPr lang="en-US" sz="2799">
                <a:solidFill>
                  <a:srgbClr val="414042"/>
                </a:solidFill>
                <a:latin typeface="HK Grotesk Bold"/>
              </a:rPr>
              <a:t>Section 1: </a:t>
            </a:r>
            <a:r>
              <a:rPr lang="en-US" sz="2799">
                <a:solidFill>
                  <a:srgbClr val="414042"/>
                </a:solidFill>
                <a:latin typeface="HK Grotesk Bold"/>
              </a:rPr>
              <a:t>Setting Up Ollama</a:t>
            </a:r>
          </a:p>
          <a:p>
            <a:pPr algn="l" marL="604519" indent="-302260" lvl="1">
              <a:lnSpc>
                <a:spcPts val="5599"/>
              </a:lnSpc>
              <a:buFont typeface="Arial"/>
              <a:buChar char="•"/>
            </a:pPr>
            <a:r>
              <a:rPr lang="en-US" sz="2799">
                <a:solidFill>
                  <a:srgbClr val="414042"/>
                </a:solidFill>
                <a:latin typeface="HK Grotesk"/>
              </a:rPr>
              <a:t>Download &amp; Installation</a:t>
            </a:r>
          </a:p>
          <a:p>
            <a:pPr algn="l" marL="604519" indent="-302260" lvl="1">
              <a:lnSpc>
                <a:spcPts val="5599"/>
              </a:lnSpc>
              <a:buFont typeface="Arial"/>
              <a:buChar char="•"/>
            </a:pPr>
            <a:r>
              <a:rPr lang="en-US" sz="2799">
                <a:solidFill>
                  <a:srgbClr val="414042"/>
                </a:solidFill>
                <a:latin typeface="HK Grotesk"/>
              </a:rPr>
              <a:t>Interacting with llama3 using curl command</a:t>
            </a:r>
          </a:p>
          <a:p>
            <a:pPr algn="l">
              <a:lnSpc>
                <a:spcPts val="5599"/>
              </a:lnSpc>
            </a:pPr>
            <a:r>
              <a:rPr lang="en-US" sz="2799">
                <a:solidFill>
                  <a:srgbClr val="414042"/>
                </a:solidFill>
                <a:latin typeface="HK Grotesk Bold"/>
              </a:rPr>
              <a:t>Section 2: Setting Up GPT4ALL</a:t>
            </a:r>
          </a:p>
          <a:p>
            <a:pPr algn="l" marL="604519" indent="-302260" lvl="1">
              <a:lnSpc>
                <a:spcPts val="5599"/>
              </a:lnSpc>
              <a:buFont typeface="Arial"/>
              <a:buChar char="•"/>
            </a:pPr>
            <a:r>
              <a:rPr lang="en-US" sz="2799">
                <a:solidFill>
                  <a:srgbClr val="414042"/>
                </a:solidFill>
                <a:latin typeface="HK Grotesk"/>
              </a:rPr>
              <a:t>Download &amp; Installation</a:t>
            </a:r>
          </a:p>
          <a:p>
            <a:pPr algn="l" marL="604519" indent="-302260" lvl="1">
              <a:lnSpc>
                <a:spcPts val="5599"/>
              </a:lnSpc>
              <a:buFont typeface="Arial"/>
              <a:buChar char="•"/>
            </a:pPr>
            <a:r>
              <a:rPr lang="en-US" sz="2799">
                <a:solidFill>
                  <a:srgbClr val="414042"/>
                </a:solidFill>
                <a:latin typeface="HK Grotesk"/>
              </a:rPr>
              <a:t>Interacting with orca-mini-3b using curl command</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62584" y="1662852"/>
            <a:ext cx="8538387" cy="4518777"/>
          </a:xfrm>
          <a:custGeom>
            <a:avLst/>
            <a:gdLst/>
            <a:ahLst/>
            <a:cxnLst/>
            <a:rect r="r" b="b" t="t" l="l"/>
            <a:pathLst>
              <a:path h="4518777" w="8538387">
                <a:moveTo>
                  <a:pt x="0" y="0"/>
                </a:moveTo>
                <a:lnTo>
                  <a:pt x="8538387" y="0"/>
                </a:lnTo>
                <a:lnTo>
                  <a:pt x="8538387" y="4518777"/>
                </a:lnTo>
                <a:lnTo>
                  <a:pt x="0" y="4518777"/>
                </a:lnTo>
                <a:lnTo>
                  <a:pt x="0" y="0"/>
                </a:lnTo>
                <a:close/>
              </a:path>
            </a:pathLst>
          </a:custGeom>
          <a:blipFill>
            <a:blip r:embed="rId2"/>
            <a:stretch>
              <a:fillRect l="0" t="0" r="0" b="0"/>
            </a:stretch>
          </a:blipFill>
        </p:spPr>
      </p:sp>
      <p:sp>
        <p:nvSpPr>
          <p:cNvPr name="Freeform 3" id="3"/>
          <p:cNvSpPr/>
          <p:nvPr/>
        </p:nvSpPr>
        <p:spPr>
          <a:xfrm flipH="false" flipV="false" rot="0">
            <a:off x="444120" y="6437956"/>
            <a:ext cx="10194521" cy="3450453"/>
          </a:xfrm>
          <a:custGeom>
            <a:avLst/>
            <a:gdLst/>
            <a:ahLst/>
            <a:cxnLst/>
            <a:rect r="r" b="b" t="t" l="l"/>
            <a:pathLst>
              <a:path h="3450453" w="10194521">
                <a:moveTo>
                  <a:pt x="0" y="0"/>
                </a:moveTo>
                <a:lnTo>
                  <a:pt x="10194521" y="0"/>
                </a:lnTo>
                <a:lnTo>
                  <a:pt x="10194521" y="3450453"/>
                </a:lnTo>
                <a:lnTo>
                  <a:pt x="0" y="3450453"/>
                </a:lnTo>
                <a:lnTo>
                  <a:pt x="0" y="0"/>
                </a:lnTo>
                <a:close/>
              </a:path>
            </a:pathLst>
          </a:custGeom>
          <a:blipFill>
            <a:blip r:embed="rId3"/>
            <a:stretch>
              <a:fillRect l="0" t="0" r="0" b="0"/>
            </a:stretch>
          </a:blipFill>
        </p:spPr>
      </p:sp>
      <p:sp>
        <p:nvSpPr>
          <p:cNvPr name="TextBox 4" id="4"/>
          <p:cNvSpPr txBox="true"/>
          <p:nvPr/>
        </p:nvSpPr>
        <p:spPr>
          <a:xfrm rot="0">
            <a:off x="1028700" y="593725"/>
            <a:ext cx="15572271" cy="812800"/>
          </a:xfrm>
          <a:prstGeom prst="rect">
            <a:avLst/>
          </a:prstGeom>
        </p:spPr>
        <p:txBody>
          <a:bodyPr anchor="t" rtlCol="false" tIns="0" lIns="0" bIns="0" rIns="0">
            <a:spAutoFit/>
          </a:bodyPr>
          <a:lstStyle/>
          <a:p>
            <a:pPr algn="l">
              <a:lnSpc>
                <a:spcPts val="6500"/>
              </a:lnSpc>
            </a:pPr>
            <a:r>
              <a:rPr lang="en-US" sz="5000">
                <a:solidFill>
                  <a:srgbClr val="222A9B"/>
                </a:solidFill>
                <a:latin typeface="HK Grotesk Semi-Bold"/>
              </a:rPr>
              <a:t>Interaction using curl command through Python Client</a:t>
            </a:r>
          </a:p>
        </p:txBody>
      </p:sp>
      <p:sp>
        <p:nvSpPr>
          <p:cNvPr name="TextBox 5" id="5"/>
          <p:cNvSpPr txBox="true"/>
          <p:nvPr/>
        </p:nvSpPr>
        <p:spPr>
          <a:xfrm rot="0">
            <a:off x="938986" y="2651125"/>
            <a:ext cx="6792716" cy="1676400"/>
          </a:xfrm>
          <a:prstGeom prst="rect">
            <a:avLst/>
          </a:prstGeom>
        </p:spPr>
        <p:txBody>
          <a:bodyPr anchor="t" rtlCol="false" tIns="0" lIns="0" bIns="0" rIns="0">
            <a:spAutoFit/>
          </a:bodyPr>
          <a:lstStyle/>
          <a:p>
            <a:pPr algn="l">
              <a:lnSpc>
                <a:spcPts val="3359"/>
              </a:lnSpc>
            </a:pPr>
            <a:r>
              <a:rPr lang="en-US" sz="2799">
                <a:solidFill>
                  <a:srgbClr val="000000"/>
                </a:solidFill>
                <a:latin typeface="HK Grotesk"/>
              </a:rPr>
              <a:t>Step 4: Then install GPT4ALL – </a:t>
            </a:r>
          </a:p>
          <a:p>
            <a:pPr algn="l">
              <a:lnSpc>
                <a:spcPts val="3359"/>
              </a:lnSpc>
            </a:pPr>
            <a:r>
              <a:rPr lang="en-US" sz="2799">
                <a:solidFill>
                  <a:srgbClr val="DF4643"/>
                </a:solidFill>
                <a:latin typeface="HK Grotesk"/>
              </a:rPr>
              <a:t>(gpt4all-venv) C:\Workspace-PromptEng&gt;</a:t>
            </a:r>
          </a:p>
          <a:p>
            <a:pPr algn="l">
              <a:lnSpc>
                <a:spcPts val="3359"/>
              </a:lnSpc>
            </a:pPr>
            <a:r>
              <a:rPr lang="en-US" sz="2799">
                <a:solidFill>
                  <a:srgbClr val="3E893E"/>
                </a:solidFill>
                <a:latin typeface="HK Grotesk"/>
              </a:rPr>
              <a:t>pip install gpt4all</a:t>
            </a:r>
          </a:p>
          <a:p>
            <a:pPr algn="l">
              <a:lnSpc>
                <a:spcPts val="3359"/>
              </a:lnSpc>
              <a:spcBef>
                <a:spcPct val="0"/>
              </a:spcBef>
            </a:pPr>
          </a:p>
        </p:txBody>
      </p:sp>
      <p:sp>
        <p:nvSpPr>
          <p:cNvPr name="TextBox 6" id="6"/>
          <p:cNvSpPr txBox="true"/>
          <p:nvPr/>
        </p:nvSpPr>
        <p:spPr>
          <a:xfrm rot="0">
            <a:off x="938986" y="1774825"/>
            <a:ext cx="5731788" cy="495300"/>
          </a:xfrm>
          <a:prstGeom prst="rect">
            <a:avLst/>
          </a:prstGeom>
        </p:spPr>
        <p:txBody>
          <a:bodyPr anchor="t" rtlCol="false" tIns="0" lIns="0" bIns="0" rIns="0">
            <a:spAutoFit/>
          </a:bodyPr>
          <a:lstStyle/>
          <a:p>
            <a:pPr algn="ctr">
              <a:lnSpc>
                <a:spcPts val="3839"/>
              </a:lnSpc>
              <a:spcBef>
                <a:spcPct val="0"/>
              </a:spcBef>
            </a:pPr>
            <a:r>
              <a:rPr lang="en-US" sz="3199">
                <a:solidFill>
                  <a:srgbClr val="222A9B"/>
                </a:solidFill>
                <a:latin typeface="HK Grotesk Semi-Bold"/>
              </a:rPr>
              <a:t>Install GPT4ALL Python Client– </a:t>
            </a:r>
          </a:p>
        </p:txBody>
      </p:sp>
      <p:sp>
        <p:nvSpPr>
          <p:cNvPr name="TextBox 7" id="7"/>
          <p:cNvSpPr txBox="true"/>
          <p:nvPr/>
        </p:nvSpPr>
        <p:spPr>
          <a:xfrm rot="0">
            <a:off x="10965943" y="7324982"/>
            <a:ext cx="6792716" cy="1676400"/>
          </a:xfrm>
          <a:prstGeom prst="rect">
            <a:avLst/>
          </a:prstGeom>
        </p:spPr>
        <p:txBody>
          <a:bodyPr anchor="t" rtlCol="false" tIns="0" lIns="0" bIns="0" rIns="0">
            <a:spAutoFit/>
          </a:bodyPr>
          <a:lstStyle/>
          <a:p>
            <a:pPr algn="l">
              <a:lnSpc>
                <a:spcPts val="3359"/>
              </a:lnSpc>
            </a:pPr>
            <a:r>
              <a:rPr lang="en-US" sz="2799">
                <a:solidFill>
                  <a:srgbClr val="000000"/>
                </a:solidFill>
                <a:latin typeface="HK Grotesk"/>
              </a:rPr>
              <a:t>Step 5: Then install flask – </a:t>
            </a:r>
          </a:p>
          <a:p>
            <a:pPr algn="l">
              <a:lnSpc>
                <a:spcPts val="3359"/>
              </a:lnSpc>
            </a:pPr>
            <a:r>
              <a:rPr lang="en-US" sz="2799">
                <a:solidFill>
                  <a:srgbClr val="DF4643"/>
                </a:solidFill>
                <a:latin typeface="HK Grotesk"/>
              </a:rPr>
              <a:t>(gpt4all-venv) C:\Workspace-PromptEng&gt;</a:t>
            </a:r>
          </a:p>
          <a:p>
            <a:pPr algn="l">
              <a:lnSpc>
                <a:spcPts val="3359"/>
              </a:lnSpc>
            </a:pPr>
            <a:r>
              <a:rPr lang="en-US" sz="2799">
                <a:solidFill>
                  <a:srgbClr val="3E893E"/>
                </a:solidFill>
                <a:latin typeface="HK Grotesk"/>
              </a:rPr>
              <a:t>pip install flask</a:t>
            </a:r>
          </a:p>
          <a:p>
            <a:pPr algn="l">
              <a:lnSpc>
                <a:spcPts val="3359"/>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08997" y="3350124"/>
            <a:ext cx="11811676" cy="6578195"/>
          </a:xfrm>
          <a:custGeom>
            <a:avLst/>
            <a:gdLst/>
            <a:ahLst/>
            <a:cxnLst/>
            <a:rect r="r" b="b" t="t" l="l"/>
            <a:pathLst>
              <a:path h="6578195" w="11811676">
                <a:moveTo>
                  <a:pt x="0" y="0"/>
                </a:moveTo>
                <a:lnTo>
                  <a:pt x="11811676" y="0"/>
                </a:lnTo>
                <a:lnTo>
                  <a:pt x="11811676" y="6578195"/>
                </a:lnTo>
                <a:lnTo>
                  <a:pt x="0" y="6578195"/>
                </a:lnTo>
                <a:lnTo>
                  <a:pt x="0" y="0"/>
                </a:lnTo>
                <a:close/>
              </a:path>
            </a:pathLst>
          </a:custGeom>
          <a:blipFill>
            <a:blip r:embed="rId2"/>
            <a:stretch>
              <a:fillRect l="0" t="0" r="0" b="0"/>
            </a:stretch>
          </a:blipFill>
        </p:spPr>
      </p:sp>
      <p:sp>
        <p:nvSpPr>
          <p:cNvPr name="TextBox 3" id="3"/>
          <p:cNvSpPr txBox="true"/>
          <p:nvPr/>
        </p:nvSpPr>
        <p:spPr>
          <a:xfrm rot="0">
            <a:off x="1028700" y="593725"/>
            <a:ext cx="15572271" cy="812800"/>
          </a:xfrm>
          <a:prstGeom prst="rect">
            <a:avLst/>
          </a:prstGeom>
        </p:spPr>
        <p:txBody>
          <a:bodyPr anchor="t" rtlCol="false" tIns="0" lIns="0" bIns="0" rIns="0">
            <a:spAutoFit/>
          </a:bodyPr>
          <a:lstStyle/>
          <a:p>
            <a:pPr algn="l">
              <a:lnSpc>
                <a:spcPts val="6500"/>
              </a:lnSpc>
            </a:pPr>
            <a:r>
              <a:rPr lang="en-US" sz="5000">
                <a:solidFill>
                  <a:srgbClr val="222A9B"/>
                </a:solidFill>
                <a:latin typeface="HK Grotesk Semi-Bold"/>
              </a:rPr>
              <a:t>Interaction using curl command through Python Client</a:t>
            </a:r>
          </a:p>
        </p:txBody>
      </p:sp>
      <p:sp>
        <p:nvSpPr>
          <p:cNvPr name="TextBox 4" id="4"/>
          <p:cNvSpPr txBox="true"/>
          <p:nvPr/>
        </p:nvSpPr>
        <p:spPr>
          <a:xfrm rot="0">
            <a:off x="1028700" y="1673724"/>
            <a:ext cx="15201900" cy="1676400"/>
          </a:xfrm>
          <a:prstGeom prst="rect">
            <a:avLst/>
          </a:prstGeom>
        </p:spPr>
        <p:txBody>
          <a:bodyPr anchor="t" rtlCol="false" tIns="0" lIns="0" bIns="0" rIns="0">
            <a:spAutoFit/>
          </a:bodyPr>
          <a:lstStyle/>
          <a:p>
            <a:pPr algn="l">
              <a:lnSpc>
                <a:spcPts val="3359"/>
              </a:lnSpc>
              <a:spcBef>
                <a:spcPct val="0"/>
              </a:spcBef>
            </a:pPr>
            <a:r>
              <a:rPr lang="en-US" sz="2799">
                <a:solidFill>
                  <a:srgbClr val="000000"/>
                </a:solidFill>
                <a:latin typeface="HK Grotesk Semi-Bold"/>
              </a:rPr>
              <a:t>Step 6: </a:t>
            </a:r>
            <a:r>
              <a:rPr lang="en-US" sz="2799">
                <a:solidFill>
                  <a:srgbClr val="000000"/>
                </a:solidFill>
                <a:latin typeface="HK Grotesk Semi-Bold"/>
              </a:rPr>
              <a:t> Now, create a simple python script “gpt4all_server.py” as shown below in GPT4ALL-VENV folder and use the below GPT4ALL model</a:t>
            </a:r>
          </a:p>
          <a:p>
            <a:pPr algn="l">
              <a:lnSpc>
                <a:spcPts val="3359"/>
              </a:lnSpc>
              <a:spcBef>
                <a:spcPct val="0"/>
              </a:spcBef>
            </a:pPr>
            <a:r>
              <a:rPr lang="en-US" sz="2799">
                <a:solidFill>
                  <a:srgbClr val="E29417"/>
                </a:solidFill>
                <a:latin typeface="HK Grotesk Semi-Bold"/>
              </a:rPr>
              <a:t>model = GPT4ALL("orca-mini-3b-gguf2-q4_0.gguf")</a:t>
            </a:r>
          </a:p>
          <a:p>
            <a:pPr algn="l">
              <a:lnSpc>
                <a:spcPts val="3359"/>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236184"/>
            <a:ext cx="16230600" cy="732458"/>
          </a:xfrm>
          <a:custGeom>
            <a:avLst/>
            <a:gdLst/>
            <a:ahLst/>
            <a:cxnLst/>
            <a:rect r="r" b="b" t="t" l="l"/>
            <a:pathLst>
              <a:path h="732458" w="16230600">
                <a:moveTo>
                  <a:pt x="0" y="0"/>
                </a:moveTo>
                <a:lnTo>
                  <a:pt x="16230600" y="0"/>
                </a:lnTo>
                <a:lnTo>
                  <a:pt x="16230600" y="732458"/>
                </a:lnTo>
                <a:lnTo>
                  <a:pt x="0" y="732458"/>
                </a:lnTo>
                <a:lnTo>
                  <a:pt x="0" y="0"/>
                </a:lnTo>
                <a:close/>
              </a:path>
            </a:pathLst>
          </a:custGeom>
          <a:blipFill>
            <a:blip r:embed="rId2"/>
            <a:stretch>
              <a:fillRect l="0" t="0" r="0" b="0"/>
            </a:stretch>
          </a:blipFill>
        </p:spPr>
      </p:sp>
      <p:sp>
        <p:nvSpPr>
          <p:cNvPr name="Freeform 3" id="3"/>
          <p:cNvSpPr/>
          <p:nvPr/>
        </p:nvSpPr>
        <p:spPr>
          <a:xfrm flipH="false" flipV="false" rot="0">
            <a:off x="1028700" y="5501829"/>
            <a:ext cx="16230600" cy="2730070"/>
          </a:xfrm>
          <a:custGeom>
            <a:avLst/>
            <a:gdLst/>
            <a:ahLst/>
            <a:cxnLst/>
            <a:rect r="r" b="b" t="t" l="l"/>
            <a:pathLst>
              <a:path h="2730070" w="16230600">
                <a:moveTo>
                  <a:pt x="0" y="0"/>
                </a:moveTo>
                <a:lnTo>
                  <a:pt x="16230600" y="0"/>
                </a:lnTo>
                <a:lnTo>
                  <a:pt x="16230600" y="2730070"/>
                </a:lnTo>
                <a:lnTo>
                  <a:pt x="0" y="2730070"/>
                </a:lnTo>
                <a:lnTo>
                  <a:pt x="0" y="0"/>
                </a:lnTo>
                <a:close/>
              </a:path>
            </a:pathLst>
          </a:custGeom>
          <a:blipFill>
            <a:blip r:embed="rId3"/>
            <a:stretch>
              <a:fillRect l="0" t="0" r="0" b="0"/>
            </a:stretch>
          </a:blipFill>
        </p:spPr>
      </p:sp>
      <p:sp>
        <p:nvSpPr>
          <p:cNvPr name="TextBox 4" id="4"/>
          <p:cNvSpPr txBox="true"/>
          <p:nvPr/>
        </p:nvSpPr>
        <p:spPr>
          <a:xfrm rot="0">
            <a:off x="1028700" y="593725"/>
            <a:ext cx="15572271" cy="812800"/>
          </a:xfrm>
          <a:prstGeom prst="rect">
            <a:avLst/>
          </a:prstGeom>
        </p:spPr>
        <p:txBody>
          <a:bodyPr anchor="t" rtlCol="false" tIns="0" lIns="0" bIns="0" rIns="0">
            <a:spAutoFit/>
          </a:bodyPr>
          <a:lstStyle/>
          <a:p>
            <a:pPr algn="l">
              <a:lnSpc>
                <a:spcPts val="6500"/>
              </a:lnSpc>
            </a:pPr>
            <a:r>
              <a:rPr lang="en-US" sz="5000">
                <a:solidFill>
                  <a:srgbClr val="222A9B"/>
                </a:solidFill>
                <a:latin typeface="HK Grotesk Semi-Bold"/>
              </a:rPr>
              <a:t>Interaction using curl command through Python Client</a:t>
            </a:r>
          </a:p>
        </p:txBody>
      </p:sp>
      <p:sp>
        <p:nvSpPr>
          <p:cNvPr name="TextBox 5" id="5"/>
          <p:cNvSpPr txBox="true"/>
          <p:nvPr/>
        </p:nvSpPr>
        <p:spPr>
          <a:xfrm rot="0">
            <a:off x="1028700" y="1673724"/>
            <a:ext cx="15201900" cy="2095500"/>
          </a:xfrm>
          <a:prstGeom prst="rect">
            <a:avLst/>
          </a:prstGeom>
        </p:spPr>
        <p:txBody>
          <a:bodyPr anchor="t" rtlCol="false" tIns="0" lIns="0" bIns="0" rIns="0">
            <a:spAutoFit/>
          </a:bodyPr>
          <a:lstStyle/>
          <a:p>
            <a:pPr algn="l">
              <a:lnSpc>
                <a:spcPts val="3359"/>
              </a:lnSpc>
              <a:spcBef>
                <a:spcPct val="0"/>
              </a:spcBef>
            </a:pPr>
            <a:r>
              <a:rPr lang="en-US" sz="2799">
                <a:solidFill>
                  <a:srgbClr val="000000"/>
                </a:solidFill>
                <a:latin typeface="HK Grotesk Semi-Bold"/>
              </a:rPr>
              <a:t>Step 7:</a:t>
            </a:r>
            <a:r>
              <a:rPr lang="en-US" sz="2799">
                <a:solidFill>
                  <a:srgbClr val="000000"/>
                </a:solidFill>
                <a:latin typeface="HK Grotesk Semi-Bold"/>
              </a:rPr>
              <a:t> Run the python script gpt4all_server.py using below command </a:t>
            </a:r>
          </a:p>
          <a:p>
            <a:pPr algn="l">
              <a:lnSpc>
                <a:spcPts val="3359"/>
              </a:lnSpc>
              <a:spcBef>
                <a:spcPct val="0"/>
              </a:spcBef>
            </a:pPr>
          </a:p>
          <a:p>
            <a:pPr algn="l">
              <a:lnSpc>
                <a:spcPts val="3359"/>
              </a:lnSpc>
              <a:spcBef>
                <a:spcPct val="0"/>
              </a:spcBef>
            </a:pPr>
            <a:r>
              <a:rPr lang="en-US" sz="2799">
                <a:solidFill>
                  <a:srgbClr val="DF4643"/>
                </a:solidFill>
                <a:latin typeface="HK Grotesk"/>
              </a:rPr>
              <a:t>(gpt4all-venv) C:\Workspace-PromptEng\gpt4all-venv&gt;</a:t>
            </a:r>
            <a:r>
              <a:rPr lang="en-US" sz="2799">
                <a:solidFill>
                  <a:srgbClr val="3E893E"/>
                </a:solidFill>
                <a:latin typeface="HK Grotesk"/>
              </a:rPr>
              <a:t>python gpt4all_server.py</a:t>
            </a:r>
          </a:p>
          <a:p>
            <a:pPr algn="l">
              <a:lnSpc>
                <a:spcPts val="3359"/>
              </a:lnSpc>
              <a:spcBef>
                <a:spcPct val="0"/>
              </a:spcBef>
            </a:pPr>
          </a:p>
          <a:p>
            <a:pPr algn="l">
              <a:lnSpc>
                <a:spcPts val="3359"/>
              </a:lnSpc>
              <a:spcBef>
                <a:spcPct val="0"/>
              </a:spcBef>
            </a:pPr>
          </a:p>
        </p:txBody>
      </p:sp>
      <p:sp>
        <p:nvSpPr>
          <p:cNvPr name="TextBox 6" id="6"/>
          <p:cNvSpPr txBox="true"/>
          <p:nvPr/>
        </p:nvSpPr>
        <p:spPr>
          <a:xfrm rot="0">
            <a:off x="1028700" y="4425504"/>
            <a:ext cx="9677281" cy="419100"/>
          </a:xfrm>
          <a:prstGeom prst="rect">
            <a:avLst/>
          </a:prstGeom>
        </p:spPr>
        <p:txBody>
          <a:bodyPr anchor="t" rtlCol="false" tIns="0" lIns="0" bIns="0" rIns="0">
            <a:spAutoFit/>
          </a:bodyPr>
          <a:lstStyle/>
          <a:p>
            <a:pPr algn="ctr">
              <a:lnSpc>
                <a:spcPts val="3359"/>
              </a:lnSpc>
              <a:spcBef>
                <a:spcPct val="0"/>
              </a:spcBef>
            </a:pPr>
            <a:r>
              <a:rPr lang="en-US" sz="2799">
                <a:solidFill>
                  <a:srgbClr val="000000"/>
                </a:solidFill>
                <a:latin typeface="HK Grotesk Semi-Bold"/>
              </a:rPr>
              <a:t>And then our server will be running on </a:t>
            </a:r>
            <a:r>
              <a:rPr lang="en-US" sz="2799">
                <a:solidFill>
                  <a:srgbClr val="222A9B"/>
                </a:solidFill>
                <a:latin typeface="HK Grotesk Semi-Bold"/>
              </a:rPr>
              <a:t>http://127.0.0.1:5000</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39658" y="4035924"/>
            <a:ext cx="16408684" cy="4224184"/>
          </a:xfrm>
          <a:custGeom>
            <a:avLst/>
            <a:gdLst/>
            <a:ahLst/>
            <a:cxnLst/>
            <a:rect r="r" b="b" t="t" l="l"/>
            <a:pathLst>
              <a:path h="4224184" w="16408684">
                <a:moveTo>
                  <a:pt x="0" y="0"/>
                </a:moveTo>
                <a:lnTo>
                  <a:pt x="16408684" y="0"/>
                </a:lnTo>
                <a:lnTo>
                  <a:pt x="16408684" y="4224184"/>
                </a:lnTo>
                <a:lnTo>
                  <a:pt x="0" y="4224184"/>
                </a:lnTo>
                <a:lnTo>
                  <a:pt x="0" y="0"/>
                </a:lnTo>
                <a:close/>
              </a:path>
            </a:pathLst>
          </a:custGeom>
          <a:blipFill>
            <a:blip r:embed="rId2"/>
            <a:stretch>
              <a:fillRect l="0" t="0" r="0" b="0"/>
            </a:stretch>
          </a:blipFill>
        </p:spPr>
      </p:sp>
      <p:sp>
        <p:nvSpPr>
          <p:cNvPr name="TextBox 3" id="3"/>
          <p:cNvSpPr txBox="true"/>
          <p:nvPr/>
        </p:nvSpPr>
        <p:spPr>
          <a:xfrm rot="0">
            <a:off x="1028700" y="593725"/>
            <a:ext cx="15572271" cy="812800"/>
          </a:xfrm>
          <a:prstGeom prst="rect">
            <a:avLst/>
          </a:prstGeom>
        </p:spPr>
        <p:txBody>
          <a:bodyPr anchor="t" rtlCol="false" tIns="0" lIns="0" bIns="0" rIns="0">
            <a:spAutoFit/>
          </a:bodyPr>
          <a:lstStyle/>
          <a:p>
            <a:pPr algn="l">
              <a:lnSpc>
                <a:spcPts val="6500"/>
              </a:lnSpc>
            </a:pPr>
            <a:r>
              <a:rPr lang="en-US" sz="5000">
                <a:solidFill>
                  <a:srgbClr val="222A9B"/>
                </a:solidFill>
                <a:latin typeface="HK Grotesk Semi-Bold"/>
              </a:rPr>
              <a:t>Interaction using curl command through Python Client</a:t>
            </a:r>
          </a:p>
        </p:txBody>
      </p:sp>
      <p:sp>
        <p:nvSpPr>
          <p:cNvPr name="TextBox 4" id="4"/>
          <p:cNvSpPr txBox="true"/>
          <p:nvPr/>
        </p:nvSpPr>
        <p:spPr>
          <a:xfrm rot="0">
            <a:off x="1028700" y="1673724"/>
            <a:ext cx="15201900" cy="2095500"/>
          </a:xfrm>
          <a:prstGeom prst="rect">
            <a:avLst/>
          </a:prstGeom>
        </p:spPr>
        <p:txBody>
          <a:bodyPr anchor="t" rtlCol="false" tIns="0" lIns="0" bIns="0" rIns="0">
            <a:spAutoFit/>
          </a:bodyPr>
          <a:lstStyle/>
          <a:p>
            <a:pPr algn="l">
              <a:lnSpc>
                <a:spcPts val="3359"/>
              </a:lnSpc>
              <a:spcBef>
                <a:spcPct val="0"/>
              </a:spcBef>
            </a:pPr>
            <a:r>
              <a:rPr lang="en-US" sz="2799">
                <a:solidFill>
                  <a:srgbClr val="000000"/>
                </a:solidFill>
                <a:latin typeface="HK Grotesk Semi-Bold"/>
              </a:rPr>
              <a:t>Step 8:</a:t>
            </a:r>
            <a:r>
              <a:rPr lang="en-US" sz="2799">
                <a:solidFill>
                  <a:srgbClr val="000000"/>
                </a:solidFill>
                <a:latin typeface="HK Grotesk Semi-Bold"/>
              </a:rPr>
              <a:t> Now open new command prompt to interact with curl command</a:t>
            </a:r>
          </a:p>
          <a:p>
            <a:pPr algn="l">
              <a:lnSpc>
                <a:spcPts val="3359"/>
              </a:lnSpc>
              <a:spcBef>
                <a:spcPct val="0"/>
              </a:spcBef>
            </a:pPr>
            <a:r>
              <a:rPr lang="en-US" sz="2799">
                <a:solidFill>
                  <a:srgbClr val="000000"/>
                </a:solidFill>
                <a:latin typeface="HK Grotesk Semi-Bold"/>
              </a:rPr>
              <a:t>Request: </a:t>
            </a:r>
            <a:r>
              <a:rPr lang="en-US" sz="2799">
                <a:solidFill>
                  <a:srgbClr val="3E893E"/>
                </a:solidFill>
                <a:latin typeface="HK Grotesk Semi-Bold"/>
              </a:rPr>
              <a:t>curl -X POST http://localhost:5000/api/generate -H "Content-Type: application/json" -d "{\"prompt\": \"Why is the sky blue?\"}"</a:t>
            </a:r>
          </a:p>
          <a:p>
            <a:pPr algn="l">
              <a:lnSpc>
                <a:spcPts val="3359"/>
              </a:lnSpc>
              <a:spcBef>
                <a:spcPct val="0"/>
              </a:spcBef>
            </a:pPr>
          </a:p>
          <a:p>
            <a:pPr algn="l">
              <a:lnSpc>
                <a:spcPts val="3359"/>
              </a:lnSpc>
              <a:spcBef>
                <a:spcPct val="0"/>
              </a:spcBef>
            </a:pPr>
            <a:r>
              <a:rPr lang="en-US" sz="2799">
                <a:solidFill>
                  <a:srgbClr val="000000"/>
                </a:solidFill>
                <a:latin typeface="HK Grotesk Semi-Bold"/>
              </a:rPr>
              <a:t>Response: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4229405"/>
            <a:ext cx="15766038" cy="1828189"/>
          </a:xfrm>
          <a:custGeom>
            <a:avLst/>
            <a:gdLst/>
            <a:ahLst/>
            <a:cxnLst/>
            <a:rect r="r" b="b" t="t" l="l"/>
            <a:pathLst>
              <a:path h="1828189" w="15766038">
                <a:moveTo>
                  <a:pt x="0" y="0"/>
                </a:moveTo>
                <a:lnTo>
                  <a:pt x="15766038" y="0"/>
                </a:lnTo>
                <a:lnTo>
                  <a:pt x="15766038" y="1828190"/>
                </a:lnTo>
                <a:lnTo>
                  <a:pt x="0" y="1828190"/>
                </a:lnTo>
                <a:lnTo>
                  <a:pt x="0" y="0"/>
                </a:lnTo>
                <a:close/>
              </a:path>
            </a:pathLst>
          </a:custGeom>
          <a:blipFill>
            <a:blip r:embed="rId2"/>
            <a:stretch>
              <a:fillRect l="0" t="-131738" r="0" b="0"/>
            </a:stretch>
          </a:blipFill>
        </p:spPr>
      </p:sp>
      <p:sp>
        <p:nvSpPr>
          <p:cNvPr name="TextBox 3" id="3"/>
          <p:cNvSpPr txBox="true"/>
          <p:nvPr/>
        </p:nvSpPr>
        <p:spPr>
          <a:xfrm rot="0">
            <a:off x="1028700" y="593725"/>
            <a:ext cx="15572271" cy="812800"/>
          </a:xfrm>
          <a:prstGeom prst="rect">
            <a:avLst/>
          </a:prstGeom>
        </p:spPr>
        <p:txBody>
          <a:bodyPr anchor="t" rtlCol="false" tIns="0" lIns="0" bIns="0" rIns="0">
            <a:spAutoFit/>
          </a:bodyPr>
          <a:lstStyle/>
          <a:p>
            <a:pPr algn="l">
              <a:lnSpc>
                <a:spcPts val="6500"/>
              </a:lnSpc>
            </a:pPr>
            <a:r>
              <a:rPr lang="en-US" sz="5000">
                <a:solidFill>
                  <a:srgbClr val="222A9B"/>
                </a:solidFill>
                <a:latin typeface="HK Grotesk Semi-Bold"/>
              </a:rPr>
              <a:t>Interaction using curl command through Python Client</a:t>
            </a:r>
          </a:p>
        </p:txBody>
      </p:sp>
      <p:sp>
        <p:nvSpPr>
          <p:cNvPr name="TextBox 4" id="4"/>
          <p:cNvSpPr txBox="true"/>
          <p:nvPr/>
        </p:nvSpPr>
        <p:spPr>
          <a:xfrm rot="0">
            <a:off x="1028700" y="1673724"/>
            <a:ext cx="15201900" cy="2095500"/>
          </a:xfrm>
          <a:prstGeom prst="rect">
            <a:avLst/>
          </a:prstGeom>
        </p:spPr>
        <p:txBody>
          <a:bodyPr anchor="t" rtlCol="false" tIns="0" lIns="0" bIns="0" rIns="0">
            <a:spAutoFit/>
          </a:bodyPr>
          <a:lstStyle/>
          <a:p>
            <a:pPr algn="l">
              <a:lnSpc>
                <a:spcPts val="3359"/>
              </a:lnSpc>
              <a:spcBef>
                <a:spcPct val="0"/>
              </a:spcBef>
            </a:pPr>
            <a:r>
              <a:rPr lang="en-US" sz="2799">
                <a:solidFill>
                  <a:srgbClr val="000000"/>
                </a:solidFill>
                <a:latin typeface="HK Grotesk Semi-Bold"/>
              </a:rPr>
              <a:t>Request: </a:t>
            </a:r>
            <a:r>
              <a:rPr lang="en-US" sz="2799">
                <a:solidFill>
                  <a:srgbClr val="3E893E"/>
                </a:solidFill>
                <a:latin typeface="HK Grotesk Semi-Bold"/>
              </a:rPr>
              <a:t>curl -X POST http://localhost:5000/api/generate -H "Content-Type: application/json" -d "{\"prompt\": \"Write a Python function to calculate the factorial of a number.\", \"max_tokens\": 50}"</a:t>
            </a:r>
          </a:p>
          <a:p>
            <a:pPr algn="l">
              <a:lnSpc>
                <a:spcPts val="3359"/>
              </a:lnSpc>
              <a:spcBef>
                <a:spcPct val="0"/>
              </a:spcBef>
            </a:pPr>
          </a:p>
          <a:p>
            <a:pPr algn="l">
              <a:lnSpc>
                <a:spcPts val="3359"/>
              </a:lnSpc>
              <a:spcBef>
                <a:spcPct val="0"/>
              </a:spcBef>
            </a:pPr>
            <a:r>
              <a:rPr lang="en-US" sz="2799">
                <a:solidFill>
                  <a:srgbClr val="000000"/>
                </a:solidFill>
                <a:latin typeface="HK Grotesk Semi-Bold"/>
              </a:rPr>
              <a:t>Response: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483625" y="1505671"/>
            <a:ext cx="1554038" cy="2629910"/>
          </a:xfrm>
          <a:custGeom>
            <a:avLst/>
            <a:gdLst/>
            <a:ahLst/>
            <a:cxnLst/>
            <a:rect r="r" b="b" t="t" l="l"/>
            <a:pathLst>
              <a:path h="2629910" w="1554038">
                <a:moveTo>
                  <a:pt x="0" y="0"/>
                </a:moveTo>
                <a:lnTo>
                  <a:pt x="1554038" y="0"/>
                </a:lnTo>
                <a:lnTo>
                  <a:pt x="1554038" y="2629910"/>
                </a:lnTo>
                <a:lnTo>
                  <a:pt x="0" y="2629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428815" y="1415356"/>
            <a:ext cx="13375560" cy="5440449"/>
            <a:chOff x="0" y="0"/>
            <a:chExt cx="17834080" cy="7253932"/>
          </a:xfrm>
        </p:grpSpPr>
        <p:sp>
          <p:nvSpPr>
            <p:cNvPr name="TextBox 4" id="4"/>
            <p:cNvSpPr txBox="true"/>
            <p:nvPr/>
          </p:nvSpPr>
          <p:spPr>
            <a:xfrm rot="0">
              <a:off x="0" y="0"/>
              <a:ext cx="17834080" cy="2027962"/>
            </a:xfrm>
            <a:prstGeom prst="rect">
              <a:avLst/>
            </a:prstGeom>
          </p:spPr>
          <p:txBody>
            <a:bodyPr anchor="t" rtlCol="false" tIns="0" lIns="0" bIns="0" rIns="0">
              <a:spAutoFit/>
            </a:bodyPr>
            <a:lstStyle/>
            <a:p>
              <a:pPr algn="l">
                <a:lnSpc>
                  <a:spcPts val="12084"/>
                </a:lnSpc>
              </a:pPr>
              <a:r>
                <a:rPr lang="en-US" sz="10070">
                  <a:solidFill>
                    <a:srgbClr val="222A9B"/>
                  </a:solidFill>
                  <a:latin typeface="HK Grotesk Semi-Bold"/>
                </a:rPr>
                <a:t>References</a:t>
              </a:r>
            </a:p>
          </p:txBody>
        </p:sp>
        <p:sp>
          <p:nvSpPr>
            <p:cNvPr name="TextBox 5" id="5"/>
            <p:cNvSpPr txBox="true"/>
            <p:nvPr/>
          </p:nvSpPr>
          <p:spPr>
            <a:xfrm rot="0">
              <a:off x="0" y="2919622"/>
              <a:ext cx="17834080" cy="4334310"/>
            </a:xfrm>
            <a:prstGeom prst="rect">
              <a:avLst/>
            </a:prstGeom>
          </p:spPr>
          <p:txBody>
            <a:bodyPr anchor="t" rtlCol="false" tIns="0" lIns="0" bIns="0" rIns="0">
              <a:spAutoFit/>
            </a:bodyPr>
            <a:lstStyle/>
            <a:p>
              <a:pPr algn="l" marL="807531" indent="-403766" lvl="1">
                <a:lnSpc>
                  <a:spcPts val="5236"/>
                </a:lnSpc>
                <a:buFont typeface="Arial"/>
                <a:buChar char="•"/>
              </a:pPr>
              <a:r>
                <a:rPr lang="en-US" sz="3740">
                  <a:solidFill>
                    <a:srgbClr val="414042"/>
                  </a:solidFill>
                  <a:latin typeface="HK Grotesk"/>
                </a:rPr>
                <a:t>https://github.com/ollama/ollama/blob/main/README.md</a:t>
              </a:r>
            </a:p>
            <a:p>
              <a:pPr algn="l" marL="807531" indent="-403766" lvl="1">
                <a:lnSpc>
                  <a:spcPts val="5236"/>
                </a:lnSpc>
                <a:buFont typeface="Arial"/>
                <a:buChar char="•"/>
              </a:pPr>
              <a:r>
                <a:rPr lang="en-US" sz="3740">
                  <a:solidFill>
                    <a:srgbClr val="414042"/>
                  </a:solidFill>
                  <a:latin typeface="HK Grotesk"/>
                </a:rPr>
                <a:t>https://github.com/ollama/ollama/blob/main/docs/api.md#request-json-mode</a:t>
              </a:r>
            </a:p>
            <a:p>
              <a:pPr algn="l" marL="807531" indent="-403766" lvl="1">
                <a:lnSpc>
                  <a:spcPts val="5236"/>
                </a:lnSpc>
                <a:buFont typeface="Arial"/>
                <a:buChar char="•"/>
              </a:pPr>
              <a:r>
                <a:rPr lang="en-US" sz="3740">
                  <a:solidFill>
                    <a:srgbClr val="414042"/>
                  </a:solidFill>
                  <a:latin typeface="HK Grotesk"/>
                </a:rPr>
                <a:t>https://medium.com/thedeephub/50-open-source-options-for-running-llms-locally-db1ec6f5a54f</a:t>
              </a:r>
            </a:p>
          </p:txBody>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222A9B"/>
        </a:solidFill>
      </p:bgPr>
    </p:bg>
    <p:spTree>
      <p:nvGrpSpPr>
        <p:cNvPr id="1" name=""/>
        <p:cNvGrpSpPr/>
        <p:nvPr/>
      </p:nvGrpSpPr>
      <p:grpSpPr>
        <a:xfrm>
          <a:off x="0" y="0"/>
          <a:ext cx="0" cy="0"/>
          <a:chOff x="0" y="0"/>
          <a:chExt cx="0" cy="0"/>
        </a:xfrm>
      </p:grpSpPr>
      <p:sp>
        <p:nvSpPr>
          <p:cNvPr name="Freeform 2" id="2"/>
          <p:cNvSpPr/>
          <p:nvPr/>
        </p:nvSpPr>
        <p:spPr>
          <a:xfrm flipH="false" flipV="false" rot="0">
            <a:off x="11398176" y="2898778"/>
            <a:ext cx="4054948" cy="4114800"/>
          </a:xfrm>
          <a:custGeom>
            <a:avLst/>
            <a:gdLst/>
            <a:ahLst/>
            <a:cxnLst/>
            <a:rect r="r" b="b" t="t" l="l"/>
            <a:pathLst>
              <a:path h="4114800" w="4054948">
                <a:moveTo>
                  <a:pt x="0" y="0"/>
                </a:moveTo>
                <a:lnTo>
                  <a:pt x="4054949" y="0"/>
                </a:lnTo>
                <a:lnTo>
                  <a:pt x="405494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715422" y="4336412"/>
            <a:ext cx="8729547" cy="1518926"/>
          </a:xfrm>
          <a:prstGeom prst="rect">
            <a:avLst/>
          </a:prstGeom>
        </p:spPr>
        <p:txBody>
          <a:bodyPr anchor="t" rtlCol="false" tIns="0" lIns="0" bIns="0" rIns="0">
            <a:spAutoFit/>
          </a:bodyPr>
          <a:lstStyle/>
          <a:p>
            <a:pPr algn="l">
              <a:lnSpc>
                <a:spcPts val="12219"/>
              </a:lnSpc>
            </a:pPr>
            <a:r>
              <a:rPr lang="en-US" sz="9399">
                <a:solidFill>
                  <a:srgbClr val="FFFFFF"/>
                </a:solidFill>
                <a:latin typeface="HK Grotesk Semi-Bol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028700" y="1984047"/>
            <a:ext cx="11860699" cy="6102800"/>
            <a:chOff x="0" y="0"/>
            <a:chExt cx="15814265" cy="8137066"/>
          </a:xfrm>
        </p:grpSpPr>
        <p:sp>
          <p:nvSpPr>
            <p:cNvPr name="TextBox 3" id="3"/>
            <p:cNvSpPr txBox="true"/>
            <p:nvPr/>
          </p:nvSpPr>
          <p:spPr>
            <a:xfrm rot="0">
              <a:off x="0" y="-9525"/>
              <a:ext cx="15814265" cy="1419225"/>
            </a:xfrm>
            <a:prstGeom prst="rect">
              <a:avLst/>
            </a:prstGeom>
          </p:spPr>
          <p:txBody>
            <a:bodyPr anchor="t" rtlCol="false" tIns="0" lIns="0" bIns="0" rIns="0">
              <a:spAutoFit/>
            </a:bodyPr>
            <a:lstStyle/>
            <a:p>
              <a:pPr algn="l">
                <a:lnSpc>
                  <a:spcPts val="8400"/>
                </a:lnSpc>
              </a:pPr>
              <a:r>
                <a:rPr lang="en-US" sz="7000">
                  <a:solidFill>
                    <a:srgbClr val="414042"/>
                  </a:solidFill>
                  <a:latin typeface="HK Grotesk Semi-Bold"/>
                </a:rPr>
                <a:t>Setting up Ollama</a:t>
              </a:r>
            </a:p>
          </p:txBody>
        </p:sp>
        <p:sp>
          <p:nvSpPr>
            <p:cNvPr name="TextBox 4" id="4"/>
            <p:cNvSpPr txBox="true"/>
            <p:nvPr/>
          </p:nvSpPr>
          <p:spPr>
            <a:xfrm rot="0">
              <a:off x="0" y="2231143"/>
              <a:ext cx="13033382" cy="5905923"/>
            </a:xfrm>
            <a:prstGeom prst="rect">
              <a:avLst/>
            </a:prstGeom>
          </p:spPr>
          <p:txBody>
            <a:bodyPr anchor="t" rtlCol="false" tIns="0" lIns="0" bIns="0" rIns="0">
              <a:spAutoFit/>
            </a:bodyPr>
            <a:lstStyle/>
            <a:p>
              <a:pPr algn="l">
                <a:lnSpc>
                  <a:spcPts val="3919"/>
                </a:lnSpc>
              </a:pPr>
            </a:p>
            <a:p>
              <a:pPr algn="l">
                <a:lnSpc>
                  <a:spcPts val="3919"/>
                </a:lnSpc>
              </a:pPr>
              <a:r>
                <a:rPr lang="en-US" sz="2799">
                  <a:solidFill>
                    <a:srgbClr val="414042"/>
                  </a:solidFill>
                  <a:latin typeface="HK Grotesk"/>
                </a:rPr>
                <a:t>Ollama is a language model platform that offers customizable and efficient generative AI models for various applications. </a:t>
              </a:r>
            </a:p>
            <a:p>
              <a:pPr algn="l">
                <a:lnSpc>
                  <a:spcPts val="3919"/>
                </a:lnSpc>
              </a:pPr>
              <a:r>
                <a:rPr lang="en-US" sz="2799">
                  <a:solidFill>
                    <a:srgbClr val="414042"/>
                  </a:solidFill>
                  <a:latin typeface="HK Grotesk"/>
                </a:rPr>
                <a:t>Key Features of Ollama - </a:t>
              </a:r>
            </a:p>
            <a:p>
              <a:pPr algn="l" marL="604519" indent="-302260" lvl="1">
                <a:lnSpc>
                  <a:spcPts val="3919"/>
                </a:lnSpc>
                <a:buFont typeface="Arial"/>
                <a:buChar char="•"/>
              </a:pPr>
              <a:r>
                <a:rPr lang="en-US" sz="2799">
                  <a:solidFill>
                    <a:srgbClr val="414042"/>
                  </a:solidFill>
                  <a:latin typeface="HK Grotesk"/>
                </a:rPr>
                <a:t>On-Device Execution</a:t>
              </a:r>
            </a:p>
            <a:p>
              <a:pPr algn="l" marL="604519" indent="-302260" lvl="1">
                <a:lnSpc>
                  <a:spcPts val="3919"/>
                </a:lnSpc>
                <a:buFont typeface="Arial"/>
                <a:buChar char="•"/>
              </a:pPr>
              <a:r>
                <a:rPr lang="en-US" sz="2799">
                  <a:solidFill>
                    <a:srgbClr val="414042"/>
                  </a:solidFill>
                  <a:latin typeface="HK Grotesk"/>
                </a:rPr>
                <a:t>Fine-Tuning Capabilities</a:t>
              </a:r>
            </a:p>
            <a:p>
              <a:pPr algn="l" marL="604519" indent="-302260" lvl="1">
                <a:lnSpc>
                  <a:spcPts val="3919"/>
                </a:lnSpc>
                <a:buFont typeface="Arial"/>
                <a:buChar char="•"/>
              </a:pPr>
              <a:r>
                <a:rPr lang="en-US" sz="2799">
                  <a:solidFill>
                    <a:srgbClr val="414042"/>
                  </a:solidFill>
                  <a:latin typeface="HK Grotesk"/>
                </a:rPr>
                <a:t>Efficient Performance</a:t>
              </a:r>
            </a:p>
            <a:p>
              <a:pPr algn="l" marL="604519" indent="-302260" lvl="1">
                <a:lnSpc>
                  <a:spcPts val="3919"/>
                </a:lnSpc>
                <a:buFont typeface="Arial"/>
                <a:buChar char="•"/>
              </a:pPr>
              <a:r>
                <a:rPr lang="en-US" sz="2799">
                  <a:solidFill>
                    <a:srgbClr val="414042"/>
                  </a:solidFill>
                  <a:latin typeface="HK Grotesk"/>
                </a:rPr>
                <a:t>Easy Integration</a:t>
              </a:r>
            </a:p>
            <a:p>
              <a:pPr algn="l">
                <a:lnSpc>
                  <a:spcPts val="3919"/>
                </a:lnSpc>
              </a:pPr>
            </a:p>
          </p:txBody>
        </p:sp>
      </p:grpSp>
      <p:sp>
        <p:nvSpPr>
          <p:cNvPr name="Freeform 5" id="5"/>
          <p:cNvSpPr/>
          <p:nvPr/>
        </p:nvSpPr>
        <p:spPr>
          <a:xfrm flipH="false" flipV="false" rot="0">
            <a:off x="10825984" y="1984047"/>
            <a:ext cx="6433316" cy="6433316"/>
          </a:xfrm>
          <a:custGeom>
            <a:avLst/>
            <a:gdLst/>
            <a:ahLst/>
            <a:cxnLst/>
            <a:rect r="r" b="b" t="t" l="l"/>
            <a:pathLst>
              <a:path h="6433316" w="6433316">
                <a:moveTo>
                  <a:pt x="0" y="0"/>
                </a:moveTo>
                <a:lnTo>
                  <a:pt x="6433316" y="0"/>
                </a:lnTo>
                <a:lnTo>
                  <a:pt x="6433316" y="6433316"/>
                </a:lnTo>
                <a:lnTo>
                  <a:pt x="0" y="6433316"/>
                </a:lnTo>
                <a:lnTo>
                  <a:pt x="0" y="0"/>
                </a:lnTo>
                <a:close/>
              </a:path>
            </a:pathLst>
          </a:custGeom>
          <a:blipFill>
            <a:blip r:embed="rId3"/>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575438" y="1959389"/>
          <a:ext cx="11350368" cy="4095750"/>
        </p:xfrm>
        <a:graphic>
          <a:graphicData uri="http://schemas.openxmlformats.org/drawingml/2006/table">
            <a:tbl>
              <a:tblPr/>
              <a:tblGrid>
                <a:gridCol w="1124216"/>
                <a:gridCol w="10226152"/>
              </a:tblGrid>
              <a:tr h="840154">
                <a:tc rowSpan="2">
                  <a:txBody>
                    <a:bodyPr anchor="t" rtlCol="false"/>
                    <a:lstStyle/>
                    <a:p>
                      <a:pPr algn="ctr">
                        <a:lnSpc>
                          <a:spcPts val="2799"/>
                        </a:lnSpc>
                        <a:defRPr/>
                      </a:pPr>
                      <a:r>
                        <a:rPr lang="en-US" sz="1999">
                          <a:solidFill>
                            <a:srgbClr val="222A9B"/>
                          </a:solidFill>
                          <a:latin typeface="HK Grotesk Semi-Bold"/>
                        </a:rPr>
                        <a:t>Step 1</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a:txBody>
                    <a:bodyPr anchor="t" rtlCol="false"/>
                    <a:lstStyle/>
                    <a:p>
                      <a:pPr algn="l">
                        <a:lnSpc>
                          <a:spcPts val="3359"/>
                        </a:lnSpc>
                        <a:defRPr/>
                      </a:pPr>
                      <a:r>
                        <a:rPr lang="en-US" sz="2399">
                          <a:solidFill>
                            <a:srgbClr val="414042"/>
                          </a:solidFill>
                          <a:latin typeface="HK Grotesk Semi-Bold"/>
                        </a:rPr>
                        <a:t>Visit the Ollama Github Page: https://github.com/Ollama/llama3</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1193400">
                <a:tc vMerge="true">
                  <a:txBody>
                    <a:bodyPr anchor="t" rtlCol="false"/>
                    <a:lstStyle/>
                    <a:p>
                      <a:pPr algn="ctr">
                        <a:lnSpc>
                          <a:spcPts val="2799"/>
                        </a:lnSpc>
                        <a:defRPr/>
                      </a:pPr>
                      <a:r>
                        <a:rPr lang="en-US" sz="1999">
                          <a:solidFill>
                            <a:srgbClr val="222A9B"/>
                          </a:solidFill>
                          <a:latin typeface="HK Grotesk Semi-Bold"/>
                        </a:rPr>
                        <a:t>Step 1</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a:txBody>
                    <a:bodyPr anchor="t" rtlCol="false"/>
                    <a:lstStyle/>
                    <a:p>
                      <a:pPr algn="l">
                        <a:lnSpc>
                          <a:spcPts val="3079"/>
                        </a:lnSpc>
                        <a:defRPr/>
                      </a:pPr>
                      <a:r>
                        <a:rPr lang="en-US" sz="2199">
                          <a:solidFill>
                            <a:srgbClr val="414042"/>
                          </a:solidFill>
                          <a:latin typeface="HK Grotesk Bold"/>
                        </a:rPr>
                        <a:t>Download Ollama:</a:t>
                      </a:r>
                      <a:r>
                        <a:rPr lang="en-US" sz="2199">
                          <a:solidFill>
                            <a:srgbClr val="414042"/>
                          </a:solidFill>
                          <a:latin typeface="HK Grotesk Light"/>
                        </a:rPr>
                        <a:t> Choose the appropriate version for macOS, Windows, or Linux.</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1260231">
                <a:tc rowSpan="2">
                  <a:txBody>
                    <a:bodyPr anchor="t" rtlCol="false"/>
                    <a:lstStyle/>
                    <a:p>
                      <a:pPr algn="ctr">
                        <a:lnSpc>
                          <a:spcPts val="2799"/>
                        </a:lnSpc>
                        <a:defRPr/>
                      </a:pPr>
                      <a:r>
                        <a:rPr lang="en-US" sz="1999">
                          <a:solidFill>
                            <a:srgbClr val="222A9B"/>
                          </a:solidFill>
                          <a:latin typeface="HK Grotesk Semi-Bold"/>
                        </a:rPr>
                        <a:t>Step 2</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a:txBody>
                    <a:bodyPr anchor="t" rtlCol="false"/>
                    <a:lstStyle/>
                    <a:p>
                      <a:pPr algn="l">
                        <a:lnSpc>
                          <a:spcPts val="3359"/>
                        </a:lnSpc>
                        <a:defRPr/>
                      </a:pPr>
                      <a:r>
                        <a:rPr lang="en-US" sz="2399">
                          <a:solidFill>
                            <a:srgbClr val="414042"/>
                          </a:solidFill>
                          <a:latin typeface="HK Grotesk Semi-Bold"/>
                        </a:rPr>
                        <a:t>Run the Installer: </a:t>
                      </a:r>
                      <a:r>
                        <a:rPr lang="en-US" sz="2399">
                          <a:solidFill>
                            <a:srgbClr val="414042"/>
                          </a:solidFill>
                          <a:latin typeface="HK Grotesk"/>
                        </a:rPr>
                        <a:t>Execute OllamaSetup.exe and follow the prompts to complete the installation.</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801965">
                <a:tc vMerge="true">
                  <a:txBody>
                    <a:bodyPr anchor="t" rtlCol="false"/>
                    <a:lstStyle/>
                    <a:p>
                      <a:pPr algn="ctr">
                        <a:lnSpc>
                          <a:spcPts val="2799"/>
                        </a:lnSpc>
                        <a:defRPr/>
                      </a:pPr>
                      <a:r>
                        <a:rPr lang="en-US" sz="1999">
                          <a:solidFill>
                            <a:srgbClr val="222A9B"/>
                          </a:solidFill>
                          <a:latin typeface="HK Grotesk Semi-Bold"/>
                        </a:rPr>
                        <a:t>Step 2</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a:txBody>
                    <a:bodyPr anchor="t" rtlCol="false"/>
                    <a:lstStyle/>
                    <a:p>
                      <a:pPr algn="l">
                        <a:lnSpc>
                          <a:spcPts val="3079"/>
                        </a:lnSpc>
                        <a:defRPr/>
                      </a:pPr>
                      <a:r>
                        <a:rPr lang="en-US" sz="2199">
                          <a:solidFill>
                            <a:srgbClr val="414042"/>
                          </a:solidFill>
                          <a:latin typeface="HK Grotesk Light"/>
                        </a:rPr>
                        <a:t>Installation Directory: Ollama will be installed in C:\Users\Programs</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bl>
          </a:graphicData>
        </a:graphic>
      </p:graphicFrame>
      <p:sp>
        <p:nvSpPr>
          <p:cNvPr name="Freeform 3" id="3"/>
          <p:cNvSpPr/>
          <p:nvPr/>
        </p:nvSpPr>
        <p:spPr>
          <a:xfrm flipH="false" flipV="false" rot="0">
            <a:off x="1028700" y="2102097"/>
            <a:ext cx="4310564" cy="3953042"/>
          </a:xfrm>
          <a:custGeom>
            <a:avLst/>
            <a:gdLst/>
            <a:ahLst/>
            <a:cxnLst/>
            <a:rect r="r" b="b" t="t" l="l"/>
            <a:pathLst>
              <a:path h="3953042" w="4310564">
                <a:moveTo>
                  <a:pt x="0" y="0"/>
                </a:moveTo>
                <a:lnTo>
                  <a:pt x="4310564" y="0"/>
                </a:lnTo>
                <a:lnTo>
                  <a:pt x="4310564" y="3953042"/>
                </a:lnTo>
                <a:lnTo>
                  <a:pt x="0" y="3953042"/>
                </a:lnTo>
                <a:lnTo>
                  <a:pt x="0" y="0"/>
                </a:lnTo>
                <a:close/>
              </a:path>
            </a:pathLst>
          </a:custGeom>
          <a:blipFill>
            <a:blip r:embed="rId2"/>
            <a:stretch>
              <a:fillRect l="0" t="0" r="-65549" b="0"/>
            </a:stretch>
          </a:blipFill>
        </p:spPr>
      </p:sp>
      <p:sp>
        <p:nvSpPr>
          <p:cNvPr name="Freeform 4" id="4"/>
          <p:cNvSpPr/>
          <p:nvPr/>
        </p:nvSpPr>
        <p:spPr>
          <a:xfrm flipH="false" flipV="false" rot="0">
            <a:off x="1028700" y="6831390"/>
            <a:ext cx="8271505" cy="2738440"/>
          </a:xfrm>
          <a:custGeom>
            <a:avLst/>
            <a:gdLst/>
            <a:ahLst/>
            <a:cxnLst/>
            <a:rect r="r" b="b" t="t" l="l"/>
            <a:pathLst>
              <a:path h="2738440" w="8271505">
                <a:moveTo>
                  <a:pt x="0" y="0"/>
                </a:moveTo>
                <a:lnTo>
                  <a:pt x="8271505" y="0"/>
                </a:lnTo>
                <a:lnTo>
                  <a:pt x="8271505" y="2738441"/>
                </a:lnTo>
                <a:lnTo>
                  <a:pt x="0" y="2738441"/>
                </a:lnTo>
                <a:lnTo>
                  <a:pt x="0" y="0"/>
                </a:lnTo>
                <a:close/>
              </a:path>
            </a:pathLst>
          </a:custGeom>
          <a:blipFill>
            <a:blip r:embed="rId3"/>
            <a:stretch>
              <a:fillRect l="0" t="0" r="-42799" b="-14136"/>
            </a:stretch>
          </a:blipFill>
        </p:spPr>
      </p:sp>
      <p:sp>
        <p:nvSpPr>
          <p:cNvPr name="Freeform 5" id="5"/>
          <p:cNvSpPr/>
          <p:nvPr/>
        </p:nvSpPr>
        <p:spPr>
          <a:xfrm flipH="false" flipV="false" rot="0">
            <a:off x="11782970" y="6256207"/>
            <a:ext cx="5476330" cy="3579555"/>
          </a:xfrm>
          <a:custGeom>
            <a:avLst/>
            <a:gdLst/>
            <a:ahLst/>
            <a:cxnLst/>
            <a:rect r="r" b="b" t="t" l="l"/>
            <a:pathLst>
              <a:path h="3579555" w="5476330">
                <a:moveTo>
                  <a:pt x="0" y="0"/>
                </a:moveTo>
                <a:lnTo>
                  <a:pt x="5476330" y="0"/>
                </a:lnTo>
                <a:lnTo>
                  <a:pt x="5476330" y="3579554"/>
                </a:lnTo>
                <a:lnTo>
                  <a:pt x="0" y="3579554"/>
                </a:lnTo>
                <a:lnTo>
                  <a:pt x="0" y="0"/>
                </a:lnTo>
                <a:close/>
              </a:path>
            </a:pathLst>
          </a:custGeom>
          <a:blipFill>
            <a:blip r:embed="rId4"/>
            <a:stretch>
              <a:fillRect l="0" t="0" r="0" b="0"/>
            </a:stretch>
          </a:blipFill>
        </p:spPr>
      </p:sp>
      <p:sp>
        <p:nvSpPr>
          <p:cNvPr name="TextBox 6" id="6"/>
          <p:cNvSpPr txBox="true"/>
          <p:nvPr/>
        </p:nvSpPr>
        <p:spPr>
          <a:xfrm rot="0">
            <a:off x="1028700" y="420652"/>
            <a:ext cx="11236986" cy="935990"/>
          </a:xfrm>
          <a:prstGeom prst="rect">
            <a:avLst/>
          </a:prstGeom>
        </p:spPr>
        <p:txBody>
          <a:bodyPr anchor="t" rtlCol="false" tIns="0" lIns="0" bIns="0" rIns="0">
            <a:spAutoFit/>
          </a:bodyPr>
          <a:lstStyle/>
          <a:p>
            <a:pPr algn="l">
              <a:lnSpc>
                <a:spcPts val="7539"/>
              </a:lnSpc>
            </a:pPr>
            <a:r>
              <a:rPr lang="en-US" sz="5799">
                <a:solidFill>
                  <a:srgbClr val="222A9B"/>
                </a:solidFill>
                <a:latin typeface="HK Grotesk Semi-Bold"/>
              </a:rPr>
              <a:t>Ollama - Download &amp; Installation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22A9B"/>
        </a:solidFill>
      </p:bgPr>
    </p:bg>
    <p:spTree>
      <p:nvGrpSpPr>
        <p:cNvPr id="1" name=""/>
        <p:cNvGrpSpPr/>
        <p:nvPr/>
      </p:nvGrpSpPr>
      <p:grpSpPr>
        <a:xfrm>
          <a:off x="0" y="0"/>
          <a:ext cx="0" cy="0"/>
          <a:chOff x="0" y="0"/>
          <a:chExt cx="0" cy="0"/>
        </a:xfrm>
      </p:grpSpPr>
      <p:grpSp>
        <p:nvGrpSpPr>
          <p:cNvPr name="Group 2" id="2"/>
          <p:cNvGrpSpPr/>
          <p:nvPr/>
        </p:nvGrpSpPr>
        <p:grpSpPr>
          <a:xfrm rot="0">
            <a:off x="309123" y="423325"/>
            <a:ext cx="10871599" cy="9696884"/>
            <a:chOff x="0" y="0"/>
            <a:chExt cx="2863302" cy="2553912"/>
          </a:xfrm>
        </p:grpSpPr>
        <p:sp>
          <p:nvSpPr>
            <p:cNvPr name="Freeform 3" id="3"/>
            <p:cNvSpPr/>
            <p:nvPr/>
          </p:nvSpPr>
          <p:spPr>
            <a:xfrm flipH="false" flipV="false" rot="0">
              <a:off x="0" y="0"/>
              <a:ext cx="2863302" cy="2553912"/>
            </a:xfrm>
            <a:custGeom>
              <a:avLst/>
              <a:gdLst/>
              <a:ahLst/>
              <a:cxnLst/>
              <a:rect r="r" b="b" t="t" l="l"/>
              <a:pathLst>
                <a:path h="2553912" w="2863302">
                  <a:moveTo>
                    <a:pt x="35606" y="0"/>
                  </a:moveTo>
                  <a:lnTo>
                    <a:pt x="2827696" y="0"/>
                  </a:lnTo>
                  <a:cubicBezTo>
                    <a:pt x="2847361" y="0"/>
                    <a:pt x="2863302" y="15941"/>
                    <a:pt x="2863302" y="35606"/>
                  </a:cubicBezTo>
                  <a:lnTo>
                    <a:pt x="2863302" y="2518306"/>
                  </a:lnTo>
                  <a:cubicBezTo>
                    <a:pt x="2863302" y="2537970"/>
                    <a:pt x="2847361" y="2553912"/>
                    <a:pt x="2827696" y="2553912"/>
                  </a:cubicBezTo>
                  <a:lnTo>
                    <a:pt x="35606" y="2553912"/>
                  </a:lnTo>
                  <a:cubicBezTo>
                    <a:pt x="15941" y="2553912"/>
                    <a:pt x="0" y="2537970"/>
                    <a:pt x="0" y="2518306"/>
                  </a:cubicBezTo>
                  <a:lnTo>
                    <a:pt x="0" y="35606"/>
                  </a:lnTo>
                  <a:cubicBezTo>
                    <a:pt x="0" y="15941"/>
                    <a:pt x="15941" y="0"/>
                    <a:pt x="35606" y="0"/>
                  </a:cubicBezTo>
                  <a:close/>
                </a:path>
              </a:pathLst>
            </a:custGeom>
            <a:solidFill>
              <a:srgbClr val="FFFFFF"/>
            </a:solidFill>
          </p:spPr>
        </p:sp>
        <p:sp>
          <p:nvSpPr>
            <p:cNvPr name="TextBox 4" id="4"/>
            <p:cNvSpPr txBox="true"/>
            <p:nvPr/>
          </p:nvSpPr>
          <p:spPr>
            <a:xfrm>
              <a:off x="0" y="-57150"/>
              <a:ext cx="2863302" cy="2611062"/>
            </a:xfrm>
            <a:prstGeom prst="rect">
              <a:avLst/>
            </a:prstGeom>
          </p:spPr>
          <p:txBody>
            <a:bodyPr anchor="ctr" rtlCol="false" tIns="50800" lIns="50800" bIns="50800" rIns="50800"/>
            <a:lstStyle/>
            <a:p>
              <a:pPr algn="l">
                <a:lnSpc>
                  <a:spcPts val="4059"/>
                </a:lnSpc>
              </a:pPr>
            </a:p>
            <a:p>
              <a:pPr algn="l">
                <a:lnSpc>
                  <a:spcPts val="4059"/>
                </a:lnSpc>
              </a:pPr>
              <a:r>
                <a:rPr lang="en-US" sz="2899">
                  <a:solidFill>
                    <a:srgbClr val="414042"/>
                  </a:solidFill>
                  <a:latin typeface="HK Grotesk Bold"/>
                </a:rPr>
                <a:t>Step 1:</a:t>
              </a:r>
              <a:r>
                <a:rPr lang="en-US" sz="2899">
                  <a:solidFill>
                    <a:srgbClr val="414042"/>
                  </a:solidFill>
                  <a:latin typeface="HK Grotesk"/>
                </a:rPr>
                <a:t> Open Command Prompt: Navigate to your command prompt and </a:t>
              </a:r>
              <a:r>
                <a:rPr lang="en-US" sz="2899">
                  <a:solidFill>
                    <a:srgbClr val="414042"/>
                  </a:solidFill>
                  <a:latin typeface="HK Grotesk"/>
                </a:rPr>
                <a:t>Run Command: </a:t>
              </a:r>
              <a:r>
                <a:rPr lang="en-US" sz="2899">
                  <a:solidFill>
                    <a:srgbClr val="414042"/>
                  </a:solidFill>
                  <a:latin typeface="HK Grotesk Bold"/>
                </a:rPr>
                <a:t>ollama run llama3</a:t>
              </a:r>
            </a:p>
            <a:p>
              <a:pPr algn="l">
                <a:lnSpc>
                  <a:spcPts val="4059"/>
                </a:lnSpc>
              </a:pPr>
            </a:p>
            <a:p>
              <a:pPr algn="l">
                <a:lnSpc>
                  <a:spcPts val="4059"/>
                </a:lnSpc>
              </a:pPr>
              <a:r>
                <a:rPr lang="en-US" sz="2899">
                  <a:solidFill>
                    <a:srgbClr val="414042"/>
                  </a:solidFill>
                  <a:latin typeface="HK Grotesk"/>
                </a:rPr>
                <a:t>It will download llama3</a:t>
              </a:r>
              <a:r>
                <a:rPr lang="en-US" sz="2899">
                  <a:solidFill>
                    <a:srgbClr val="414042"/>
                  </a:solidFill>
                  <a:latin typeface="HK Grotesk Bold"/>
                </a:rPr>
                <a:t> </a:t>
              </a:r>
            </a:p>
            <a:p>
              <a:pPr algn="l">
                <a:lnSpc>
                  <a:spcPts val="4059"/>
                </a:lnSpc>
              </a:pPr>
              <a:r>
                <a:rPr lang="en-US" sz="2899">
                  <a:solidFill>
                    <a:srgbClr val="414042"/>
                  </a:solidFill>
                  <a:latin typeface="HK Grotesk"/>
                </a:rPr>
                <a:t>And then prompt</a:t>
              </a:r>
              <a:r>
                <a:rPr lang="en-US" sz="2899">
                  <a:solidFill>
                    <a:srgbClr val="414042"/>
                  </a:solidFill>
                  <a:latin typeface="HK Grotesk Bold"/>
                </a:rPr>
                <a:t> &gt;&gt;&gt;Send a message</a:t>
              </a:r>
            </a:p>
            <a:p>
              <a:pPr algn="l">
                <a:lnSpc>
                  <a:spcPts val="4059"/>
                </a:lnSpc>
              </a:pPr>
            </a:p>
            <a:p>
              <a:pPr algn="l">
                <a:lnSpc>
                  <a:spcPts val="4059"/>
                </a:lnSpc>
              </a:pPr>
            </a:p>
            <a:p>
              <a:pPr algn="l">
                <a:lnSpc>
                  <a:spcPts val="4059"/>
                </a:lnSpc>
              </a:pPr>
            </a:p>
            <a:p>
              <a:pPr algn="l">
                <a:lnSpc>
                  <a:spcPts val="4059"/>
                </a:lnSpc>
              </a:pPr>
            </a:p>
            <a:p>
              <a:pPr algn="l">
                <a:lnSpc>
                  <a:spcPts val="4059"/>
                </a:lnSpc>
              </a:pPr>
            </a:p>
            <a:p>
              <a:pPr algn="l">
                <a:lnSpc>
                  <a:spcPts val="4059"/>
                </a:lnSpc>
              </a:pPr>
            </a:p>
            <a:p>
              <a:pPr algn="l">
                <a:lnSpc>
                  <a:spcPts val="4059"/>
                </a:lnSpc>
              </a:pPr>
            </a:p>
            <a:p>
              <a:pPr algn="l">
                <a:lnSpc>
                  <a:spcPts val="2100"/>
                </a:lnSpc>
              </a:pPr>
            </a:p>
            <a:p>
              <a:pPr algn="ctr">
                <a:lnSpc>
                  <a:spcPts val="2100"/>
                </a:lnSpc>
              </a:pPr>
            </a:p>
          </p:txBody>
        </p:sp>
      </p:grpSp>
      <p:sp>
        <p:nvSpPr>
          <p:cNvPr name="Freeform 5" id="5"/>
          <p:cNvSpPr/>
          <p:nvPr/>
        </p:nvSpPr>
        <p:spPr>
          <a:xfrm flipH="false" flipV="false" rot="0">
            <a:off x="11414535" y="1953951"/>
            <a:ext cx="6617886" cy="6379099"/>
          </a:xfrm>
          <a:custGeom>
            <a:avLst/>
            <a:gdLst/>
            <a:ahLst/>
            <a:cxnLst/>
            <a:rect r="r" b="b" t="t" l="l"/>
            <a:pathLst>
              <a:path h="6379099" w="6617886">
                <a:moveTo>
                  <a:pt x="0" y="0"/>
                </a:moveTo>
                <a:lnTo>
                  <a:pt x="6617886" y="0"/>
                </a:lnTo>
                <a:lnTo>
                  <a:pt x="6617886" y="6379098"/>
                </a:lnTo>
                <a:lnTo>
                  <a:pt x="0" y="6379098"/>
                </a:lnTo>
                <a:lnTo>
                  <a:pt x="0" y="0"/>
                </a:lnTo>
                <a:close/>
              </a:path>
            </a:pathLst>
          </a:custGeom>
          <a:blipFill>
            <a:blip r:embed="rId3"/>
            <a:stretch>
              <a:fillRect l="-1514" t="0" r="-1514" b="0"/>
            </a:stretch>
          </a:blipFill>
        </p:spPr>
      </p:sp>
      <p:sp>
        <p:nvSpPr>
          <p:cNvPr name="Freeform 6" id="6"/>
          <p:cNvSpPr/>
          <p:nvPr/>
        </p:nvSpPr>
        <p:spPr>
          <a:xfrm flipH="false" flipV="false" rot="0">
            <a:off x="1479934" y="4806493"/>
            <a:ext cx="8130171" cy="4713143"/>
          </a:xfrm>
          <a:custGeom>
            <a:avLst/>
            <a:gdLst/>
            <a:ahLst/>
            <a:cxnLst/>
            <a:rect r="r" b="b" t="t" l="l"/>
            <a:pathLst>
              <a:path h="4713143" w="8130171">
                <a:moveTo>
                  <a:pt x="0" y="0"/>
                </a:moveTo>
                <a:lnTo>
                  <a:pt x="8130171" y="0"/>
                </a:lnTo>
                <a:lnTo>
                  <a:pt x="8130171" y="4713143"/>
                </a:lnTo>
                <a:lnTo>
                  <a:pt x="0" y="4713143"/>
                </a:lnTo>
                <a:lnTo>
                  <a:pt x="0" y="0"/>
                </a:lnTo>
                <a:close/>
              </a:path>
            </a:pathLst>
          </a:custGeom>
          <a:blipFill>
            <a:blip r:embed="rId4"/>
            <a:stretch>
              <a:fillRect l="0" t="0" r="0" b="0"/>
            </a:stretch>
          </a:blipFill>
        </p:spPr>
      </p:sp>
      <p:sp>
        <p:nvSpPr>
          <p:cNvPr name="TextBox 7" id="7"/>
          <p:cNvSpPr txBox="true"/>
          <p:nvPr/>
        </p:nvSpPr>
        <p:spPr>
          <a:xfrm rot="0">
            <a:off x="823473" y="833780"/>
            <a:ext cx="10964986" cy="876300"/>
          </a:xfrm>
          <a:prstGeom prst="rect">
            <a:avLst/>
          </a:prstGeom>
        </p:spPr>
        <p:txBody>
          <a:bodyPr anchor="t" rtlCol="false" tIns="0" lIns="0" bIns="0" rIns="0">
            <a:spAutoFit/>
          </a:bodyPr>
          <a:lstStyle/>
          <a:p>
            <a:pPr algn="l">
              <a:lnSpc>
                <a:spcPts val="6960"/>
              </a:lnSpc>
            </a:pPr>
            <a:r>
              <a:rPr lang="en-US" sz="5800">
                <a:solidFill>
                  <a:srgbClr val="222A9B"/>
                </a:solidFill>
                <a:latin typeface="HK Grotesk Semi-Bold"/>
              </a:rPr>
              <a:t>Running Ollama locally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134883"/>
            <a:ext cx="16230600" cy="2839758"/>
          </a:xfrm>
          <a:custGeom>
            <a:avLst/>
            <a:gdLst/>
            <a:ahLst/>
            <a:cxnLst/>
            <a:rect r="r" b="b" t="t" l="l"/>
            <a:pathLst>
              <a:path h="2839758" w="16230600">
                <a:moveTo>
                  <a:pt x="0" y="0"/>
                </a:moveTo>
                <a:lnTo>
                  <a:pt x="16230600" y="0"/>
                </a:lnTo>
                <a:lnTo>
                  <a:pt x="16230600" y="2839757"/>
                </a:lnTo>
                <a:lnTo>
                  <a:pt x="0" y="2839757"/>
                </a:lnTo>
                <a:lnTo>
                  <a:pt x="0" y="0"/>
                </a:lnTo>
                <a:close/>
              </a:path>
            </a:pathLst>
          </a:custGeom>
          <a:blipFill>
            <a:blip r:embed="rId2"/>
            <a:stretch>
              <a:fillRect l="0" t="0" r="0" b="-14895"/>
            </a:stretch>
          </a:blipFill>
        </p:spPr>
      </p:sp>
      <p:sp>
        <p:nvSpPr>
          <p:cNvPr name="Freeform 3" id="3"/>
          <p:cNvSpPr/>
          <p:nvPr/>
        </p:nvSpPr>
        <p:spPr>
          <a:xfrm flipH="false" flipV="false" rot="0">
            <a:off x="1028700" y="5381066"/>
            <a:ext cx="16230600" cy="4046555"/>
          </a:xfrm>
          <a:custGeom>
            <a:avLst/>
            <a:gdLst/>
            <a:ahLst/>
            <a:cxnLst/>
            <a:rect r="r" b="b" t="t" l="l"/>
            <a:pathLst>
              <a:path h="4046555" w="16230600">
                <a:moveTo>
                  <a:pt x="0" y="0"/>
                </a:moveTo>
                <a:lnTo>
                  <a:pt x="16230600" y="0"/>
                </a:lnTo>
                <a:lnTo>
                  <a:pt x="16230600" y="4046554"/>
                </a:lnTo>
                <a:lnTo>
                  <a:pt x="0" y="4046554"/>
                </a:lnTo>
                <a:lnTo>
                  <a:pt x="0" y="0"/>
                </a:lnTo>
                <a:close/>
              </a:path>
            </a:pathLst>
          </a:custGeom>
          <a:blipFill>
            <a:blip r:embed="rId3"/>
            <a:stretch>
              <a:fillRect l="0" t="0" r="0" b="-63318"/>
            </a:stretch>
          </a:blipFill>
        </p:spPr>
      </p:sp>
      <p:sp>
        <p:nvSpPr>
          <p:cNvPr name="TextBox 4" id="4"/>
          <p:cNvSpPr txBox="true"/>
          <p:nvPr/>
        </p:nvSpPr>
        <p:spPr>
          <a:xfrm rot="0">
            <a:off x="1028700" y="451450"/>
            <a:ext cx="11236986" cy="935990"/>
          </a:xfrm>
          <a:prstGeom prst="rect">
            <a:avLst/>
          </a:prstGeom>
        </p:spPr>
        <p:txBody>
          <a:bodyPr anchor="t" rtlCol="false" tIns="0" lIns="0" bIns="0" rIns="0">
            <a:spAutoFit/>
          </a:bodyPr>
          <a:lstStyle/>
          <a:p>
            <a:pPr algn="l">
              <a:lnSpc>
                <a:spcPts val="7539"/>
              </a:lnSpc>
            </a:pPr>
            <a:r>
              <a:rPr lang="en-US" sz="5799">
                <a:solidFill>
                  <a:srgbClr val="222A9B"/>
                </a:solidFill>
                <a:latin typeface="HK Grotesk Semi-Bold"/>
              </a:rPr>
              <a:t>Start Interaction with llama3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852561"/>
            <a:ext cx="16642436" cy="6744183"/>
          </a:xfrm>
          <a:custGeom>
            <a:avLst/>
            <a:gdLst/>
            <a:ahLst/>
            <a:cxnLst/>
            <a:rect r="r" b="b" t="t" l="l"/>
            <a:pathLst>
              <a:path h="6744183" w="16642436">
                <a:moveTo>
                  <a:pt x="0" y="0"/>
                </a:moveTo>
                <a:lnTo>
                  <a:pt x="16642436" y="0"/>
                </a:lnTo>
                <a:lnTo>
                  <a:pt x="16642436" y="6744182"/>
                </a:lnTo>
                <a:lnTo>
                  <a:pt x="0" y="6744182"/>
                </a:lnTo>
                <a:lnTo>
                  <a:pt x="0" y="0"/>
                </a:lnTo>
                <a:close/>
              </a:path>
            </a:pathLst>
          </a:custGeom>
          <a:blipFill>
            <a:blip r:embed="rId2"/>
            <a:stretch>
              <a:fillRect l="0" t="0" r="0" b="-1610"/>
            </a:stretch>
          </a:blipFill>
        </p:spPr>
      </p:sp>
      <p:sp>
        <p:nvSpPr>
          <p:cNvPr name="TextBox 3" id="3"/>
          <p:cNvSpPr txBox="true"/>
          <p:nvPr/>
        </p:nvSpPr>
        <p:spPr>
          <a:xfrm rot="0">
            <a:off x="1028700" y="593725"/>
            <a:ext cx="15572271" cy="812800"/>
          </a:xfrm>
          <a:prstGeom prst="rect">
            <a:avLst/>
          </a:prstGeom>
        </p:spPr>
        <p:txBody>
          <a:bodyPr anchor="t" rtlCol="false" tIns="0" lIns="0" bIns="0" rIns="0">
            <a:spAutoFit/>
          </a:bodyPr>
          <a:lstStyle/>
          <a:p>
            <a:pPr algn="l">
              <a:lnSpc>
                <a:spcPts val="6500"/>
              </a:lnSpc>
            </a:pPr>
            <a:r>
              <a:rPr lang="en-US" sz="5000">
                <a:solidFill>
                  <a:srgbClr val="222A9B"/>
                </a:solidFill>
                <a:latin typeface="HK Grotesk Semi-Bold"/>
              </a:rPr>
              <a:t>Interaction using curl command through Ollama server</a:t>
            </a:r>
          </a:p>
        </p:txBody>
      </p:sp>
      <p:sp>
        <p:nvSpPr>
          <p:cNvPr name="TextBox 4" id="4"/>
          <p:cNvSpPr txBox="true"/>
          <p:nvPr/>
        </p:nvSpPr>
        <p:spPr>
          <a:xfrm rot="0">
            <a:off x="1028700" y="1813805"/>
            <a:ext cx="12000479" cy="562506"/>
          </a:xfrm>
          <a:prstGeom prst="rect">
            <a:avLst/>
          </a:prstGeom>
        </p:spPr>
        <p:txBody>
          <a:bodyPr anchor="t" rtlCol="false" tIns="0" lIns="0" bIns="0" rIns="0">
            <a:spAutoFit/>
          </a:bodyPr>
          <a:lstStyle/>
          <a:p>
            <a:pPr algn="l">
              <a:lnSpc>
                <a:spcPts val="4695"/>
              </a:lnSpc>
              <a:spcBef>
                <a:spcPct val="0"/>
              </a:spcBef>
            </a:pPr>
            <a:r>
              <a:rPr lang="en-US" sz="3354">
                <a:solidFill>
                  <a:srgbClr val="000000"/>
                </a:solidFill>
                <a:latin typeface="HK Grotesk"/>
              </a:rPr>
              <a:t>Step </a:t>
            </a:r>
            <a:r>
              <a:rPr lang="en-US" sz="3354">
                <a:solidFill>
                  <a:srgbClr val="000000"/>
                </a:solidFill>
                <a:latin typeface="HK Grotesk"/>
              </a:rPr>
              <a:t>1. Open a command prompt and Run: </a:t>
            </a:r>
            <a:r>
              <a:rPr lang="en-US" sz="3354">
                <a:solidFill>
                  <a:srgbClr val="000000"/>
                </a:solidFill>
                <a:latin typeface="HK Grotesk Bold"/>
              </a:rPr>
              <a:t>ollama serve</a:t>
            </a:r>
            <a:r>
              <a:rPr lang="en-US" sz="3354">
                <a:solidFill>
                  <a:srgbClr val="000000"/>
                </a:solidFill>
                <a:latin typeface="HK Grotesk"/>
              </a:rPr>
              <a: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185889" y="3443111"/>
            <a:ext cx="16073411" cy="2983885"/>
          </a:xfrm>
          <a:custGeom>
            <a:avLst/>
            <a:gdLst/>
            <a:ahLst/>
            <a:cxnLst/>
            <a:rect r="r" b="b" t="t" l="l"/>
            <a:pathLst>
              <a:path h="2983885" w="16073411">
                <a:moveTo>
                  <a:pt x="0" y="0"/>
                </a:moveTo>
                <a:lnTo>
                  <a:pt x="16073411" y="0"/>
                </a:lnTo>
                <a:lnTo>
                  <a:pt x="16073411" y="2983884"/>
                </a:lnTo>
                <a:lnTo>
                  <a:pt x="0" y="2983884"/>
                </a:lnTo>
                <a:lnTo>
                  <a:pt x="0" y="0"/>
                </a:lnTo>
                <a:close/>
              </a:path>
            </a:pathLst>
          </a:custGeom>
          <a:blipFill>
            <a:blip r:embed="rId2"/>
            <a:stretch>
              <a:fillRect l="0" t="0" r="0" b="0"/>
            </a:stretch>
          </a:blipFill>
        </p:spPr>
      </p:sp>
      <p:sp>
        <p:nvSpPr>
          <p:cNvPr name="TextBox 3" id="3"/>
          <p:cNvSpPr txBox="true"/>
          <p:nvPr/>
        </p:nvSpPr>
        <p:spPr>
          <a:xfrm rot="0">
            <a:off x="1028700" y="603250"/>
            <a:ext cx="15572271" cy="803275"/>
          </a:xfrm>
          <a:prstGeom prst="rect">
            <a:avLst/>
          </a:prstGeom>
        </p:spPr>
        <p:txBody>
          <a:bodyPr anchor="t" rtlCol="false" tIns="0" lIns="0" bIns="0" rIns="0">
            <a:spAutoFit/>
          </a:bodyPr>
          <a:lstStyle/>
          <a:p>
            <a:pPr algn="l">
              <a:lnSpc>
                <a:spcPts val="6499"/>
              </a:lnSpc>
            </a:pPr>
            <a:r>
              <a:rPr lang="en-US" sz="4999">
                <a:solidFill>
                  <a:srgbClr val="222A9B"/>
                </a:solidFill>
                <a:latin typeface="HK Grotesk Semi-Bold"/>
              </a:rPr>
              <a:t>Interaction using curl command through Ollama server</a:t>
            </a:r>
          </a:p>
        </p:txBody>
      </p:sp>
      <p:sp>
        <p:nvSpPr>
          <p:cNvPr name="TextBox 4" id="4"/>
          <p:cNvSpPr txBox="true"/>
          <p:nvPr/>
        </p:nvSpPr>
        <p:spPr>
          <a:xfrm rot="0">
            <a:off x="1028700" y="1813805"/>
            <a:ext cx="16230600" cy="1153056"/>
          </a:xfrm>
          <a:prstGeom prst="rect">
            <a:avLst/>
          </a:prstGeom>
        </p:spPr>
        <p:txBody>
          <a:bodyPr anchor="t" rtlCol="false" tIns="0" lIns="0" bIns="0" rIns="0">
            <a:spAutoFit/>
          </a:bodyPr>
          <a:lstStyle/>
          <a:p>
            <a:pPr algn="l">
              <a:lnSpc>
                <a:spcPts val="4695"/>
              </a:lnSpc>
              <a:spcBef>
                <a:spcPct val="0"/>
              </a:spcBef>
            </a:pPr>
            <a:r>
              <a:rPr lang="en-US" sz="3354">
                <a:solidFill>
                  <a:srgbClr val="000000"/>
                </a:solidFill>
                <a:latin typeface="HK Grotesk"/>
              </a:rPr>
              <a:t>Step 2</a:t>
            </a:r>
            <a:r>
              <a:rPr lang="en-US" sz="3354">
                <a:solidFill>
                  <a:srgbClr val="000000"/>
                </a:solidFill>
                <a:latin typeface="HK Grotesk"/>
              </a:rPr>
              <a:t>. Check if ollama is running or not, open command prompt and run: </a:t>
            </a:r>
          </a:p>
          <a:p>
            <a:pPr algn="l">
              <a:lnSpc>
                <a:spcPts val="4695"/>
              </a:lnSpc>
              <a:spcBef>
                <a:spcPct val="0"/>
              </a:spcBef>
            </a:pPr>
            <a:r>
              <a:rPr lang="en-US" sz="3354">
                <a:solidFill>
                  <a:srgbClr val="000000"/>
                </a:solidFill>
                <a:latin typeface="HK Grotesk Bold"/>
              </a:rPr>
              <a:t>curl </a:t>
            </a:r>
            <a:r>
              <a:rPr lang="en-US" sz="3354" u="sng">
                <a:solidFill>
                  <a:srgbClr val="000000"/>
                </a:solidFill>
                <a:latin typeface="HK Grotesk Bold"/>
                <a:hlinkClick r:id="rId3" tooltip="http://127.0.0.1:11434/#"/>
              </a:rPr>
              <a:t>http://127.0.0.1:11434/</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276689" y="3442344"/>
            <a:ext cx="13076293" cy="5753569"/>
          </a:xfrm>
          <a:custGeom>
            <a:avLst/>
            <a:gdLst/>
            <a:ahLst/>
            <a:cxnLst/>
            <a:rect r="r" b="b" t="t" l="l"/>
            <a:pathLst>
              <a:path h="5753569" w="13076293">
                <a:moveTo>
                  <a:pt x="0" y="0"/>
                </a:moveTo>
                <a:lnTo>
                  <a:pt x="13076293" y="0"/>
                </a:lnTo>
                <a:lnTo>
                  <a:pt x="13076293" y="5753569"/>
                </a:lnTo>
                <a:lnTo>
                  <a:pt x="0" y="5753569"/>
                </a:lnTo>
                <a:lnTo>
                  <a:pt x="0" y="0"/>
                </a:lnTo>
                <a:close/>
              </a:path>
            </a:pathLst>
          </a:custGeom>
          <a:blipFill>
            <a:blip r:embed="rId3"/>
            <a:stretch>
              <a:fillRect l="0" t="0" r="0" b="0"/>
            </a:stretch>
          </a:blipFill>
        </p:spPr>
      </p:sp>
      <p:sp>
        <p:nvSpPr>
          <p:cNvPr name="TextBox 3" id="3"/>
          <p:cNvSpPr txBox="true"/>
          <p:nvPr/>
        </p:nvSpPr>
        <p:spPr>
          <a:xfrm rot="0">
            <a:off x="1028700" y="593725"/>
            <a:ext cx="15572271" cy="812800"/>
          </a:xfrm>
          <a:prstGeom prst="rect">
            <a:avLst/>
          </a:prstGeom>
        </p:spPr>
        <p:txBody>
          <a:bodyPr anchor="t" rtlCol="false" tIns="0" lIns="0" bIns="0" rIns="0">
            <a:spAutoFit/>
          </a:bodyPr>
          <a:lstStyle/>
          <a:p>
            <a:pPr algn="l">
              <a:lnSpc>
                <a:spcPts val="6500"/>
              </a:lnSpc>
            </a:pPr>
            <a:r>
              <a:rPr lang="en-US" sz="5000">
                <a:solidFill>
                  <a:srgbClr val="222A9B"/>
                </a:solidFill>
                <a:latin typeface="HK Grotesk Semi-Bold"/>
              </a:rPr>
              <a:t>Interaction using curl command through Ollama server</a:t>
            </a:r>
          </a:p>
        </p:txBody>
      </p:sp>
      <p:sp>
        <p:nvSpPr>
          <p:cNvPr name="TextBox 4" id="4"/>
          <p:cNvSpPr txBox="true"/>
          <p:nvPr/>
        </p:nvSpPr>
        <p:spPr>
          <a:xfrm rot="0">
            <a:off x="1028700" y="1813805"/>
            <a:ext cx="16230600" cy="562506"/>
          </a:xfrm>
          <a:prstGeom prst="rect">
            <a:avLst/>
          </a:prstGeom>
        </p:spPr>
        <p:txBody>
          <a:bodyPr anchor="t" rtlCol="false" tIns="0" lIns="0" bIns="0" rIns="0">
            <a:spAutoFit/>
          </a:bodyPr>
          <a:lstStyle/>
          <a:p>
            <a:pPr algn="l" marL="724151" indent="-362076" lvl="1">
              <a:lnSpc>
                <a:spcPts val="4695"/>
              </a:lnSpc>
              <a:spcBef>
                <a:spcPct val="0"/>
              </a:spcBef>
              <a:buAutoNum type="arabicPeriod" startAt="1"/>
            </a:pPr>
            <a:r>
              <a:rPr lang="en-US" sz="3354">
                <a:solidFill>
                  <a:srgbClr val="000000"/>
                </a:solidFill>
                <a:latin typeface="HK Grotesk Bold"/>
              </a:rPr>
              <a:t>GENERATE a completion -- using POST/api/generate</a:t>
            </a:r>
          </a:p>
        </p:txBody>
      </p:sp>
      <p:sp>
        <p:nvSpPr>
          <p:cNvPr name="TextBox 5" id="5"/>
          <p:cNvSpPr txBox="true"/>
          <p:nvPr/>
        </p:nvSpPr>
        <p:spPr>
          <a:xfrm rot="0">
            <a:off x="2276689" y="2776361"/>
            <a:ext cx="11818212" cy="515515"/>
          </a:xfrm>
          <a:prstGeom prst="rect">
            <a:avLst/>
          </a:prstGeom>
        </p:spPr>
        <p:txBody>
          <a:bodyPr anchor="t" rtlCol="false" tIns="0" lIns="0" bIns="0" rIns="0">
            <a:spAutoFit/>
          </a:bodyPr>
          <a:lstStyle/>
          <a:p>
            <a:pPr algn="l">
              <a:lnSpc>
                <a:spcPts val="4135"/>
              </a:lnSpc>
              <a:spcBef>
                <a:spcPct val="0"/>
              </a:spcBef>
            </a:pPr>
            <a:r>
              <a:rPr lang="en-US" sz="2954">
                <a:solidFill>
                  <a:srgbClr val="000000"/>
                </a:solidFill>
                <a:latin typeface="HK Grotesk"/>
              </a:rPr>
              <a:t>Before that, lets familiarise with parameters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DAGIyprEFQs</dc:identifier>
  <dcterms:modified xsi:type="dcterms:W3CDTF">2011-08-01T06:04:30Z</dcterms:modified>
  <cp:revision>1</cp:revision>
  <dc:title>Technology in the Life of Consumers Technology Presentation in Blue Illustrative Style</dc:title>
</cp:coreProperties>
</file>