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7" r:id="rId4"/>
  </p:sldMasterIdLst>
  <p:notesMasterIdLst>
    <p:notesMasterId r:id="rId19"/>
  </p:notesMasterIdLst>
  <p:sldIdLst>
    <p:sldId id="259" r:id="rId5"/>
    <p:sldId id="260" r:id="rId6"/>
    <p:sldId id="261" r:id="rId7"/>
    <p:sldId id="262" r:id="rId8"/>
    <p:sldId id="270" r:id="rId9"/>
    <p:sldId id="263" r:id="rId10"/>
    <p:sldId id="266" r:id="rId11"/>
    <p:sldId id="265" r:id="rId12"/>
    <p:sldId id="264" r:id="rId13"/>
    <p:sldId id="267" r:id="rId14"/>
    <p:sldId id="271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9956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6685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66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36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33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98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54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697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12BF-6E7B-46F2-B83A-98982FB970F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B9825CB-6ABC-45B4-A32E-8F9DCCC1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23">
            <a:off x="964716" y="638943"/>
            <a:ext cx="10243157" cy="5656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LINEAR REGRESSION</a:t>
            </a:r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6B605E17-83DC-4CA9-93DE-E9024DD0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AEF14-2EF3-45BB-9E24-E11E1AFE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9" y="966650"/>
            <a:ext cx="11678194" cy="5081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7A776-2C61-4114-9C13-B3F526CD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995" y="6102371"/>
            <a:ext cx="3839455" cy="7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ARIMA</a:t>
            </a:r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6B605E17-83DC-4CA9-93DE-E9024DD0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D8D7A2-533A-4F2F-836F-0E52C8E6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6" y="862828"/>
            <a:ext cx="11460987" cy="5577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FB89093-C4A4-4C70-9FC9-720D7149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8" y="6502546"/>
            <a:ext cx="735438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Testing MSE is 27.7048 which is very good score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9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Time Series</a:t>
            </a:r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6B605E17-83DC-4CA9-93DE-E9024DD0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B3627-6A31-4B56-ADC5-200F2032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873841"/>
            <a:ext cx="11842317" cy="587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2A4AB3-5454-4960-8006-6A03CDAE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005" y="5665699"/>
            <a:ext cx="67970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As in both time series testing methods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Rolling and ADF showing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Given dataset not stationary.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0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257652"/>
            <a:ext cx="10324208" cy="60203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D6A-FC10-4F35-BA8A-73FB519F16C8}"/>
              </a:ext>
            </a:extLst>
          </p:cNvPr>
          <p:cNvSpPr txBox="1"/>
          <p:nvPr/>
        </p:nvSpPr>
        <p:spPr>
          <a:xfrm>
            <a:off x="1160761" y="1422142"/>
            <a:ext cx="99959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taken of NSE-TATAGLOBAL from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historical data from the year 2015 to 2020 were considered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Linear Regression, ARIMA and Time Series to trained and predicted the stock prices on the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all 3 models, ARIMA predict price with very less errors so we can say ARIMA model prediction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D5F9C20B-A15E-4EC9-8BB2-F2883CAF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1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346" y="3480592"/>
            <a:ext cx="7453101" cy="1434916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B70E33-15BC-4DDE-A161-95D640DFC3F5}"/>
              </a:ext>
            </a:extLst>
          </p:cNvPr>
          <p:cNvSpPr txBox="1">
            <a:spLocks/>
          </p:cNvSpPr>
          <p:nvPr/>
        </p:nvSpPr>
        <p:spPr>
          <a:xfrm>
            <a:off x="9246853" y="6069462"/>
            <a:ext cx="2912392" cy="777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</a:rPr>
              <a:t>By: Kaushik Rathod</a:t>
            </a:r>
          </a:p>
          <a:p>
            <a:r>
              <a:rPr lang="en-US" b="1" dirty="0">
                <a:solidFill>
                  <a:srgbClr val="002060"/>
                </a:solidFill>
              </a:rPr>
              <a:t>Batch: Mar - 2020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E1F150F8-C4CB-4936-AA1B-9BCF79AD0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D6A-FC10-4F35-BA8A-73FB519F16C8}"/>
              </a:ext>
            </a:extLst>
          </p:cNvPr>
          <p:cNvSpPr txBox="1"/>
          <p:nvPr/>
        </p:nvSpPr>
        <p:spPr>
          <a:xfrm>
            <a:off x="332483" y="1579661"/>
            <a:ext cx="9366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Helvetica Neue"/>
              </a:rPr>
              <a:t>Predict stock price of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NSE-TATAGLOBAL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</a:t>
            </a:r>
            <a:endParaRPr lang="en-US" sz="3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3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Build different types of model and analyze 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which one is best model among those</a:t>
            </a:r>
            <a:endParaRPr lang="en-IN" sz="3600" dirty="0"/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4ABDC3F7-AB5B-4F39-B5C5-33BF242B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24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DATASET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2BA41-A37F-4F18-BF00-444FC6D6AD8E}"/>
              </a:ext>
            </a:extLst>
          </p:cNvPr>
          <p:cNvSpPr txBox="1"/>
          <p:nvPr/>
        </p:nvSpPr>
        <p:spPr>
          <a:xfrm>
            <a:off x="675248" y="884884"/>
            <a:ext cx="89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NSE-TATAGLOBAL - Dataset has total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Helvetica Neue"/>
              </a:rPr>
              <a:t>1235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rows and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Helvetica Neue"/>
              </a:rPr>
              <a:t>8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columns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371A9-685D-416F-AB16-3DDA7AC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1376316"/>
            <a:ext cx="10324208" cy="472403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 descr="INSAID| International School of AI &amp; Data Science | Research ...">
            <a:extLst>
              <a:ext uri="{FF2B5EF4-FFF2-40B4-BE49-F238E27FC236}">
                <a16:creationId xmlns:a16="http://schemas.microsoft.com/office/drawing/2014/main" id="{83858C58-147F-4190-BFCF-121437F6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3CD7866-4138-4379-89AF-97E5BEF3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9" y="6208298"/>
            <a:ext cx="781560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Number of 1824 days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Minimum Date: 08-Sep-2015 and Maximum Date: 05-Sep-2020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9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F4F339C0-0830-4772-BE4D-3FE47F5D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11734B2-FE7D-42FA-B088-AF22A3B1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8" y="339634"/>
            <a:ext cx="9784081" cy="6586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Trading 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AC653B-D18A-4677-A404-9A36C4D5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2" y="998264"/>
            <a:ext cx="11501356" cy="5746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27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11734B2-FE7D-42FA-B088-AF22A3B1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8" y="396226"/>
            <a:ext cx="9322861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Trading Year wise and Month wise</a:t>
            </a:r>
          </a:p>
        </p:txBody>
      </p:sp>
      <p:pic>
        <p:nvPicPr>
          <p:cNvPr id="2" name="Picture 1" descr="INSAID| International School of AI &amp; Data Science | Research ...">
            <a:extLst>
              <a:ext uri="{FF2B5EF4-FFF2-40B4-BE49-F238E27FC236}">
                <a16:creationId xmlns:a16="http://schemas.microsoft.com/office/drawing/2014/main" id="{502EB390-7BC5-454A-95D5-B801A18C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43B88C-000F-4A1F-A3ED-52A78A7D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" y="1082847"/>
            <a:ext cx="11691257" cy="5668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187220"/>
            <a:ext cx="10797397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Relation Between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B4472-2D56-442C-80EC-014CC52D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170312"/>
            <a:ext cx="11633982" cy="5500468"/>
          </a:xfrm>
          <a:prstGeom prst="rect">
            <a:avLst/>
          </a:prstGeom>
        </p:spPr>
      </p:pic>
      <p:pic>
        <p:nvPicPr>
          <p:cNvPr id="7" name="Picture 6" descr="INSAID| International School of AI &amp; Data Science | Research ...">
            <a:extLst>
              <a:ext uri="{FF2B5EF4-FFF2-40B4-BE49-F238E27FC236}">
                <a16:creationId xmlns:a16="http://schemas.microsoft.com/office/drawing/2014/main" id="{18B67B4A-B5C9-4C2D-858F-5141C832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26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F35F53-0C64-45F7-9017-27425ECA2572}"/>
              </a:ext>
            </a:extLst>
          </p:cNvPr>
          <p:cNvSpPr txBox="1"/>
          <p:nvPr/>
        </p:nvSpPr>
        <p:spPr>
          <a:xfrm>
            <a:off x="9009381" y="1231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C7007-8151-42D3-9008-C2AAADFD65D1}"/>
              </a:ext>
            </a:extLst>
          </p:cNvPr>
          <p:cNvSpPr txBox="1"/>
          <p:nvPr/>
        </p:nvSpPr>
        <p:spPr>
          <a:xfrm>
            <a:off x="376337" y="5481265"/>
            <a:ext cx="10217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Correlations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can vary from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-1 to +1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Closer to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+1 means strong positive correlation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and close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-1 means strong negative correlation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Closer to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0 means not very strongly correlated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Variables with strong correlations are mostly probable candidates for model building. 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There</a:t>
            </a:r>
            <a:r>
              <a:rPr lang="en-US" sz="1400" b="1" dirty="0"/>
              <a:t>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Helvetica Neue"/>
              </a:rPr>
              <a:t>is a </a:t>
            </a:r>
            <a:r>
              <a:rPr lang="en-IN" sz="1400" dirty="0">
                <a:solidFill>
                  <a:srgbClr val="000000"/>
                </a:solidFill>
                <a:latin typeface="Helvetica Neue"/>
              </a:rPr>
              <a:t>no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Helvetica Neue"/>
              </a:rPr>
              <a:t>negative correlation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present and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ata also are highly correlated.</a:t>
            </a:r>
            <a:endParaRPr lang="en-IN" sz="1400" dirty="0"/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FD3AECFA-0898-476B-9BA5-BE568BD0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EA582-1864-47DA-8DF6-C731BDAD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8" y="113650"/>
            <a:ext cx="9175823" cy="53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ASSUMPTIONS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D6A-FC10-4F35-BA8A-73FB519F16C8}"/>
              </a:ext>
            </a:extLst>
          </p:cNvPr>
          <p:cNvSpPr txBox="1"/>
          <p:nvPr/>
        </p:nvSpPr>
        <p:spPr>
          <a:xfrm>
            <a:off x="962044" y="1538680"/>
            <a:ext cx="10009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As we can see data are highly correlated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As per problem statement our Target Variable is ‘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Close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’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Helvetica Neue"/>
              </a:rPr>
              <a:t>   (closing final price) so this is a 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regression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problem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Performed data cleanup but dataset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was very nice with sufficient data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No outlier and no null values are found</a:t>
            </a:r>
          </a:p>
          <a:p>
            <a:pPr algn="l"/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 descr="INSAID| International School of AI &amp; Data Science | Research ...">
            <a:extLst>
              <a:ext uri="{FF2B5EF4-FFF2-40B4-BE49-F238E27FC236}">
                <a16:creationId xmlns:a16="http://schemas.microsoft.com/office/drawing/2014/main" id="{945C052A-4907-46B9-B3BE-2872DFB2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7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87220"/>
            <a:ext cx="10324208" cy="602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1372-5D21-4654-9363-6A6709D16CB6}"/>
              </a:ext>
            </a:extLst>
          </p:cNvPr>
          <p:cNvSpPr txBox="1"/>
          <p:nvPr/>
        </p:nvSpPr>
        <p:spPr>
          <a:xfrm>
            <a:off x="290485" y="2507290"/>
            <a:ext cx="99959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Used 3 different types of models for prediction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3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Linear Regression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ARIMA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Time Series</a:t>
            </a:r>
          </a:p>
          <a:p>
            <a:pPr algn="l"/>
            <a:endParaRPr lang="en-US" sz="3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Picture 3" descr="INSAID| International School of AI &amp; Data Science | Research ...">
            <a:extLst>
              <a:ext uri="{FF2B5EF4-FFF2-40B4-BE49-F238E27FC236}">
                <a16:creationId xmlns:a16="http://schemas.microsoft.com/office/drawing/2014/main" id="{55752951-9C5B-4445-9D4A-7F8EB3CB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3650"/>
            <a:ext cx="2358683" cy="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3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</TotalTime>
  <Words>298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Courier New</vt:lpstr>
      <vt:lpstr>Helvetica Neue</vt:lpstr>
      <vt:lpstr>Trebuchet MS</vt:lpstr>
      <vt:lpstr>Wingdings</vt:lpstr>
      <vt:lpstr>Wingdings 3</vt:lpstr>
      <vt:lpstr>Facet</vt:lpstr>
      <vt:lpstr>PowerPoint Presentation</vt:lpstr>
      <vt:lpstr>PROBLEM STATEMENT</vt:lpstr>
      <vt:lpstr>DATASET FEATURES</vt:lpstr>
      <vt:lpstr>Trading History</vt:lpstr>
      <vt:lpstr>Trading Year wise and Month wise</vt:lpstr>
      <vt:lpstr>Relation Between Data</vt:lpstr>
      <vt:lpstr>PowerPoint Presentation</vt:lpstr>
      <vt:lpstr>ASSUMPTIONS </vt:lpstr>
      <vt:lpstr>MODELS</vt:lpstr>
      <vt:lpstr>LINEAR REGRESSION</vt:lpstr>
      <vt:lpstr>ARIMA</vt:lpstr>
      <vt:lpstr>Time Series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Kaushik Rathod</dc:creator>
  <cp:lastModifiedBy>Kaushik Rathod</cp:lastModifiedBy>
  <cp:revision>56</cp:revision>
  <dcterms:created xsi:type="dcterms:W3CDTF">2020-09-19T09:45:22Z</dcterms:created>
  <dcterms:modified xsi:type="dcterms:W3CDTF">2020-11-09T14:55:40Z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