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9" r:id="rId5"/>
    <p:sldId id="260" r:id="rId6"/>
    <p:sldId id="261" r:id="rId7"/>
    <p:sldId id="262" r:id="rId8"/>
    <p:sldId id="263" r:id="rId9"/>
    <p:sldId id="265" r:id="rId10"/>
    <p:sldId id="266" r:id="rId11"/>
    <p:sldId id="264"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8B987B-6643-43AA-9B56-509B80CCD0F3}" type="datetimeFigureOut">
              <a:rPr lang="en-US" smtClean="0"/>
              <a:t>9/20/2020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0D42F3-CDD5-4B19-B3DB-7C5223465AF0}" type="slidenum">
              <a:rPr lang="en-US" smtClean="0"/>
              <a:t>‹#›</a:t>
            </a:fld>
            <a:endParaRPr lang="en-US" dirty="0"/>
          </a:p>
        </p:txBody>
      </p:sp>
    </p:spTree>
    <p:extLst>
      <p:ext uri="{BB962C8B-B14F-4D97-AF65-F5344CB8AC3E}">
        <p14:creationId xmlns:p14="http://schemas.microsoft.com/office/powerpoint/2010/main" val="481058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2F5248-46FB-4B21-86CC-193094DCEFA0}" type="datetime1">
              <a:rPr lang="en-US" smtClean="0"/>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1CC9A-5A1F-4B55-A065-BB4E65346D4D}" type="datetime1">
              <a:rPr lang="en-US" smtClean="0"/>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F9D0E3-2BD6-4254-82D0-8E1441667E33}" type="datetime1">
              <a:rPr lang="en-US" smtClean="0"/>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BCEC5-CE1B-4617-82D6-65BD0F5B07A5}" type="datetime1">
              <a:rPr lang="en-US" smtClean="0"/>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011BD-7957-4CF3-8BCA-9A385F7F00A0}" type="datetime1">
              <a:rPr lang="en-US" smtClean="0"/>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4D1E35-9E29-4BA2-8650-B8DF2FB8418A}" type="datetime1">
              <a:rPr lang="en-US" smtClean="0"/>
              <a:t>9/20/2020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0E36BE-4641-4FC6-BB34-6A020DAA3E16}" type="datetime1">
              <a:rPr lang="en-US" smtClean="0"/>
              <a:t>9/20/2020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3F94D2-0D2E-4C87-8168-ED920BF6FA52}" type="datetime1">
              <a:rPr lang="en-US" smtClean="0"/>
              <a:t>9/20/2020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893852E-F5CF-4AEE-8E73-07BBAD90892A}" type="datetime1">
              <a:rPr lang="en-US" smtClean="0"/>
              <a:t>9/20/2020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DCBE78-9AC4-4210-8A68-53918CCA97CC}" type="datetime1">
              <a:rPr lang="en-US" smtClean="0"/>
              <a:t>9/20/2020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9BF09E-DD05-437F-9F41-BFC11A888A78}" type="datetime1">
              <a:rPr lang="en-US" smtClean="0"/>
              <a:t>9/20/2020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C3E312BF-6E7B-46F2-B83A-98982FB970FA}" type="datetime1">
              <a:rPr lang="en-US" smtClean="0"/>
              <a:t>9/20/2020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8" name="Picture 47">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50" name="Freeform: Shape 49">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2" name="Picture 51">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54" name="Rectangle 53">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Freeform: Shape 55">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Oval 57">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2282700"/>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2" descr="INSAID| International School of AI &amp; Data Science | Research ...">
            <a:extLst>
              <a:ext uri="{FF2B5EF4-FFF2-40B4-BE49-F238E27FC236}">
                <a16:creationId xmlns:a16="http://schemas.microsoft.com/office/drawing/2014/main" id="{53C8D52B-26DF-48C5-8CE3-7E874E15BB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59" y="5972005"/>
            <a:ext cx="3421191" cy="83736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close up of a sign&#10;&#10;Description automatically generated">
            <a:extLst>
              <a:ext uri="{FF2B5EF4-FFF2-40B4-BE49-F238E27FC236}">
                <a16:creationId xmlns:a16="http://schemas.microsoft.com/office/drawing/2014/main" id="{D9375C25-03C0-4C54-BF84-89C704371E91}"/>
              </a:ext>
            </a:extLst>
          </p:cNvPr>
          <p:cNvPicPr>
            <a:picLocks noChangeAspect="1"/>
          </p:cNvPicPr>
          <p:nvPr/>
        </p:nvPicPr>
        <p:blipFill>
          <a:blip r:embed="rId6"/>
          <a:stretch>
            <a:fillRect/>
          </a:stretch>
        </p:blipFill>
        <p:spPr>
          <a:xfrm>
            <a:off x="1289688" y="319245"/>
            <a:ext cx="10328539" cy="5237266"/>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5" name="Subtitle 2">
            <a:extLst>
              <a:ext uri="{FF2B5EF4-FFF2-40B4-BE49-F238E27FC236}">
                <a16:creationId xmlns:a16="http://schemas.microsoft.com/office/drawing/2014/main" id="{13B70E33-15BC-4DDE-A161-95D640DFC3F5}"/>
              </a:ext>
            </a:extLst>
          </p:cNvPr>
          <p:cNvSpPr txBox="1">
            <a:spLocks/>
          </p:cNvSpPr>
          <p:nvPr/>
        </p:nvSpPr>
        <p:spPr>
          <a:xfrm rot="886763">
            <a:off x="8829454" y="5461573"/>
            <a:ext cx="2912392" cy="777565"/>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en-US" dirty="0">
                <a:solidFill>
                  <a:srgbClr val="002060"/>
                </a:solidFill>
              </a:rPr>
              <a:t>By: Kaushik Rathod</a:t>
            </a:r>
          </a:p>
          <a:p>
            <a:r>
              <a:rPr lang="en-US" dirty="0">
                <a:solidFill>
                  <a:srgbClr val="002060"/>
                </a:solidFill>
              </a:rPr>
              <a:t>Batch: Mar - 2020</a:t>
            </a:r>
            <a:endParaRPr lang="en-IN" dirty="0">
              <a:solidFill>
                <a:srgbClr val="002060"/>
              </a:solidFill>
            </a:endParaRPr>
          </a:p>
        </p:txBody>
      </p:sp>
      <p:sp>
        <p:nvSpPr>
          <p:cNvPr id="9" name="TextBox 8">
            <a:extLst>
              <a:ext uri="{FF2B5EF4-FFF2-40B4-BE49-F238E27FC236}">
                <a16:creationId xmlns:a16="http://schemas.microsoft.com/office/drawing/2014/main" id="{0DCF603C-BFB5-4B7D-91EA-09789D26CC44}"/>
              </a:ext>
            </a:extLst>
          </p:cNvPr>
          <p:cNvSpPr txBox="1"/>
          <p:nvPr/>
        </p:nvSpPr>
        <p:spPr>
          <a:xfrm>
            <a:off x="6530" y="5234688"/>
            <a:ext cx="5481747" cy="523220"/>
          </a:xfrm>
          <a:prstGeom prst="rect">
            <a:avLst/>
          </a:prstGeom>
          <a:noFill/>
        </p:spPr>
        <p:txBody>
          <a:bodyPr wrap="square" rtlCol="0">
            <a:spAutoFit/>
          </a:bodyPr>
          <a:lstStyle/>
          <a:p>
            <a:r>
              <a:rPr lang="en-US" sz="2800" dirty="0"/>
              <a:t>INTEREST RATE PREDICTION</a:t>
            </a:r>
            <a:endParaRPr lang="en-IN" sz="2800" dirty="0"/>
          </a:p>
        </p:txBody>
      </p:sp>
    </p:spTree>
    <p:extLst>
      <p:ext uri="{BB962C8B-B14F-4D97-AF65-F5344CB8AC3E}">
        <p14:creationId xmlns:p14="http://schemas.microsoft.com/office/powerpoint/2010/main" val="4125624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1007761" y="257652"/>
            <a:ext cx="10324208" cy="602038"/>
          </a:xfrm>
        </p:spPr>
        <p:txBody>
          <a:bodyPr vert="horz" lIns="91440" tIns="45720" rIns="91440" bIns="45720" rtlCol="0" anchor="t">
            <a:normAutofit/>
          </a:bodyPr>
          <a:lstStyle/>
          <a:p>
            <a:pPr algn="ctr"/>
            <a:r>
              <a:rPr lang="en-US">
                <a:solidFill>
                  <a:srgbClr val="002060"/>
                </a:solidFill>
              </a:rPr>
              <a:t>CONCLUSION</a:t>
            </a:r>
            <a:endParaRPr lang="en-US" dirty="0">
              <a:solidFill>
                <a:srgbClr val="002060"/>
              </a:solidFill>
            </a:endParaRPr>
          </a:p>
        </p:txBody>
      </p:sp>
      <p:pic>
        <p:nvPicPr>
          <p:cNvPr id="3" name="Picture 2" descr="INSAID| International School of AI &amp; Data Science | Research ...">
            <a:extLst>
              <a:ext uri="{FF2B5EF4-FFF2-40B4-BE49-F238E27FC236}">
                <a16:creationId xmlns:a16="http://schemas.microsoft.com/office/drawing/2014/main" id="{F4F339C0-0830-4772-BE4D-3FE47F5D27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941" y="5921019"/>
            <a:ext cx="3421191" cy="8373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6659D6A-FC10-4F35-BA8A-73FB519F16C8}"/>
              </a:ext>
            </a:extLst>
          </p:cNvPr>
          <p:cNvSpPr txBox="1"/>
          <p:nvPr/>
        </p:nvSpPr>
        <p:spPr>
          <a:xfrm>
            <a:off x="1160761" y="1422142"/>
            <a:ext cx="9995933" cy="3477875"/>
          </a:xfrm>
          <a:prstGeom prst="rect">
            <a:avLst/>
          </a:prstGeom>
          <a:noFill/>
        </p:spPr>
        <p:txBody>
          <a:bodyPr wrap="square" rtlCol="0">
            <a:spAutoFit/>
          </a:bodyPr>
          <a:lstStyle/>
          <a:p>
            <a:pPr marL="285750" indent="-285750" algn="l">
              <a:buFont typeface="Wingdings" panose="05000000000000000000" pitchFamily="2" charset="2"/>
              <a:buChar char="ü"/>
            </a:pPr>
            <a:r>
              <a:rPr lang="en-US" sz="2200" i="0" dirty="0">
                <a:solidFill>
                  <a:srgbClr val="000000"/>
                </a:solidFill>
                <a:effectLst/>
                <a:latin typeface="Helvetica Neue"/>
              </a:rPr>
              <a:t>In all prediction </a:t>
            </a:r>
            <a:r>
              <a:rPr lang="en-US" sz="2200" b="1" i="0" dirty="0">
                <a:solidFill>
                  <a:srgbClr val="000000"/>
                </a:solidFill>
                <a:effectLst/>
                <a:latin typeface="Helvetica Neue"/>
              </a:rPr>
              <a:t>Random Forest Model </a:t>
            </a:r>
            <a:r>
              <a:rPr lang="en-US" sz="2200" i="0" dirty="0">
                <a:solidFill>
                  <a:srgbClr val="000000"/>
                </a:solidFill>
                <a:effectLst/>
                <a:latin typeface="Helvetica Neue"/>
              </a:rPr>
              <a:t>is looks good so far</a:t>
            </a:r>
            <a:r>
              <a:rPr lang="en-US" sz="2200" b="1" i="0" dirty="0">
                <a:solidFill>
                  <a:srgbClr val="000000"/>
                </a:solidFill>
                <a:effectLst/>
                <a:latin typeface="Helvetica Neue"/>
              </a:rPr>
              <a:t>.</a:t>
            </a:r>
          </a:p>
          <a:p>
            <a:pPr marL="285750" indent="-285750" algn="l">
              <a:buFont typeface="Wingdings" panose="05000000000000000000" pitchFamily="2" charset="2"/>
              <a:buChar char="ü"/>
            </a:pPr>
            <a:endParaRPr lang="en-US" sz="2200" b="1" i="0" dirty="0">
              <a:solidFill>
                <a:srgbClr val="000000"/>
              </a:solidFill>
              <a:effectLst/>
              <a:latin typeface="Helvetica Neue"/>
            </a:endParaRPr>
          </a:p>
          <a:p>
            <a:pPr marL="742950" lvl="1" indent="-285750">
              <a:buFont typeface="Wingdings" panose="05000000000000000000" pitchFamily="2" charset="2"/>
              <a:buChar char="Ø"/>
            </a:pPr>
            <a:r>
              <a:rPr lang="en-US" sz="2200" b="1" i="0" dirty="0">
                <a:solidFill>
                  <a:srgbClr val="000000"/>
                </a:solidFill>
                <a:effectLst/>
                <a:latin typeface="Helvetica Neue"/>
              </a:rPr>
              <a:t>R squared </a:t>
            </a:r>
            <a:r>
              <a:rPr lang="en-US" sz="2200" b="0" i="0" dirty="0">
                <a:solidFill>
                  <a:srgbClr val="000000"/>
                </a:solidFill>
                <a:effectLst/>
                <a:latin typeface="Helvetica Neue"/>
              </a:rPr>
              <a:t>values for training and test is very small, it indicates that our model is not overfitting on the training set and is generalizing well on the test set.</a:t>
            </a:r>
          </a:p>
          <a:p>
            <a:pPr marL="742950" lvl="1" indent="-285750">
              <a:buFont typeface="Wingdings" panose="05000000000000000000" pitchFamily="2" charset="2"/>
              <a:buChar char="Ø"/>
            </a:pPr>
            <a:endParaRPr lang="en-US" sz="2200" b="0" i="0" dirty="0">
              <a:solidFill>
                <a:srgbClr val="000000"/>
              </a:solidFill>
              <a:effectLst/>
              <a:latin typeface="Helvetica Neue"/>
            </a:endParaRPr>
          </a:p>
          <a:p>
            <a:pPr marL="742950" lvl="1" indent="-285750">
              <a:buFont typeface="Wingdings" panose="05000000000000000000" pitchFamily="2" charset="2"/>
              <a:buChar char="Ø"/>
            </a:pPr>
            <a:r>
              <a:rPr lang="en-US" sz="2200" b="0" i="0" dirty="0">
                <a:solidFill>
                  <a:srgbClr val="000000"/>
                </a:solidFill>
                <a:effectLst/>
                <a:latin typeface="Helvetica Neue"/>
              </a:rPr>
              <a:t>As a result we can say that our model will be able to make good predictions on new data and will help them to provide suitable Interest Rate to the new applicants based on their applications.</a:t>
            </a:r>
          </a:p>
          <a:p>
            <a:pPr marL="285750" indent="-285750">
              <a:buFont typeface="Arial" panose="020B0604020202020204" pitchFamily="34" charset="0"/>
              <a:buChar char="•"/>
            </a:pPr>
            <a:endParaRPr lang="en-IN" sz="2200" dirty="0"/>
          </a:p>
        </p:txBody>
      </p:sp>
    </p:spTree>
    <p:extLst>
      <p:ext uri="{BB962C8B-B14F-4D97-AF65-F5344CB8AC3E}">
        <p14:creationId xmlns:p14="http://schemas.microsoft.com/office/powerpoint/2010/main" val="181621654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8" name="Picture 47">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50" name="Freeform: Shape 49">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2" name="Picture 51">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54" name="Rectangle 53">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Freeform: Shape 55">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Oval 57">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2282700"/>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D3C9CC-F0AD-4F56-9B0F-18ED29C3B4C9}"/>
              </a:ext>
            </a:extLst>
          </p:cNvPr>
          <p:cNvSpPr>
            <a:spLocks noGrp="1"/>
          </p:cNvSpPr>
          <p:nvPr>
            <p:ph type="ctrTitle"/>
          </p:nvPr>
        </p:nvSpPr>
        <p:spPr>
          <a:xfrm>
            <a:off x="5283200" y="2827448"/>
            <a:ext cx="7453101" cy="1434916"/>
          </a:xfrm>
        </p:spPr>
        <p:txBody>
          <a:bodyPr>
            <a:normAutofit/>
          </a:bodyPr>
          <a:lstStyle/>
          <a:p>
            <a:pPr algn="l"/>
            <a:r>
              <a:rPr lang="en-US" sz="8000" b="1" dirty="0">
                <a:solidFill>
                  <a:srgbClr val="002060"/>
                </a:solidFill>
              </a:rPr>
              <a:t>THANK YOU!</a:t>
            </a:r>
          </a:p>
        </p:txBody>
      </p:sp>
      <p:pic>
        <p:nvPicPr>
          <p:cNvPr id="4" name="Picture 2" descr="INSAID| International School of AI &amp; Data Science | Research ...">
            <a:extLst>
              <a:ext uri="{FF2B5EF4-FFF2-40B4-BE49-F238E27FC236}">
                <a16:creationId xmlns:a16="http://schemas.microsoft.com/office/drawing/2014/main" id="{53C8D52B-26DF-48C5-8CE3-7E874E15BB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1365" y="5915369"/>
            <a:ext cx="3421191" cy="837368"/>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13B70E33-15BC-4DDE-A161-95D640DFC3F5}"/>
              </a:ext>
            </a:extLst>
          </p:cNvPr>
          <p:cNvSpPr txBox="1">
            <a:spLocks/>
          </p:cNvSpPr>
          <p:nvPr/>
        </p:nvSpPr>
        <p:spPr>
          <a:xfrm>
            <a:off x="9246853" y="6069462"/>
            <a:ext cx="2912392" cy="777565"/>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en-US" b="1" dirty="0">
                <a:solidFill>
                  <a:srgbClr val="002060"/>
                </a:solidFill>
              </a:rPr>
              <a:t>By: Kaushik Rathod</a:t>
            </a:r>
          </a:p>
          <a:p>
            <a:r>
              <a:rPr lang="en-US" b="1" dirty="0">
                <a:solidFill>
                  <a:srgbClr val="002060"/>
                </a:solidFill>
              </a:rPr>
              <a:t>Batch: Mar - 2020</a:t>
            </a:r>
            <a:endParaRPr lang="en-IN" b="1" dirty="0">
              <a:solidFill>
                <a:srgbClr val="002060"/>
              </a:solidFill>
            </a:endParaRPr>
          </a:p>
        </p:txBody>
      </p:sp>
    </p:spTree>
    <p:extLst>
      <p:ext uri="{BB962C8B-B14F-4D97-AF65-F5344CB8AC3E}">
        <p14:creationId xmlns:p14="http://schemas.microsoft.com/office/powerpoint/2010/main" val="1526651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1007761" y="187220"/>
            <a:ext cx="10324208" cy="602038"/>
          </a:xfrm>
        </p:spPr>
        <p:txBody>
          <a:bodyPr>
            <a:normAutofit/>
          </a:bodyPr>
          <a:lstStyle/>
          <a:p>
            <a:pPr algn="ctr"/>
            <a:r>
              <a:rPr lang="en-US" dirty="0">
                <a:solidFill>
                  <a:srgbClr val="002060"/>
                </a:solidFill>
              </a:rPr>
              <a:t>PROBLEM STATEMENT</a:t>
            </a:r>
          </a:p>
        </p:txBody>
      </p:sp>
      <p:pic>
        <p:nvPicPr>
          <p:cNvPr id="3" name="Picture 2" descr="INSAID| International School of AI &amp; Data Science | Research ...">
            <a:extLst>
              <a:ext uri="{FF2B5EF4-FFF2-40B4-BE49-F238E27FC236}">
                <a16:creationId xmlns:a16="http://schemas.microsoft.com/office/drawing/2014/main" id="{F4F339C0-0830-4772-BE4D-3FE47F5D27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941" y="5921019"/>
            <a:ext cx="3421191" cy="8373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6659D6A-FC10-4F35-BA8A-73FB519F16C8}"/>
              </a:ext>
            </a:extLst>
          </p:cNvPr>
          <p:cNvSpPr txBox="1"/>
          <p:nvPr/>
        </p:nvSpPr>
        <p:spPr>
          <a:xfrm>
            <a:off x="1206089" y="1305341"/>
            <a:ext cx="9905276" cy="4247317"/>
          </a:xfrm>
          <a:prstGeom prst="rect">
            <a:avLst/>
          </a:prstGeom>
          <a:noFill/>
        </p:spPr>
        <p:txBody>
          <a:bodyPr wrap="none" rtlCol="0">
            <a:spAutoFit/>
          </a:bodyPr>
          <a:lstStyle/>
          <a:p>
            <a:pPr marL="285750" indent="-285750" algn="l">
              <a:buFont typeface="Wingdings" panose="05000000000000000000" pitchFamily="2" charset="2"/>
              <a:buChar char="Ø"/>
            </a:pPr>
            <a:r>
              <a:rPr lang="en-US" sz="3000" b="0" i="0" dirty="0">
                <a:solidFill>
                  <a:srgbClr val="000000"/>
                </a:solidFill>
                <a:effectLst/>
                <a:latin typeface="Helvetica Neue"/>
              </a:rPr>
              <a:t> Identify best Interest Rate for different types of Loan </a:t>
            </a:r>
          </a:p>
          <a:p>
            <a:pPr algn="l"/>
            <a:r>
              <a:rPr lang="en-US" sz="3000" b="0" i="0" dirty="0">
                <a:solidFill>
                  <a:srgbClr val="000000"/>
                </a:solidFill>
                <a:effectLst/>
                <a:latin typeface="Helvetica Neue"/>
              </a:rPr>
              <a:t>    applications with help of given dataset, dataset </a:t>
            </a:r>
          </a:p>
          <a:p>
            <a:pPr algn="l"/>
            <a:r>
              <a:rPr lang="en-US" sz="3000" dirty="0">
                <a:solidFill>
                  <a:srgbClr val="000000"/>
                </a:solidFill>
                <a:latin typeface="Helvetica Neue"/>
              </a:rPr>
              <a:t>    </a:t>
            </a:r>
            <a:r>
              <a:rPr lang="en-US" sz="3000" b="0" i="0" dirty="0">
                <a:solidFill>
                  <a:srgbClr val="000000"/>
                </a:solidFill>
                <a:effectLst/>
                <a:latin typeface="Helvetica Neue"/>
              </a:rPr>
              <a:t>has many types of loan applications with Interest Rate </a:t>
            </a:r>
          </a:p>
          <a:p>
            <a:pPr algn="l"/>
            <a:r>
              <a:rPr lang="en-US" sz="3000" dirty="0">
                <a:solidFill>
                  <a:srgbClr val="000000"/>
                </a:solidFill>
                <a:latin typeface="Helvetica Neue"/>
              </a:rPr>
              <a:t>    </a:t>
            </a:r>
            <a:r>
              <a:rPr lang="en-US" sz="3000" b="0" i="0" dirty="0">
                <a:solidFill>
                  <a:srgbClr val="000000"/>
                </a:solidFill>
                <a:effectLst/>
                <a:latin typeface="Helvetica Neue"/>
              </a:rPr>
              <a:t>along with other details</a:t>
            </a:r>
          </a:p>
          <a:p>
            <a:pPr algn="l"/>
            <a:endParaRPr lang="en-US" sz="3000" b="0" i="0" dirty="0">
              <a:solidFill>
                <a:srgbClr val="000000"/>
              </a:solidFill>
              <a:effectLst/>
              <a:latin typeface="Helvetica Neue"/>
            </a:endParaRPr>
          </a:p>
          <a:p>
            <a:pPr marL="285750" indent="-285750" algn="l">
              <a:buFont typeface="Wingdings" panose="05000000000000000000" pitchFamily="2" charset="2"/>
              <a:buChar char="Ø"/>
            </a:pPr>
            <a:r>
              <a:rPr lang="en-US" sz="3000" b="0" i="0" dirty="0">
                <a:solidFill>
                  <a:srgbClr val="000000"/>
                </a:solidFill>
                <a:effectLst/>
                <a:latin typeface="Helvetica Neue"/>
              </a:rPr>
              <a:t> We needs to create a different types of model and </a:t>
            </a:r>
          </a:p>
          <a:p>
            <a:pPr algn="l"/>
            <a:r>
              <a:rPr lang="en-US" sz="3000" b="0" i="0" dirty="0">
                <a:solidFill>
                  <a:srgbClr val="000000"/>
                </a:solidFill>
                <a:effectLst/>
                <a:latin typeface="Helvetica Neue"/>
              </a:rPr>
              <a:t>    analyze which will predict best Interest Rate for new </a:t>
            </a:r>
          </a:p>
          <a:p>
            <a:pPr algn="l"/>
            <a:r>
              <a:rPr lang="en-US" sz="3000" b="0" i="0" dirty="0">
                <a:solidFill>
                  <a:srgbClr val="000000"/>
                </a:solidFill>
                <a:effectLst/>
                <a:latin typeface="Helvetica Neue"/>
              </a:rPr>
              <a:t>    applications</a:t>
            </a:r>
          </a:p>
          <a:p>
            <a:pPr marL="285750" indent="-285750">
              <a:buFont typeface="Arial" panose="020B0604020202020204" pitchFamily="34" charset="0"/>
              <a:buChar char="•"/>
            </a:pPr>
            <a:endParaRPr lang="en-IN" sz="3000" dirty="0"/>
          </a:p>
        </p:txBody>
      </p:sp>
    </p:spTree>
    <p:extLst>
      <p:ext uri="{BB962C8B-B14F-4D97-AF65-F5344CB8AC3E}">
        <p14:creationId xmlns:p14="http://schemas.microsoft.com/office/powerpoint/2010/main" val="215192488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1007761" y="187220"/>
            <a:ext cx="10324208" cy="602038"/>
          </a:xfrm>
        </p:spPr>
        <p:txBody>
          <a:bodyPr>
            <a:normAutofit/>
          </a:bodyPr>
          <a:lstStyle/>
          <a:p>
            <a:pPr algn="ctr"/>
            <a:r>
              <a:rPr lang="en-US" dirty="0">
                <a:solidFill>
                  <a:srgbClr val="002060"/>
                </a:solidFill>
              </a:rPr>
              <a:t>DATASET FEATURES</a:t>
            </a:r>
          </a:p>
        </p:txBody>
      </p:sp>
      <p:pic>
        <p:nvPicPr>
          <p:cNvPr id="3" name="Picture 2" descr="INSAID| International School of AI &amp; Data Science | Research ...">
            <a:extLst>
              <a:ext uri="{FF2B5EF4-FFF2-40B4-BE49-F238E27FC236}">
                <a16:creationId xmlns:a16="http://schemas.microsoft.com/office/drawing/2014/main" id="{F4F339C0-0830-4772-BE4D-3FE47F5D27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941" y="5921019"/>
            <a:ext cx="3421191" cy="83736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screenshot of a social media post&#10;&#10;Description automatically generated">
            <a:extLst>
              <a:ext uri="{FF2B5EF4-FFF2-40B4-BE49-F238E27FC236}">
                <a16:creationId xmlns:a16="http://schemas.microsoft.com/office/drawing/2014/main" id="{2A4E61E0-066D-46CF-BA0E-13176A0008B9}"/>
              </a:ext>
            </a:extLst>
          </p:cNvPr>
          <p:cNvPicPr>
            <a:picLocks noChangeAspect="1"/>
          </p:cNvPicPr>
          <p:nvPr/>
        </p:nvPicPr>
        <p:blipFill>
          <a:blip r:embed="rId3"/>
          <a:stretch>
            <a:fillRect/>
          </a:stretch>
        </p:blipFill>
        <p:spPr>
          <a:xfrm>
            <a:off x="1006622" y="789258"/>
            <a:ext cx="10347178" cy="5032148"/>
          </a:xfrm>
          <a:prstGeom prst="rect">
            <a:avLst/>
          </a:prstGeom>
        </p:spPr>
      </p:pic>
      <p:sp>
        <p:nvSpPr>
          <p:cNvPr id="8" name="TextBox 7">
            <a:extLst>
              <a:ext uri="{FF2B5EF4-FFF2-40B4-BE49-F238E27FC236}">
                <a16:creationId xmlns:a16="http://schemas.microsoft.com/office/drawing/2014/main" id="{F292BA41-A37F-4F18-BF00-444FC6D6AD8E}"/>
              </a:ext>
            </a:extLst>
          </p:cNvPr>
          <p:cNvSpPr txBox="1"/>
          <p:nvPr/>
        </p:nvSpPr>
        <p:spPr>
          <a:xfrm>
            <a:off x="6096001" y="976478"/>
            <a:ext cx="5069058" cy="369332"/>
          </a:xfrm>
          <a:prstGeom prst="rect">
            <a:avLst/>
          </a:prstGeom>
          <a:noFill/>
        </p:spPr>
        <p:txBody>
          <a:bodyPr wrap="square" rtlCol="0">
            <a:spAutoFit/>
          </a:bodyPr>
          <a:lstStyle/>
          <a:p>
            <a:r>
              <a:rPr lang="en-US" sz="1800" b="1" i="0" dirty="0">
                <a:solidFill>
                  <a:srgbClr val="000000"/>
                </a:solidFill>
                <a:effectLst/>
                <a:latin typeface="Helvetica Neue"/>
              </a:rPr>
              <a:t>Dataset has total 2500 rows and 15 columns</a:t>
            </a:r>
            <a:endParaRPr lang="en-IN" b="1" dirty="0"/>
          </a:p>
        </p:txBody>
      </p:sp>
      <p:sp>
        <p:nvSpPr>
          <p:cNvPr id="9" name="Flowchart: Summing Junction 8">
            <a:extLst>
              <a:ext uri="{FF2B5EF4-FFF2-40B4-BE49-F238E27FC236}">
                <a16:creationId xmlns:a16="http://schemas.microsoft.com/office/drawing/2014/main" id="{DF46685D-E96A-4DB3-8708-9F8E68A5B1C3}"/>
              </a:ext>
            </a:extLst>
          </p:cNvPr>
          <p:cNvSpPr/>
          <p:nvPr/>
        </p:nvSpPr>
        <p:spPr>
          <a:xfrm>
            <a:off x="1198517" y="1701800"/>
            <a:ext cx="205743" cy="203200"/>
          </a:xfrm>
          <a:prstGeom prst="flowChartSummingJunction">
            <a:avLst/>
          </a:prstGeom>
          <a:solidFill>
            <a:srgbClr val="FF000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14" name="Flowchart: Summing Junction 13">
            <a:extLst>
              <a:ext uri="{FF2B5EF4-FFF2-40B4-BE49-F238E27FC236}">
                <a16:creationId xmlns:a16="http://schemas.microsoft.com/office/drawing/2014/main" id="{3218E223-0769-4867-8910-F306821DAC49}"/>
              </a:ext>
            </a:extLst>
          </p:cNvPr>
          <p:cNvSpPr/>
          <p:nvPr/>
        </p:nvSpPr>
        <p:spPr>
          <a:xfrm>
            <a:off x="1198516" y="3488761"/>
            <a:ext cx="205743" cy="203200"/>
          </a:xfrm>
          <a:prstGeom prst="flowChartSummingJunction">
            <a:avLst/>
          </a:prstGeom>
          <a:solidFill>
            <a:srgbClr val="FF000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15" name="Flowchart: Summing Junction 14">
            <a:extLst>
              <a:ext uri="{FF2B5EF4-FFF2-40B4-BE49-F238E27FC236}">
                <a16:creationId xmlns:a16="http://schemas.microsoft.com/office/drawing/2014/main" id="{CACF7F78-9057-43A1-8029-89CB23BEDB9A}"/>
              </a:ext>
            </a:extLst>
          </p:cNvPr>
          <p:cNvSpPr/>
          <p:nvPr/>
        </p:nvSpPr>
        <p:spPr>
          <a:xfrm>
            <a:off x="1198516" y="2220097"/>
            <a:ext cx="205743" cy="203200"/>
          </a:xfrm>
          <a:prstGeom prst="flowChartSummingJunction">
            <a:avLst/>
          </a:prstGeom>
          <a:solidFill>
            <a:srgbClr val="FF000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9239680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1007761" y="187220"/>
            <a:ext cx="10324208" cy="602038"/>
          </a:xfrm>
        </p:spPr>
        <p:txBody>
          <a:bodyPr>
            <a:normAutofit/>
          </a:bodyPr>
          <a:lstStyle/>
          <a:p>
            <a:pPr algn="ctr"/>
            <a:r>
              <a:rPr lang="en-US" dirty="0">
                <a:solidFill>
                  <a:srgbClr val="002060"/>
                </a:solidFill>
              </a:rPr>
              <a:t>EDA</a:t>
            </a:r>
          </a:p>
        </p:txBody>
      </p:sp>
      <p:pic>
        <p:nvPicPr>
          <p:cNvPr id="3" name="Picture 2" descr="INSAID| International School of AI &amp; Data Science | Research ...">
            <a:extLst>
              <a:ext uri="{FF2B5EF4-FFF2-40B4-BE49-F238E27FC236}">
                <a16:creationId xmlns:a16="http://schemas.microsoft.com/office/drawing/2014/main" id="{F4F339C0-0830-4772-BE4D-3FE47F5D27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941" y="5921019"/>
            <a:ext cx="3421191" cy="83736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BDE8D0ED-F574-449E-8D8D-45DA46B3B8D4}"/>
              </a:ext>
            </a:extLst>
          </p:cNvPr>
          <p:cNvPicPr>
            <a:picLocks noChangeAspect="1"/>
          </p:cNvPicPr>
          <p:nvPr/>
        </p:nvPicPr>
        <p:blipFill>
          <a:blip r:embed="rId3"/>
          <a:stretch>
            <a:fillRect/>
          </a:stretch>
        </p:blipFill>
        <p:spPr>
          <a:xfrm>
            <a:off x="1268973" y="1069289"/>
            <a:ext cx="4644986" cy="4290501"/>
          </a:xfrm>
          <a:prstGeom prst="rect">
            <a:avLst/>
          </a:prstGeom>
          <a:ln w="38100">
            <a:solidFill>
              <a:schemeClr val="tx1"/>
            </a:solidFill>
          </a:ln>
        </p:spPr>
      </p:pic>
      <p:pic>
        <p:nvPicPr>
          <p:cNvPr id="9" name="Picture 8" descr="A screenshot of a cell phone&#10;&#10;Description automatically generated">
            <a:extLst>
              <a:ext uri="{FF2B5EF4-FFF2-40B4-BE49-F238E27FC236}">
                <a16:creationId xmlns:a16="http://schemas.microsoft.com/office/drawing/2014/main" id="{1A1AD3FA-083A-4D68-A88F-2D3D62259CAE}"/>
              </a:ext>
            </a:extLst>
          </p:cNvPr>
          <p:cNvPicPr>
            <a:picLocks noChangeAspect="1"/>
          </p:cNvPicPr>
          <p:nvPr/>
        </p:nvPicPr>
        <p:blipFill>
          <a:blip r:embed="rId4"/>
          <a:stretch>
            <a:fillRect/>
          </a:stretch>
        </p:blipFill>
        <p:spPr>
          <a:xfrm>
            <a:off x="6278042" y="1061029"/>
            <a:ext cx="4624423" cy="4290501"/>
          </a:xfrm>
          <a:prstGeom prst="rect">
            <a:avLst/>
          </a:prstGeom>
          <a:ln w="38100">
            <a:solidFill>
              <a:schemeClr val="tx1"/>
            </a:solidFill>
          </a:ln>
        </p:spPr>
      </p:pic>
    </p:spTree>
    <p:extLst>
      <p:ext uri="{BB962C8B-B14F-4D97-AF65-F5344CB8AC3E}">
        <p14:creationId xmlns:p14="http://schemas.microsoft.com/office/powerpoint/2010/main" val="137927717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1007761" y="187220"/>
            <a:ext cx="10324208" cy="602038"/>
          </a:xfrm>
        </p:spPr>
        <p:txBody>
          <a:bodyPr>
            <a:normAutofit/>
          </a:bodyPr>
          <a:lstStyle/>
          <a:p>
            <a:pPr algn="ctr"/>
            <a:r>
              <a:rPr lang="en-US" dirty="0">
                <a:solidFill>
                  <a:srgbClr val="002060"/>
                </a:solidFill>
              </a:rPr>
              <a:t>EDA</a:t>
            </a:r>
          </a:p>
        </p:txBody>
      </p:sp>
      <p:pic>
        <p:nvPicPr>
          <p:cNvPr id="3" name="Picture 2" descr="INSAID| International School of AI &amp; Data Science | Research ...">
            <a:extLst>
              <a:ext uri="{FF2B5EF4-FFF2-40B4-BE49-F238E27FC236}">
                <a16:creationId xmlns:a16="http://schemas.microsoft.com/office/drawing/2014/main" id="{F4F339C0-0830-4772-BE4D-3FE47F5D27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941" y="5921019"/>
            <a:ext cx="3421191" cy="83736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screenshot of a cell phone&#10;&#10;Description automatically generated">
            <a:extLst>
              <a:ext uri="{FF2B5EF4-FFF2-40B4-BE49-F238E27FC236}">
                <a16:creationId xmlns:a16="http://schemas.microsoft.com/office/drawing/2014/main" id="{4A88152F-E5E6-45CE-B0DD-69654C91C4B3}"/>
              </a:ext>
            </a:extLst>
          </p:cNvPr>
          <p:cNvPicPr>
            <a:picLocks noChangeAspect="1"/>
          </p:cNvPicPr>
          <p:nvPr/>
        </p:nvPicPr>
        <p:blipFill>
          <a:blip r:embed="rId3"/>
          <a:stretch>
            <a:fillRect/>
          </a:stretch>
        </p:blipFill>
        <p:spPr>
          <a:xfrm>
            <a:off x="1631853" y="789258"/>
            <a:ext cx="9347480" cy="4930824"/>
          </a:xfrm>
          <a:prstGeom prst="rect">
            <a:avLst/>
          </a:prstGeom>
          <a:ln w="38100">
            <a:solidFill>
              <a:schemeClr val="tx1"/>
            </a:solidFill>
          </a:ln>
        </p:spPr>
      </p:pic>
    </p:spTree>
    <p:extLst>
      <p:ext uri="{BB962C8B-B14F-4D97-AF65-F5344CB8AC3E}">
        <p14:creationId xmlns:p14="http://schemas.microsoft.com/office/powerpoint/2010/main" val="131432636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1007761" y="187220"/>
            <a:ext cx="10324208" cy="602038"/>
          </a:xfrm>
        </p:spPr>
        <p:txBody>
          <a:bodyPr>
            <a:normAutofit/>
          </a:bodyPr>
          <a:lstStyle/>
          <a:p>
            <a:pPr algn="ctr"/>
            <a:r>
              <a:rPr lang="en-IN" dirty="0">
                <a:solidFill>
                  <a:srgbClr val="002060"/>
                </a:solidFill>
              </a:rPr>
              <a:t>ASSUMPTIONS</a:t>
            </a:r>
            <a:r>
              <a:rPr lang="en-IN" b="0" i="0" dirty="0">
                <a:solidFill>
                  <a:srgbClr val="222222"/>
                </a:solidFill>
                <a:effectLst/>
                <a:latin typeface="arial" panose="020B0604020202020204" pitchFamily="34" charset="0"/>
              </a:rPr>
              <a:t> </a:t>
            </a:r>
            <a:endParaRPr lang="en-US" dirty="0">
              <a:solidFill>
                <a:srgbClr val="002060"/>
              </a:solidFill>
            </a:endParaRPr>
          </a:p>
        </p:txBody>
      </p:sp>
      <p:pic>
        <p:nvPicPr>
          <p:cNvPr id="3" name="Picture 2" descr="INSAID| International School of AI &amp; Data Science | Research ...">
            <a:extLst>
              <a:ext uri="{FF2B5EF4-FFF2-40B4-BE49-F238E27FC236}">
                <a16:creationId xmlns:a16="http://schemas.microsoft.com/office/drawing/2014/main" id="{F4F339C0-0830-4772-BE4D-3FE47F5D27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941" y="5921019"/>
            <a:ext cx="3421191" cy="8373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6659D6A-FC10-4F35-BA8A-73FB519F16C8}"/>
              </a:ext>
            </a:extLst>
          </p:cNvPr>
          <p:cNvSpPr txBox="1"/>
          <p:nvPr/>
        </p:nvSpPr>
        <p:spPr>
          <a:xfrm>
            <a:off x="1276800" y="1383936"/>
            <a:ext cx="10009452" cy="3046988"/>
          </a:xfrm>
          <a:prstGeom prst="rect">
            <a:avLst/>
          </a:prstGeom>
          <a:noFill/>
        </p:spPr>
        <p:txBody>
          <a:bodyPr wrap="square" rtlCol="0">
            <a:spAutoFit/>
          </a:bodyPr>
          <a:lstStyle/>
          <a:p>
            <a:pPr algn="l"/>
            <a:endParaRPr lang="en-US" sz="2400" b="0" i="0" dirty="0">
              <a:solidFill>
                <a:srgbClr val="000000"/>
              </a:solidFill>
              <a:effectLst/>
              <a:latin typeface="Helvetica Neue"/>
            </a:endParaRPr>
          </a:p>
          <a:p>
            <a:pPr marL="285750" indent="-285750" algn="l">
              <a:buFont typeface="Wingdings" panose="05000000000000000000" pitchFamily="2" charset="2"/>
              <a:buChar char="Ø"/>
            </a:pPr>
            <a:r>
              <a:rPr lang="en-US" sz="2400" dirty="0">
                <a:solidFill>
                  <a:srgbClr val="000000"/>
                </a:solidFill>
                <a:latin typeface="Helvetica Neue"/>
              </a:rPr>
              <a:t>  As per problem statement our Target Variable is ‘</a:t>
            </a:r>
            <a:r>
              <a:rPr lang="en-US" sz="2400" b="1" dirty="0">
                <a:solidFill>
                  <a:srgbClr val="000000"/>
                </a:solidFill>
                <a:latin typeface="Helvetica Neue"/>
              </a:rPr>
              <a:t>Interest Rate</a:t>
            </a:r>
            <a:r>
              <a:rPr lang="en-US" sz="2400" dirty="0">
                <a:solidFill>
                  <a:srgbClr val="000000"/>
                </a:solidFill>
                <a:latin typeface="Helvetica Neue"/>
              </a:rPr>
              <a:t>’ </a:t>
            </a:r>
          </a:p>
          <a:p>
            <a:pPr algn="l"/>
            <a:r>
              <a:rPr lang="en-US" sz="2400" dirty="0">
                <a:solidFill>
                  <a:srgbClr val="000000"/>
                </a:solidFill>
                <a:latin typeface="Helvetica Neue"/>
              </a:rPr>
              <a:t>     so this is not a categorial but its a </a:t>
            </a:r>
            <a:r>
              <a:rPr lang="en-US" sz="2400" b="1" dirty="0">
                <a:solidFill>
                  <a:srgbClr val="000000"/>
                </a:solidFill>
                <a:latin typeface="Helvetica Neue"/>
              </a:rPr>
              <a:t>regression</a:t>
            </a:r>
            <a:r>
              <a:rPr lang="en-US" sz="2400" dirty="0">
                <a:solidFill>
                  <a:srgbClr val="000000"/>
                </a:solidFill>
                <a:latin typeface="Helvetica Neue"/>
              </a:rPr>
              <a:t> problem</a:t>
            </a:r>
          </a:p>
          <a:p>
            <a:pPr algn="l"/>
            <a:endParaRPr lang="en-US" sz="2400" dirty="0">
              <a:solidFill>
                <a:srgbClr val="000000"/>
              </a:solidFill>
              <a:latin typeface="Helvetica Neue"/>
            </a:endParaRPr>
          </a:p>
          <a:p>
            <a:pPr marL="285750" indent="-285750" algn="l">
              <a:buFont typeface="Wingdings" panose="05000000000000000000" pitchFamily="2" charset="2"/>
              <a:buChar char="Ø"/>
            </a:pPr>
            <a:r>
              <a:rPr lang="en-US" sz="2400" b="0" i="0" dirty="0">
                <a:solidFill>
                  <a:srgbClr val="000000"/>
                </a:solidFill>
                <a:effectLst/>
                <a:latin typeface="Helvetica Neue"/>
              </a:rPr>
              <a:t>  Performed data cleanup, removed outliers and</a:t>
            </a:r>
            <a:r>
              <a:rPr lang="en-IN" sz="2400" dirty="0"/>
              <a:t> removed some    </a:t>
            </a:r>
          </a:p>
          <a:p>
            <a:pPr algn="l"/>
            <a:r>
              <a:rPr lang="en-IN" sz="2400" dirty="0"/>
              <a:t>      columns which are not relevant for analysis</a:t>
            </a:r>
          </a:p>
          <a:p>
            <a:pPr marL="457200" indent="-457200">
              <a:buFont typeface="Wingdings" panose="05000000000000000000" pitchFamily="2" charset="2"/>
              <a:buChar char="Ø"/>
            </a:pPr>
            <a:endParaRPr lang="en-IN" sz="2400" dirty="0"/>
          </a:p>
          <a:p>
            <a:pPr marL="457200" indent="-457200">
              <a:buFont typeface="Wingdings" panose="05000000000000000000" pitchFamily="2" charset="2"/>
              <a:buChar char="Ø"/>
            </a:pPr>
            <a:r>
              <a:rPr lang="en-IN" sz="2400" dirty="0"/>
              <a:t>Also added some logical columns for analysis</a:t>
            </a:r>
          </a:p>
        </p:txBody>
      </p:sp>
    </p:spTree>
    <p:extLst>
      <p:ext uri="{BB962C8B-B14F-4D97-AF65-F5344CB8AC3E}">
        <p14:creationId xmlns:p14="http://schemas.microsoft.com/office/powerpoint/2010/main" val="392697560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1007761" y="187220"/>
            <a:ext cx="10324208" cy="602038"/>
          </a:xfrm>
        </p:spPr>
        <p:txBody>
          <a:bodyPr>
            <a:normAutofit/>
          </a:bodyPr>
          <a:lstStyle/>
          <a:p>
            <a:pPr algn="ctr"/>
            <a:r>
              <a:rPr lang="en-US" dirty="0">
                <a:solidFill>
                  <a:srgbClr val="002060"/>
                </a:solidFill>
              </a:rPr>
              <a:t>CORRELATION</a:t>
            </a:r>
          </a:p>
        </p:txBody>
      </p:sp>
      <p:pic>
        <p:nvPicPr>
          <p:cNvPr id="12" name="Picture 11" descr="A screenshot of a cell phone&#10;&#10;Description automatically generated">
            <a:extLst>
              <a:ext uri="{FF2B5EF4-FFF2-40B4-BE49-F238E27FC236}">
                <a16:creationId xmlns:a16="http://schemas.microsoft.com/office/drawing/2014/main" id="{13E4510C-F89A-40E6-B071-1C8B91412ADA}"/>
              </a:ext>
            </a:extLst>
          </p:cNvPr>
          <p:cNvPicPr>
            <a:picLocks noChangeAspect="1"/>
          </p:cNvPicPr>
          <p:nvPr/>
        </p:nvPicPr>
        <p:blipFill>
          <a:blip r:embed="rId2"/>
          <a:stretch>
            <a:fillRect/>
          </a:stretch>
        </p:blipFill>
        <p:spPr>
          <a:xfrm>
            <a:off x="1092989" y="850900"/>
            <a:ext cx="5282412" cy="5247919"/>
          </a:xfrm>
          <a:prstGeom prst="rect">
            <a:avLst/>
          </a:prstGeom>
          <a:ln w="38100">
            <a:noFill/>
          </a:ln>
        </p:spPr>
      </p:pic>
      <p:pic>
        <p:nvPicPr>
          <p:cNvPr id="3" name="Picture 2" descr="INSAID| International School of AI &amp; Data Science | Research ...">
            <a:extLst>
              <a:ext uri="{FF2B5EF4-FFF2-40B4-BE49-F238E27FC236}">
                <a16:creationId xmlns:a16="http://schemas.microsoft.com/office/drawing/2014/main" id="{F4F339C0-0830-4772-BE4D-3FE47F5D27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941" y="5921019"/>
            <a:ext cx="3421191" cy="83736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BF35F53-0C64-45F7-9017-27425ECA2572}"/>
              </a:ext>
            </a:extLst>
          </p:cNvPr>
          <p:cNvSpPr txBox="1"/>
          <p:nvPr/>
        </p:nvSpPr>
        <p:spPr>
          <a:xfrm>
            <a:off x="9009381" y="1231900"/>
            <a:ext cx="45719" cy="369332"/>
          </a:xfrm>
          <a:prstGeom prst="rect">
            <a:avLst/>
          </a:prstGeom>
          <a:noFill/>
        </p:spPr>
        <p:txBody>
          <a:bodyPr wrap="square" rtlCol="0">
            <a:spAutoFit/>
          </a:bodyPr>
          <a:lstStyle/>
          <a:p>
            <a:endParaRPr lang="en-IN" dirty="0"/>
          </a:p>
        </p:txBody>
      </p:sp>
      <p:sp>
        <p:nvSpPr>
          <p:cNvPr id="15" name="TextBox 14">
            <a:extLst>
              <a:ext uri="{FF2B5EF4-FFF2-40B4-BE49-F238E27FC236}">
                <a16:creationId xmlns:a16="http://schemas.microsoft.com/office/drawing/2014/main" id="{0BFC7007-8151-42D3-9008-C2AAADFD65D1}"/>
              </a:ext>
            </a:extLst>
          </p:cNvPr>
          <p:cNvSpPr txBox="1"/>
          <p:nvPr/>
        </p:nvSpPr>
        <p:spPr>
          <a:xfrm>
            <a:off x="6375401" y="976478"/>
            <a:ext cx="4956569" cy="4185761"/>
          </a:xfrm>
          <a:prstGeom prst="rect">
            <a:avLst/>
          </a:prstGeom>
          <a:noFill/>
        </p:spPr>
        <p:txBody>
          <a:bodyPr wrap="square" rtlCol="0">
            <a:spAutoFit/>
          </a:bodyPr>
          <a:lstStyle/>
          <a:p>
            <a:r>
              <a:rPr lang="en-US" sz="1400" b="1" i="0" dirty="0">
                <a:solidFill>
                  <a:srgbClr val="000000"/>
                </a:solidFill>
                <a:effectLst/>
                <a:latin typeface="Helvetica Neue"/>
              </a:rPr>
              <a:t>Correlations</a:t>
            </a:r>
            <a:r>
              <a:rPr lang="en-US" sz="1400" b="0" i="0" dirty="0">
                <a:solidFill>
                  <a:srgbClr val="000000"/>
                </a:solidFill>
                <a:effectLst/>
                <a:latin typeface="Helvetica Neue"/>
              </a:rPr>
              <a:t> can vary from </a:t>
            </a:r>
            <a:r>
              <a:rPr lang="en-US" sz="1400" b="1" i="0" dirty="0">
                <a:solidFill>
                  <a:srgbClr val="000000"/>
                </a:solidFill>
                <a:effectLst/>
                <a:latin typeface="Helvetica Neue"/>
              </a:rPr>
              <a:t>-1 to +1</a:t>
            </a:r>
            <a:r>
              <a:rPr lang="en-US" sz="1400" b="0" i="0" dirty="0">
                <a:solidFill>
                  <a:srgbClr val="000000"/>
                </a:solidFill>
                <a:effectLst/>
                <a:latin typeface="Helvetica Neue"/>
              </a:rPr>
              <a:t>. Closer to </a:t>
            </a:r>
            <a:r>
              <a:rPr lang="en-US" sz="1400" b="1" i="0" dirty="0">
                <a:solidFill>
                  <a:srgbClr val="000000"/>
                </a:solidFill>
                <a:effectLst/>
                <a:latin typeface="Helvetica Neue"/>
              </a:rPr>
              <a:t>+1 means strong positive correlation</a:t>
            </a:r>
            <a:r>
              <a:rPr lang="en-US" sz="1400" b="0" i="0" dirty="0">
                <a:solidFill>
                  <a:srgbClr val="000000"/>
                </a:solidFill>
                <a:effectLst/>
                <a:latin typeface="Helvetica Neue"/>
              </a:rPr>
              <a:t> and close </a:t>
            </a:r>
            <a:r>
              <a:rPr lang="en-US" sz="1400" b="1" i="0" dirty="0">
                <a:solidFill>
                  <a:srgbClr val="000000"/>
                </a:solidFill>
                <a:effectLst/>
                <a:latin typeface="Helvetica Neue"/>
              </a:rPr>
              <a:t>-1 means strong negative correlation</a:t>
            </a:r>
            <a:r>
              <a:rPr lang="en-US" sz="1400" b="0" i="0" dirty="0">
                <a:solidFill>
                  <a:srgbClr val="000000"/>
                </a:solidFill>
                <a:effectLst/>
                <a:latin typeface="Helvetica Neue"/>
              </a:rPr>
              <a:t>. Closer to </a:t>
            </a:r>
            <a:r>
              <a:rPr lang="en-US" sz="1400" b="1" i="0" dirty="0">
                <a:solidFill>
                  <a:srgbClr val="000000"/>
                </a:solidFill>
                <a:effectLst/>
                <a:latin typeface="Helvetica Neue"/>
              </a:rPr>
              <a:t>0 means not very strongly correlated</a:t>
            </a:r>
            <a:r>
              <a:rPr lang="en-US" sz="1400" b="0" i="0" dirty="0">
                <a:solidFill>
                  <a:srgbClr val="000000"/>
                </a:solidFill>
                <a:effectLst/>
                <a:latin typeface="Helvetica Neue"/>
              </a:rPr>
              <a:t>. Variables with strong correlations are mostly probable candidates for model building.</a:t>
            </a:r>
          </a:p>
          <a:p>
            <a:endParaRPr lang="en-US" sz="1400" dirty="0"/>
          </a:p>
          <a:p>
            <a:pPr marL="285750" indent="-285750">
              <a:buFont typeface="Wingdings" panose="05000000000000000000" pitchFamily="2" charset="2"/>
              <a:buChar char="§"/>
            </a:pPr>
            <a:r>
              <a:rPr lang="en-US" sz="1400" dirty="0"/>
              <a:t>There</a:t>
            </a:r>
            <a:r>
              <a:rPr lang="en-US" sz="1400" b="1" dirty="0"/>
              <a:t> </a:t>
            </a:r>
            <a:r>
              <a:rPr lang="en-IN" sz="1400" b="0" i="0" dirty="0">
                <a:solidFill>
                  <a:srgbClr val="000000"/>
                </a:solidFill>
                <a:effectLst/>
                <a:latin typeface="Helvetica Neue"/>
              </a:rPr>
              <a:t>is a </a:t>
            </a:r>
            <a:r>
              <a:rPr lang="en-IN" sz="1400" b="1" i="0" dirty="0">
                <a:solidFill>
                  <a:srgbClr val="000000"/>
                </a:solidFill>
                <a:effectLst/>
                <a:latin typeface="Helvetica Neue"/>
              </a:rPr>
              <a:t>negative correlation</a:t>
            </a:r>
            <a:r>
              <a:rPr lang="en-IN" sz="1400" b="0" i="0" dirty="0">
                <a:solidFill>
                  <a:srgbClr val="000000"/>
                </a:solidFill>
                <a:effectLst/>
                <a:latin typeface="Helvetica Neue"/>
              </a:rPr>
              <a:t> between </a:t>
            </a:r>
            <a:r>
              <a:rPr lang="en-US" sz="1400" b="1" dirty="0"/>
              <a:t>Interest Rate</a:t>
            </a:r>
            <a:r>
              <a:rPr lang="en-US" sz="1400" dirty="0"/>
              <a:t> and </a:t>
            </a:r>
            <a:r>
              <a:rPr lang="en-US" sz="1400" b="1" dirty="0"/>
              <a:t>Fico</a:t>
            </a:r>
            <a:r>
              <a:rPr lang="en-US" sz="1400" dirty="0"/>
              <a:t> (Rating) are </a:t>
            </a:r>
            <a:r>
              <a:rPr lang="en-US" sz="1400" b="1" dirty="0"/>
              <a:t>-0.71</a:t>
            </a:r>
            <a:r>
              <a:rPr lang="en-US" sz="1400" dirty="0"/>
              <a:t>, it means if </a:t>
            </a:r>
            <a:r>
              <a:rPr lang="en-US" sz="1400" b="1" dirty="0"/>
              <a:t>Fico</a:t>
            </a:r>
            <a:r>
              <a:rPr lang="en-US" sz="1400" dirty="0"/>
              <a:t> value is high as </a:t>
            </a:r>
            <a:r>
              <a:rPr lang="en-US" sz="1400" b="1" dirty="0"/>
              <a:t>Interest Rate </a:t>
            </a:r>
            <a:r>
              <a:rPr lang="en-US" sz="1400" dirty="0"/>
              <a:t>will be low.</a:t>
            </a:r>
          </a:p>
          <a:p>
            <a:endParaRPr lang="en-US" sz="1400" dirty="0"/>
          </a:p>
          <a:p>
            <a:pPr marL="285750" indent="-285750">
              <a:buFont typeface="Wingdings" panose="05000000000000000000" pitchFamily="2" charset="2"/>
              <a:buChar char="§"/>
            </a:pPr>
            <a:r>
              <a:rPr lang="en-US" sz="1400" b="0" i="0" dirty="0">
                <a:solidFill>
                  <a:srgbClr val="000000"/>
                </a:solidFill>
                <a:effectLst/>
                <a:latin typeface="Helvetica Neue"/>
              </a:rPr>
              <a:t>There is a </a:t>
            </a:r>
            <a:r>
              <a:rPr lang="en-US" sz="1400" b="1" i="0" dirty="0">
                <a:solidFill>
                  <a:srgbClr val="000000"/>
                </a:solidFill>
                <a:effectLst/>
                <a:latin typeface="Helvetica Neue"/>
              </a:rPr>
              <a:t>negative correlation</a:t>
            </a:r>
            <a:r>
              <a:rPr lang="en-US" sz="1400" b="0" i="0" dirty="0">
                <a:solidFill>
                  <a:srgbClr val="000000"/>
                </a:solidFill>
                <a:effectLst/>
                <a:latin typeface="Helvetica Neue"/>
              </a:rPr>
              <a:t> between </a:t>
            </a:r>
            <a:r>
              <a:rPr lang="en-US" sz="1400" b="1" i="0" dirty="0" err="1">
                <a:solidFill>
                  <a:srgbClr val="000000"/>
                </a:solidFill>
                <a:effectLst/>
                <a:latin typeface="Helvetica Neue"/>
              </a:rPr>
              <a:t>ho_mort</a:t>
            </a:r>
            <a:r>
              <a:rPr lang="en-US" sz="1400" b="0" i="0" dirty="0">
                <a:solidFill>
                  <a:srgbClr val="000000"/>
                </a:solidFill>
                <a:effectLst/>
                <a:latin typeface="Helvetica Neue"/>
              </a:rPr>
              <a:t>  </a:t>
            </a:r>
          </a:p>
          <a:p>
            <a:r>
              <a:rPr lang="en-US" sz="1400" b="0" i="0" dirty="0">
                <a:solidFill>
                  <a:srgbClr val="000000"/>
                </a:solidFill>
                <a:effectLst/>
                <a:latin typeface="Helvetica Neue"/>
              </a:rPr>
              <a:t>      and </a:t>
            </a:r>
            <a:r>
              <a:rPr lang="en-US" sz="1400" b="1" i="0" dirty="0" err="1">
                <a:solidFill>
                  <a:srgbClr val="000000"/>
                </a:solidFill>
                <a:effectLst/>
                <a:latin typeface="Helvetica Neue"/>
              </a:rPr>
              <a:t>ho_rent</a:t>
            </a:r>
            <a:r>
              <a:rPr lang="en-US" sz="1400" b="0" i="0" dirty="0">
                <a:solidFill>
                  <a:srgbClr val="000000"/>
                </a:solidFill>
                <a:effectLst/>
                <a:latin typeface="Helvetica Neue"/>
              </a:rPr>
              <a:t>  columns with a value </a:t>
            </a:r>
            <a:r>
              <a:rPr lang="en-US" sz="1400" b="1" i="0" dirty="0">
                <a:solidFill>
                  <a:srgbClr val="000000"/>
                </a:solidFill>
                <a:effectLst/>
                <a:latin typeface="Helvetica Neue"/>
              </a:rPr>
              <a:t>-0.85</a:t>
            </a:r>
            <a:r>
              <a:rPr lang="en-US" sz="1400" b="0" i="0" dirty="0">
                <a:solidFill>
                  <a:srgbClr val="000000"/>
                </a:solidFill>
                <a:effectLst/>
                <a:latin typeface="Helvetica Neue"/>
              </a:rPr>
              <a:t> because </a:t>
            </a:r>
          </a:p>
          <a:p>
            <a:r>
              <a:rPr lang="en-US" sz="1400" b="0" i="0" dirty="0">
                <a:solidFill>
                  <a:srgbClr val="000000"/>
                </a:solidFill>
                <a:effectLst/>
                <a:latin typeface="Helvetica Neue"/>
              </a:rPr>
              <a:t>      both of these column are the </a:t>
            </a:r>
            <a:r>
              <a:rPr lang="en-US" sz="1400" b="1" i="0" dirty="0">
                <a:solidFill>
                  <a:srgbClr val="000000"/>
                </a:solidFill>
                <a:effectLst/>
                <a:latin typeface="Helvetica Neue"/>
              </a:rPr>
              <a:t>dummy variables</a:t>
            </a:r>
            <a:r>
              <a:rPr lang="en-US" sz="1400" b="0" i="0" dirty="0">
                <a:solidFill>
                  <a:srgbClr val="000000"/>
                </a:solidFill>
                <a:effectLst/>
                <a:latin typeface="Helvetica Neue"/>
              </a:rPr>
              <a:t> of the</a:t>
            </a:r>
          </a:p>
          <a:p>
            <a:r>
              <a:rPr lang="en-US" sz="1400" b="0" i="0" dirty="0">
                <a:solidFill>
                  <a:srgbClr val="000000"/>
                </a:solidFill>
                <a:effectLst/>
                <a:latin typeface="Helvetica Neue"/>
              </a:rPr>
              <a:t>      column </a:t>
            </a:r>
            <a:r>
              <a:rPr lang="en-US" sz="1400" b="1" i="0" dirty="0" err="1">
                <a:solidFill>
                  <a:srgbClr val="000000"/>
                </a:solidFill>
                <a:effectLst/>
                <a:latin typeface="Helvetica Neue"/>
              </a:rPr>
              <a:t>Home.Ownership</a:t>
            </a:r>
            <a:r>
              <a:rPr lang="en-US" sz="1400" b="0" i="0" dirty="0">
                <a:solidFill>
                  <a:srgbClr val="000000"/>
                </a:solidFill>
                <a:effectLst/>
                <a:latin typeface="Helvetica Neue"/>
              </a:rPr>
              <a:t> from the original dataset.</a:t>
            </a:r>
          </a:p>
          <a:p>
            <a:pPr marL="285750" indent="-285750">
              <a:buFont typeface="Wingdings" panose="05000000000000000000" pitchFamily="2" charset="2"/>
              <a:buChar char="§"/>
            </a:pPr>
            <a:endParaRPr lang="en-US" sz="1400" b="0" i="0" dirty="0">
              <a:solidFill>
                <a:srgbClr val="000000"/>
              </a:solidFill>
              <a:effectLst/>
              <a:latin typeface="Helvetica Neue"/>
            </a:endParaRPr>
          </a:p>
          <a:p>
            <a:pPr marL="285750" indent="-285750">
              <a:buFont typeface="Wingdings" panose="05000000000000000000" pitchFamily="2" charset="2"/>
              <a:buChar char="§"/>
            </a:pPr>
            <a:r>
              <a:rPr lang="en-US" sz="1400" b="0" i="0" dirty="0">
                <a:solidFill>
                  <a:srgbClr val="000000"/>
                </a:solidFill>
                <a:effectLst/>
                <a:latin typeface="Helvetica Neue"/>
              </a:rPr>
              <a:t>There is also a </a:t>
            </a:r>
            <a:r>
              <a:rPr lang="en-US" sz="1400" b="1" i="0" dirty="0">
                <a:solidFill>
                  <a:srgbClr val="000000"/>
                </a:solidFill>
                <a:effectLst/>
                <a:latin typeface="Helvetica Neue"/>
              </a:rPr>
              <a:t>negative correlation</a:t>
            </a:r>
            <a:r>
              <a:rPr lang="en-US" sz="1400" b="0" i="0" dirty="0">
                <a:solidFill>
                  <a:srgbClr val="000000"/>
                </a:solidFill>
                <a:effectLst/>
                <a:latin typeface="Helvetica Neue"/>
              </a:rPr>
              <a:t> between </a:t>
            </a:r>
            <a:r>
              <a:rPr lang="en-US" sz="1400" b="1" i="0" dirty="0">
                <a:solidFill>
                  <a:srgbClr val="000000"/>
                </a:solidFill>
                <a:effectLst/>
                <a:latin typeface="Helvetica Neue"/>
              </a:rPr>
              <a:t>LP_3</a:t>
            </a:r>
            <a:r>
              <a:rPr lang="en-US" sz="1400" b="0" i="0" dirty="0">
                <a:solidFill>
                  <a:srgbClr val="000000"/>
                </a:solidFill>
                <a:effectLst/>
                <a:latin typeface="Helvetica Neue"/>
              </a:rPr>
              <a:t> </a:t>
            </a:r>
          </a:p>
          <a:p>
            <a:r>
              <a:rPr lang="en-US" sz="1400" dirty="0">
                <a:solidFill>
                  <a:srgbClr val="000000"/>
                </a:solidFill>
                <a:latin typeface="Helvetica Neue"/>
              </a:rPr>
              <a:t>      </a:t>
            </a:r>
            <a:r>
              <a:rPr lang="en-US" sz="1400" b="0" i="0" dirty="0">
                <a:solidFill>
                  <a:srgbClr val="000000"/>
                </a:solidFill>
                <a:effectLst/>
                <a:latin typeface="Helvetica Neue"/>
              </a:rPr>
              <a:t>and </a:t>
            </a:r>
            <a:r>
              <a:rPr lang="en-US" sz="1400" b="1" i="0" dirty="0">
                <a:solidFill>
                  <a:srgbClr val="000000"/>
                </a:solidFill>
                <a:effectLst/>
                <a:latin typeface="Helvetica Neue"/>
              </a:rPr>
              <a:t>LP_4</a:t>
            </a:r>
            <a:r>
              <a:rPr lang="en-US" sz="1400" b="0" i="0" dirty="0">
                <a:solidFill>
                  <a:srgbClr val="000000"/>
                </a:solidFill>
                <a:effectLst/>
                <a:latin typeface="Helvetica Neue"/>
              </a:rPr>
              <a:t> columns with a value </a:t>
            </a:r>
            <a:r>
              <a:rPr lang="en-US" sz="1400" b="1" i="0" dirty="0">
                <a:solidFill>
                  <a:srgbClr val="000000"/>
                </a:solidFill>
                <a:effectLst/>
                <a:latin typeface="Helvetica Neue"/>
              </a:rPr>
              <a:t>-0.7</a:t>
            </a:r>
            <a:r>
              <a:rPr lang="en-US" sz="1400" b="0" i="0" dirty="0">
                <a:solidFill>
                  <a:srgbClr val="000000"/>
                </a:solidFill>
                <a:effectLst/>
                <a:latin typeface="Helvetica Neue"/>
              </a:rPr>
              <a:t> because both of</a:t>
            </a:r>
          </a:p>
          <a:p>
            <a:r>
              <a:rPr lang="en-US" sz="1400" b="0" i="0" dirty="0">
                <a:solidFill>
                  <a:srgbClr val="000000"/>
                </a:solidFill>
                <a:effectLst/>
                <a:latin typeface="Helvetica Neue"/>
              </a:rPr>
              <a:t>      these column are the </a:t>
            </a:r>
            <a:r>
              <a:rPr lang="en-US" sz="1400" b="1" i="0" dirty="0">
                <a:solidFill>
                  <a:srgbClr val="000000"/>
                </a:solidFill>
                <a:effectLst/>
                <a:latin typeface="Helvetica Neue"/>
              </a:rPr>
              <a:t>dummy variables</a:t>
            </a:r>
            <a:r>
              <a:rPr lang="en-US" sz="1400" b="0" i="0" dirty="0">
                <a:solidFill>
                  <a:srgbClr val="000000"/>
                </a:solidFill>
                <a:effectLst/>
                <a:latin typeface="Helvetica Neue"/>
              </a:rPr>
              <a:t> of the  </a:t>
            </a:r>
          </a:p>
          <a:p>
            <a:r>
              <a:rPr lang="en-US" sz="1400" dirty="0">
                <a:solidFill>
                  <a:srgbClr val="000000"/>
                </a:solidFill>
                <a:latin typeface="Helvetica Neue"/>
              </a:rPr>
              <a:t>      </a:t>
            </a:r>
            <a:r>
              <a:rPr lang="en-US" sz="1400" b="0" i="0" dirty="0">
                <a:solidFill>
                  <a:srgbClr val="000000"/>
                </a:solidFill>
                <a:effectLst/>
                <a:latin typeface="Helvetica Neue"/>
              </a:rPr>
              <a:t>column </a:t>
            </a:r>
            <a:r>
              <a:rPr lang="en-US" sz="1400" b="1" i="0" dirty="0" err="1">
                <a:solidFill>
                  <a:srgbClr val="000000"/>
                </a:solidFill>
                <a:effectLst/>
                <a:latin typeface="Helvetica Neue"/>
              </a:rPr>
              <a:t>Loan.Purpose</a:t>
            </a:r>
            <a:r>
              <a:rPr lang="en-US" sz="1400" b="0" i="0" dirty="0">
                <a:solidFill>
                  <a:srgbClr val="000000"/>
                </a:solidFill>
                <a:effectLst/>
                <a:latin typeface="Helvetica Neue"/>
              </a:rPr>
              <a:t> from the original dataset.</a:t>
            </a:r>
            <a:endParaRPr lang="en-IN" sz="1400" dirty="0"/>
          </a:p>
        </p:txBody>
      </p:sp>
    </p:spTree>
    <p:extLst>
      <p:ext uri="{BB962C8B-B14F-4D97-AF65-F5344CB8AC3E}">
        <p14:creationId xmlns:p14="http://schemas.microsoft.com/office/powerpoint/2010/main" val="32566666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1007761" y="187220"/>
            <a:ext cx="10324208" cy="602038"/>
          </a:xfrm>
        </p:spPr>
        <p:txBody>
          <a:bodyPr>
            <a:normAutofit/>
          </a:bodyPr>
          <a:lstStyle/>
          <a:p>
            <a:pPr algn="ctr"/>
            <a:r>
              <a:rPr lang="en-US" dirty="0">
                <a:solidFill>
                  <a:srgbClr val="002060"/>
                </a:solidFill>
              </a:rPr>
              <a:t>MODELS</a:t>
            </a:r>
          </a:p>
        </p:txBody>
      </p:sp>
      <p:pic>
        <p:nvPicPr>
          <p:cNvPr id="3" name="Picture 2" descr="INSAID| International School of AI &amp; Data Science | Research ...">
            <a:extLst>
              <a:ext uri="{FF2B5EF4-FFF2-40B4-BE49-F238E27FC236}">
                <a16:creationId xmlns:a16="http://schemas.microsoft.com/office/drawing/2014/main" id="{F4F339C0-0830-4772-BE4D-3FE47F5D27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941" y="5921019"/>
            <a:ext cx="3421191" cy="8373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F6F1372-5D21-4654-9363-6A6709D16CB6}"/>
              </a:ext>
            </a:extLst>
          </p:cNvPr>
          <p:cNvSpPr txBox="1"/>
          <p:nvPr/>
        </p:nvSpPr>
        <p:spPr>
          <a:xfrm>
            <a:off x="1234025" y="1013156"/>
            <a:ext cx="9995933" cy="4708981"/>
          </a:xfrm>
          <a:prstGeom prst="rect">
            <a:avLst/>
          </a:prstGeom>
          <a:noFill/>
        </p:spPr>
        <p:txBody>
          <a:bodyPr wrap="square" rtlCol="0">
            <a:spAutoFit/>
          </a:bodyPr>
          <a:lstStyle/>
          <a:p>
            <a:pPr marL="285750" indent="-285750" algn="l">
              <a:buFont typeface="Wingdings" panose="05000000000000000000" pitchFamily="2" charset="2"/>
              <a:buChar char="Ø"/>
            </a:pPr>
            <a:r>
              <a:rPr lang="en-US" sz="3000" b="0" i="0" dirty="0">
                <a:solidFill>
                  <a:srgbClr val="000000"/>
                </a:solidFill>
                <a:effectLst/>
                <a:latin typeface="Helvetica Neue"/>
              </a:rPr>
              <a:t> We have used 3 different types of models for prediction based on evaluation metrics</a:t>
            </a:r>
          </a:p>
          <a:p>
            <a:pPr marL="285750" indent="-285750" algn="l">
              <a:buFont typeface="Wingdings" panose="05000000000000000000" pitchFamily="2" charset="2"/>
              <a:buChar char="Ø"/>
            </a:pPr>
            <a:endParaRPr lang="en-US" sz="3000" b="0" i="0" dirty="0">
              <a:solidFill>
                <a:srgbClr val="000000"/>
              </a:solidFill>
              <a:effectLst/>
              <a:latin typeface="Helvetica Neue"/>
            </a:endParaRPr>
          </a:p>
          <a:p>
            <a:pPr marL="914400" lvl="1" indent="-457200">
              <a:buFont typeface="Wingdings" panose="05000000000000000000" pitchFamily="2" charset="2"/>
              <a:buChar char="ü"/>
            </a:pPr>
            <a:r>
              <a:rPr lang="en-US" sz="3000" b="0" i="0" dirty="0">
                <a:solidFill>
                  <a:srgbClr val="000000"/>
                </a:solidFill>
                <a:effectLst/>
                <a:latin typeface="Helvetica Neue"/>
              </a:rPr>
              <a:t>Linear Regression </a:t>
            </a:r>
          </a:p>
          <a:p>
            <a:pPr marL="914400" lvl="1" indent="-457200">
              <a:buFont typeface="Wingdings" panose="05000000000000000000" pitchFamily="2" charset="2"/>
              <a:buChar char="ü"/>
            </a:pPr>
            <a:r>
              <a:rPr lang="en-US" sz="3000" b="0" i="0" dirty="0">
                <a:solidFill>
                  <a:srgbClr val="000000"/>
                </a:solidFill>
                <a:effectLst/>
                <a:latin typeface="Helvetica Neue"/>
              </a:rPr>
              <a:t>Decision Tree </a:t>
            </a:r>
          </a:p>
          <a:p>
            <a:pPr marL="914400" lvl="1" indent="-457200">
              <a:buFont typeface="Wingdings" panose="05000000000000000000" pitchFamily="2" charset="2"/>
              <a:buChar char="ü"/>
            </a:pPr>
            <a:r>
              <a:rPr lang="en-US" sz="3000" b="0" i="0" dirty="0">
                <a:solidFill>
                  <a:srgbClr val="000000"/>
                </a:solidFill>
                <a:effectLst/>
                <a:latin typeface="Helvetica Neue"/>
              </a:rPr>
              <a:t>Random Forest</a:t>
            </a:r>
          </a:p>
          <a:p>
            <a:pPr algn="l"/>
            <a:endParaRPr lang="en-US" sz="3000" dirty="0">
              <a:solidFill>
                <a:srgbClr val="000000"/>
              </a:solidFill>
              <a:latin typeface="Helvetica Neue"/>
            </a:endParaRPr>
          </a:p>
          <a:p>
            <a:pPr marL="285750" indent="-285750">
              <a:buFont typeface="Wingdings" panose="05000000000000000000" pitchFamily="2" charset="2"/>
              <a:buChar char="Ø"/>
            </a:pPr>
            <a:r>
              <a:rPr lang="en-US" sz="3000" b="0" i="0" dirty="0">
                <a:solidFill>
                  <a:srgbClr val="000000"/>
                </a:solidFill>
                <a:effectLst/>
                <a:latin typeface="Helvetica Neue"/>
              </a:rPr>
              <a:t> We used MAE, RMSE , R Square and </a:t>
            </a:r>
            <a:r>
              <a:rPr lang="en-IN" sz="2800" i="0" dirty="0">
                <a:solidFill>
                  <a:srgbClr val="000000"/>
                </a:solidFill>
                <a:effectLst/>
                <a:latin typeface="Helvetica Neue"/>
              </a:rPr>
              <a:t>Hyper-Parameter tuning </a:t>
            </a:r>
            <a:r>
              <a:rPr lang="en-US" sz="3000" b="0" i="0" dirty="0">
                <a:solidFill>
                  <a:srgbClr val="000000"/>
                </a:solidFill>
                <a:effectLst/>
                <a:latin typeface="Helvetica Neue"/>
              </a:rPr>
              <a:t>for prediction of the model based on accuracy score</a:t>
            </a:r>
            <a:endParaRPr lang="en-IN" sz="3000" dirty="0"/>
          </a:p>
        </p:txBody>
      </p:sp>
    </p:spTree>
    <p:extLst>
      <p:ext uri="{BB962C8B-B14F-4D97-AF65-F5344CB8AC3E}">
        <p14:creationId xmlns:p14="http://schemas.microsoft.com/office/powerpoint/2010/main" val="410993075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1007761" y="187220"/>
            <a:ext cx="10324208" cy="602038"/>
          </a:xfrm>
        </p:spPr>
        <p:txBody>
          <a:bodyPr>
            <a:normAutofit/>
          </a:bodyPr>
          <a:lstStyle/>
          <a:p>
            <a:pPr algn="ctr"/>
            <a:r>
              <a:rPr lang="en-US" dirty="0">
                <a:solidFill>
                  <a:srgbClr val="002060"/>
                </a:solidFill>
              </a:rPr>
              <a:t>EVALUATION</a:t>
            </a:r>
          </a:p>
        </p:txBody>
      </p:sp>
      <p:pic>
        <p:nvPicPr>
          <p:cNvPr id="3" name="Picture 2" descr="INSAID| International School of AI &amp; Data Science | Research ...">
            <a:extLst>
              <a:ext uri="{FF2B5EF4-FFF2-40B4-BE49-F238E27FC236}">
                <a16:creationId xmlns:a16="http://schemas.microsoft.com/office/drawing/2014/main" id="{F4F339C0-0830-4772-BE4D-3FE47F5D27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941" y="5921019"/>
            <a:ext cx="3421191" cy="83736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D1DE1A8-66C2-4177-B21B-577667A217B2}"/>
              </a:ext>
            </a:extLst>
          </p:cNvPr>
          <p:cNvSpPr txBox="1"/>
          <p:nvPr/>
        </p:nvSpPr>
        <p:spPr>
          <a:xfrm>
            <a:off x="2082801" y="3756793"/>
            <a:ext cx="8915400" cy="2308324"/>
          </a:xfrm>
          <a:prstGeom prst="rect">
            <a:avLst/>
          </a:prstGeom>
          <a:noFill/>
        </p:spPr>
        <p:txBody>
          <a:bodyPr wrap="square" rtlCol="0">
            <a:spAutoFit/>
          </a:bodyPr>
          <a:lstStyle/>
          <a:p>
            <a:r>
              <a:rPr lang="en-US" dirty="0"/>
              <a:t>               As we can see in the table </a:t>
            </a:r>
            <a:r>
              <a:rPr lang="en-US" b="1" dirty="0"/>
              <a:t>Random Forest </a:t>
            </a:r>
            <a:r>
              <a:rPr lang="en-US" dirty="0"/>
              <a:t>with </a:t>
            </a:r>
            <a:r>
              <a:rPr lang="en-US" b="1" dirty="0"/>
              <a:t>R Square </a:t>
            </a:r>
            <a:r>
              <a:rPr lang="en-US" dirty="0"/>
              <a:t>has good score </a:t>
            </a:r>
            <a:r>
              <a:rPr lang="en-US" b="1" dirty="0"/>
              <a:t>0.97</a:t>
            </a:r>
            <a:r>
              <a:rPr lang="en-US" dirty="0"/>
              <a:t> and in test data set also score is similar, similar way </a:t>
            </a:r>
            <a:r>
              <a:rPr lang="en-US" b="1" dirty="0"/>
              <a:t>Decision Tree </a:t>
            </a:r>
            <a:r>
              <a:rPr lang="en-US" dirty="0"/>
              <a:t>had </a:t>
            </a:r>
            <a:r>
              <a:rPr lang="en-US" b="1" dirty="0"/>
              <a:t>R Square </a:t>
            </a:r>
            <a:r>
              <a:rPr lang="en-US" dirty="0"/>
              <a:t>is </a:t>
            </a:r>
            <a:r>
              <a:rPr lang="en-US" b="1" dirty="0"/>
              <a:t>1</a:t>
            </a:r>
            <a:r>
              <a:rPr lang="en-US" dirty="0"/>
              <a:t> but it may overfitting. We have done </a:t>
            </a:r>
            <a:r>
              <a:rPr lang="en-IN" b="1" i="0" dirty="0">
                <a:solidFill>
                  <a:srgbClr val="000000"/>
                </a:solidFill>
                <a:effectLst/>
                <a:latin typeface="Helvetica Neue"/>
              </a:rPr>
              <a:t>Hyper-Parameter Tuning of Random Forest, </a:t>
            </a:r>
            <a:r>
              <a:rPr lang="en-IN" dirty="0"/>
              <a:t>It’s not changed much.</a:t>
            </a:r>
          </a:p>
          <a:p>
            <a:endParaRPr lang="en-IN" dirty="0"/>
          </a:p>
          <a:p>
            <a:r>
              <a:rPr lang="en-IN" dirty="0"/>
              <a:t>           Finally as per current analysis </a:t>
            </a:r>
            <a:r>
              <a:rPr lang="en-IN" b="1" dirty="0"/>
              <a:t>Linear Regression </a:t>
            </a:r>
            <a:r>
              <a:rPr lang="en-IN" dirty="0"/>
              <a:t>with </a:t>
            </a:r>
            <a:r>
              <a:rPr lang="en-IN" b="1" dirty="0"/>
              <a:t>R Square </a:t>
            </a:r>
            <a:r>
              <a:rPr lang="en-IN" dirty="0"/>
              <a:t>is good model for </a:t>
            </a:r>
            <a:r>
              <a:rPr lang="en-IN" b="1" dirty="0"/>
              <a:t>Interest Rate</a:t>
            </a:r>
            <a:r>
              <a:rPr lang="en-IN" dirty="0"/>
              <a:t>.</a:t>
            </a:r>
          </a:p>
          <a:p>
            <a:endParaRPr lang="en-IN" dirty="0"/>
          </a:p>
        </p:txBody>
      </p:sp>
      <p:pic>
        <p:nvPicPr>
          <p:cNvPr id="5" name="Picture 4" descr="A screenshot of a cell phone&#10;&#10;Description automatically generated">
            <a:extLst>
              <a:ext uri="{FF2B5EF4-FFF2-40B4-BE49-F238E27FC236}">
                <a16:creationId xmlns:a16="http://schemas.microsoft.com/office/drawing/2014/main" id="{891E2B9E-D1D5-492E-99BE-F810EE47000D}"/>
              </a:ext>
            </a:extLst>
          </p:cNvPr>
          <p:cNvPicPr>
            <a:picLocks noChangeAspect="1"/>
          </p:cNvPicPr>
          <p:nvPr/>
        </p:nvPicPr>
        <p:blipFill>
          <a:blip r:embed="rId3"/>
          <a:stretch>
            <a:fillRect/>
          </a:stretch>
        </p:blipFill>
        <p:spPr>
          <a:xfrm>
            <a:off x="2462216" y="780229"/>
            <a:ext cx="7763958" cy="2876951"/>
          </a:xfrm>
          <a:prstGeom prst="rect">
            <a:avLst/>
          </a:prstGeom>
        </p:spPr>
      </p:pic>
    </p:spTree>
    <p:extLst>
      <p:ext uri="{BB962C8B-B14F-4D97-AF65-F5344CB8AC3E}">
        <p14:creationId xmlns:p14="http://schemas.microsoft.com/office/powerpoint/2010/main" val="2162627854"/>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15A3BA9-6D02-4532-AB7C-88A97C6EE2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E38766F-4A4C-4A97-A586-D473DB73896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09D4EA3-187B-4130-8E4D-A4F81F9678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Madison design</Template>
  <TotalTime>383</TotalTime>
  <Words>510</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vt:lpstr>
      <vt:lpstr>Calibri</vt:lpstr>
      <vt:lpstr>Helvetica Neue</vt:lpstr>
      <vt:lpstr>MS Shell Dlg 2</vt:lpstr>
      <vt:lpstr>Wingdings</vt:lpstr>
      <vt:lpstr>Wingdings 3</vt:lpstr>
      <vt:lpstr>Madison</vt:lpstr>
      <vt:lpstr>PowerPoint Presentation</vt:lpstr>
      <vt:lpstr>PROBLEM STATEMENT</vt:lpstr>
      <vt:lpstr>DATASET FEATURES</vt:lpstr>
      <vt:lpstr>EDA</vt:lpstr>
      <vt:lpstr>EDA</vt:lpstr>
      <vt:lpstr>ASSUMPTIONS </vt:lpstr>
      <vt:lpstr>CORRELATION</vt:lpstr>
      <vt:lpstr>MODELS</vt:lpstr>
      <vt:lpstr>EVALUATION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Kaushik Rathod</dc:creator>
  <cp:lastModifiedBy>Kaushik Rathod</cp:lastModifiedBy>
  <cp:revision>35</cp:revision>
  <dcterms:created xsi:type="dcterms:W3CDTF">2020-09-19T09:45:22Z</dcterms:created>
  <dcterms:modified xsi:type="dcterms:W3CDTF">2020-09-20T09:34:38Z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