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4" r:id="rId10"/>
    <p:sldId id="263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shiki Chauhan" initials="KC" lastIdx="1" clrIdx="0">
    <p:extLst>
      <p:ext uri="{19B8F6BF-5375-455C-9EA6-DF929625EA0E}">
        <p15:presenceInfo xmlns:p15="http://schemas.microsoft.com/office/powerpoint/2012/main" userId="b44f466843684d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8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34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46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70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8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4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1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6B62-B756-4663-B0A2-75BC15C05B02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741E70-7B2B-41EC-AA03-EB14960EB4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4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47EA1-6C4C-40B7-A39B-3C77394C1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221948"/>
            <a:ext cx="4176383" cy="299015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  <a:cs typeface="Calibri" panose="020F0502020204030204" pitchFamily="34" charset="0"/>
              </a:rPr>
              <a:t>Predicting Risk category of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EF5A4-BC57-432B-9651-038F53AF5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941690"/>
            <a:ext cx="4171479" cy="12001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By,		11 December 2020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Kaushiki Chauhan	supervised by:			Dr. Anthony breitzman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6C473AD9-EDF3-4EAC-B456-C85BAB62D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9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    Models Build for predictions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5E21E14-3CE7-4CE0-859E-B9F56533CEE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K-Nearest Neighbors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Support Vector Machine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Kernel SVM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Logistic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95586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table : K-Nearest neighbors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5E21E14-3CE7-4CE0-859E-B9F56533CEE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451579" y="2015734"/>
            <a:ext cx="4158849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Prediction Accuracy = 94.3%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729D381-868E-42A0-9BFD-7FB8E9E8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186831"/>
            <a:ext cx="4542844" cy="3099544"/>
          </a:xfrm>
          <a:prstGeom prst="rect">
            <a:avLst/>
          </a:prstGeom>
        </p:spPr>
      </p:pic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0460010-9ECB-4B21-AA5B-0E574672F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73298"/>
              </p:ext>
            </p:extLst>
          </p:nvPr>
        </p:nvGraphicFramePr>
        <p:xfrm>
          <a:off x="1582482" y="2681056"/>
          <a:ext cx="3948304" cy="236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76">
                  <a:extLst>
                    <a:ext uri="{9D8B030D-6E8A-4147-A177-3AD203B41FA5}">
                      <a16:colId xmlns:a16="http://schemas.microsoft.com/office/drawing/2014/main" val="3530068525"/>
                    </a:ext>
                  </a:extLst>
                </a:gridCol>
                <a:gridCol w="1202994">
                  <a:extLst>
                    <a:ext uri="{9D8B030D-6E8A-4147-A177-3AD203B41FA5}">
                      <a16:colId xmlns:a16="http://schemas.microsoft.com/office/drawing/2014/main" val="881723931"/>
                    </a:ext>
                  </a:extLst>
                </a:gridCol>
                <a:gridCol w="926428">
                  <a:extLst>
                    <a:ext uri="{9D8B030D-6E8A-4147-A177-3AD203B41FA5}">
                      <a16:colId xmlns:a16="http://schemas.microsoft.com/office/drawing/2014/main" val="2298051273"/>
                    </a:ext>
                  </a:extLst>
                </a:gridCol>
                <a:gridCol w="831806">
                  <a:extLst>
                    <a:ext uri="{9D8B030D-6E8A-4147-A177-3AD203B41FA5}">
                      <a16:colId xmlns:a16="http://schemas.microsoft.com/office/drawing/2014/main" val="2730937565"/>
                    </a:ext>
                  </a:extLst>
                </a:gridCol>
              </a:tblGrid>
              <a:tr h="872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220631"/>
                  </a:ext>
                </a:extLst>
              </a:tr>
              <a:tr h="498438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21411"/>
                  </a:ext>
                </a:extLst>
              </a:tr>
              <a:tr h="498438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07821"/>
                  </a:ext>
                </a:extLst>
              </a:tr>
              <a:tr h="49843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6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table – Support Vector machine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5E21E14-3CE7-4CE0-859E-B9F56533CEE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451579" y="2015734"/>
            <a:ext cx="4158849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utoShape 2">
            <a:extLst>
              <a:ext uri="{FF2B5EF4-FFF2-40B4-BE49-F238E27FC236}">
                <a16:creationId xmlns:a16="http://schemas.microsoft.com/office/drawing/2014/main" id="{49AD683F-76E1-4F42-AB8A-F866B7A5EA6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03979" y="2168134"/>
            <a:ext cx="4158849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Accuracy improved after feature scaling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Prediction Accuracy = 99.8%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007E182-AFB0-4F76-882C-76B9E1492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67448"/>
              </p:ext>
            </p:extLst>
          </p:nvPr>
        </p:nvGraphicFramePr>
        <p:xfrm>
          <a:off x="1451580" y="3595455"/>
          <a:ext cx="4158848" cy="200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712">
                  <a:extLst>
                    <a:ext uri="{9D8B030D-6E8A-4147-A177-3AD203B41FA5}">
                      <a16:colId xmlns:a16="http://schemas.microsoft.com/office/drawing/2014/main" val="1520057915"/>
                    </a:ext>
                  </a:extLst>
                </a:gridCol>
                <a:gridCol w="1196462">
                  <a:extLst>
                    <a:ext uri="{9D8B030D-6E8A-4147-A177-3AD203B41FA5}">
                      <a16:colId xmlns:a16="http://schemas.microsoft.com/office/drawing/2014/main" val="3791568055"/>
                    </a:ext>
                  </a:extLst>
                </a:gridCol>
                <a:gridCol w="882962">
                  <a:extLst>
                    <a:ext uri="{9D8B030D-6E8A-4147-A177-3AD203B41FA5}">
                      <a16:colId xmlns:a16="http://schemas.microsoft.com/office/drawing/2014/main" val="448201710"/>
                    </a:ext>
                  </a:extLst>
                </a:gridCol>
                <a:gridCol w="1039712">
                  <a:extLst>
                    <a:ext uri="{9D8B030D-6E8A-4147-A177-3AD203B41FA5}">
                      <a16:colId xmlns:a16="http://schemas.microsoft.com/office/drawing/2014/main" val="2331342087"/>
                    </a:ext>
                  </a:extLst>
                </a:gridCol>
              </a:tblGrid>
              <a:tr h="5780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03795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00150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57750"/>
                  </a:ext>
                </a:extLst>
              </a:tr>
              <a:tr h="456353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06244"/>
                  </a:ext>
                </a:extLst>
              </a:tr>
            </a:tbl>
          </a:graphicData>
        </a:graphic>
      </p:graphicFrame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10DA1A2-19C0-438A-8837-1A65203D8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15" y="2157436"/>
            <a:ext cx="4660731" cy="31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    		Conclusion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5E21E14-3CE7-4CE0-859E-B9F56533CEE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SVM model has the best accuracy and KNN has the least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High accuracy is obtained by using feature scaling before splitting the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final model shows that the restaurant which is at high-risk is less.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restaurants which are identified as high-risk category can be inspected on a regular basis.</a:t>
            </a:r>
          </a:p>
        </p:txBody>
      </p:sp>
    </p:spTree>
    <p:extLst>
      <p:ext uri="{BB962C8B-B14F-4D97-AF65-F5344CB8AC3E}">
        <p14:creationId xmlns:p14="http://schemas.microsoft.com/office/powerpoint/2010/main" val="386842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F53A-2786-4F94-9DBB-5E2FB68EFA9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6000" dirty="0">
                <a:solidFill>
                  <a:schemeClr val="bg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689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EB1A-56C4-4CC9-8F39-A06F77F2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9999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			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8365-538E-4FA7-B9CB-11C4ED6C1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Objective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Steps for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Intro to dataset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preparation and workflow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Different models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References and acknowledgment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A2C0-AC19-4661-BC33-96D7FE0C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1588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Health Department in San Francisco has developed an inspection report and scoring system. After conducting an inspection of the facility, the Health Inspector calculates a score based on the violation observed.</a:t>
            </a:r>
          </a:p>
          <a:p>
            <a:pPr algn="just"/>
            <a:r>
              <a:rPr lang="en-US" sz="1800" dirty="0"/>
              <a:t>Violations done by the restaurant fall into three category: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High Risk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Medium Risk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Low Risk</a:t>
            </a:r>
          </a:p>
          <a:p>
            <a:pPr algn="just"/>
            <a:r>
              <a:rPr lang="en-US" dirty="0"/>
              <a:t>High risk may include food adulteration, contamination of food-contact surfaces or transmission of food borne illness.</a:t>
            </a:r>
          </a:p>
          <a:p>
            <a:pPr marL="914400" lvl="2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1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Objective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A2C0-AC19-4661-BC33-96D7FE0C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a Live Score data from DataSF site to build a predictive model which will classify the risk category of the restaurants.</a:t>
            </a:r>
          </a:p>
          <a:p>
            <a:r>
              <a:rPr lang="en-US" dirty="0"/>
              <a:t>Data cleaning and preprocessing of Raw data collected. </a:t>
            </a:r>
          </a:p>
          <a:p>
            <a:r>
              <a:rPr lang="en-US" dirty="0"/>
              <a:t>Finding a best prediction model</a:t>
            </a:r>
          </a:p>
          <a:p>
            <a:r>
              <a:rPr lang="en-US" dirty="0"/>
              <a:t>Predicting the number of restaurants fall into category of low, medium and high.</a:t>
            </a:r>
          </a:p>
        </p:txBody>
      </p:sp>
    </p:spTree>
    <p:extLst>
      <p:ext uri="{BB962C8B-B14F-4D97-AF65-F5344CB8AC3E}">
        <p14:creationId xmlns:p14="http://schemas.microsoft.com/office/powerpoint/2010/main" val="115499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	Steps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A2C0-AC19-4661-BC33-96D7FE0C37D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0D3269-B544-4425-A709-D90DDCE32117}"/>
              </a:ext>
            </a:extLst>
          </p:cNvPr>
          <p:cNvSpPr/>
          <p:nvPr/>
        </p:nvSpPr>
        <p:spPr>
          <a:xfrm>
            <a:off x="1686757" y="3089429"/>
            <a:ext cx="1895463" cy="97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254730-B954-4AAC-B3ED-C059059102CC}"/>
              </a:ext>
            </a:extLst>
          </p:cNvPr>
          <p:cNvSpPr/>
          <p:nvPr/>
        </p:nvSpPr>
        <p:spPr>
          <a:xfrm>
            <a:off x="3977195" y="3107184"/>
            <a:ext cx="1895463" cy="97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FD906F-4FFF-47AE-BD58-29E4C6EF3A0D}"/>
              </a:ext>
            </a:extLst>
          </p:cNvPr>
          <p:cNvSpPr/>
          <p:nvPr/>
        </p:nvSpPr>
        <p:spPr>
          <a:xfrm>
            <a:off x="6319344" y="3107184"/>
            <a:ext cx="1899822" cy="97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Different Models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CC9DC-F611-4406-9EEA-09CDE6D275B3}"/>
              </a:ext>
            </a:extLst>
          </p:cNvPr>
          <p:cNvSpPr/>
          <p:nvPr/>
        </p:nvSpPr>
        <p:spPr>
          <a:xfrm>
            <a:off x="8751821" y="3089429"/>
            <a:ext cx="1895463" cy="978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Best model based on accuracy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1AD2F2-5E72-413D-98B1-3B1156B5F1FD}"/>
              </a:ext>
            </a:extLst>
          </p:cNvPr>
          <p:cNvSpPr/>
          <p:nvPr/>
        </p:nvSpPr>
        <p:spPr>
          <a:xfrm flipV="1">
            <a:off x="3582220" y="3405695"/>
            <a:ext cx="394975" cy="381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6FF05C7-98DB-416E-9CC4-1108B1038BFA}"/>
              </a:ext>
            </a:extLst>
          </p:cNvPr>
          <p:cNvSpPr/>
          <p:nvPr/>
        </p:nvSpPr>
        <p:spPr>
          <a:xfrm flipV="1">
            <a:off x="5872657" y="3429000"/>
            <a:ext cx="446687" cy="381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2034653-C42C-4B8F-9668-5B729CDD231A}"/>
              </a:ext>
            </a:extLst>
          </p:cNvPr>
          <p:cNvSpPr/>
          <p:nvPr/>
        </p:nvSpPr>
        <p:spPr>
          <a:xfrm>
            <a:off x="8219166" y="3429000"/>
            <a:ext cx="532655" cy="358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3" y="577982"/>
            <a:ext cx="9603275" cy="1049235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	introduction to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D3C5E8-E84B-40CA-8DA4-9C009A8BF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635768"/>
              </p:ext>
            </p:extLst>
          </p:nvPr>
        </p:nvGraphicFramePr>
        <p:xfrm>
          <a:off x="2054656" y="1890944"/>
          <a:ext cx="79416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127">
                  <a:extLst>
                    <a:ext uri="{9D8B030D-6E8A-4147-A177-3AD203B41FA5}">
                      <a16:colId xmlns:a16="http://schemas.microsoft.com/office/drawing/2014/main" val="3375597723"/>
                    </a:ext>
                  </a:extLst>
                </a:gridCol>
                <a:gridCol w="2511474">
                  <a:extLst>
                    <a:ext uri="{9D8B030D-6E8A-4147-A177-3AD203B41FA5}">
                      <a16:colId xmlns:a16="http://schemas.microsoft.com/office/drawing/2014/main" val="1138280112"/>
                    </a:ext>
                  </a:extLst>
                </a:gridCol>
              </a:tblGrid>
              <a:tr h="358335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72989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business_id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40695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business_postal_code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2113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business_latitude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84989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business_longitude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71764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inspection_date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98749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inspection_score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64803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inspection_type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270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violation_id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0987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violation_description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22868"/>
                  </a:ext>
                </a:extLst>
              </a:tr>
              <a:tr h="358335">
                <a:tc>
                  <a:txBody>
                    <a:bodyPr/>
                    <a:lstStyle/>
                    <a:p>
                      <a:r>
                        <a:rPr lang="en-US" dirty="0" err="1"/>
                        <a:t>risk_category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7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03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	Data Preparation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A2C0-AC19-4661-BC33-96D7FE0C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years of restaurant inspection report data are collected(Source: Data San Francisco Health and Safety Services)</a:t>
            </a:r>
          </a:p>
          <a:p>
            <a:r>
              <a:rPr lang="en-US" dirty="0"/>
              <a:t>Due to redundant variables such as business city, business state, business address, business location, etc., dropped these columns from dataset.</a:t>
            </a:r>
          </a:p>
          <a:p>
            <a:r>
              <a:rPr lang="en-US" dirty="0"/>
              <a:t>Selected only a set of 10 important variables.</a:t>
            </a:r>
          </a:p>
          <a:p>
            <a:r>
              <a:rPr lang="en-US" dirty="0"/>
              <a:t>Handled missing values and excluded some of the data with more missing values from the initial dataset.</a:t>
            </a:r>
          </a:p>
        </p:txBody>
      </p:sp>
    </p:spTree>
    <p:extLst>
      <p:ext uri="{BB962C8B-B14F-4D97-AF65-F5344CB8AC3E}">
        <p14:creationId xmlns:p14="http://schemas.microsoft.com/office/powerpoint/2010/main" val="10401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761528"/>
            <a:ext cx="3523713" cy="104923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Graphical representation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5E21E14-3CE7-4CE0-859E-B9F56533CEE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451580" y="2015732"/>
            <a:ext cx="3525184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First graph shows the number of predicting variable before splitting.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graph shows the postal code where more inspections being conducted.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37AE87D-3B63-4AB6-A7F5-8542380FB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40" y="2024623"/>
            <a:ext cx="2964032" cy="2062256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5781C35-0940-48CB-954A-298080958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396" y="1573203"/>
            <a:ext cx="2964033" cy="2964033"/>
          </a:xfrm>
          <a:prstGeom prst="rect">
            <a:avLst/>
          </a:prstGeom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9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9118-8863-4F35-B9A4-E314579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Feature Selection and scaling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5E21E14-3CE7-4CE0-859E-B9F56533CEE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451579" y="2015732"/>
            <a:ext cx="5614029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Before building a predictive model, the best features are selected.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Also, applied feature scaling to improve the training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A892FE5-DF57-4266-8C7B-D25A24A5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08" y="2121485"/>
            <a:ext cx="4951168" cy="30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6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545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Gill Sans MT</vt:lpstr>
      <vt:lpstr>Wingdings</vt:lpstr>
      <vt:lpstr>Gallery</vt:lpstr>
      <vt:lpstr>Predicting Risk category of restaurant</vt:lpstr>
      <vt:lpstr>   Table of content</vt:lpstr>
      <vt:lpstr>  Statement of problem</vt:lpstr>
      <vt:lpstr>  Objective of this project</vt:lpstr>
      <vt:lpstr>   Steps in Analysis</vt:lpstr>
      <vt:lpstr>  introduction to dataset</vt:lpstr>
      <vt:lpstr> Data Preparation and workflow</vt:lpstr>
      <vt:lpstr>Graphical representation</vt:lpstr>
      <vt:lpstr>  Feature Selection and scaling</vt:lpstr>
      <vt:lpstr>     Models Build for predictions</vt:lpstr>
      <vt:lpstr>prediction table : K-Nearest neighbors</vt:lpstr>
      <vt:lpstr>prediction table – Support Vector machine</vt:lpstr>
      <vt:lpstr>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Risk category of restaurant</dc:title>
  <dc:creator>Kaushiki Chauhan</dc:creator>
  <cp:lastModifiedBy>Kaushiki Chauhan</cp:lastModifiedBy>
  <cp:revision>13</cp:revision>
  <dcterms:created xsi:type="dcterms:W3CDTF">2020-12-12T04:01:30Z</dcterms:created>
  <dcterms:modified xsi:type="dcterms:W3CDTF">2020-12-12T04:56:28Z</dcterms:modified>
</cp:coreProperties>
</file>