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6" r:id="rId10"/>
    <p:sldId id="268" r:id="rId11"/>
    <p:sldId id="270" r:id="rId12"/>
    <p:sldId id="269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6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0629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973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8213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416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5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8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circuit board">
            <a:extLst>
              <a:ext uri="{FF2B5EF4-FFF2-40B4-BE49-F238E27FC236}">
                <a16:creationId xmlns:a16="http://schemas.microsoft.com/office/drawing/2014/main" id="{44DF38FD-B8C5-43AC-94D1-167A37FE3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182880" y="-393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7EED3-2C0E-4B42-A266-87B329B88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12560"/>
            <a:ext cx="8915399" cy="21572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7580"/>
                </a:solidFill>
                <a:latin typeface="Algerian" panose="04020705040A02060702" pitchFamily="82" charset="0"/>
              </a:rPr>
              <a:t>Diabetic patient Readmission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37E1-76F4-4626-961F-E07C317E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46391"/>
            <a:ext cx="8915399" cy="1455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lgerian" panose="04020705040A02060702" pitchFamily="82" charset="0"/>
              </a:rPr>
              <a:t>By: Kaushiki Chauhan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lgerian" panose="04020705040A02060702" pitchFamily="82" charset="0"/>
              </a:rPr>
              <a:t>Date: 05/03/2021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lgerian" panose="04020705040A02060702" pitchFamily="82" charset="0"/>
              </a:rPr>
              <a:t>Supervised by: dr. Umashanger thayasivam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53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A826-7B38-450D-B27C-528E057B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and Correlation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ED47C-CBB4-40EE-8260-E0702DC3E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21" y="1704975"/>
            <a:ext cx="5019813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87346-65FB-4441-8EDF-8697A0C5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1733550"/>
            <a:ext cx="5362878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F048-83D7-4C03-8ECC-F2A8FCE7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837418" cy="1280890"/>
          </a:xfrm>
        </p:spPr>
        <p:txBody>
          <a:bodyPr>
            <a:normAutofit/>
          </a:bodyPr>
          <a:lstStyle/>
          <a:p>
            <a:r>
              <a:rPr lang="en-US" sz="3200" dirty="0"/>
              <a:t>Discussion and 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177EE8-9512-48E1-A5BA-BB232CB6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Partition: 70% training and 30% validation data</a:t>
            </a:r>
          </a:p>
          <a:p>
            <a:r>
              <a:rPr lang="en-US" dirty="0">
                <a:solidFill>
                  <a:srgbClr val="000000"/>
                </a:solidFill>
              </a:rPr>
              <a:t>Used Logistic Regression and Random Forest for Readmission classification.</a:t>
            </a:r>
          </a:p>
          <a:p>
            <a:r>
              <a:rPr lang="en-US" dirty="0">
                <a:solidFill>
                  <a:srgbClr val="000000"/>
                </a:solidFill>
              </a:rPr>
              <a:t>Logistic Regression Accuracy -  88.76%</a:t>
            </a:r>
          </a:p>
          <a:p>
            <a:r>
              <a:rPr lang="en-US" dirty="0">
                <a:solidFill>
                  <a:srgbClr val="000000"/>
                </a:solidFill>
              </a:rPr>
              <a:t>Random Forest Accuracy – 82.62%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BE011C-0659-40AD-A886-FDE2B457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216" y="1999679"/>
            <a:ext cx="5451627" cy="3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829A-DBF9-4FB4-BE68-36DC825A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789" y="607928"/>
            <a:ext cx="5122652" cy="793077"/>
          </a:xfrm>
        </p:spPr>
        <p:txBody>
          <a:bodyPr>
            <a:normAutofit/>
          </a:bodyPr>
          <a:lstStyle/>
          <a:p>
            <a:r>
              <a:rPr lang="en-US" dirty="0"/>
              <a:t>Significant Variables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6C6F35-C780-4E07-A6DA-CC9AEC92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4548"/>
            <a:ext cx="5824749" cy="433898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06BE6C-E9F5-44D1-B35B-07EAB313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288" y="1514549"/>
            <a:ext cx="5122862" cy="43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ACF5-8164-4403-A776-56F0EFE9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ED7A-F171-4C7D-AD0A-3BABCCC3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gives better accuracy than Random Forest.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Forest took a long time to work hence would be future work.</a:t>
            </a:r>
          </a:p>
          <a:p>
            <a:endParaRPr lang="en-US" dirty="0"/>
          </a:p>
          <a:p>
            <a:r>
              <a:rPr lang="en-US" dirty="0"/>
              <a:t>Instead of tracking all 50 attributes, hospitals are suggested to focus on number of patient’s change in medicine, diabetes medication, age, insulin, number of diagnosis, lab procedure, discharge disposition </a:t>
            </a:r>
          </a:p>
          <a:p>
            <a:endParaRPr lang="en-US" dirty="0"/>
          </a:p>
          <a:p>
            <a:r>
              <a:rPr lang="en-US" dirty="0"/>
              <a:t>Computation time was the major challenge because of multivariate large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2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6D14-D76F-4E13-82B2-408FF84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98306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5CAE-98CC-4A17-B832-6ADC091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59766"/>
            <a:ext cx="8915400" cy="45145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4451-0703-4AA4-BE7F-1344BF6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4D35-BE6F-43E7-A631-1A299769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Discussions and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017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76A7-CC2D-4BA2-B153-659D3B68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4E6A-7667-43E7-9E8C-9AE88134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risk of diabetic patient readmission in the 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Goal: finding the major factors contributing to hospitals readmission.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Methods: Principal Component Analysis, Logistic Regression, 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Results: Change in medication occurs most frequently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Conclusion: prediction rate on patient readmission help hospitals to identify and provide treatment to patients at higher risk.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C143-82F6-4D6C-87F5-DE180BBE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049E-07DE-46EE-AED6-6547B747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major factors that mainly contribute to hospital readmission of diabetic patients within 30 days.</a:t>
            </a:r>
          </a:p>
          <a:p>
            <a:endParaRPr lang="en-US" dirty="0"/>
          </a:p>
          <a:p>
            <a:r>
              <a:rPr lang="en-US" dirty="0"/>
              <a:t>Measure the influence of each factors on readmission.</a:t>
            </a:r>
          </a:p>
          <a:p>
            <a:endParaRPr lang="en-US" dirty="0"/>
          </a:p>
          <a:p>
            <a:r>
              <a:rPr lang="en-US" dirty="0"/>
              <a:t>Compare accuracy of model.</a:t>
            </a:r>
          </a:p>
        </p:txBody>
      </p:sp>
    </p:spTree>
    <p:extLst>
      <p:ext uri="{BB962C8B-B14F-4D97-AF65-F5344CB8AC3E}">
        <p14:creationId xmlns:p14="http://schemas.microsoft.com/office/powerpoint/2010/main" val="245358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84FB-A00E-4A3D-9B96-703CA783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CEDE-B6EF-423F-9DFB-902F121E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Readmission Prediction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Readmission Rate 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Patient hospitalization that occurs within 30 days after the discharge.</a:t>
            </a:r>
          </a:p>
          <a:p>
            <a:endParaRPr lang="en-US" dirty="0"/>
          </a:p>
          <a:p>
            <a:r>
              <a:rPr lang="en-US" dirty="0"/>
              <a:t>By predicting the rate of readmission will reduce the cost of care and medical disputes.</a:t>
            </a:r>
          </a:p>
          <a:p>
            <a:r>
              <a:rPr lang="en-US" dirty="0"/>
              <a:t>Also, it will help in improving patient’s safety and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807C-3655-4884-A5E0-28DC353C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1866"/>
            <a:ext cx="8911687" cy="128089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F444-F89E-44C1-9C9F-557237EF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6" y="2133600"/>
            <a:ext cx="10004286" cy="3777622"/>
          </a:xfrm>
        </p:spPr>
        <p:txBody>
          <a:bodyPr>
            <a:normAutofit/>
          </a:bodyPr>
          <a:lstStyle/>
          <a:p>
            <a:r>
              <a:rPr lang="en-US" dirty="0"/>
              <a:t>To understand factors affecting diabetes readmission and applying best possible model.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08ECB-779B-454D-B61A-B0314E3B2DFD}"/>
              </a:ext>
            </a:extLst>
          </p:cNvPr>
          <p:cNvSpPr/>
          <p:nvPr/>
        </p:nvSpPr>
        <p:spPr>
          <a:xfrm>
            <a:off x="1181470" y="3599893"/>
            <a:ext cx="1473693" cy="9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E209E-3146-4780-B753-78E376355EBC}"/>
              </a:ext>
            </a:extLst>
          </p:cNvPr>
          <p:cNvSpPr/>
          <p:nvPr/>
        </p:nvSpPr>
        <p:spPr>
          <a:xfrm>
            <a:off x="3504460" y="3599893"/>
            <a:ext cx="1436702" cy="9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C1E7-7DDF-4A38-9FEB-9C815B0356F4}"/>
              </a:ext>
            </a:extLst>
          </p:cNvPr>
          <p:cNvSpPr/>
          <p:nvPr/>
        </p:nvSpPr>
        <p:spPr>
          <a:xfrm>
            <a:off x="5765622" y="3599892"/>
            <a:ext cx="1473693" cy="9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and Correlation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7FDBF-8917-41FA-9411-60F8AEFE6925}"/>
              </a:ext>
            </a:extLst>
          </p:cNvPr>
          <p:cNvSpPr/>
          <p:nvPr/>
        </p:nvSpPr>
        <p:spPr>
          <a:xfrm>
            <a:off x="8126027" y="3599891"/>
            <a:ext cx="1473693" cy="9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39535-A5F6-4171-B016-009D3B19D73C}"/>
              </a:ext>
            </a:extLst>
          </p:cNvPr>
          <p:cNvSpPr/>
          <p:nvPr/>
        </p:nvSpPr>
        <p:spPr>
          <a:xfrm>
            <a:off x="10299576" y="3599894"/>
            <a:ext cx="1667523" cy="91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4F32A9-DD5B-4C6C-B25E-C936C0D1644F}"/>
              </a:ext>
            </a:extLst>
          </p:cNvPr>
          <p:cNvSpPr/>
          <p:nvPr/>
        </p:nvSpPr>
        <p:spPr>
          <a:xfrm>
            <a:off x="2814221" y="3890638"/>
            <a:ext cx="540798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30FC9D-505E-43CB-ACEA-BE86B73BAF11}"/>
              </a:ext>
            </a:extLst>
          </p:cNvPr>
          <p:cNvSpPr/>
          <p:nvPr/>
        </p:nvSpPr>
        <p:spPr>
          <a:xfrm>
            <a:off x="9710321" y="3873429"/>
            <a:ext cx="540798" cy="310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7CB378-ED5E-4743-88F8-715B91B16810}"/>
              </a:ext>
            </a:extLst>
          </p:cNvPr>
          <p:cNvSpPr/>
          <p:nvPr/>
        </p:nvSpPr>
        <p:spPr>
          <a:xfrm>
            <a:off x="7442392" y="3873429"/>
            <a:ext cx="540798" cy="35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A51798-4511-4AF9-AF3B-81210395EB31}"/>
              </a:ext>
            </a:extLst>
          </p:cNvPr>
          <p:cNvSpPr/>
          <p:nvPr/>
        </p:nvSpPr>
        <p:spPr>
          <a:xfrm>
            <a:off x="5136814" y="3879431"/>
            <a:ext cx="540798" cy="335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83E0-7C0C-4E7D-A565-7DDA5D60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739" y="306333"/>
            <a:ext cx="8911687" cy="838886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83D4-FCDD-45C4-B0D8-ED195AD6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550" y="1447060"/>
            <a:ext cx="3249227" cy="4464162"/>
          </a:xfrm>
        </p:spPr>
        <p:txBody>
          <a:bodyPr>
            <a:normAutofit/>
          </a:bodyPr>
          <a:lstStyle/>
          <a:p>
            <a:r>
              <a:rPr lang="en-US" sz="1600" dirty="0"/>
              <a:t>Data source: The data is from the Center for clinical and Translational Research, Virginia University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dataset represents 10 years of clinical care at 130 US hospitals. It includes 101,766 instances and 55 variables representing patient and hospital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955D0F-27B6-478E-9FF6-97507D93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92653"/>
              </p:ext>
            </p:extLst>
          </p:nvPr>
        </p:nvGraphicFramePr>
        <p:xfrm>
          <a:off x="4953739" y="1145219"/>
          <a:ext cx="6551721" cy="530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048">
                  <a:extLst>
                    <a:ext uri="{9D8B030D-6E8A-4147-A177-3AD203B41FA5}">
                      <a16:colId xmlns:a16="http://schemas.microsoft.com/office/drawing/2014/main" val="1288085387"/>
                    </a:ext>
                  </a:extLst>
                </a:gridCol>
                <a:gridCol w="3902673">
                  <a:extLst>
                    <a:ext uri="{9D8B030D-6E8A-4147-A177-3AD203B41FA5}">
                      <a16:colId xmlns:a16="http://schemas.microsoft.com/office/drawing/2014/main" val="542939833"/>
                    </a:ext>
                  </a:extLst>
                </a:gridCol>
              </a:tblGrid>
              <a:tr h="468908">
                <a:tc>
                  <a:txBody>
                    <a:bodyPr/>
                    <a:lstStyle/>
                    <a:p>
                      <a:r>
                        <a:rPr lang="en-US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03495"/>
                  </a:ext>
                </a:extLst>
              </a:tr>
              <a:tr h="2593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out of five categorical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99929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Grouped in 10-year intervals: [0, 10), [10, 20), . . ., [90, 100)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69445"/>
                  </a:ext>
                </a:extLst>
              </a:tr>
              <a:tr h="605096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 type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9 distinct values, for example, emergency, urgent,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elective, newborn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89887"/>
                  </a:ext>
                </a:extLst>
              </a:tr>
              <a:tr h="605096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Discharge disposition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29 distinct values, for example, discharged to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home, expired, and not available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34504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in hospital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days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28962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Glucose serum 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&gt;200, &gt;300, normal or none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819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A1C test result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&gt;7%, &gt;8%, normal or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5879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diabetic medications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values of no, up, down, and steady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830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Diabetic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Whether there was any diabetic medication prescribed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40274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Readmitted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Days to readmission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5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3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5A3E-68EB-4404-B791-7F159614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570631" cy="1004665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C219F-D839-4D7D-A5BD-EB7E9D4B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808508"/>
            <a:ext cx="4881563" cy="4102714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E8C77-C7FE-47A6-95AC-B2D814E0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74" y="1808508"/>
            <a:ext cx="5718067" cy="41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3BF-BB6A-4298-BF28-EB01E200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CCCB-8120-48B7-B3D2-391E17B0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variables in dataset are removed like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Variables having around 97%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Identifiers of each records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Removed irrelevant variables like payer code, </a:t>
            </a:r>
            <a:r>
              <a:rPr lang="en-US" dirty="0" err="1"/>
              <a:t>citoglipton</a:t>
            </a:r>
            <a:r>
              <a:rPr lang="en-US" dirty="0"/>
              <a:t>, </a:t>
            </a:r>
            <a:r>
              <a:rPr lang="en-US" dirty="0" err="1"/>
              <a:t>examide</a:t>
            </a:r>
            <a:r>
              <a:rPr lang="en-US" dirty="0"/>
              <a:t>(NO values)</a:t>
            </a:r>
          </a:p>
          <a:p>
            <a:r>
              <a:rPr lang="en-US" dirty="0"/>
              <a:t>Dependent variable has changed to numeric value </a:t>
            </a:r>
          </a:p>
          <a:p>
            <a:pPr marL="457200" lvl="1" indent="0">
              <a:buNone/>
            </a:pPr>
            <a:r>
              <a:rPr lang="en-US" dirty="0"/>
              <a:t>Readmission &lt; 30, then 1</a:t>
            </a:r>
          </a:p>
          <a:p>
            <a:pPr marL="457200" lvl="1" indent="0">
              <a:buNone/>
            </a:pPr>
            <a:r>
              <a:rPr lang="en-US" dirty="0"/>
              <a:t>Readmission &gt; 30 or NO, 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PCA and Correlation Analysis was done to find most influential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036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322</TotalTime>
  <Words>570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Century Gothic</vt:lpstr>
      <vt:lpstr>Wingdings</vt:lpstr>
      <vt:lpstr>Wingdings 3</vt:lpstr>
      <vt:lpstr>Wisp</vt:lpstr>
      <vt:lpstr>Diabetic patient Readmission rate</vt:lpstr>
      <vt:lpstr>Agenda</vt:lpstr>
      <vt:lpstr>Abstract</vt:lpstr>
      <vt:lpstr>Problem Statement</vt:lpstr>
      <vt:lpstr>Introduction</vt:lpstr>
      <vt:lpstr>Approach</vt:lpstr>
      <vt:lpstr>Data Description</vt:lpstr>
      <vt:lpstr>Exploratory Data Analysis</vt:lpstr>
      <vt:lpstr>Data Preparation</vt:lpstr>
      <vt:lpstr>PCA and Correlation Analysis</vt:lpstr>
      <vt:lpstr>Discussion and Result</vt:lpstr>
      <vt:lpstr>Significant Variables</vt:lpstr>
      <vt:lpstr>Limitations &amp; 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Kaushiki Chauhan</dc:creator>
  <cp:lastModifiedBy>Kaushiki Chauhan</cp:lastModifiedBy>
  <cp:revision>62</cp:revision>
  <dcterms:created xsi:type="dcterms:W3CDTF">2021-05-03T15:13:57Z</dcterms:created>
  <dcterms:modified xsi:type="dcterms:W3CDTF">2021-05-03T21:18:20Z</dcterms:modified>
</cp:coreProperties>
</file>