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21"/>
  </p:notesMasterIdLst>
  <p:sldIdLst>
    <p:sldId id="256" r:id="rId2"/>
    <p:sldId id="257" r:id="rId3"/>
    <p:sldId id="258" r:id="rId4"/>
    <p:sldId id="259" r:id="rId5"/>
    <p:sldId id="262" r:id="rId6"/>
    <p:sldId id="260" r:id="rId7"/>
    <p:sldId id="266" r:id="rId8"/>
    <p:sldId id="273" r:id="rId9"/>
    <p:sldId id="276" r:id="rId10"/>
    <p:sldId id="261" r:id="rId11"/>
    <p:sldId id="263" r:id="rId12"/>
    <p:sldId id="267" r:id="rId13"/>
    <p:sldId id="274" r:id="rId14"/>
    <p:sldId id="275" r:id="rId15"/>
    <p:sldId id="268" r:id="rId16"/>
    <p:sldId id="270" r:id="rId17"/>
    <p:sldId id="271" r:id="rId18"/>
    <p:sldId id="272"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98"/>
    <p:restoredTop sz="94694"/>
  </p:normalViewPr>
  <p:slideViewPr>
    <p:cSldViewPr snapToGrid="0">
      <p:cViewPr varScale="1">
        <p:scale>
          <a:sx n="121" d="100"/>
          <a:sy n="121" d="100"/>
        </p:scale>
        <p:origin x="12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AF6662-5248-4F4B-950E-61A05C90BE3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05CFF6C-61BC-4EB1-9506-0EBFB9F2E346}">
      <dgm:prSet/>
      <dgm:spPr/>
      <dgm:t>
        <a:bodyPr/>
        <a:lstStyle/>
        <a:p>
          <a:r>
            <a:rPr lang="en-US" baseline="0"/>
            <a:t>How many deaths occurred per country in the years 2020, 2021, and 2022? </a:t>
          </a:r>
          <a:endParaRPr lang="en-US"/>
        </a:p>
      </dgm:t>
    </dgm:pt>
    <dgm:pt modelId="{C1BEADA3-E7B3-469E-915B-11E76FA5086A}" type="parTrans" cxnId="{D19A0B53-1B89-4CE9-B459-D83FEB2B075A}">
      <dgm:prSet/>
      <dgm:spPr/>
      <dgm:t>
        <a:bodyPr/>
        <a:lstStyle/>
        <a:p>
          <a:endParaRPr lang="en-US"/>
        </a:p>
      </dgm:t>
    </dgm:pt>
    <dgm:pt modelId="{DA9ECD17-F211-41F6-9FCF-1D199ED86AF9}" type="sibTrans" cxnId="{D19A0B53-1B89-4CE9-B459-D83FEB2B075A}">
      <dgm:prSet/>
      <dgm:spPr/>
      <dgm:t>
        <a:bodyPr/>
        <a:lstStyle/>
        <a:p>
          <a:endParaRPr lang="en-US"/>
        </a:p>
      </dgm:t>
    </dgm:pt>
    <dgm:pt modelId="{0151ADB0-1B0E-40FB-812A-E16437E1D783}">
      <dgm:prSet/>
      <dgm:spPr/>
      <dgm:t>
        <a:bodyPr/>
        <a:lstStyle/>
        <a:p>
          <a:r>
            <a:rPr lang="en-US" baseline="0"/>
            <a:t>Which are the top four countries?</a:t>
          </a:r>
          <a:endParaRPr lang="en-US"/>
        </a:p>
      </dgm:t>
    </dgm:pt>
    <dgm:pt modelId="{52214CED-0058-49DB-A5CE-C1A46A07EC02}" type="parTrans" cxnId="{AA0E5E93-C9DD-42CB-A4AB-D2D2D3127A13}">
      <dgm:prSet/>
      <dgm:spPr/>
      <dgm:t>
        <a:bodyPr/>
        <a:lstStyle/>
        <a:p>
          <a:endParaRPr lang="en-US"/>
        </a:p>
      </dgm:t>
    </dgm:pt>
    <dgm:pt modelId="{64445A4A-B87B-402F-9225-A060562A42C0}" type="sibTrans" cxnId="{AA0E5E93-C9DD-42CB-A4AB-D2D2D3127A13}">
      <dgm:prSet/>
      <dgm:spPr/>
      <dgm:t>
        <a:bodyPr/>
        <a:lstStyle/>
        <a:p>
          <a:endParaRPr lang="en-US"/>
        </a:p>
      </dgm:t>
    </dgm:pt>
    <dgm:pt modelId="{8988F313-6E74-2643-B9F7-C0DB04089490}" type="pres">
      <dgm:prSet presAssocID="{D2AF6662-5248-4F4B-950E-61A05C90BE30}" presName="linear" presStyleCnt="0">
        <dgm:presLayoutVars>
          <dgm:animLvl val="lvl"/>
          <dgm:resizeHandles val="exact"/>
        </dgm:presLayoutVars>
      </dgm:prSet>
      <dgm:spPr/>
    </dgm:pt>
    <dgm:pt modelId="{AFD5C4CC-DDF0-E04A-A344-51B13C2D355B}" type="pres">
      <dgm:prSet presAssocID="{E05CFF6C-61BC-4EB1-9506-0EBFB9F2E346}" presName="parentText" presStyleLbl="node1" presStyleIdx="0" presStyleCnt="2">
        <dgm:presLayoutVars>
          <dgm:chMax val="0"/>
          <dgm:bulletEnabled val="1"/>
        </dgm:presLayoutVars>
      </dgm:prSet>
      <dgm:spPr/>
    </dgm:pt>
    <dgm:pt modelId="{58909841-752C-D948-A198-D26FF8FDA6FC}" type="pres">
      <dgm:prSet presAssocID="{DA9ECD17-F211-41F6-9FCF-1D199ED86AF9}" presName="spacer" presStyleCnt="0"/>
      <dgm:spPr/>
    </dgm:pt>
    <dgm:pt modelId="{9F8E35A7-E821-0443-96E4-7FB99C1B4E84}" type="pres">
      <dgm:prSet presAssocID="{0151ADB0-1B0E-40FB-812A-E16437E1D783}" presName="parentText" presStyleLbl="node1" presStyleIdx="1" presStyleCnt="2">
        <dgm:presLayoutVars>
          <dgm:chMax val="0"/>
          <dgm:bulletEnabled val="1"/>
        </dgm:presLayoutVars>
      </dgm:prSet>
      <dgm:spPr/>
    </dgm:pt>
  </dgm:ptLst>
  <dgm:cxnLst>
    <dgm:cxn modelId="{4FF9670E-5699-4649-88B7-1987A27AA700}" type="presOf" srcId="{0151ADB0-1B0E-40FB-812A-E16437E1D783}" destId="{9F8E35A7-E821-0443-96E4-7FB99C1B4E84}" srcOrd="0" destOrd="0" presId="urn:microsoft.com/office/officeart/2005/8/layout/vList2"/>
    <dgm:cxn modelId="{5808D44C-B825-2B42-9BB1-DA8E4FE61AB9}" type="presOf" srcId="{E05CFF6C-61BC-4EB1-9506-0EBFB9F2E346}" destId="{AFD5C4CC-DDF0-E04A-A344-51B13C2D355B}" srcOrd="0" destOrd="0" presId="urn:microsoft.com/office/officeart/2005/8/layout/vList2"/>
    <dgm:cxn modelId="{D19A0B53-1B89-4CE9-B459-D83FEB2B075A}" srcId="{D2AF6662-5248-4F4B-950E-61A05C90BE30}" destId="{E05CFF6C-61BC-4EB1-9506-0EBFB9F2E346}" srcOrd="0" destOrd="0" parTransId="{C1BEADA3-E7B3-469E-915B-11E76FA5086A}" sibTransId="{DA9ECD17-F211-41F6-9FCF-1D199ED86AF9}"/>
    <dgm:cxn modelId="{93E8C57F-FDE2-534D-A8E4-26170EEC3469}" type="presOf" srcId="{D2AF6662-5248-4F4B-950E-61A05C90BE30}" destId="{8988F313-6E74-2643-B9F7-C0DB04089490}" srcOrd="0" destOrd="0" presId="urn:microsoft.com/office/officeart/2005/8/layout/vList2"/>
    <dgm:cxn modelId="{AA0E5E93-C9DD-42CB-A4AB-D2D2D3127A13}" srcId="{D2AF6662-5248-4F4B-950E-61A05C90BE30}" destId="{0151ADB0-1B0E-40FB-812A-E16437E1D783}" srcOrd="1" destOrd="0" parTransId="{52214CED-0058-49DB-A5CE-C1A46A07EC02}" sibTransId="{64445A4A-B87B-402F-9225-A060562A42C0}"/>
    <dgm:cxn modelId="{AE125495-6FB2-1347-9B2B-C500A22FB73E}" type="presParOf" srcId="{8988F313-6E74-2643-B9F7-C0DB04089490}" destId="{AFD5C4CC-DDF0-E04A-A344-51B13C2D355B}" srcOrd="0" destOrd="0" presId="urn:microsoft.com/office/officeart/2005/8/layout/vList2"/>
    <dgm:cxn modelId="{DD8FA823-9634-004D-AA46-A8574D1F5F7B}" type="presParOf" srcId="{8988F313-6E74-2643-B9F7-C0DB04089490}" destId="{58909841-752C-D948-A198-D26FF8FDA6FC}" srcOrd="1" destOrd="0" presId="urn:microsoft.com/office/officeart/2005/8/layout/vList2"/>
    <dgm:cxn modelId="{B86FB13C-0F77-184F-A057-8CDE07942910}" type="presParOf" srcId="{8988F313-6E74-2643-B9F7-C0DB04089490}" destId="{9F8E35A7-E821-0443-96E4-7FB99C1B4E84}"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FB31C2-9EE3-4FA1-990F-9F980B20997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EE1506D-0359-44FE-874C-5F1ED58597F3}">
      <dgm:prSet/>
      <dgm:spPr/>
      <dgm:t>
        <a:bodyPr/>
        <a:lstStyle/>
        <a:p>
          <a:r>
            <a:rPr lang="en-US" b="0" i="0" baseline="0"/>
            <a:t>Used decision tree model</a:t>
          </a:r>
          <a:endParaRPr lang="en-US"/>
        </a:p>
      </dgm:t>
    </dgm:pt>
    <dgm:pt modelId="{D201BB79-F4AC-47FD-9923-0EB21AD7BEE5}" type="parTrans" cxnId="{E98251F4-E52D-4EFA-B125-0F21B70275EF}">
      <dgm:prSet/>
      <dgm:spPr/>
      <dgm:t>
        <a:bodyPr/>
        <a:lstStyle/>
        <a:p>
          <a:endParaRPr lang="en-US"/>
        </a:p>
      </dgm:t>
    </dgm:pt>
    <dgm:pt modelId="{F1281D0E-8AC5-480B-ADDA-2DE3F976009D}" type="sibTrans" cxnId="{E98251F4-E52D-4EFA-B125-0F21B70275EF}">
      <dgm:prSet/>
      <dgm:spPr/>
      <dgm:t>
        <a:bodyPr/>
        <a:lstStyle/>
        <a:p>
          <a:endParaRPr lang="en-US"/>
        </a:p>
      </dgm:t>
    </dgm:pt>
    <dgm:pt modelId="{EF051332-B82F-44E3-9115-7B43CBA69BFC}">
      <dgm:prSet/>
      <dgm:spPr/>
      <dgm:t>
        <a:bodyPr/>
        <a:lstStyle/>
        <a:p>
          <a:r>
            <a:rPr lang="en-US" b="0" i="0" baseline="0"/>
            <a:t>Achieved 99% accuracy</a:t>
          </a:r>
          <a:endParaRPr lang="en-US"/>
        </a:p>
      </dgm:t>
    </dgm:pt>
    <dgm:pt modelId="{5633A707-2145-43DC-BCA5-A2F26870EEA1}" type="parTrans" cxnId="{10187C18-ADF3-4785-850D-5A77D7652FE6}">
      <dgm:prSet/>
      <dgm:spPr/>
      <dgm:t>
        <a:bodyPr/>
        <a:lstStyle/>
        <a:p>
          <a:endParaRPr lang="en-US"/>
        </a:p>
      </dgm:t>
    </dgm:pt>
    <dgm:pt modelId="{06CF8024-7FE2-42A5-A85D-1E3B4E924634}" type="sibTrans" cxnId="{10187C18-ADF3-4785-850D-5A77D7652FE6}">
      <dgm:prSet/>
      <dgm:spPr/>
      <dgm:t>
        <a:bodyPr/>
        <a:lstStyle/>
        <a:p>
          <a:endParaRPr lang="en-US"/>
        </a:p>
      </dgm:t>
    </dgm:pt>
    <dgm:pt modelId="{CDF740E1-5B77-4F9C-B6F7-CE6165AF114A}" type="pres">
      <dgm:prSet presAssocID="{14FB31C2-9EE3-4FA1-990F-9F980B20997C}" presName="root" presStyleCnt="0">
        <dgm:presLayoutVars>
          <dgm:dir/>
          <dgm:resizeHandles val="exact"/>
        </dgm:presLayoutVars>
      </dgm:prSet>
      <dgm:spPr/>
    </dgm:pt>
    <dgm:pt modelId="{AA8E39AE-C9A7-4F58-B784-8740815A8522}" type="pres">
      <dgm:prSet presAssocID="{DEE1506D-0359-44FE-874C-5F1ED58597F3}" presName="compNode" presStyleCnt="0"/>
      <dgm:spPr/>
    </dgm:pt>
    <dgm:pt modelId="{82D8F768-63F1-4513-9494-1B6D54D333BC}" type="pres">
      <dgm:prSet presAssocID="{DEE1506D-0359-44FE-874C-5F1ED58597F3}" presName="bgRect" presStyleLbl="bgShp" presStyleIdx="0" presStyleCnt="2"/>
      <dgm:spPr/>
    </dgm:pt>
    <dgm:pt modelId="{AB6ACF05-FAD0-4F22-B420-8373984047CA}" type="pres">
      <dgm:prSet presAssocID="{DEE1506D-0359-44FE-874C-5F1ED58597F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80E017D7-03EF-467C-AEE4-C2837B41585F}" type="pres">
      <dgm:prSet presAssocID="{DEE1506D-0359-44FE-874C-5F1ED58597F3}" presName="spaceRect" presStyleCnt="0"/>
      <dgm:spPr/>
    </dgm:pt>
    <dgm:pt modelId="{3510617F-DE52-494E-83B6-2EB0502F1783}" type="pres">
      <dgm:prSet presAssocID="{DEE1506D-0359-44FE-874C-5F1ED58597F3}" presName="parTx" presStyleLbl="revTx" presStyleIdx="0" presStyleCnt="2">
        <dgm:presLayoutVars>
          <dgm:chMax val="0"/>
          <dgm:chPref val="0"/>
        </dgm:presLayoutVars>
      </dgm:prSet>
      <dgm:spPr/>
    </dgm:pt>
    <dgm:pt modelId="{A3C0B07F-A872-4024-B34B-5FB49A56B7C0}" type="pres">
      <dgm:prSet presAssocID="{F1281D0E-8AC5-480B-ADDA-2DE3F976009D}" presName="sibTrans" presStyleCnt="0"/>
      <dgm:spPr/>
    </dgm:pt>
    <dgm:pt modelId="{60F6E3C8-6FD9-4E30-8878-9F314CD87C88}" type="pres">
      <dgm:prSet presAssocID="{EF051332-B82F-44E3-9115-7B43CBA69BFC}" presName="compNode" presStyleCnt="0"/>
      <dgm:spPr/>
    </dgm:pt>
    <dgm:pt modelId="{1431CD28-36AD-4619-80BE-43B2BB04D681}" type="pres">
      <dgm:prSet presAssocID="{EF051332-B82F-44E3-9115-7B43CBA69BFC}" presName="bgRect" presStyleLbl="bgShp" presStyleIdx="1" presStyleCnt="2"/>
      <dgm:spPr/>
    </dgm:pt>
    <dgm:pt modelId="{7ED81040-D062-4309-AD4F-83BF9E8E6368}" type="pres">
      <dgm:prSet presAssocID="{EF051332-B82F-44E3-9115-7B43CBA69BF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D9243461-139D-4E1D-B919-F296CBA75A09}" type="pres">
      <dgm:prSet presAssocID="{EF051332-B82F-44E3-9115-7B43CBA69BFC}" presName="spaceRect" presStyleCnt="0"/>
      <dgm:spPr/>
    </dgm:pt>
    <dgm:pt modelId="{71EE1367-7172-49B9-A046-7E42104E2995}" type="pres">
      <dgm:prSet presAssocID="{EF051332-B82F-44E3-9115-7B43CBA69BFC}" presName="parTx" presStyleLbl="revTx" presStyleIdx="1" presStyleCnt="2">
        <dgm:presLayoutVars>
          <dgm:chMax val="0"/>
          <dgm:chPref val="0"/>
        </dgm:presLayoutVars>
      </dgm:prSet>
      <dgm:spPr/>
    </dgm:pt>
  </dgm:ptLst>
  <dgm:cxnLst>
    <dgm:cxn modelId="{10187C18-ADF3-4785-850D-5A77D7652FE6}" srcId="{14FB31C2-9EE3-4FA1-990F-9F980B20997C}" destId="{EF051332-B82F-44E3-9115-7B43CBA69BFC}" srcOrd="1" destOrd="0" parTransId="{5633A707-2145-43DC-BCA5-A2F26870EEA1}" sibTransId="{06CF8024-7FE2-42A5-A85D-1E3B4E924634}"/>
    <dgm:cxn modelId="{2DA3A23C-88E1-4CF8-BEB9-CF2BDA266A00}" type="presOf" srcId="{EF051332-B82F-44E3-9115-7B43CBA69BFC}" destId="{71EE1367-7172-49B9-A046-7E42104E2995}" srcOrd="0" destOrd="0" presId="urn:microsoft.com/office/officeart/2018/2/layout/IconVerticalSolidList"/>
    <dgm:cxn modelId="{DBAF80A8-D3F9-451F-BE83-0F35E2EAC7CF}" type="presOf" srcId="{14FB31C2-9EE3-4FA1-990F-9F980B20997C}" destId="{CDF740E1-5B77-4F9C-B6F7-CE6165AF114A}" srcOrd="0" destOrd="0" presId="urn:microsoft.com/office/officeart/2018/2/layout/IconVerticalSolidList"/>
    <dgm:cxn modelId="{18C82DF4-5FD6-4FFE-A1F2-7C0590A1FD54}" type="presOf" srcId="{DEE1506D-0359-44FE-874C-5F1ED58597F3}" destId="{3510617F-DE52-494E-83B6-2EB0502F1783}" srcOrd="0" destOrd="0" presId="urn:microsoft.com/office/officeart/2018/2/layout/IconVerticalSolidList"/>
    <dgm:cxn modelId="{E98251F4-E52D-4EFA-B125-0F21B70275EF}" srcId="{14FB31C2-9EE3-4FA1-990F-9F980B20997C}" destId="{DEE1506D-0359-44FE-874C-5F1ED58597F3}" srcOrd="0" destOrd="0" parTransId="{D201BB79-F4AC-47FD-9923-0EB21AD7BEE5}" sibTransId="{F1281D0E-8AC5-480B-ADDA-2DE3F976009D}"/>
    <dgm:cxn modelId="{94A72695-7662-45AE-945D-006314380CC9}" type="presParOf" srcId="{CDF740E1-5B77-4F9C-B6F7-CE6165AF114A}" destId="{AA8E39AE-C9A7-4F58-B784-8740815A8522}" srcOrd="0" destOrd="0" presId="urn:microsoft.com/office/officeart/2018/2/layout/IconVerticalSolidList"/>
    <dgm:cxn modelId="{07742F34-D041-4659-8FA5-CA3D8AB2BD14}" type="presParOf" srcId="{AA8E39AE-C9A7-4F58-B784-8740815A8522}" destId="{82D8F768-63F1-4513-9494-1B6D54D333BC}" srcOrd="0" destOrd="0" presId="urn:microsoft.com/office/officeart/2018/2/layout/IconVerticalSolidList"/>
    <dgm:cxn modelId="{C2CF46EB-999D-4910-B6B5-A92386547029}" type="presParOf" srcId="{AA8E39AE-C9A7-4F58-B784-8740815A8522}" destId="{AB6ACF05-FAD0-4F22-B420-8373984047CA}" srcOrd="1" destOrd="0" presId="urn:microsoft.com/office/officeart/2018/2/layout/IconVerticalSolidList"/>
    <dgm:cxn modelId="{AEC582F7-B22F-411A-A437-0766CEDBC492}" type="presParOf" srcId="{AA8E39AE-C9A7-4F58-B784-8740815A8522}" destId="{80E017D7-03EF-467C-AEE4-C2837B41585F}" srcOrd="2" destOrd="0" presId="urn:microsoft.com/office/officeart/2018/2/layout/IconVerticalSolidList"/>
    <dgm:cxn modelId="{FFBEF069-FC6D-4970-827B-ED9386F7680B}" type="presParOf" srcId="{AA8E39AE-C9A7-4F58-B784-8740815A8522}" destId="{3510617F-DE52-494E-83B6-2EB0502F1783}" srcOrd="3" destOrd="0" presId="urn:microsoft.com/office/officeart/2018/2/layout/IconVerticalSolidList"/>
    <dgm:cxn modelId="{1EDD3A06-4C41-472A-B26F-3974EF676E29}" type="presParOf" srcId="{CDF740E1-5B77-4F9C-B6F7-CE6165AF114A}" destId="{A3C0B07F-A872-4024-B34B-5FB49A56B7C0}" srcOrd="1" destOrd="0" presId="urn:microsoft.com/office/officeart/2018/2/layout/IconVerticalSolidList"/>
    <dgm:cxn modelId="{35A17C1F-FC3D-4EB1-9F61-DB6C77B2A935}" type="presParOf" srcId="{CDF740E1-5B77-4F9C-B6F7-CE6165AF114A}" destId="{60F6E3C8-6FD9-4E30-8878-9F314CD87C88}" srcOrd="2" destOrd="0" presId="urn:microsoft.com/office/officeart/2018/2/layout/IconVerticalSolidList"/>
    <dgm:cxn modelId="{EB475458-C421-4644-9357-A8C6861A857B}" type="presParOf" srcId="{60F6E3C8-6FD9-4E30-8878-9F314CD87C88}" destId="{1431CD28-36AD-4619-80BE-43B2BB04D681}" srcOrd="0" destOrd="0" presId="urn:microsoft.com/office/officeart/2018/2/layout/IconVerticalSolidList"/>
    <dgm:cxn modelId="{A7251904-B898-45E0-9E7E-A6AA211261B8}" type="presParOf" srcId="{60F6E3C8-6FD9-4E30-8878-9F314CD87C88}" destId="{7ED81040-D062-4309-AD4F-83BF9E8E6368}" srcOrd="1" destOrd="0" presId="urn:microsoft.com/office/officeart/2018/2/layout/IconVerticalSolidList"/>
    <dgm:cxn modelId="{91897EFF-51FC-4F2D-8C2C-E69B47A05662}" type="presParOf" srcId="{60F6E3C8-6FD9-4E30-8878-9F314CD87C88}" destId="{D9243461-139D-4E1D-B919-F296CBA75A09}" srcOrd="2" destOrd="0" presId="urn:microsoft.com/office/officeart/2018/2/layout/IconVerticalSolidList"/>
    <dgm:cxn modelId="{C080883D-86F5-45FC-B0F8-449BB27C6670}" type="presParOf" srcId="{60F6E3C8-6FD9-4E30-8878-9F314CD87C88}" destId="{71EE1367-7172-49B9-A046-7E42104E299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2604C5-C5FA-4D5E-96CF-8B13D490A9E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0A260EB-B84E-41D9-BB36-4147F83A16B6}">
      <dgm:prSet/>
      <dgm:spPr/>
      <dgm:t>
        <a:bodyPr/>
        <a:lstStyle/>
        <a:p>
          <a:r>
            <a:rPr lang="en-US" b="0" i="0" baseline="0"/>
            <a:t>The implications of the correlation between government policy indexes and COVID-19 mortality rates suggest that the stringency of measures and the extent of economic support provided by authorities play crucial roles in mitigating the impact of the pandemic. </a:t>
          </a:r>
          <a:endParaRPr lang="en-US"/>
        </a:p>
      </dgm:t>
    </dgm:pt>
    <dgm:pt modelId="{B2B96224-BCEA-4CCB-B442-EC7750B5ADA3}" type="parTrans" cxnId="{50EE0B9F-B76F-4D34-8A48-94B7A58CBDCC}">
      <dgm:prSet/>
      <dgm:spPr/>
      <dgm:t>
        <a:bodyPr/>
        <a:lstStyle/>
        <a:p>
          <a:endParaRPr lang="en-US"/>
        </a:p>
      </dgm:t>
    </dgm:pt>
    <dgm:pt modelId="{EA0C62E6-1B99-4E35-A9FC-7D0E6A1872C2}" type="sibTrans" cxnId="{50EE0B9F-B76F-4D34-8A48-94B7A58CBDCC}">
      <dgm:prSet/>
      <dgm:spPr/>
      <dgm:t>
        <a:bodyPr/>
        <a:lstStyle/>
        <a:p>
          <a:endParaRPr lang="en-US"/>
        </a:p>
      </dgm:t>
    </dgm:pt>
    <dgm:pt modelId="{2F79EC99-0735-4BC4-91BB-C807C50BF3AC}">
      <dgm:prSet/>
      <dgm:spPr/>
      <dgm:t>
        <a:bodyPr/>
        <a:lstStyle/>
        <a:p>
          <a:r>
            <a:rPr lang="en-US" b="0" i="0" baseline="0"/>
            <a:t>Despite India's robust policy responses, including stringent containment measures and proactive government actions, its mortality rate remains notably high. Conversely, the United Kingdom's emphasis on economic support initiatives, coupled with relatively lower stringency measures, seemingly contributes to its lower mortality rate compared to the US. </a:t>
          </a:r>
          <a:endParaRPr lang="en-US"/>
        </a:p>
      </dgm:t>
    </dgm:pt>
    <dgm:pt modelId="{06AE2245-6003-4050-9E68-832BD2F4BD7E}" type="parTrans" cxnId="{B4BB1C62-E864-44B8-B6AE-9541022EE752}">
      <dgm:prSet/>
      <dgm:spPr/>
      <dgm:t>
        <a:bodyPr/>
        <a:lstStyle/>
        <a:p>
          <a:endParaRPr lang="en-US"/>
        </a:p>
      </dgm:t>
    </dgm:pt>
    <dgm:pt modelId="{7C8B8A34-575D-4874-937D-4BBFEB223516}" type="sibTrans" cxnId="{B4BB1C62-E864-44B8-B6AE-9541022EE752}">
      <dgm:prSet/>
      <dgm:spPr/>
      <dgm:t>
        <a:bodyPr/>
        <a:lstStyle/>
        <a:p>
          <a:endParaRPr lang="en-US"/>
        </a:p>
      </dgm:t>
    </dgm:pt>
    <dgm:pt modelId="{C66A5679-F87E-427A-A00B-70631C05D21C}">
      <dgm:prSet/>
      <dgm:spPr/>
      <dgm:t>
        <a:bodyPr/>
        <a:lstStyle/>
        <a:p>
          <a:r>
            <a:rPr lang="en-US" b="0" i="0" baseline="0"/>
            <a:t>This suggests that while stringent containment measures may curb virus transmission, robust economic support measures can also play a pivotal role in reducing mortality by mitigating the socio-economic impact of the pandemic.</a:t>
          </a:r>
          <a:br>
            <a:rPr lang="en-US" baseline="0"/>
          </a:br>
          <a:endParaRPr lang="en-US"/>
        </a:p>
      </dgm:t>
    </dgm:pt>
    <dgm:pt modelId="{B527728F-509F-4E7E-8302-E2C1539CAC38}" type="parTrans" cxnId="{E0796B85-7582-46B1-8660-6C3169A0A25C}">
      <dgm:prSet/>
      <dgm:spPr/>
      <dgm:t>
        <a:bodyPr/>
        <a:lstStyle/>
        <a:p>
          <a:endParaRPr lang="en-US"/>
        </a:p>
      </dgm:t>
    </dgm:pt>
    <dgm:pt modelId="{65433F87-F228-4024-B0AC-3314993C0E55}" type="sibTrans" cxnId="{E0796B85-7582-46B1-8660-6C3169A0A25C}">
      <dgm:prSet/>
      <dgm:spPr/>
      <dgm:t>
        <a:bodyPr/>
        <a:lstStyle/>
        <a:p>
          <a:endParaRPr lang="en-US"/>
        </a:p>
      </dgm:t>
    </dgm:pt>
    <dgm:pt modelId="{383B9701-8652-49A4-92E4-1A9CDD6AE6EF}" type="pres">
      <dgm:prSet presAssocID="{0F2604C5-C5FA-4D5E-96CF-8B13D490A9E9}" presName="root" presStyleCnt="0">
        <dgm:presLayoutVars>
          <dgm:dir/>
          <dgm:resizeHandles val="exact"/>
        </dgm:presLayoutVars>
      </dgm:prSet>
      <dgm:spPr/>
    </dgm:pt>
    <dgm:pt modelId="{08A7015F-B72C-453F-8A55-27266F34B258}" type="pres">
      <dgm:prSet presAssocID="{70A260EB-B84E-41D9-BB36-4147F83A16B6}" presName="compNode" presStyleCnt="0"/>
      <dgm:spPr/>
    </dgm:pt>
    <dgm:pt modelId="{92E4E428-4ACB-46C6-A2D3-91550E7CF2D1}" type="pres">
      <dgm:prSet presAssocID="{70A260EB-B84E-41D9-BB36-4147F83A16B6}" presName="bgRect" presStyleLbl="bgShp" presStyleIdx="0" presStyleCnt="3"/>
      <dgm:spPr/>
    </dgm:pt>
    <dgm:pt modelId="{34824B68-54AB-42BB-9912-108889534914}" type="pres">
      <dgm:prSet presAssocID="{70A260EB-B84E-41D9-BB36-4147F83A16B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4D18096B-0D40-4CE7-BE68-4BAC3A24741D}" type="pres">
      <dgm:prSet presAssocID="{70A260EB-B84E-41D9-BB36-4147F83A16B6}" presName="spaceRect" presStyleCnt="0"/>
      <dgm:spPr/>
    </dgm:pt>
    <dgm:pt modelId="{83544B04-8FFD-4E2A-AD5E-FD8C08FC9282}" type="pres">
      <dgm:prSet presAssocID="{70A260EB-B84E-41D9-BB36-4147F83A16B6}" presName="parTx" presStyleLbl="revTx" presStyleIdx="0" presStyleCnt="3">
        <dgm:presLayoutVars>
          <dgm:chMax val="0"/>
          <dgm:chPref val="0"/>
        </dgm:presLayoutVars>
      </dgm:prSet>
      <dgm:spPr/>
    </dgm:pt>
    <dgm:pt modelId="{50ECCCD6-C376-46CD-BCDD-4740D8BE5DA6}" type="pres">
      <dgm:prSet presAssocID="{EA0C62E6-1B99-4E35-A9FC-7D0E6A1872C2}" presName="sibTrans" presStyleCnt="0"/>
      <dgm:spPr/>
    </dgm:pt>
    <dgm:pt modelId="{50001C12-582D-4A36-A527-6E7ECE877679}" type="pres">
      <dgm:prSet presAssocID="{2F79EC99-0735-4BC4-91BB-C807C50BF3AC}" presName="compNode" presStyleCnt="0"/>
      <dgm:spPr/>
    </dgm:pt>
    <dgm:pt modelId="{71381A4A-7ED7-4DAD-A3CB-6A1ABCB74257}" type="pres">
      <dgm:prSet presAssocID="{2F79EC99-0735-4BC4-91BB-C807C50BF3AC}" presName="bgRect" presStyleLbl="bgShp" presStyleIdx="1" presStyleCnt="3"/>
      <dgm:spPr/>
    </dgm:pt>
    <dgm:pt modelId="{180014DC-6C47-40A7-856C-CF30A35878EA}" type="pres">
      <dgm:prSet presAssocID="{2F79EC99-0735-4BC4-91BB-C807C50BF3A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88426C06-2178-46FE-92B5-83B92B2DDBD4}" type="pres">
      <dgm:prSet presAssocID="{2F79EC99-0735-4BC4-91BB-C807C50BF3AC}" presName="spaceRect" presStyleCnt="0"/>
      <dgm:spPr/>
    </dgm:pt>
    <dgm:pt modelId="{223028C2-E248-4AA7-808C-FBFEDACBBB7F}" type="pres">
      <dgm:prSet presAssocID="{2F79EC99-0735-4BC4-91BB-C807C50BF3AC}" presName="parTx" presStyleLbl="revTx" presStyleIdx="1" presStyleCnt="3">
        <dgm:presLayoutVars>
          <dgm:chMax val="0"/>
          <dgm:chPref val="0"/>
        </dgm:presLayoutVars>
      </dgm:prSet>
      <dgm:spPr/>
    </dgm:pt>
    <dgm:pt modelId="{99B0F764-B19D-44D4-B8F8-DD286E6EA159}" type="pres">
      <dgm:prSet presAssocID="{7C8B8A34-575D-4874-937D-4BBFEB223516}" presName="sibTrans" presStyleCnt="0"/>
      <dgm:spPr/>
    </dgm:pt>
    <dgm:pt modelId="{F706D740-00B3-46B0-BD4D-8288E2BEC8D8}" type="pres">
      <dgm:prSet presAssocID="{C66A5679-F87E-427A-A00B-70631C05D21C}" presName="compNode" presStyleCnt="0"/>
      <dgm:spPr/>
    </dgm:pt>
    <dgm:pt modelId="{67902927-1ED6-4645-B8B1-3CD29B7BC094}" type="pres">
      <dgm:prSet presAssocID="{C66A5679-F87E-427A-A00B-70631C05D21C}" presName="bgRect" presStyleLbl="bgShp" presStyleIdx="2" presStyleCnt="3"/>
      <dgm:spPr/>
    </dgm:pt>
    <dgm:pt modelId="{09948804-FEE2-44E0-A97D-E9FC7013DFE6}" type="pres">
      <dgm:prSet presAssocID="{C66A5679-F87E-427A-A00B-70631C05D21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B99D230B-22D6-4DDB-87BD-DC4096856751}" type="pres">
      <dgm:prSet presAssocID="{C66A5679-F87E-427A-A00B-70631C05D21C}" presName="spaceRect" presStyleCnt="0"/>
      <dgm:spPr/>
    </dgm:pt>
    <dgm:pt modelId="{EBB7BB76-6BB3-43B6-9C08-0FD61F5DE477}" type="pres">
      <dgm:prSet presAssocID="{C66A5679-F87E-427A-A00B-70631C05D21C}" presName="parTx" presStyleLbl="revTx" presStyleIdx="2" presStyleCnt="3">
        <dgm:presLayoutVars>
          <dgm:chMax val="0"/>
          <dgm:chPref val="0"/>
        </dgm:presLayoutVars>
      </dgm:prSet>
      <dgm:spPr/>
    </dgm:pt>
  </dgm:ptLst>
  <dgm:cxnLst>
    <dgm:cxn modelId="{0D3D0311-2199-4CCF-AB28-EB8B18E4E255}" type="presOf" srcId="{2F79EC99-0735-4BC4-91BB-C807C50BF3AC}" destId="{223028C2-E248-4AA7-808C-FBFEDACBBB7F}" srcOrd="0" destOrd="0" presId="urn:microsoft.com/office/officeart/2018/2/layout/IconVerticalSolidList"/>
    <dgm:cxn modelId="{B4BB1C62-E864-44B8-B6AE-9541022EE752}" srcId="{0F2604C5-C5FA-4D5E-96CF-8B13D490A9E9}" destId="{2F79EC99-0735-4BC4-91BB-C807C50BF3AC}" srcOrd="1" destOrd="0" parTransId="{06AE2245-6003-4050-9E68-832BD2F4BD7E}" sibTransId="{7C8B8A34-575D-4874-937D-4BBFEB223516}"/>
    <dgm:cxn modelId="{E0796B85-7582-46B1-8660-6C3169A0A25C}" srcId="{0F2604C5-C5FA-4D5E-96CF-8B13D490A9E9}" destId="{C66A5679-F87E-427A-A00B-70631C05D21C}" srcOrd="2" destOrd="0" parTransId="{B527728F-509F-4E7E-8302-E2C1539CAC38}" sibTransId="{65433F87-F228-4024-B0AC-3314993C0E55}"/>
    <dgm:cxn modelId="{50EE0B9F-B76F-4D34-8A48-94B7A58CBDCC}" srcId="{0F2604C5-C5FA-4D5E-96CF-8B13D490A9E9}" destId="{70A260EB-B84E-41D9-BB36-4147F83A16B6}" srcOrd="0" destOrd="0" parTransId="{B2B96224-BCEA-4CCB-B442-EC7750B5ADA3}" sibTransId="{EA0C62E6-1B99-4E35-A9FC-7D0E6A1872C2}"/>
    <dgm:cxn modelId="{7FD437A5-1A35-4D0F-B796-12A32998AD6E}" type="presOf" srcId="{70A260EB-B84E-41D9-BB36-4147F83A16B6}" destId="{83544B04-8FFD-4E2A-AD5E-FD8C08FC9282}" srcOrd="0" destOrd="0" presId="urn:microsoft.com/office/officeart/2018/2/layout/IconVerticalSolidList"/>
    <dgm:cxn modelId="{D4C19ABB-9233-44FD-97CE-5D79A1CC14DB}" type="presOf" srcId="{0F2604C5-C5FA-4D5E-96CF-8B13D490A9E9}" destId="{383B9701-8652-49A4-92E4-1A9CDD6AE6EF}" srcOrd="0" destOrd="0" presId="urn:microsoft.com/office/officeart/2018/2/layout/IconVerticalSolidList"/>
    <dgm:cxn modelId="{CFCB2CD5-9A62-4D3E-8AAF-B6BE0AFDDFA8}" type="presOf" srcId="{C66A5679-F87E-427A-A00B-70631C05D21C}" destId="{EBB7BB76-6BB3-43B6-9C08-0FD61F5DE477}" srcOrd="0" destOrd="0" presId="urn:microsoft.com/office/officeart/2018/2/layout/IconVerticalSolidList"/>
    <dgm:cxn modelId="{45EEBBE5-2E27-481E-AAE2-77CCAB7816FF}" type="presParOf" srcId="{383B9701-8652-49A4-92E4-1A9CDD6AE6EF}" destId="{08A7015F-B72C-453F-8A55-27266F34B258}" srcOrd="0" destOrd="0" presId="urn:microsoft.com/office/officeart/2018/2/layout/IconVerticalSolidList"/>
    <dgm:cxn modelId="{6A1C7673-1D44-4E1B-8469-1BF0E903769C}" type="presParOf" srcId="{08A7015F-B72C-453F-8A55-27266F34B258}" destId="{92E4E428-4ACB-46C6-A2D3-91550E7CF2D1}" srcOrd="0" destOrd="0" presId="urn:microsoft.com/office/officeart/2018/2/layout/IconVerticalSolidList"/>
    <dgm:cxn modelId="{C9925A00-F989-40C2-AC6E-04FF1C296213}" type="presParOf" srcId="{08A7015F-B72C-453F-8A55-27266F34B258}" destId="{34824B68-54AB-42BB-9912-108889534914}" srcOrd="1" destOrd="0" presId="urn:microsoft.com/office/officeart/2018/2/layout/IconVerticalSolidList"/>
    <dgm:cxn modelId="{9588FBE0-786B-4FF7-A5AD-4B122DA7ED9B}" type="presParOf" srcId="{08A7015F-B72C-453F-8A55-27266F34B258}" destId="{4D18096B-0D40-4CE7-BE68-4BAC3A24741D}" srcOrd="2" destOrd="0" presId="urn:microsoft.com/office/officeart/2018/2/layout/IconVerticalSolidList"/>
    <dgm:cxn modelId="{ED88556E-24F1-4919-AFB7-8F07CB0E4FBF}" type="presParOf" srcId="{08A7015F-B72C-453F-8A55-27266F34B258}" destId="{83544B04-8FFD-4E2A-AD5E-FD8C08FC9282}" srcOrd="3" destOrd="0" presId="urn:microsoft.com/office/officeart/2018/2/layout/IconVerticalSolidList"/>
    <dgm:cxn modelId="{16E7F90C-F2AE-4789-A072-50190EC178A8}" type="presParOf" srcId="{383B9701-8652-49A4-92E4-1A9CDD6AE6EF}" destId="{50ECCCD6-C376-46CD-BCDD-4740D8BE5DA6}" srcOrd="1" destOrd="0" presId="urn:microsoft.com/office/officeart/2018/2/layout/IconVerticalSolidList"/>
    <dgm:cxn modelId="{1D899D0C-8271-4B22-B4F9-3A5CBD654235}" type="presParOf" srcId="{383B9701-8652-49A4-92E4-1A9CDD6AE6EF}" destId="{50001C12-582D-4A36-A527-6E7ECE877679}" srcOrd="2" destOrd="0" presId="urn:microsoft.com/office/officeart/2018/2/layout/IconVerticalSolidList"/>
    <dgm:cxn modelId="{88F1B929-7D87-400C-8B40-C05F8F7E4C83}" type="presParOf" srcId="{50001C12-582D-4A36-A527-6E7ECE877679}" destId="{71381A4A-7ED7-4DAD-A3CB-6A1ABCB74257}" srcOrd="0" destOrd="0" presId="urn:microsoft.com/office/officeart/2018/2/layout/IconVerticalSolidList"/>
    <dgm:cxn modelId="{5292A5BB-5B49-4E0E-BB89-DAF89DDE578F}" type="presParOf" srcId="{50001C12-582D-4A36-A527-6E7ECE877679}" destId="{180014DC-6C47-40A7-856C-CF30A35878EA}" srcOrd="1" destOrd="0" presId="urn:microsoft.com/office/officeart/2018/2/layout/IconVerticalSolidList"/>
    <dgm:cxn modelId="{476A59AF-491C-4807-818D-062465275C19}" type="presParOf" srcId="{50001C12-582D-4A36-A527-6E7ECE877679}" destId="{88426C06-2178-46FE-92B5-83B92B2DDBD4}" srcOrd="2" destOrd="0" presId="urn:microsoft.com/office/officeart/2018/2/layout/IconVerticalSolidList"/>
    <dgm:cxn modelId="{7190FF60-B38C-445C-8029-648D54D23F39}" type="presParOf" srcId="{50001C12-582D-4A36-A527-6E7ECE877679}" destId="{223028C2-E248-4AA7-808C-FBFEDACBBB7F}" srcOrd="3" destOrd="0" presId="urn:microsoft.com/office/officeart/2018/2/layout/IconVerticalSolidList"/>
    <dgm:cxn modelId="{001AC08E-98B0-4FE1-800F-9EB6EB0EEB66}" type="presParOf" srcId="{383B9701-8652-49A4-92E4-1A9CDD6AE6EF}" destId="{99B0F764-B19D-44D4-B8F8-DD286E6EA159}" srcOrd="3" destOrd="0" presId="urn:microsoft.com/office/officeart/2018/2/layout/IconVerticalSolidList"/>
    <dgm:cxn modelId="{69DB9F77-A45A-4AA7-91D7-EA01222F9E0C}" type="presParOf" srcId="{383B9701-8652-49A4-92E4-1A9CDD6AE6EF}" destId="{F706D740-00B3-46B0-BD4D-8288E2BEC8D8}" srcOrd="4" destOrd="0" presId="urn:microsoft.com/office/officeart/2018/2/layout/IconVerticalSolidList"/>
    <dgm:cxn modelId="{3C76C20F-3D05-43CB-9846-365062B8A235}" type="presParOf" srcId="{F706D740-00B3-46B0-BD4D-8288E2BEC8D8}" destId="{67902927-1ED6-4645-B8B1-3CD29B7BC094}" srcOrd="0" destOrd="0" presId="urn:microsoft.com/office/officeart/2018/2/layout/IconVerticalSolidList"/>
    <dgm:cxn modelId="{E0347CBF-3F54-4153-9F86-575DAA535866}" type="presParOf" srcId="{F706D740-00B3-46B0-BD4D-8288E2BEC8D8}" destId="{09948804-FEE2-44E0-A97D-E9FC7013DFE6}" srcOrd="1" destOrd="0" presId="urn:microsoft.com/office/officeart/2018/2/layout/IconVerticalSolidList"/>
    <dgm:cxn modelId="{F7487A49-66D2-488B-855E-E74935CF59B6}" type="presParOf" srcId="{F706D740-00B3-46B0-BD4D-8288E2BEC8D8}" destId="{B99D230B-22D6-4DDB-87BD-DC4096856751}" srcOrd="2" destOrd="0" presId="urn:microsoft.com/office/officeart/2018/2/layout/IconVerticalSolidList"/>
    <dgm:cxn modelId="{F73A04F0-021F-423E-AD4A-054C2F6F38A1}" type="presParOf" srcId="{F706D740-00B3-46B0-BD4D-8288E2BEC8D8}" destId="{EBB7BB76-6BB3-43B6-9C08-0FD61F5DE47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1150E9-A7ED-47E3-989F-3843035E8FF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88E42DC-B016-4429-9285-047DCA0A403C}">
      <dgm:prSet/>
      <dgm:spPr/>
      <dgm:t>
        <a:bodyPr/>
        <a:lstStyle/>
        <a:p>
          <a:r>
            <a:rPr lang="en-US" b="0" i="0" baseline="0"/>
            <a:t>The highest number of deaths observed in the US, followed by India, Brazil, and UK, may be partially attributed to the varying strategies.. </a:t>
          </a:r>
          <a:endParaRPr lang="en-US"/>
        </a:p>
      </dgm:t>
    </dgm:pt>
    <dgm:pt modelId="{78D1EBB1-9A22-42EA-9DBB-0F64145B6D5B}" type="parTrans" cxnId="{F9C3AF47-9651-4F70-A207-E7A347D6E783}">
      <dgm:prSet/>
      <dgm:spPr/>
      <dgm:t>
        <a:bodyPr/>
        <a:lstStyle/>
        <a:p>
          <a:endParaRPr lang="en-US"/>
        </a:p>
      </dgm:t>
    </dgm:pt>
    <dgm:pt modelId="{C4654E48-1FAD-417E-A151-E9A48524CCEF}" type="sibTrans" cxnId="{F9C3AF47-9651-4F70-A207-E7A347D6E783}">
      <dgm:prSet/>
      <dgm:spPr/>
      <dgm:t>
        <a:bodyPr/>
        <a:lstStyle/>
        <a:p>
          <a:endParaRPr lang="en-US"/>
        </a:p>
      </dgm:t>
    </dgm:pt>
    <dgm:pt modelId="{C0D41909-6231-4A76-B714-4FF959246BC6}">
      <dgm:prSet/>
      <dgm:spPr/>
      <dgm:t>
        <a:bodyPr/>
        <a:lstStyle/>
        <a:p>
          <a:r>
            <a:rPr lang="en-US" b="0" i="0" baseline="0"/>
            <a:t>For instance, the US experienced a significant number of deaths despite recommending workplace closing and stay-at-home measures, possibly indicating challenges in adherence or effectiveness of these policies.</a:t>
          </a:r>
          <a:endParaRPr lang="en-US"/>
        </a:p>
      </dgm:t>
    </dgm:pt>
    <dgm:pt modelId="{4B647A49-5D0D-4096-8C82-F41DB3F6BC29}" type="parTrans" cxnId="{30A41988-3130-4841-87B2-036816A8A4FC}">
      <dgm:prSet/>
      <dgm:spPr/>
      <dgm:t>
        <a:bodyPr/>
        <a:lstStyle/>
        <a:p>
          <a:endParaRPr lang="en-US"/>
        </a:p>
      </dgm:t>
    </dgm:pt>
    <dgm:pt modelId="{B6107670-E177-48F6-ACFD-107A817EA96C}" type="sibTrans" cxnId="{30A41988-3130-4841-87B2-036816A8A4FC}">
      <dgm:prSet/>
      <dgm:spPr/>
      <dgm:t>
        <a:bodyPr/>
        <a:lstStyle/>
        <a:p>
          <a:endParaRPr lang="en-US"/>
        </a:p>
      </dgm:t>
    </dgm:pt>
    <dgm:pt modelId="{FF09868A-7817-4339-B28B-AE5D5005C01F}">
      <dgm:prSet/>
      <dgm:spPr/>
      <dgm:t>
        <a:bodyPr/>
        <a:lstStyle/>
        <a:p>
          <a:r>
            <a:rPr lang="en-US" b="0" i="0" baseline="0"/>
            <a:t>In contrast, India's transition to 'required not leaving home' policies coincided with a surge in deaths, suggesting a potential lag in containment efforts or other contributing factors. </a:t>
          </a:r>
          <a:endParaRPr lang="en-US"/>
        </a:p>
      </dgm:t>
    </dgm:pt>
    <dgm:pt modelId="{792B2288-97F4-4B1F-A6C2-6D5F0DFB2688}" type="parTrans" cxnId="{77590C17-3A2A-4438-A3A4-A7D3E0E0F900}">
      <dgm:prSet/>
      <dgm:spPr/>
      <dgm:t>
        <a:bodyPr/>
        <a:lstStyle/>
        <a:p>
          <a:endParaRPr lang="en-US"/>
        </a:p>
      </dgm:t>
    </dgm:pt>
    <dgm:pt modelId="{1CC429FE-78FD-46CA-AA31-ACC55E74B270}" type="sibTrans" cxnId="{77590C17-3A2A-4438-A3A4-A7D3E0E0F900}">
      <dgm:prSet/>
      <dgm:spPr/>
      <dgm:t>
        <a:bodyPr/>
        <a:lstStyle/>
        <a:p>
          <a:endParaRPr lang="en-US"/>
        </a:p>
      </dgm:t>
    </dgm:pt>
    <dgm:pt modelId="{42BDABA9-E6FC-4A0A-BA2F-66A94F6BCC7D}">
      <dgm:prSet/>
      <dgm:spPr/>
      <dgm:t>
        <a:bodyPr/>
        <a:lstStyle/>
        <a:p>
          <a:r>
            <a:rPr lang="en-US" b="0" i="0" baseline="0"/>
            <a:t>Brazil's absence of stay-at-home policies in 2022, coupled with fluctuations in school and workplace closures, may have contributed to the high mortality rate observed in the country. </a:t>
          </a:r>
          <a:br>
            <a:rPr lang="en-US" baseline="0"/>
          </a:br>
          <a:endParaRPr lang="en-US"/>
        </a:p>
      </dgm:t>
    </dgm:pt>
    <dgm:pt modelId="{9C962992-F4D6-4B8C-B1C3-4886B41D3CA6}" type="parTrans" cxnId="{C71F73AF-4AC5-40A7-B599-31427BFC0321}">
      <dgm:prSet/>
      <dgm:spPr/>
      <dgm:t>
        <a:bodyPr/>
        <a:lstStyle/>
        <a:p>
          <a:endParaRPr lang="en-US"/>
        </a:p>
      </dgm:t>
    </dgm:pt>
    <dgm:pt modelId="{8164EF81-8740-4156-BFC9-1FCA694747C3}" type="sibTrans" cxnId="{C71F73AF-4AC5-40A7-B599-31427BFC0321}">
      <dgm:prSet/>
      <dgm:spPr/>
      <dgm:t>
        <a:bodyPr/>
        <a:lstStyle/>
        <a:p>
          <a:endParaRPr lang="en-US"/>
        </a:p>
      </dgm:t>
    </dgm:pt>
    <dgm:pt modelId="{E52C6439-8D17-2E40-B6EF-2E65CC0F8C14}" type="pres">
      <dgm:prSet presAssocID="{2A1150E9-A7ED-47E3-989F-3843035E8FFF}" presName="vert0" presStyleCnt="0">
        <dgm:presLayoutVars>
          <dgm:dir/>
          <dgm:animOne val="branch"/>
          <dgm:animLvl val="lvl"/>
        </dgm:presLayoutVars>
      </dgm:prSet>
      <dgm:spPr/>
    </dgm:pt>
    <dgm:pt modelId="{AEB5D0AC-144A-664A-B4ED-D185E62865B4}" type="pres">
      <dgm:prSet presAssocID="{688E42DC-B016-4429-9285-047DCA0A403C}" presName="thickLine" presStyleLbl="alignNode1" presStyleIdx="0" presStyleCnt="2"/>
      <dgm:spPr/>
    </dgm:pt>
    <dgm:pt modelId="{9865CFBD-3618-FC40-8CA5-62F2AF37EEA0}" type="pres">
      <dgm:prSet presAssocID="{688E42DC-B016-4429-9285-047DCA0A403C}" presName="horz1" presStyleCnt="0"/>
      <dgm:spPr/>
    </dgm:pt>
    <dgm:pt modelId="{568A7E54-335C-B741-BBA6-9FB661F563E2}" type="pres">
      <dgm:prSet presAssocID="{688E42DC-B016-4429-9285-047DCA0A403C}" presName="tx1" presStyleLbl="revTx" presStyleIdx="0" presStyleCnt="4"/>
      <dgm:spPr/>
    </dgm:pt>
    <dgm:pt modelId="{00ACE956-3CA0-4740-8C81-BF4652B9A86A}" type="pres">
      <dgm:prSet presAssocID="{688E42DC-B016-4429-9285-047DCA0A403C}" presName="vert1" presStyleCnt="0"/>
      <dgm:spPr/>
    </dgm:pt>
    <dgm:pt modelId="{B1A3DAFE-E370-5548-96B6-ECB32CF828C2}" type="pres">
      <dgm:prSet presAssocID="{C0D41909-6231-4A76-B714-4FF959246BC6}" presName="vertSpace2a" presStyleCnt="0"/>
      <dgm:spPr/>
    </dgm:pt>
    <dgm:pt modelId="{BB131A99-160E-044A-836A-EE3A5FA56CAD}" type="pres">
      <dgm:prSet presAssocID="{C0D41909-6231-4A76-B714-4FF959246BC6}" presName="horz2" presStyleCnt="0"/>
      <dgm:spPr/>
    </dgm:pt>
    <dgm:pt modelId="{4231436F-A3B3-2348-889A-FD2DE1F99D0B}" type="pres">
      <dgm:prSet presAssocID="{C0D41909-6231-4A76-B714-4FF959246BC6}" presName="horzSpace2" presStyleCnt="0"/>
      <dgm:spPr/>
    </dgm:pt>
    <dgm:pt modelId="{05B66960-60BD-A644-9E95-76D9C88F5003}" type="pres">
      <dgm:prSet presAssocID="{C0D41909-6231-4A76-B714-4FF959246BC6}" presName="tx2" presStyleLbl="revTx" presStyleIdx="1" presStyleCnt="4"/>
      <dgm:spPr/>
    </dgm:pt>
    <dgm:pt modelId="{8B604EC8-6EB1-224C-A6AD-B7533D9DB196}" type="pres">
      <dgm:prSet presAssocID="{C0D41909-6231-4A76-B714-4FF959246BC6}" presName="vert2" presStyleCnt="0"/>
      <dgm:spPr/>
    </dgm:pt>
    <dgm:pt modelId="{3B004668-CE36-D84D-BF41-997C19F73CE2}" type="pres">
      <dgm:prSet presAssocID="{C0D41909-6231-4A76-B714-4FF959246BC6}" presName="thinLine2b" presStyleLbl="callout" presStyleIdx="0" presStyleCnt="2"/>
      <dgm:spPr/>
    </dgm:pt>
    <dgm:pt modelId="{47415259-4CB7-6644-86B7-6DB71FA78914}" type="pres">
      <dgm:prSet presAssocID="{C0D41909-6231-4A76-B714-4FF959246BC6}" presName="vertSpace2b" presStyleCnt="0"/>
      <dgm:spPr/>
    </dgm:pt>
    <dgm:pt modelId="{68E1272F-8B80-3942-A7B4-6FE469AE345B}" type="pres">
      <dgm:prSet presAssocID="{FF09868A-7817-4339-B28B-AE5D5005C01F}" presName="thickLine" presStyleLbl="alignNode1" presStyleIdx="1" presStyleCnt="2"/>
      <dgm:spPr/>
    </dgm:pt>
    <dgm:pt modelId="{8F1CEA5B-12FD-704E-9FEE-E7E378E650FF}" type="pres">
      <dgm:prSet presAssocID="{FF09868A-7817-4339-B28B-AE5D5005C01F}" presName="horz1" presStyleCnt="0"/>
      <dgm:spPr/>
    </dgm:pt>
    <dgm:pt modelId="{056CFD88-0330-484C-B52A-063D1FE0A045}" type="pres">
      <dgm:prSet presAssocID="{FF09868A-7817-4339-B28B-AE5D5005C01F}" presName="tx1" presStyleLbl="revTx" presStyleIdx="2" presStyleCnt="4"/>
      <dgm:spPr/>
    </dgm:pt>
    <dgm:pt modelId="{0930A8EC-F45E-D24D-9E67-59C33F85664A}" type="pres">
      <dgm:prSet presAssocID="{FF09868A-7817-4339-B28B-AE5D5005C01F}" presName="vert1" presStyleCnt="0"/>
      <dgm:spPr/>
    </dgm:pt>
    <dgm:pt modelId="{7186E748-D706-454F-A21E-E4F78EDDF58D}" type="pres">
      <dgm:prSet presAssocID="{42BDABA9-E6FC-4A0A-BA2F-66A94F6BCC7D}" presName="vertSpace2a" presStyleCnt="0"/>
      <dgm:spPr/>
    </dgm:pt>
    <dgm:pt modelId="{80A9FC03-0541-0A48-9A0C-1995AC2A5D48}" type="pres">
      <dgm:prSet presAssocID="{42BDABA9-E6FC-4A0A-BA2F-66A94F6BCC7D}" presName="horz2" presStyleCnt="0"/>
      <dgm:spPr/>
    </dgm:pt>
    <dgm:pt modelId="{684EF61B-ADC7-154D-A506-BF272928DBF3}" type="pres">
      <dgm:prSet presAssocID="{42BDABA9-E6FC-4A0A-BA2F-66A94F6BCC7D}" presName="horzSpace2" presStyleCnt="0"/>
      <dgm:spPr/>
    </dgm:pt>
    <dgm:pt modelId="{F9EF68AA-A909-634B-AE5D-25DE7749D93A}" type="pres">
      <dgm:prSet presAssocID="{42BDABA9-E6FC-4A0A-BA2F-66A94F6BCC7D}" presName="tx2" presStyleLbl="revTx" presStyleIdx="3" presStyleCnt="4"/>
      <dgm:spPr/>
    </dgm:pt>
    <dgm:pt modelId="{CC2013B0-CD24-9A41-BD38-CE5943B00E0B}" type="pres">
      <dgm:prSet presAssocID="{42BDABA9-E6FC-4A0A-BA2F-66A94F6BCC7D}" presName="vert2" presStyleCnt="0"/>
      <dgm:spPr/>
    </dgm:pt>
    <dgm:pt modelId="{57D1A88D-AD4B-8F45-B4E8-9F22869B10BC}" type="pres">
      <dgm:prSet presAssocID="{42BDABA9-E6FC-4A0A-BA2F-66A94F6BCC7D}" presName="thinLine2b" presStyleLbl="callout" presStyleIdx="1" presStyleCnt="2"/>
      <dgm:spPr/>
    </dgm:pt>
    <dgm:pt modelId="{BA356193-EA8E-5A40-87D0-0E9587F54F5B}" type="pres">
      <dgm:prSet presAssocID="{42BDABA9-E6FC-4A0A-BA2F-66A94F6BCC7D}" presName="vertSpace2b" presStyleCnt="0"/>
      <dgm:spPr/>
    </dgm:pt>
  </dgm:ptLst>
  <dgm:cxnLst>
    <dgm:cxn modelId="{77590C17-3A2A-4438-A3A4-A7D3E0E0F900}" srcId="{2A1150E9-A7ED-47E3-989F-3843035E8FFF}" destId="{FF09868A-7817-4339-B28B-AE5D5005C01F}" srcOrd="1" destOrd="0" parTransId="{792B2288-97F4-4B1F-A6C2-6D5F0DFB2688}" sibTransId="{1CC429FE-78FD-46CA-AA31-ACC55E74B270}"/>
    <dgm:cxn modelId="{B228B61C-9620-4142-909C-E758283E9CB4}" type="presOf" srcId="{42BDABA9-E6FC-4A0A-BA2F-66A94F6BCC7D}" destId="{F9EF68AA-A909-634B-AE5D-25DE7749D93A}" srcOrd="0" destOrd="0" presId="urn:microsoft.com/office/officeart/2008/layout/LinedList"/>
    <dgm:cxn modelId="{F9C3AF47-9651-4F70-A207-E7A347D6E783}" srcId="{2A1150E9-A7ED-47E3-989F-3843035E8FFF}" destId="{688E42DC-B016-4429-9285-047DCA0A403C}" srcOrd="0" destOrd="0" parTransId="{78D1EBB1-9A22-42EA-9DBB-0F64145B6D5B}" sibTransId="{C4654E48-1FAD-417E-A151-E9A48524CCEF}"/>
    <dgm:cxn modelId="{E0E8C081-67AF-5D40-A578-4310163E68BC}" type="presOf" srcId="{688E42DC-B016-4429-9285-047DCA0A403C}" destId="{568A7E54-335C-B741-BBA6-9FB661F563E2}" srcOrd="0" destOrd="0" presId="urn:microsoft.com/office/officeart/2008/layout/LinedList"/>
    <dgm:cxn modelId="{30A41988-3130-4841-87B2-036816A8A4FC}" srcId="{688E42DC-B016-4429-9285-047DCA0A403C}" destId="{C0D41909-6231-4A76-B714-4FF959246BC6}" srcOrd="0" destOrd="0" parTransId="{4B647A49-5D0D-4096-8C82-F41DB3F6BC29}" sibTransId="{B6107670-E177-48F6-ACFD-107A817EA96C}"/>
    <dgm:cxn modelId="{FF39369C-F346-8C40-97F2-48C8DF4A6DE6}" type="presOf" srcId="{2A1150E9-A7ED-47E3-989F-3843035E8FFF}" destId="{E52C6439-8D17-2E40-B6EF-2E65CC0F8C14}" srcOrd="0" destOrd="0" presId="urn:microsoft.com/office/officeart/2008/layout/LinedList"/>
    <dgm:cxn modelId="{10E500AC-B226-3D4A-A272-EDFF703F203A}" type="presOf" srcId="{C0D41909-6231-4A76-B714-4FF959246BC6}" destId="{05B66960-60BD-A644-9E95-76D9C88F5003}" srcOrd="0" destOrd="0" presId="urn:microsoft.com/office/officeart/2008/layout/LinedList"/>
    <dgm:cxn modelId="{C71F73AF-4AC5-40A7-B599-31427BFC0321}" srcId="{FF09868A-7817-4339-B28B-AE5D5005C01F}" destId="{42BDABA9-E6FC-4A0A-BA2F-66A94F6BCC7D}" srcOrd="0" destOrd="0" parTransId="{9C962992-F4D6-4B8C-B1C3-4886B41D3CA6}" sibTransId="{8164EF81-8740-4156-BFC9-1FCA694747C3}"/>
    <dgm:cxn modelId="{D9904ED4-CF75-EE4F-81C0-44F4A4120D7C}" type="presOf" srcId="{FF09868A-7817-4339-B28B-AE5D5005C01F}" destId="{056CFD88-0330-484C-B52A-063D1FE0A045}" srcOrd="0" destOrd="0" presId="urn:microsoft.com/office/officeart/2008/layout/LinedList"/>
    <dgm:cxn modelId="{477FA167-3CFC-BA4C-BCE3-D688DF2C019C}" type="presParOf" srcId="{E52C6439-8D17-2E40-B6EF-2E65CC0F8C14}" destId="{AEB5D0AC-144A-664A-B4ED-D185E62865B4}" srcOrd="0" destOrd="0" presId="urn:microsoft.com/office/officeart/2008/layout/LinedList"/>
    <dgm:cxn modelId="{A05C9289-00ED-F44F-BA9E-83D6014723FD}" type="presParOf" srcId="{E52C6439-8D17-2E40-B6EF-2E65CC0F8C14}" destId="{9865CFBD-3618-FC40-8CA5-62F2AF37EEA0}" srcOrd="1" destOrd="0" presId="urn:microsoft.com/office/officeart/2008/layout/LinedList"/>
    <dgm:cxn modelId="{2581E7D2-E471-7B4E-ABA2-7754FB18D5B5}" type="presParOf" srcId="{9865CFBD-3618-FC40-8CA5-62F2AF37EEA0}" destId="{568A7E54-335C-B741-BBA6-9FB661F563E2}" srcOrd="0" destOrd="0" presId="urn:microsoft.com/office/officeart/2008/layout/LinedList"/>
    <dgm:cxn modelId="{36306A58-687C-E647-BA37-916E4EFF398D}" type="presParOf" srcId="{9865CFBD-3618-FC40-8CA5-62F2AF37EEA0}" destId="{00ACE956-3CA0-4740-8C81-BF4652B9A86A}" srcOrd="1" destOrd="0" presId="urn:microsoft.com/office/officeart/2008/layout/LinedList"/>
    <dgm:cxn modelId="{D7A70CA7-3E39-F54F-9D1C-2BC4E12EE33A}" type="presParOf" srcId="{00ACE956-3CA0-4740-8C81-BF4652B9A86A}" destId="{B1A3DAFE-E370-5548-96B6-ECB32CF828C2}" srcOrd="0" destOrd="0" presId="urn:microsoft.com/office/officeart/2008/layout/LinedList"/>
    <dgm:cxn modelId="{3B3A4AA1-6297-4F4A-827E-660F1172A59B}" type="presParOf" srcId="{00ACE956-3CA0-4740-8C81-BF4652B9A86A}" destId="{BB131A99-160E-044A-836A-EE3A5FA56CAD}" srcOrd="1" destOrd="0" presId="urn:microsoft.com/office/officeart/2008/layout/LinedList"/>
    <dgm:cxn modelId="{3C3F6C17-445E-EE43-BBB9-C13980BA250A}" type="presParOf" srcId="{BB131A99-160E-044A-836A-EE3A5FA56CAD}" destId="{4231436F-A3B3-2348-889A-FD2DE1F99D0B}" srcOrd="0" destOrd="0" presId="urn:microsoft.com/office/officeart/2008/layout/LinedList"/>
    <dgm:cxn modelId="{5C23BAAF-C224-1F4A-B977-514CD4876ABE}" type="presParOf" srcId="{BB131A99-160E-044A-836A-EE3A5FA56CAD}" destId="{05B66960-60BD-A644-9E95-76D9C88F5003}" srcOrd="1" destOrd="0" presId="urn:microsoft.com/office/officeart/2008/layout/LinedList"/>
    <dgm:cxn modelId="{9A852330-DB76-D841-B7C6-C6B769EB3B51}" type="presParOf" srcId="{BB131A99-160E-044A-836A-EE3A5FA56CAD}" destId="{8B604EC8-6EB1-224C-A6AD-B7533D9DB196}" srcOrd="2" destOrd="0" presId="urn:microsoft.com/office/officeart/2008/layout/LinedList"/>
    <dgm:cxn modelId="{991F153F-C80F-E24C-B068-235B6F69C160}" type="presParOf" srcId="{00ACE956-3CA0-4740-8C81-BF4652B9A86A}" destId="{3B004668-CE36-D84D-BF41-997C19F73CE2}" srcOrd="2" destOrd="0" presId="urn:microsoft.com/office/officeart/2008/layout/LinedList"/>
    <dgm:cxn modelId="{0D027EAF-7766-BE4D-9197-09BBF9317208}" type="presParOf" srcId="{00ACE956-3CA0-4740-8C81-BF4652B9A86A}" destId="{47415259-4CB7-6644-86B7-6DB71FA78914}" srcOrd="3" destOrd="0" presId="urn:microsoft.com/office/officeart/2008/layout/LinedList"/>
    <dgm:cxn modelId="{090B2468-E0CD-AC4E-A9E4-E44E1367DA3F}" type="presParOf" srcId="{E52C6439-8D17-2E40-B6EF-2E65CC0F8C14}" destId="{68E1272F-8B80-3942-A7B4-6FE469AE345B}" srcOrd="2" destOrd="0" presId="urn:microsoft.com/office/officeart/2008/layout/LinedList"/>
    <dgm:cxn modelId="{F37C5029-5BB3-2B45-93A0-A44A7F98A88A}" type="presParOf" srcId="{E52C6439-8D17-2E40-B6EF-2E65CC0F8C14}" destId="{8F1CEA5B-12FD-704E-9FEE-E7E378E650FF}" srcOrd="3" destOrd="0" presId="urn:microsoft.com/office/officeart/2008/layout/LinedList"/>
    <dgm:cxn modelId="{3BE102A8-683C-834E-BFFF-39AC68349AF9}" type="presParOf" srcId="{8F1CEA5B-12FD-704E-9FEE-E7E378E650FF}" destId="{056CFD88-0330-484C-B52A-063D1FE0A045}" srcOrd="0" destOrd="0" presId="urn:microsoft.com/office/officeart/2008/layout/LinedList"/>
    <dgm:cxn modelId="{794C4161-918D-0A45-9720-318DD228D1D3}" type="presParOf" srcId="{8F1CEA5B-12FD-704E-9FEE-E7E378E650FF}" destId="{0930A8EC-F45E-D24D-9E67-59C33F85664A}" srcOrd="1" destOrd="0" presId="urn:microsoft.com/office/officeart/2008/layout/LinedList"/>
    <dgm:cxn modelId="{1E8A8374-8003-784B-9B6B-99D20388DDEE}" type="presParOf" srcId="{0930A8EC-F45E-D24D-9E67-59C33F85664A}" destId="{7186E748-D706-454F-A21E-E4F78EDDF58D}" srcOrd="0" destOrd="0" presId="urn:microsoft.com/office/officeart/2008/layout/LinedList"/>
    <dgm:cxn modelId="{3EADF8CA-BECC-D04B-9A53-085E847D84BF}" type="presParOf" srcId="{0930A8EC-F45E-D24D-9E67-59C33F85664A}" destId="{80A9FC03-0541-0A48-9A0C-1995AC2A5D48}" srcOrd="1" destOrd="0" presId="urn:microsoft.com/office/officeart/2008/layout/LinedList"/>
    <dgm:cxn modelId="{8A296770-C96B-2245-9F69-F62B674670B4}" type="presParOf" srcId="{80A9FC03-0541-0A48-9A0C-1995AC2A5D48}" destId="{684EF61B-ADC7-154D-A506-BF272928DBF3}" srcOrd="0" destOrd="0" presId="urn:microsoft.com/office/officeart/2008/layout/LinedList"/>
    <dgm:cxn modelId="{A1146471-A51F-8B4C-99C4-63A7059C0CFE}" type="presParOf" srcId="{80A9FC03-0541-0A48-9A0C-1995AC2A5D48}" destId="{F9EF68AA-A909-634B-AE5D-25DE7749D93A}" srcOrd="1" destOrd="0" presId="urn:microsoft.com/office/officeart/2008/layout/LinedList"/>
    <dgm:cxn modelId="{58F629F6-6DB0-404B-90AC-1A727236D16A}" type="presParOf" srcId="{80A9FC03-0541-0A48-9A0C-1995AC2A5D48}" destId="{CC2013B0-CD24-9A41-BD38-CE5943B00E0B}" srcOrd="2" destOrd="0" presId="urn:microsoft.com/office/officeart/2008/layout/LinedList"/>
    <dgm:cxn modelId="{DA7BE30E-4480-604C-A6E4-38590EFFAF2C}" type="presParOf" srcId="{0930A8EC-F45E-D24D-9E67-59C33F85664A}" destId="{57D1A88D-AD4B-8F45-B4E8-9F22869B10BC}" srcOrd="2" destOrd="0" presId="urn:microsoft.com/office/officeart/2008/layout/LinedList"/>
    <dgm:cxn modelId="{A009587D-0122-8344-B822-7477DACE9AFA}" type="presParOf" srcId="{0930A8EC-F45E-D24D-9E67-59C33F85664A}" destId="{BA356193-EA8E-5A40-87D0-0E9587F54F5B}"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5C4CC-DDF0-E04A-A344-51B13C2D355B}">
      <dsp:nvSpPr>
        <dsp:cNvPr id="0" name=""/>
        <dsp:cNvSpPr/>
      </dsp:nvSpPr>
      <dsp:spPr>
        <a:xfrm>
          <a:off x="0" y="14124"/>
          <a:ext cx="6408738" cy="280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baseline="0"/>
            <a:t>How many deaths occurred per country in the years 2020, 2021, and 2022? </a:t>
          </a:r>
          <a:endParaRPr lang="en-US" sz="4000" kern="1200"/>
        </a:p>
      </dsp:txBody>
      <dsp:txXfrm>
        <a:off x="137075" y="151199"/>
        <a:ext cx="6134588" cy="2533850"/>
      </dsp:txXfrm>
    </dsp:sp>
    <dsp:sp modelId="{9F8E35A7-E821-0443-96E4-7FB99C1B4E84}">
      <dsp:nvSpPr>
        <dsp:cNvPr id="0" name=""/>
        <dsp:cNvSpPr/>
      </dsp:nvSpPr>
      <dsp:spPr>
        <a:xfrm>
          <a:off x="0" y="2937324"/>
          <a:ext cx="6408738" cy="2808000"/>
        </a:xfrm>
        <a:prstGeom prst="roundRect">
          <a:avLst/>
        </a:prstGeom>
        <a:solidFill>
          <a:schemeClr val="accent2">
            <a:hueOff val="-1496794"/>
            <a:satOff val="-674"/>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baseline="0"/>
            <a:t>Which are the top four countries?</a:t>
          </a:r>
          <a:endParaRPr lang="en-US" sz="4000" kern="1200"/>
        </a:p>
      </dsp:txBody>
      <dsp:txXfrm>
        <a:off x="137075" y="3074399"/>
        <a:ext cx="6134588" cy="25338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D8F768-63F1-4513-9494-1B6D54D333BC}">
      <dsp:nvSpPr>
        <dsp:cNvPr id="0" name=""/>
        <dsp:cNvSpPr/>
      </dsp:nvSpPr>
      <dsp:spPr>
        <a:xfrm>
          <a:off x="0" y="935910"/>
          <a:ext cx="6408738" cy="17278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6ACF05-FAD0-4F22-B420-8373984047CA}">
      <dsp:nvSpPr>
        <dsp:cNvPr id="0" name=""/>
        <dsp:cNvSpPr/>
      </dsp:nvSpPr>
      <dsp:spPr>
        <a:xfrm>
          <a:off x="522670" y="1324673"/>
          <a:ext cx="950309" cy="9503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10617F-DE52-494E-83B6-2EB0502F1783}">
      <dsp:nvSpPr>
        <dsp:cNvPr id="0" name=""/>
        <dsp:cNvSpPr/>
      </dsp:nvSpPr>
      <dsp:spPr>
        <a:xfrm>
          <a:off x="1995649" y="935910"/>
          <a:ext cx="4413088" cy="1727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63" tIns="182863" rIns="182863" bIns="182863" numCol="1" spcCol="1270" anchor="ctr" anchorCtr="0">
          <a:noAutofit/>
        </a:bodyPr>
        <a:lstStyle/>
        <a:p>
          <a:pPr marL="0" lvl="0" indent="0" algn="l" defTabSz="1111250">
            <a:lnSpc>
              <a:spcPct val="90000"/>
            </a:lnSpc>
            <a:spcBef>
              <a:spcPct val="0"/>
            </a:spcBef>
            <a:spcAft>
              <a:spcPct val="35000"/>
            </a:spcAft>
            <a:buNone/>
          </a:pPr>
          <a:r>
            <a:rPr lang="en-US" sz="2500" b="0" i="0" kern="1200" baseline="0"/>
            <a:t>Used decision tree model</a:t>
          </a:r>
          <a:endParaRPr lang="en-US" sz="2500" kern="1200"/>
        </a:p>
      </dsp:txBody>
      <dsp:txXfrm>
        <a:off x="1995649" y="935910"/>
        <a:ext cx="4413088" cy="1727835"/>
      </dsp:txXfrm>
    </dsp:sp>
    <dsp:sp modelId="{1431CD28-36AD-4619-80BE-43B2BB04D681}">
      <dsp:nvSpPr>
        <dsp:cNvPr id="0" name=""/>
        <dsp:cNvSpPr/>
      </dsp:nvSpPr>
      <dsp:spPr>
        <a:xfrm>
          <a:off x="0" y="3095704"/>
          <a:ext cx="6408738" cy="17278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D81040-D062-4309-AD4F-83BF9E8E6368}">
      <dsp:nvSpPr>
        <dsp:cNvPr id="0" name=""/>
        <dsp:cNvSpPr/>
      </dsp:nvSpPr>
      <dsp:spPr>
        <a:xfrm>
          <a:off x="522670" y="3484467"/>
          <a:ext cx="950309" cy="9503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EE1367-7172-49B9-A046-7E42104E2995}">
      <dsp:nvSpPr>
        <dsp:cNvPr id="0" name=""/>
        <dsp:cNvSpPr/>
      </dsp:nvSpPr>
      <dsp:spPr>
        <a:xfrm>
          <a:off x="1995649" y="3095704"/>
          <a:ext cx="4413088" cy="1727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63" tIns="182863" rIns="182863" bIns="182863" numCol="1" spcCol="1270" anchor="ctr" anchorCtr="0">
          <a:noAutofit/>
        </a:bodyPr>
        <a:lstStyle/>
        <a:p>
          <a:pPr marL="0" lvl="0" indent="0" algn="l" defTabSz="1111250">
            <a:lnSpc>
              <a:spcPct val="90000"/>
            </a:lnSpc>
            <a:spcBef>
              <a:spcPct val="0"/>
            </a:spcBef>
            <a:spcAft>
              <a:spcPct val="35000"/>
            </a:spcAft>
            <a:buNone/>
          </a:pPr>
          <a:r>
            <a:rPr lang="en-US" sz="2500" b="0" i="0" kern="1200" baseline="0"/>
            <a:t>Achieved 99% accuracy</a:t>
          </a:r>
          <a:endParaRPr lang="en-US" sz="2500" kern="1200"/>
        </a:p>
      </dsp:txBody>
      <dsp:txXfrm>
        <a:off x="1995649" y="3095704"/>
        <a:ext cx="4413088" cy="17278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4E428-4ACB-46C6-A2D3-91550E7CF2D1}">
      <dsp:nvSpPr>
        <dsp:cNvPr id="0" name=""/>
        <dsp:cNvSpPr/>
      </dsp:nvSpPr>
      <dsp:spPr>
        <a:xfrm>
          <a:off x="0" y="2987"/>
          <a:ext cx="6408738" cy="14899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824B68-54AB-42BB-9912-108889534914}">
      <dsp:nvSpPr>
        <dsp:cNvPr id="0" name=""/>
        <dsp:cNvSpPr/>
      </dsp:nvSpPr>
      <dsp:spPr>
        <a:xfrm>
          <a:off x="450713" y="338229"/>
          <a:ext cx="820281" cy="8194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544B04-8FFD-4E2A-AD5E-FD8C08FC9282}">
      <dsp:nvSpPr>
        <dsp:cNvPr id="0" name=""/>
        <dsp:cNvSpPr/>
      </dsp:nvSpPr>
      <dsp:spPr>
        <a:xfrm>
          <a:off x="1721709" y="2987"/>
          <a:ext cx="4407633" cy="1676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399" tIns="177399" rIns="177399" bIns="177399" numCol="1" spcCol="1270" anchor="ctr" anchorCtr="0">
          <a:noAutofit/>
        </a:bodyPr>
        <a:lstStyle/>
        <a:p>
          <a:pPr marL="0" lvl="0" indent="0" algn="l" defTabSz="622300">
            <a:lnSpc>
              <a:spcPct val="90000"/>
            </a:lnSpc>
            <a:spcBef>
              <a:spcPct val="0"/>
            </a:spcBef>
            <a:spcAft>
              <a:spcPct val="35000"/>
            </a:spcAft>
            <a:buNone/>
          </a:pPr>
          <a:r>
            <a:rPr lang="en-US" sz="1400" b="0" i="0" kern="1200" baseline="0"/>
            <a:t>The implications of the correlation between government policy indexes and COVID-19 mortality rates suggest that the stringency of measures and the extent of economic support provided by authorities play crucial roles in mitigating the impact of the pandemic. </a:t>
          </a:r>
          <a:endParaRPr lang="en-US" sz="1400" kern="1200"/>
        </a:p>
      </dsp:txBody>
      <dsp:txXfrm>
        <a:off x="1721709" y="2987"/>
        <a:ext cx="4407633" cy="1676209"/>
      </dsp:txXfrm>
    </dsp:sp>
    <dsp:sp modelId="{71381A4A-7ED7-4DAD-A3CB-6A1ABCB74257}">
      <dsp:nvSpPr>
        <dsp:cNvPr id="0" name=""/>
        <dsp:cNvSpPr/>
      </dsp:nvSpPr>
      <dsp:spPr>
        <a:xfrm>
          <a:off x="0" y="2041620"/>
          <a:ext cx="6408738" cy="14899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0014DC-6C47-40A7-856C-CF30A35878EA}">
      <dsp:nvSpPr>
        <dsp:cNvPr id="0" name=""/>
        <dsp:cNvSpPr/>
      </dsp:nvSpPr>
      <dsp:spPr>
        <a:xfrm>
          <a:off x="450713" y="2376862"/>
          <a:ext cx="820281" cy="8194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3028C2-E248-4AA7-808C-FBFEDACBBB7F}">
      <dsp:nvSpPr>
        <dsp:cNvPr id="0" name=""/>
        <dsp:cNvSpPr/>
      </dsp:nvSpPr>
      <dsp:spPr>
        <a:xfrm>
          <a:off x="1721709" y="2041620"/>
          <a:ext cx="4407633" cy="1676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399" tIns="177399" rIns="177399" bIns="177399" numCol="1" spcCol="1270" anchor="ctr" anchorCtr="0">
          <a:noAutofit/>
        </a:bodyPr>
        <a:lstStyle/>
        <a:p>
          <a:pPr marL="0" lvl="0" indent="0" algn="l" defTabSz="622300">
            <a:lnSpc>
              <a:spcPct val="90000"/>
            </a:lnSpc>
            <a:spcBef>
              <a:spcPct val="0"/>
            </a:spcBef>
            <a:spcAft>
              <a:spcPct val="35000"/>
            </a:spcAft>
            <a:buNone/>
          </a:pPr>
          <a:r>
            <a:rPr lang="en-US" sz="1400" b="0" i="0" kern="1200" baseline="0"/>
            <a:t>Despite India's robust policy responses, including stringent containment measures and proactive government actions, its mortality rate remains notably high. Conversely, the United Kingdom's emphasis on economic support initiatives, coupled with relatively lower stringency measures, seemingly contributes to its lower mortality rate compared to the US. </a:t>
          </a:r>
          <a:endParaRPr lang="en-US" sz="1400" kern="1200"/>
        </a:p>
      </dsp:txBody>
      <dsp:txXfrm>
        <a:off x="1721709" y="2041620"/>
        <a:ext cx="4407633" cy="1676209"/>
      </dsp:txXfrm>
    </dsp:sp>
    <dsp:sp modelId="{67902927-1ED6-4645-B8B1-3CD29B7BC094}">
      <dsp:nvSpPr>
        <dsp:cNvPr id="0" name=""/>
        <dsp:cNvSpPr/>
      </dsp:nvSpPr>
      <dsp:spPr>
        <a:xfrm>
          <a:off x="0" y="4080253"/>
          <a:ext cx="6408738" cy="14899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948804-FEE2-44E0-A97D-E9FC7013DFE6}">
      <dsp:nvSpPr>
        <dsp:cNvPr id="0" name=""/>
        <dsp:cNvSpPr/>
      </dsp:nvSpPr>
      <dsp:spPr>
        <a:xfrm>
          <a:off x="450713" y="4415494"/>
          <a:ext cx="820281" cy="8194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B7BB76-6BB3-43B6-9C08-0FD61F5DE477}">
      <dsp:nvSpPr>
        <dsp:cNvPr id="0" name=""/>
        <dsp:cNvSpPr/>
      </dsp:nvSpPr>
      <dsp:spPr>
        <a:xfrm>
          <a:off x="1721709" y="4080253"/>
          <a:ext cx="4407633" cy="1676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399" tIns="177399" rIns="177399" bIns="177399" numCol="1" spcCol="1270" anchor="ctr" anchorCtr="0">
          <a:noAutofit/>
        </a:bodyPr>
        <a:lstStyle/>
        <a:p>
          <a:pPr marL="0" lvl="0" indent="0" algn="l" defTabSz="622300">
            <a:lnSpc>
              <a:spcPct val="90000"/>
            </a:lnSpc>
            <a:spcBef>
              <a:spcPct val="0"/>
            </a:spcBef>
            <a:spcAft>
              <a:spcPct val="35000"/>
            </a:spcAft>
            <a:buNone/>
          </a:pPr>
          <a:r>
            <a:rPr lang="en-US" sz="1400" b="0" i="0" kern="1200" baseline="0"/>
            <a:t>This suggests that while stringent containment measures may curb virus transmission, robust economic support measures can also play a pivotal role in reducing mortality by mitigating the socio-economic impact of the pandemic.</a:t>
          </a:r>
          <a:br>
            <a:rPr lang="en-US" sz="1400" kern="1200" baseline="0"/>
          </a:br>
          <a:endParaRPr lang="en-US" sz="1400" kern="1200"/>
        </a:p>
      </dsp:txBody>
      <dsp:txXfrm>
        <a:off x="1721709" y="4080253"/>
        <a:ext cx="4407633" cy="16762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B5D0AC-144A-664A-B4ED-D185E62865B4}">
      <dsp:nvSpPr>
        <dsp:cNvPr id="0" name=""/>
        <dsp:cNvSpPr/>
      </dsp:nvSpPr>
      <dsp:spPr>
        <a:xfrm>
          <a:off x="0" y="0"/>
          <a:ext cx="117150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8A7E54-335C-B741-BBA6-9FB661F563E2}">
      <dsp:nvSpPr>
        <dsp:cNvPr id="0" name=""/>
        <dsp:cNvSpPr/>
      </dsp:nvSpPr>
      <dsp:spPr>
        <a:xfrm>
          <a:off x="0" y="0"/>
          <a:ext cx="2343012" cy="3181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baseline="0"/>
            <a:t>The highest number of deaths observed in the US, followed by India, Brazil, and UK, may be partially attributed to the varying strategies.. </a:t>
          </a:r>
          <a:endParaRPr lang="en-US" sz="1800" kern="1200"/>
        </a:p>
      </dsp:txBody>
      <dsp:txXfrm>
        <a:off x="0" y="0"/>
        <a:ext cx="2343012" cy="3181432"/>
      </dsp:txXfrm>
    </dsp:sp>
    <dsp:sp modelId="{05B66960-60BD-A644-9E95-76D9C88F5003}">
      <dsp:nvSpPr>
        <dsp:cNvPr id="0" name=""/>
        <dsp:cNvSpPr/>
      </dsp:nvSpPr>
      <dsp:spPr>
        <a:xfrm>
          <a:off x="2518738" y="144469"/>
          <a:ext cx="9196323" cy="2889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0" i="0" kern="1200" baseline="0"/>
            <a:t>For instance, the US experienced a significant number of deaths despite recommending workplace closing and stay-at-home measures, possibly indicating challenges in adherence or effectiveness of these policies.</a:t>
          </a:r>
          <a:endParaRPr lang="en-US" sz="3200" kern="1200"/>
        </a:p>
      </dsp:txBody>
      <dsp:txXfrm>
        <a:off x="2518738" y="144469"/>
        <a:ext cx="9196323" cy="2889386"/>
      </dsp:txXfrm>
    </dsp:sp>
    <dsp:sp modelId="{3B004668-CE36-D84D-BF41-997C19F73CE2}">
      <dsp:nvSpPr>
        <dsp:cNvPr id="0" name=""/>
        <dsp:cNvSpPr/>
      </dsp:nvSpPr>
      <dsp:spPr>
        <a:xfrm>
          <a:off x="2343012" y="3033856"/>
          <a:ext cx="937204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E1272F-8B80-3942-A7B4-6FE469AE345B}">
      <dsp:nvSpPr>
        <dsp:cNvPr id="0" name=""/>
        <dsp:cNvSpPr/>
      </dsp:nvSpPr>
      <dsp:spPr>
        <a:xfrm>
          <a:off x="0" y="3181432"/>
          <a:ext cx="117150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6CFD88-0330-484C-B52A-063D1FE0A045}">
      <dsp:nvSpPr>
        <dsp:cNvPr id="0" name=""/>
        <dsp:cNvSpPr/>
      </dsp:nvSpPr>
      <dsp:spPr>
        <a:xfrm>
          <a:off x="0" y="3181432"/>
          <a:ext cx="2343012" cy="3181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baseline="0"/>
            <a:t>In contrast, India's transition to 'required not leaving home' policies coincided with a surge in deaths, suggesting a potential lag in containment efforts or other contributing factors. </a:t>
          </a:r>
          <a:endParaRPr lang="en-US" sz="1800" kern="1200"/>
        </a:p>
      </dsp:txBody>
      <dsp:txXfrm>
        <a:off x="0" y="3181432"/>
        <a:ext cx="2343012" cy="3181432"/>
      </dsp:txXfrm>
    </dsp:sp>
    <dsp:sp modelId="{F9EF68AA-A909-634B-AE5D-25DE7749D93A}">
      <dsp:nvSpPr>
        <dsp:cNvPr id="0" name=""/>
        <dsp:cNvSpPr/>
      </dsp:nvSpPr>
      <dsp:spPr>
        <a:xfrm>
          <a:off x="2518738" y="3325901"/>
          <a:ext cx="9196323" cy="2889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0" i="0" kern="1200" baseline="0"/>
            <a:t>Brazil's absence of stay-at-home policies in 2022, coupled with fluctuations in school and workplace closures, may have contributed to the high mortality rate observed in the country. </a:t>
          </a:r>
          <a:br>
            <a:rPr lang="en-US" sz="3200" kern="1200" baseline="0"/>
          </a:br>
          <a:endParaRPr lang="en-US" sz="3200" kern="1200"/>
        </a:p>
      </dsp:txBody>
      <dsp:txXfrm>
        <a:off x="2518738" y="3325901"/>
        <a:ext cx="9196323" cy="2889386"/>
      </dsp:txXfrm>
    </dsp:sp>
    <dsp:sp modelId="{57D1A88D-AD4B-8F45-B4E8-9F22869B10BC}">
      <dsp:nvSpPr>
        <dsp:cNvPr id="0" name=""/>
        <dsp:cNvSpPr/>
      </dsp:nvSpPr>
      <dsp:spPr>
        <a:xfrm>
          <a:off x="2343012" y="6215288"/>
          <a:ext cx="937204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BF96F-0FDF-0349-A475-8829C02C50E5}" type="datetimeFigureOut">
              <a:rPr lang="en-US" smtClean="0"/>
              <a:t>4/5/24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B273E8-B6DF-3044-9BC7-9B5808E320F9}" type="slidenum">
              <a:rPr lang="en-US" smtClean="0"/>
              <a:t>‹#›</a:t>
            </a:fld>
            <a:endParaRPr lang="en-US"/>
          </a:p>
        </p:txBody>
      </p:sp>
    </p:spTree>
    <p:extLst>
      <p:ext uri="{BB962C8B-B14F-4D97-AF65-F5344CB8AC3E}">
        <p14:creationId xmlns:p14="http://schemas.microsoft.com/office/powerpoint/2010/main" val="1220749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273E8-B6DF-3044-9BC7-9B5808E320F9}" type="slidenum">
              <a:rPr lang="en-US" smtClean="0"/>
              <a:t>3</a:t>
            </a:fld>
            <a:endParaRPr lang="en-US"/>
          </a:p>
        </p:txBody>
      </p:sp>
    </p:spTree>
    <p:extLst>
      <p:ext uri="{BB962C8B-B14F-4D97-AF65-F5344CB8AC3E}">
        <p14:creationId xmlns:p14="http://schemas.microsoft.com/office/powerpoint/2010/main" val="1157026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4/5/24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32053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4/5/24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543654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4/5/24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363247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4/5/24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086626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4/5/24</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513039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4/5/24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44541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4/5/24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530746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4/5/24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183329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4/5/24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048950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4/5/24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574398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4/5/24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1379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4/5/24</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3120354872"/>
      </p:ext>
    </p:extLst>
  </p:cSld>
  <p:clrMap bg1="dk1" tx1="lt1" bg2="dk2" tx2="lt2" accent1="accent1" accent2="accent2" accent3="accent3" accent4="accent4" accent5="accent5" accent6="accent6" hlink="hlink" folHlink="folHlink"/>
  <p:sldLayoutIdLst>
    <p:sldLayoutId id="2147483722" r:id="rId1"/>
    <p:sldLayoutId id="2147483723" r:id="rId2"/>
    <p:sldLayoutId id="2147483724"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24" name="Rectangle 23">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4F09F9C-88A3-60D7-42CD-1CE16803C7F9}"/>
              </a:ext>
            </a:extLst>
          </p:cNvPr>
          <p:cNvSpPr>
            <a:spLocks noGrp="1"/>
          </p:cNvSpPr>
          <p:nvPr>
            <p:ph type="ctrTitle"/>
          </p:nvPr>
        </p:nvSpPr>
        <p:spPr>
          <a:xfrm>
            <a:off x="540000" y="540000"/>
            <a:ext cx="4500561" cy="4259814"/>
          </a:xfrm>
        </p:spPr>
        <p:txBody>
          <a:bodyPr>
            <a:noAutofit/>
          </a:bodyPr>
          <a:lstStyle/>
          <a:p>
            <a:pPr algn="ctr"/>
            <a:r>
              <a:rPr lang="en-US" sz="6000" dirty="0"/>
              <a:t>Spring 2024 Analyzing Pandemic Responses Project</a:t>
            </a:r>
          </a:p>
        </p:txBody>
      </p:sp>
      <p:sp>
        <p:nvSpPr>
          <p:cNvPr id="3" name="Subtitle 2">
            <a:extLst>
              <a:ext uri="{FF2B5EF4-FFF2-40B4-BE49-F238E27FC236}">
                <a16:creationId xmlns:a16="http://schemas.microsoft.com/office/drawing/2014/main" id="{E631F878-744D-7E11-47BD-D3B6B5032BCE}"/>
              </a:ext>
            </a:extLst>
          </p:cNvPr>
          <p:cNvSpPr>
            <a:spLocks noGrp="1"/>
          </p:cNvSpPr>
          <p:nvPr>
            <p:ph type="subTitle" idx="1"/>
          </p:nvPr>
        </p:nvSpPr>
        <p:spPr>
          <a:xfrm>
            <a:off x="540000" y="4988476"/>
            <a:ext cx="4500561" cy="1320249"/>
          </a:xfrm>
        </p:spPr>
        <p:txBody>
          <a:bodyPr>
            <a:normAutofit fontScale="55000" lnSpcReduction="20000"/>
          </a:bodyPr>
          <a:lstStyle/>
          <a:p>
            <a:pPr marL="0" marR="0" algn="ctr">
              <a:lnSpc>
                <a:spcPct val="150000"/>
              </a:lnSpc>
              <a:spcBef>
                <a:spcPts val="0"/>
              </a:spcBef>
              <a:spcAft>
                <a:spcPts val="800"/>
              </a:spcAft>
            </a:pPr>
            <a:r>
              <a:rPr lang="en-ID" sz="2000" dirty="0">
                <a:effectLst/>
                <a:latin typeface="Montserrat" pitchFamily="2" charset="77"/>
                <a:ea typeface="Calibri" panose="020F0502020204030204" pitchFamily="34" charset="0"/>
                <a:cs typeface="Arial" panose="020B0604020202020204" pitchFamily="34" charset="0"/>
              </a:rPr>
              <a:t>RESEARCH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800"/>
              </a:spcAft>
            </a:pPr>
            <a:r>
              <a:rPr lang="en-ID" sz="1800" dirty="0">
                <a:effectLst/>
                <a:latin typeface="Montserrat" pitchFamily="2" charset="77"/>
                <a:ea typeface="Calibri" panose="020F0502020204030204" pitchFamily="34" charset="0"/>
                <a:cs typeface="Arial" panose="020B0604020202020204" pitchFamily="34" charset="0"/>
              </a:rPr>
              <a:t>By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800"/>
              </a:spcAft>
            </a:pPr>
            <a:r>
              <a:rPr lang="en-ID" sz="1800" dirty="0">
                <a:effectLst/>
                <a:latin typeface="Montserrat Light" pitchFamily="2" charset="77"/>
                <a:ea typeface="Calibri" panose="020F0502020204030204" pitchFamily="34" charset="0"/>
                <a:cs typeface="Arial" panose="020B0604020202020204" pitchFamily="34" charset="0"/>
              </a:rPr>
              <a:t>Aarushi Tuli – Boston University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800"/>
              </a:spcAft>
            </a:pPr>
            <a:r>
              <a:rPr lang="en-ID" sz="1800" dirty="0">
                <a:effectLst/>
                <a:latin typeface="Montserrat Light" pitchFamily="2" charset="77"/>
                <a:ea typeface="Calibri" panose="020F0502020204030204" pitchFamily="34" charset="0"/>
                <a:cs typeface="Arial" panose="020B0604020202020204" pitchFamily="34" charset="0"/>
              </a:rPr>
              <a:t>Kaushik Patil – Boston University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pic>
        <p:nvPicPr>
          <p:cNvPr id="4" name="Picture 3" descr="Multicolored smoke gradient">
            <a:extLst>
              <a:ext uri="{FF2B5EF4-FFF2-40B4-BE49-F238E27FC236}">
                <a16:creationId xmlns:a16="http://schemas.microsoft.com/office/drawing/2014/main" id="{0EE4AC48-332E-85C2-D3BF-6A38E405CCCF}"/>
              </a:ext>
            </a:extLst>
          </p:cNvPr>
          <p:cNvPicPr>
            <a:picLocks noChangeAspect="1"/>
          </p:cNvPicPr>
          <p:nvPr/>
        </p:nvPicPr>
        <p:blipFill rotWithShape="1">
          <a:blip r:embed="rId2"/>
          <a:srcRect l="16458" r="20815" b="-1"/>
          <a:stretch/>
        </p:blipFill>
        <p:spPr>
          <a:xfrm>
            <a:off x="5698461" y="-20116"/>
            <a:ext cx="6589713" cy="6857990"/>
          </a:xfrm>
          <a:prstGeom prst="rect">
            <a:avLst/>
          </a:prstGeom>
        </p:spPr>
      </p:pic>
      <p:sp>
        <p:nvSpPr>
          <p:cNvPr id="5" name="TextBox 4">
            <a:extLst>
              <a:ext uri="{FF2B5EF4-FFF2-40B4-BE49-F238E27FC236}">
                <a16:creationId xmlns:a16="http://schemas.microsoft.com/office/drawing/2014/main" id="{A8DECF6F-7561-B00C-1FF8-29FFEDF69B81}"/>
              </a:ext>
            </a:extLst>
          </p:cNvPr>
          <p:cNvSpPr txBox="1"/>
          <p:nvPr/>
        </p:nvSpPr>
        <p:spPr>
          <a:xfrm>
            <a:off x="5928960" y="186170"/>
            <a:ext cx="5349667" cy="1815882"/>
          </a:xfrm>
          <a:prstGeom prst="rect">
            <a:avLst/>
          </a:prstGeom>
          <a:noFill/>
        </p:spPr>
        <p:txBody>
          <a:bodyPr wrap="square" rtlCol="0">
            <a:spAutoFit/>
          </a:bodyPr>
          <a:lstStyle/>
          <a:p>
            <a:r>
              <a:rPr lang="en-ID" sz="2800" dirty="0">
                <a:solidFill>
                  <a:srgbClr val="FF0000"/>
                </a:solidFill>
                <a:effectLst/>
                <a:latin typeface="+mj-lt"/>
                <a:ea typeface="Calibri" panose="020F0502020204030204" pitchFamily="34" charset="0"/>
                <a:cs typeface="Arial" panose="020B0604020202020204" pitchFamily="34" charset="0"/>
              </a:rPr>
              <a:t>Understanding the Nexus: Government Policies, Economic Support, and COVID-19 Mortality Rates in Four Nations</a:t>
            </a:r>
            <a:endParaRPr lang="en-US" sz="2800" dirty="0">
              <a:solidFill>
                <a:srgbClr val="FF0000"/>
              </a:solidFill>
              <a:effectLst/>
              <a:latin typeface="+mj-lt"/>
              <a:ea typeface="Calibri" panose="020F0502020204030204" pitchFamily="34" charset="0"/>
              <a:cs typeface="Times New Roman" panose="02020603050405020304" pitchFamily="18" charset="0"/>
            </a:endParaRPr>
          </a:p>
        </p:txBody>
      </p:sp>
      <p:pic>
        <p:nvPicPr>
          <p:cNvPr id="6" name="Picture 5" descr="A blue logo with a crown&#10;&#10;Description automatically generated">
            <a:extLst>
              <a:ext uri="{FF2B5EF4-FFF2-40B4-BE49-F238E27FC236}">
                <a16:creationId xmlns:a16="http://schemas.microsoft.com/office/drawing/2014/main" id="{ACF724B0-6582-6F4A-1F82-6C0C5EE099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8960" y="4120074"/>
            <a:ext cx="2717800" cy="2717800"/>
          </a:xfrm>
          <a:prstGeom prst="rect">
            <a:avLst/>
          </a:prstGeom>
        </p:spPr>
      </p:pic>
      <p:pic>
        <p:nvPicPr>
          <p:cNvPr id="10" name="Picture 9" descr="A red rectangular sign with white text&#10;&#10;Description automatically generated">
            <a:extLst>
              <a:ext uri="{FF2B5EF4-FFF2-40B4-BE49-F238E27FC236}">
                <a16:creationId xmlns:a16="http://schemas.microsoft.com/office/drawing/2014/main" id="{10688FCC-F12F-F60E-C217-9F1D6A44F495}"/>
              </a:ext>
            </a:extLst>
          </p:cNvPr>
          <p:cNvPicPr>
            <a:picLocks noChangeAspect="1"/>
          </p:cNvPicPr>
          <p:nvPr/>
        </p:nvPicPr>
        <p:blipFill rotWithShape="1">
          <a:blip r:embed="rId4"/>
          <a:srcRect l="18091" t="28367" r="18027" b="28598"/>
          <a:stretch/>
        </p:blipFill>
        <p:spPr>
          <a:xfrm>
            <a:off x="9116761" y="4889703"/>
            <a:ext cx="2624138" cy="1178541"/>
          </a:xfrm>
          <a:prstGeom prst="rect">
            <a:avLst/>
          </a:prstGeom>
        </p:spPr>
      </p:pic>
    </p:spTree>
    <p:extLst>
      <p:ext uri="{BB962C8B-B14F-4D97-AF65-F5344CB8AC3E}">
        <p14:creationId xmlns:p14="http://schemas.microsoft.com/office/powerpoint/2010/main" val="3599609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46" name="Rectangle 45">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7" name="Oval 46">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8" name="Oval 47">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4" name="Group 13">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9" name="Rectangle 48">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Rectangle 49">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5" name="Group 14">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51" name="Rectangle 50">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2" name="Rectangle 51">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53" name="Rectangle 52">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54" name="Rectangle 53">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55" name="Rectangle 54">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29D771-4BFF-4BA7-D9C0-4DC7F05ACE1E}"/>
              </a:ext>
            </a:extLst>
          </p:cNvPr>
          <p:cNvSpPr>
            <a:spLocks noGrp="1"/>
          </p:cNvSpPr>
          <p:nvPr>
            <p:ph type="title"/>
          </p:nvPr>
        </p:nvSpPr>
        <p:spPr>
          <a:xfrm>
            <a:off x="7153200" y="549276"/>
            <a:ext cx="4500561" cy="4259814"/>
          </a:xfrm>
        </p:spPr>
        <p:txBody>
          <a:bodyPr vert="horz" lIns="91440" tIns="45720" rIns="91440" bIns="45720" rtlCol="0" anchor="b">
            <a:normAutofit/>
          </a:bodyPr>
          <a:lstStyle/>
          <a:p>
            <a:r>
              <a:rPr lang="en-US" sz="4200"/>
              <a:t>Time series Model on Stringency Index on U.S.A, U.K., Brazil, India</a:t>
            </a:r>
            <a:br>
              <a:rPr lang="en-US" sz="4200"/>
            </a:br>
            <a:br>
              <a:rPr lang="en-US" sz="4200"/>
            </a:br>
            <a:endParaRPr lang="en-US" sz="4200"/>
          </a:p>
        </p:txBody>
      </p:sp>
      <p:grpSp>
        <p:nvGrpSpPr>
          <p:cNvPr id="56" name="Group 55">
            <a:extLst>
              <a:ext uri="{FF2B5EF4-FFF2-40B4-BE49-F238E27FC236}">
                <a16:creationId xmlns:a16="http://schemas.microsoft.com/office/drawing/2014/main" id="{4975C689-ED04-47EE-9DFA-90DE6B8245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57" name="Oval 56">
              <a:extLst>
                <a:ext uri="{FF2B5EF4-FFF2-40B4-BE49-F238E27FC236}">
                  <a16:creationId xmlns:a16="http://schemas.microsoft.com/office/drawing/2014/main" id="{9C8B254F-50AE-43F6-B83F-91858F26EA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68631972-6BE5-4A14-B012-30A7DD1A808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477DF9FA-653C-4D65-B509-0B2450FBDB0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Freeform: Shape 30">
            <a:extLst>
              <a:ext uri="{FF2B5EF4-FFF2-40B4-BE49-F238E27FC236}">
                <a16:creationId xmlns:a16="http://schemas.microsoft.com/office/drawing/2014/main" id="{1361EC12-DCA7-4779-A44C-53CE7F7AF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solidFill>
            <a:srgbClr val="FFFFFF"/>
          </a:solidFill>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graph with blue lines&#10;&#10;Description automatically generated">
            <a:extLst>
              <a:ext uri="{FF2B5EF4-FFF2-40B4-BE49-F238E27FC236}">
                <a16:creationId xmlns:a16="http://schemas.microsoft.com/office/drawing/2014/main" id="{084D42B2-0FC8-20B6-AA65-D313D836899A}"/>
              </a:ext>
            </a:extLst>
          </p:cNvPr>
          <p:cNvPicPr>
            <a:picLocks noGrp="1" noChangeAspect="1"/>
          </p:cNvPicPr>
          <p:nvPr>
            <p:ph idx="1"/>
          </p:nvPr>
        </p:nvPicPr>
        <p:blipFill rotWithShape="1">
          <a:blip r:embed="rId2"/>
          <a:srcRect b="5746"/>
          <a:stretch/>
        </p:blipFill>
        <p:spPr>
          <a:xfrm>
            <a:off x="881362" y="1487610"/>
            <a:ext cx="5104965" cy="3659656"/>
          </a:xfrm>
          <a:prstGeom prst="rect">
            <a:avLst/>
          </a:prstGeom>
        </p:spPr>
      </p:pic>
    </p:spTree>
    <p:extLst>
      <p:ext uri="{BB962C8B-B14F-4D97-AF65-F5344CB8AC3E}">
        <p14:creationId xmlns:p14="http://schemas.microsoft.com/office/powerpoint/2010/main" val="3488740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A10581-08F2-4D9E-8CB4-07ECFEE95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9E2092A-4250-4BDD-AC6C-CA57E30DDD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266875" cy="6858000"/>
            <a:chOff x="0" y="0"/>
            <a:chExt cx="7266875" cy="6858000"/>
          </a:xfrm>
        </p:grpSpPr>
        <p:sp>
          <p:nvSpPr>
            <p:cNvPr id="11" name="Freeform: Shape 10">
              <a:extLst>
                <a:ext uri="{FF2B5EF4-FFF2-40B4-BE49-F238E27FC236}">
                  <a16:creationId xmlns:a16="http://schemas.microsoft.com/office/drawing/2014/main" id="{FA1EE7D2-EB27-4C6C-8E54-CBCDDCA178F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3600"/>
              <a:ext cx="7266875" cy="6854400"/>
            </a:xfrm>
            <a:custGeom>
              <a:avLst/>
              <a:gdLst>
                <a:gd name="connsiteX0" fmla="*/ 3839675 w 7266875"/>
                <a:gd name="connsiteY0" fmla="*/ 0 h 6854400"/>
                <a:gd name="connsiteX1" fmla="*/ 7266875 w 7266875"/>
                <a:gd name="connsiteY1" fmla="*/ 3427200 h 6854400"/>
                <a:gd name="connsiteX2" fmla="*/ 3839675 w 7266875"/>
                <a:gd name="connsiteY2" fmla="*/ 6854400 h 6854400"/>
                <a:gd name="connsiteX3" fmla="*/ 3489264 w 7266875"/>
                <a:gd name="connsiteY3" fmla="*/ 6836706 h 6854400"/>
                <a:gd name="connsiteX4" fmla="*/ 3327588 w 7266875"/>
                <a:gd name="connsiteY4" fmla="*/ 6816161 h 6854400"/>
                <a:gd name="connsiteX5" fmla="*/ 3174464 w 7266875"/>
                <a:gd name="connsiteY5" fmla="*/ 6839531 h 6854400"/>
                <a:gd name="connsiteX6" fmla="*/ 2880000 w 7266875"/>
                <a:gd name="connsiteY6" fmla="*/ 6854400 h 6854400"/>
                <a:gd name="connsiteX7" fmla="*/ 0 w 7266875"/>
                <a:gd name="connsiteY7" fmla="*/ 3974400 h 6854400"/>
                <a:gd name="connsiteX8" fmla="*/ 226325 w 7266875"/>
                <a:gd name="connsiteY8" fmla="*/ 2853374 h 6854400"/>
                <a:gd name="connsiteX9" fmla="*/ 258015 w 7266875"/>
                <a:gd name="connsiteY9" fmla="*/ 2787590 h 6854400"/>
                <a:gd name="connsiteX10" fmla="*/ 224445 w 7266875"/>
                <a:gd name="connsiteY10" fmla="*/ 2657030 h 6854400"/>
                <a:gd name="connsiteX11" fmla="*/ 180561 w 7266875"/>
                <a:gd name="connsiteY11" fmla="*/ 2221714 h 6854400"/>
                <a:gd name="connsiteX12" fmla="*/ 2340561 w 7266875"/>
                <a:gd name="connsiteY12" fmla="*/ 61714 h 6854400"/>
                <a:gd name="connsiteX13" fmla="*/ 2828370 w 7266875"/>
                <a:gd name="connsiteY13" fmla="*/ 117025 h 6854400"/>
                <a:gd name="connsiteX14" fmla="*/ 2891183 w 7266875"/>
                <a:gd name="connsiteY14" fmla="*/ 134017 h 6854400"/>
                <a:gd name="connsiteX15" fmla="*/ 2983165 w 7266875"/>
                <a:gd name="connsiteY15" fmla="*/ 107897 h 6854400"/>
                <a:gd name="connsiteX16" fmla="*/ 3839675 w 7266875"/>
                <a:gd name="connsiteY16" fmla="*/ 0 h 685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66875" h="6854400">
                  <a:moveTo>
                    <a:pt x="3839675" y="0"/>
                  </a:moveTo>
                  <a:cubicBezTo>
                    <a:pt x="5732465" y="0"/>
                    <a:pt x="7266875" y="1534410"/>
                    <a:pt x="7266875" y="3427200"/>
                  </a:cubicBezTo>
                  <a:cubicBezTo>
                    <a:pt x="7266875" y="5319990"/>
                    <a:pt x="5732465" y="6854400"/>
                    <a:pt x="3839675" y="6854400"/>
                  </a:cubicBezTo>
                  <a:cubicBezTo>
                    <a:pt x="3721376" y="6854400"/>
                    <a:pt x="3604476" y="6848406"/>
                    <a:pt x="3489264" y="6836706"/>
                  </a:cubicBezTo>
                  <a:lnTo>
                    <a:pt x="3327588" y="6816161"/>
                  </a:lnTo>
                  <a:lnTo>
                    <a:pt x="3174464" y="6839531"/>
                  </a:lnTo>
                  <a:cubicBezTo>
                    <a:pt x="3077646" y="6849363"/>
                    <a:pt x="2979412" y="6854400"/>
                    <a:pt x="2880000" y="6854400"/>
                  </a:cubicBezTo>
                  <a:cubicBezTo>
                    <a:pt x="1289420" y="6854400"/>
                    <a:pt x="0" y="5564980"/>
                    <a:pt x="0" y="3974400"/>
                  </a:cubicBezTo>
                  <a:cubicBezTo>
                    <a:pt x="0" y="3576755"/>
                    <a:pt x="80589" y="3197933"/>
                    <a:pt x="226325" y="2853374"/>
                  </a:cubicBezTo>
                  <a:lnTo>
                    <a:pt x="258015" y="2787590"/>
                  </a:lnTo>
                  <a:lnTo>
                    <a:pt x="224445" y="2657030"/>
                  </a:lnTo>
                  <a:cubicBezTo>
                    <a:pt x="195672" y="2516419"/>
                    <a:pt x="180561" y="2370831"/>
                    <a:pt x="180561" y="2221714"/>
                  </a:cubicBezTo>
                  <a:cubicBezTo>
                    <a:pt x="180561" y="1028779"/>
                    <a:pt x="1147626" y="61714"/>
                    <a:pt x="2340561" y="61714"/>
                  </a:cubicBezTo>
                  <a:cubicBezTo>
                    <a:pt x="2508318" y="61714"/>
                    <a:pt x="2671608" y="80838"/>
                    <a:pt x="2828370" y="117025"/>
                  </a:cubicBezTo>
                  <a:lnTo>
                    <a:pt x="2891183" y="134017"/>
                  </a:lnTo>
                  <a:lnTo>
                    <a:pt x="2983165" y="107897"/>
                  </a:lnTo>
                  <a:cubicBezTo>
                    <a:pt x="3256928" y="37461"/>
                    <a:pt x="3543927" y="0"/>
                    <a:pt x="3839675" y="0"/>
                  </a:cubicBezTo>
                  <a:close/>
                </a:path>
              </a:pathLst>
            </a:custGeom>
            <a:solidFill>
              <a:schemeClr val="bg2">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A73CF8FD-0917-4279-B6E7-120EE392F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1094400"/>
              <a:ext cx="5760000" cy="5760000"/>
            </a:xfrm>
            <a:prstGeom prst="ellipse">
              <a:avLst/>
            </a:prstGeom>
            <a:solidFill>
              <a:schemeClr val="accent1">
                <a:alpha val="4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3A3FA15-CF3D-4F2B-BB5C-18E5DB305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180561" y="61714"/>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776AED5-83E6-4A3D-B609-7CCABAD440D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12475" y="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C8B65A0-95D7-EE43-FF92-8C08FFE647EE}"/>
              </a:ext>
            </a:extLst>
          </p:cNvPr>
          <p:cNvSpPr>
            <a:spLocks noGrp="1"/>
          </p:cNvSpPr>
          <p:nvPr>
            <p:ph type="title"/>
          </p:nvPr>
        </p:nvSpPr>
        <p:spPr>
          <a:xfrm>
            <a:off x="922020" y="833015"/>
            <a:ext cx="5193960" cy="5202026"/>
          </a:xfrm>
        </p:spPr>
        <p:txBody>
          <a:bodyPr anchor="ctr">
            <a:normAutofit/>
          </a:bodyPr>
          <a:lstStyle/>
          <a:p>
            <a:pPr algn="ctr"/>
            <a:r>
              <a:rPr lang="en-US" dirty="0"/>
              <a:t>Developed ML model for Economic Index</a:t>
            </a:r>
            <a:endParaRPr lang="en-US"/>
          </a:p>
        </p:txBody>
      </p:sp>
      <p:sp>
        <p:nvSpPr>
          <p:cNvPr id="3" name="Content Placeholder 2">
            <a:extLst>
              <a:ext uri="{FF2B5EF4-FFF2-40B4-BE49-F238E27FC236}">
                <a16:creationId xmlns:a16="http://schemas.microsoft.com/office/drawing/2014/main" id="{7C3DEB2B-1D45-23E4-69A0-32808CD835DD}"/>
              </a:ext>
            </a:extLst>
          </p:cNvPr>
          <p:cNvSpPr>
            <a:spLocks noGrp="1"/>
          </p:cNvSpPr>
          <p:nvPr>
            <p:ph idx="1"/>
          </p:nvPr>
        </p:nvSpPr>
        <p:spPr>
          <a:xfrm>
            <a:off x="7104062" y="540347"/>
            <a:ext cx="4537075" cy="5760000"/>
          </a:xfrm>
        </p:spPr>
        <p:txBody>
          <a:bodyPr anchor="ctr">
            <a:normAutofit/>
          </a:bodyPr>
          <a:lstStyle/>
          <a:p>
            <a:pPr>
              <a:buFont typeface="Arial" panose="020B0604020202020204" pitchFamily="34" charset="0"/>
              <a:buChar char="•"/>
            </a:pPr>
            <a:r>
              <a:rPr lang="en-US" b="0" i="0" u="none" strike="noStrike">
                <a:effectLst/>
              </a:rPr>
              <a:t>Achieved 99% accuracy with linear regression</a:t>
            </a:r>
          </a:p>
          <a:p>
            <a:pPr>
              <a:buFont typeface="Arial" panose="020B0604020202020204" pitchFamily="34" charset="0"/>
              <a:buChar char="•"/>
            </a:pPr>
            <a:r>
              <a:rPr lang="en-US" b="0" i="0" u="none" strike="noStrike">
                <a:effectLst/>
              </a:rPr>
              <a:t>Tested 11 models, selected linear regression</a:t>
            </a:r>
          </a:p>
          <a:p>
            <a:pPr>
              <a:buFont typeface="Arial" panose="020B0604020202020204" pitchFamily="34" charset="0"/>
              <a:buChar char="•"/>
            </a:pPr>
            <a:r>
              <a:rPr lang="en-US" b="0" i="0" u="none" strike="noStrike">
                <a:effectLst/>
              </a:rPr>
              <a:t>Experimented with hyperparameters</a:t>
            </a:r>
          </a:p>
        </p:txBody>
      </p:sp>
    </p:spTree>
    <p:extLst>
      <p:ext uri="{BB962C8B-B14F-4D97-AF65-F5344CB8AC3E}">
        <p14:creationId xmlns:p14="http://schemas.microsoft.com/office/powerpoint/2010/main" val="4214555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8B65A0-95D7-EE43-FF92-8C08FFE647EE}"/>
              </a:ext>
            </a:extLst>
          </p:cNvPr>
          <p:cNvSpPr>
            <a:spLocks noGrp="1"/>
          </p:cNvSpPr>
          <p:nvPr>
            <p:ph type="title"/>
          </p:nvPr>
        </p:nvSpPr>
        <p:spPr>
          <a:xfrm>
            <a:off x="540000" y="540000"/>
            <a:ext cx="4500561" cy="5759450"/>
          </a:xfrm>
        </p:spPr>
        <p:txBody>
          <a:bodyPr anchor="t">
            <a:normAutofit/>
          </a:bodyPr>
          <a:lstStyle/>
          <a:p>
            <a:r>
              <a:rPr lang="en-US" sz="7500"/>
              <a:t>Developed ML model for Stringency Index</a:t>
            </a:r>
          </a:p>
        </p:txBody>
      </p:sp>
      <p:graphicFrame>
        <p:nvGraphicFramePr>
          <p:cNvPr id="6" name="Content Placeholder 2">
            <a:extLst>
              <a:ext uri="{FF2B5EF4-FFF2-40B4-BE49-F238E27FC236}">
                <a16:creationId xmlns:a16="http://schemas.microsoft.com/office/drawing/2014/main" id="{76F4D14C-7C5F-F0FF-DD63-96536F094B4F}"/>
              </a:ext>
            </a:extLst>
          </p:cNvPr>
          <p:cNvGraphicFramePr>
            <a:graphicFrameLocks noGrp="1"/>
          </p:cNvGraphicFramePr>
          <p:nvPr>
            <p:ph idx="1"/>
            <p:extLst>
              <p:ext uri="{D42A27DB-BD31-4B8C-83A1-F6EECF244321}">
                <p14:modId xmlns:p14="http://schemas.microsoft.com/office/powerpoint/2010/main" val="1013110330"/>
              </p:ext>
            </p:extLst>
          </p:nvPr>
        </p:nvGraphicFramePr>
        <p:xfrm>
          <a:off x="5232400" y="540000"/>
          <a:ext cx="6408738"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7754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37F6730-8F76-4239-8CBA-B914B02A7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DE11E5CC-3C1F-4093-97B6-6433FBF9A9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38" name="Rectangle 37">
              <a:extLst>
                <a:ext uri="{FF2B5EF4-FFF2-40B4-BE49-F238E27FC236}">
                  <a16:creationId xmlns:a16="http://schemas.microsoft.com/office/drawing/2014/main" id="{28D720AE-B07F-482D-B526-4A9C632DA7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76F0BCA-E2AA-4AED-9091-1E820FF25B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71D2B33-982E-4EC0-9252-B8A7383C965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9250D86D-299E-4837-B82C-B97DACC975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6" name="Rectangle 45">
                <a:extLst>
                  <a:ext uri="{FF2B5EF4-FFF2-40B4-BE49-F238E27FC236}">
                    <a16:creationId xmlns:a16="http://schemas.microsoft.com/office/drawing/2014/main" id="{F74EFAF9-4DE5-4C1F-BF17-0A5930FFF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857D782-AB09-4CB1-A94A-54F935E70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94E95A3B-E29B-40AA-B9DD-FF0BA512FD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4" name="Rectangle 43">
                <a:extLst>
                  <a:ext uri="{FF2B5EF4-FFF2-40B4-BE49-F238E27FC236}">
                    <a16:creationId xmlns:a16="http://schemas.microsoft.com/office/drawing/2014/main" id="{1A71F79C-8170-4729-A592-753969B84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AE5C556-02CA-4512-9F5F-7088484CF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B75FD132-C2ED-4807-B2DA-D428F9C449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71967F12-B0C4-4D31-8D63-89945DCD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CBFE13D-5887-8C43-9B20-6745DD72A2E4}"/>
              </a:ext>
            </a:extLst>
          </p:cNvPr>
          <p:cNvSpPr>
            <a:spLocks noGrp="1"/>
          </p:cNvSpPr>
          <p:nvPr>
            <p:ph type="title"/>
          </p:nvPr>
        </p:nvSpPr>
        <p:spPr>
          <a:xfrm>
            <a:off x="540000" y="540000"/>
            <a:ext cx="4500561" cy="5759450"/>
          </a:xfrm>
        </p:spPr>
        <p:txBody>
          <a:bodyPr anchor="t">
            <a:normAutofit/>
          </a:bodyPr>
          <a:lstStyle/>
          <a:p>
            <a:r>
              <a:rPr lang="en-US" sz="8100"/>
              <a:t>Now let's create new data for prediction</a:t>
            </a:r>
          </a:p>
        </p:txBody>
      </p:sp>
      <p:graphicFrame>
        <p:nvGraphicFramePr>
          <p:cNvPr id="4" name="Content Placeholder 3">
            <a:extLst>
              <a:ext uri="{FF2B5EF4-FFF2-40B4-BE49-F238E27FC236}">
                <a16:creationId xmlns:a16="http://schemas.microsoft.com/office/drawing/2014/main" id="{01088444-ADFA-6A52-D453-632F85F5C343}"/>
              </a:ext>
            </a:extLst>
          </p:cNvPr>
          <p:cNvGraphicFramePr>
            <a:graphicFrameLocks noGrp="1"/>
          </p:cNvGraphicFramePr>
          <p:nvPr>
            <p:ph idx="1"/>
            <p:extLst>
              <p:ext uri="{D42A27DB-BD31-4B8C-83A1-F6EECF244321}">
                <p14:modId xmlns:p14="http://schemas.microsoft.com/office/powerpoint/2010/main" val="3586706648"/>
              </p:ext>
            </p:extLst>
          </p:nvPr>
        </p:nvGraphicFramePr>
        <p:xfrm>
          <a:off x="5232400" y="1037579"/>
          <a:ext cx="6408739" cy="5096333"/>
        </p:xfrm>
        <a:graphic>
          <a:graphicData uri="http://schemas.openxmlformats.org/drawingml/2006/table">
            <a:tbl>
              <a:tblPr firstRow="1" bandRow="1">
                <a:noFill/>
              </a:tblPr>
              <a:tblGrid>
                <a:gridCol w="2689770">
                  <a:extLst>
                    <a:ext uri="{9D8B030D-6E8A-4147-A177-3AD203B41FA5}">
                      <a16:colId xmlns:a16="http://schemas.microsoft.com/office/drawing/2014/main" val="2525164675"/>
                    </a:ext>
                  </a:extLst>
                </a:gridCol>
                <a:gridCol w="3718969">
                  <a:extLst>
                    <a:ext uri="{9D8B030D-6E8A-4147-A177-3AD203B41FA5}">
                      <a16:colId xmlns:a16="http://schemas.microsoft.com/office/drawing/2014/main" val="410754715"/>
                    </a:ext>
                  </a:extLst>
                </a:gridCol>
              </a:tblGrid>
              <a:tr h="457245">
                <a:tc>
                  <a:txBody>
                    <a:bodyPr/>
                    <a:lstStyle/>
                    <a:p>
                      <a:pPr fontAlgn="b"/>
                      <a:r>
                        <a:rPr lang="en-US" sz="1700" b="1" cap="none" spc="0">
                          <a:solidFill>
                            <a:schemeClr val="tx1"/>
                          </a:solidFill>
                          <a:effectLst/>
                        </a:rPr>
                        <a:t>Variable</a:t>
                      </a:r>
                    </a:p>
                  </a:txBody>
                  <a:tcPr marL="67148" marR="87595" marT="19185" marB="143888" anchor="b">
                    <a:lnL w="12700" cmpd="sng">
                      <a:noFill/>
                    </a:lnL>
                    <a:lnR w="12700" cmpd="sng">
                      <a:noFill/>
                    </a:lnR>
                    <a:lnT w="9525" cap="flat" cmpd="sng" algn="ctr">
                      <a:noFill/>
                      <a:prstDash val="solid"/>
                    </a:lnT>
                    <a:lnB w="38100" cmpd="sng">
                      <a:noFill/>
                    </a:lnB>
                    <a:noFill/>
                  </a:tcPr>
                </a:tc>
                <a:tc>
                  <a:txBody>
                    <a:bodyPr/>
                    <a:lstStyle/>
                    <a:p>
                      <a:pPr fontAlgn="b"/>
                      <a:r>
                        <a:rPr lang="en-US" sz="1700" b="1" cap="none" spc="0">
                          <a:solidFill>
                            <a:schemeClr val="tx1"/>
                          </a:solidFill>
                          <a:effectLst/>
                        </a:rPr>
                        <a:t>Value</a:t>
                      </a:r>
                    </a:p>
                  </a:txBody>
                  <a:tcPr marL="67148" marR="87595" marT="19185" marB="143888"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1988571022"/>
                  </a:ext>
                </a:extLst>
              </a:tr>
              <a:tr h="776996">
                <a:tc>
                  <a:txBody>
                    <a:bodyPr/>
                    <a:lstStyle/>
                    <a:p>
                      <a:pPr fontAlgn="base"/>
                      <a:r>
                        <a:rPr lang="en-US" sz="1300" cap="none" spc="0">
                          <a:solidFill>
                            <a:schemeClr val="tx1"/>
                          </a:solidFill>
                          <a:effectLst/>
                        </a:rPr>
                        <a:t>C1M_School closing</a:t>
                      </a:r>
                    </a:p>
                  </a:txBody>
                  <a:tcPr marL="67148" marR="87595" marT="19185" marB="143888" anchor="ctr">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fontAlgn="base"/>
                      <a:r>
                        <a:rPr lang="en-US" sz="1300" cap="none" spc="0">
                          <a:solidFill>
                            <a:schemeClr val="tx1"/>
                          </a:solidFill>
                          <a:effectLst/>
                        </a:rPr>
                        <a:t>1 - recommend closing or all schools open with alterations resulting in significant differences compared to non-Covid-19 operations</a:t>
                      </a:r>
                    </a:p>
                  </a:txBody>
                  <a:tcPr marL="67148" marR="87595" marT="19185" marB="143888" anchor="ctr">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4037633345"/>
                  </a:ext>
                </a:extLst>
              </a:tr>
              <a:tr h="585145">
                <a:tc>
                  <a:txBody>
                    <a:bodyPr/>
                    <a:lstStyle/>
                    <a:p>
                      <a:pPr fontAlgn="base"/>
                      <a:r>
                        <a:rPr lang="en-US" sz="1300" cap="none" spc="0">
                          <a:solidFill>
                            <a:schemeClr val="tx1"/>
                          </a:solidFill>
                          <a:effectLst/>
                        </a:rPr>
                        <a:t>C2M_Workplace closing</a:t>
                      </a:r>
                    </a:p>
                  </a:txBody>
                  <a:tcPr marL="67148" marR="87595" marT="19185" marB="143888"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fontAlgn="base"/>
                      <a:r>
                        <a:rPr lang="en-US" sz="1300" cap="none" spc="0">
                          <a:solidFill>
                            <a:schemeClr val="tx1"/>
                          </a:solidFill>
                          <a:effectLst/>
                        </a:rPr>
                        <a:t>2 - require closing (or work from home) for some sectors or categories of workers</a:t>
                      </a:r>
                    </a:p>
                  </a:txBody>
                  <a:tcPr marL="67148" marR="87595" marT="19185" marB="143888"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671436455"/>
                  </a:ext>
                </a:extLst>
              </a:tr>
              <a:tr h="393294">
                <a:tc>
                  <a:txBody>
                    <a:bodyPr/>
                    <a:lstStyle/>
                    <a:p>
                      <a:pPr fontAlgn="base"/>
                      <a:r>
                        <a:rPr lang="en-US" sz="1300" cap="none" spc="0">
                          <a:solidFill>
                            <a:schemeClr val="tx1"/>
                          </a:solidFill>
                          <a:effectLst/>
                        </a:rPr>
                        <a:t>C3M_Cancel public events</a:t>
                      </a:r>
                    </a:p>
                  </a:txBody>
                  <a:tcPr marL="67148" marR="87595" marT="19185" marB="143888" anchor="ctr">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2 - require cancelling</a:t>
                      </a:r>
                    </a:p>
                  </a:txBody>
                  <a:tcPr marL="67148" marR="87595" marT="19185" marB="143888" anchor="ctr">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025406811"/>
                  </a:ext>
                </a:extLst>
              </a:tr>
              <a:tr h="393294">
                <a:tc>
                  <a:txBody>
                    <a:bodyPr/>
                    <a:lstStyle/>
                    <a:p>
                      <a:pPr fontAlgn="base"/>
                      <a:r>
                        <a:rPr lang="en-US" sz="1300" cap="none" spc="0">
                          <a:solidFill>
                            <a:schemeClr val="tx1"/>
                          </a:solidFill>
                          <a:effectLst/>
                        </a:rPr>
                        <a:t>C4M_Restrictions on gatherings</a:t>
                      </a:r>
                    </a:p>
                  </a:txBody>
                  <a:tcPr marL="67148" marR="87595" marT="19185" marB="143888"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4 - restrictions on gatherings of 10 people or less</a:t>
                      </a:r>
                    </a:p>
                  </a:txBody>
                  <a:tcPr marL="67148" marR="87595" marT="19185" marB="143888"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093666371"/>
                  </a:ext>
                </a:extLst>
              </a:tr>
              <a:tr h="393294">
                <a:tc>
                  <a:txBody>
                    <a:bodyPr/>
                    <a:lstStyle/>
                    <a:p>
                      <a:pPr fontAlgn="base"/>
                      <a:r>
                        <a:rPr lang="en-US" sz="1300" cap="none" spc="0">
                          <a:solidFill>
                            <a:schemeClr val="tx1"/>
                          </a:solidFill>
                          <a:effectLst/>
                        </a:rPr>
                        <a:t>C5M_Close public transport</a:t>
                      </a:r>
                    </a:p>
                  </a:txBody>
                  <a:tcPr marL="67148" marR="87595" marT="19185" marB="143888" anchor="ctr">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fontAlgn="base"/>
                      <a:r>
                        <a:rPr lang="en-US" sz="1300" b="0" i="0" u="none" strike="noStrike" kern="1200" cap="none" spc="0">
                          <a:solidFill>
                            <a:schemeClr val="tx1"/>
                          </a:solidFill>
                          <a:effectLst/>
                          <a:latin typeface="+mn-lt"/>
                          <a:ea typeface="+mn-ea"/>
                          <a:cs typeface="+mn-cs"/>
                        </a:rPr>
                        <a:t>0 - no measures</a:t>
                      </a:r>
                    </a:p>
                  </a:txBody>
                  <a:tcPr marL="67148" marR="87595" marT="19185" marB="143888" anchor="ctr">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2988580634"/>
                  </a:ext>
                </a:extLst>
              </a:tr>
              <a:tr h="393294">
                <a:tc>
                  <a:txBody>
                    <a:bodyPr/>
                    <a:lstStyle/>
                    <a:p>
                      <a:pPr fontAlgn="base"/>
                      <a:r>
                        <a:rPr lang="en-US" sz="1300" cap="none" spc="0">
                          <a:solidFill>
                            <a:schemeClr val="tx1"/>
                          </a:solidFill>
                          <a:effectLst/>
                        </a:rPr>
                        <a:t>C6M_Stay at home requirements</a:t>
                      </a:r>
                    </a:p>
                  </a:txBody>
                  <a:tcPr marL="67148" marR="87595" marT="19185" marB="143888"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0 - no measures</a:t>
                      </a:r>
                    </a:p>
                  </a:txBody>
                  <a:tcPr marL="67148" marR="87595" marT="19185" marB="143888"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089702414"/>
                  </a:ext>
                </a:extLst>
              </a:tr>
              <a:tr h="585145">
                <a:tc>
                  <a:txBody>
                    <a:bodyPr/>
                    <a:lstStyle/>
                    <a:p>
                      <a:pPr fontAlgn="base"/>
                      <a:r>
                        <a:rPr lang="en-US" sz="1300" cap="none" spc="0">
                          <a:solidFill>
                            <a:schemeClr val="tx1"/>
                          </a:solidFill>
                          <a:effectLst/>
                        </a:rPr>
                        <a:t>C7M_Restrictions on internal movement</a:t>
                      </a:r>
                    </a:p>
                  </a:txBody>
                  <a:tcPr marL="67148" marR="87595" marT="19185" marB="143888" anchor="ctr">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2 - internal movement restrictions in place</a:t>
                      </a:r>
                    </a:p>
                  </a:txBody>
                  <a:tcPr marL="67148" marR="87595" marT="19185" marB="143888" anchor="ctr">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4105030188"/>
                  </a:ext>
                </a:extLst>
              </a:tr>
              <a:tr h="393294">
                <a:tc>
                  <a:txBody>
                    <a:bodyPr/>
                    <a:lstStyle/>
                    <a:p>
                      <a:pPr fontAlgn="base"/>
                      <a:r>
                        <a:rPr lang="en-US" sz="1300" cap="none" spc="0">
                          <a:solidFill>
                            <a:schemeClr val="tx1"/>
                          </a:solidFill>
                          <a:effectLst/>
                        </a:rPr>
                        <a:t>C8EV_International travel controls</a:t>
                      </a:r>
                    </a:p>
                  </a:txBody>
                  <a:tcPr marL="67148" marR="87595" marT="19185" marB="143888"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1 - screening arrivals</a:t>
                      </a:r>
                    </a:p>
                  </a:txBody>
                  <a:tcPr marL="67148" marR="87595" marT="19185" marB="143888"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457732602"/>
                  </a:ext>
                </a:extLst>
              </a:tr>
              <a:tr h="393294">
                <a:tc>
                  <a:txBody>
                    <a:bodyPr/>
                    <a:lstStyle/>
                    <a:p>
                      <a:pPr fontAlgn="base"/>
                      <a:r>
                        <a:rPr lang="en-US" sz="1300" cap="none" spc="0">
                          <a:solidFill>
                            <a:schemeClr val="tx1"/>
                          </a:solidFill>
                          <a:effectLst/>
                        </a:rPr>
                        <a:t>H3_Contact tracing</a:t>
                      </a:r>
                    </a:p>
                  </a:txBody>
                  <a:tcPr marL="67148" marR="87595" marT="19185" marB="143888"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300" cap="none" spc="0">
                          <a:solidFill>
                            <a:schemeClr val="tx1"/>
                          </a:solidFill>
                          <a:effectLst/>
                        </a:rPr>
                        <a:t>0 - no contact tracing</a:t>
                      </a:r>
                    </a:p>
                  </a:txBody>
                  <a:tcPr marL="67148" marR="87595" marT="19185" marB="14388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79231561"/>
                  </a:ext>
                </a:extLst>
              </a:tr>
            </a:tbl>
          </a:graphicData>
        </a:graphic>
      </p:graphicFrame>
    </p:spTree>
    <p:extLst>
      <p:ext uri="{BB962C8B-B14F-4D97-AF65-F5344CB8AC3E}">
        <p14:creationId xmlns:p14="http://schemas.microsoft.com/office/powerpoint/2010/main" val="1849948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83F2ACB4-066C-48C3-B70E-46135D29F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69" name="Rectangle 68">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2" name="Group 71">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77" name="Rectangle 76">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75" name="Rectangle 74">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Rectangle 73">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Rectangle 79">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57599646-DF32-7FB6-D4AB-3AF243E9CBB1}"/>
              </a:ext>
            </a:extLst>
          </p:cNvPr>
          <p:cNvSpPr>
            <a:spLocks noGrp="1"/>
          </p:cNvSpPr>
          <p:nvPr>
            <p:ph type="title"/>
          </p:nvPr>
        </p:nvSpPr>
        <p:spPr>
          <a:xfrm>
            <a:off x="7086315" y="540000"/>
            <a:ext cx="4554821" cy="2186096"/>
          </a:xfrm>
        </p:spPr>
        <p:txBody>
          <a:bodyPr anchor="b">
            <a:normAutofit/>
          </a:bodyPr>
          <a:lstStyle/>
          <a:p>
            <a:r>
              <a:rPr lang="en-US" sz="4700"/>
              <a:t>Guess what's the predicted value?</a:t>
            </a:r>
            <a:br>
              <a:rPr lang="en-US" sz="4700"/>
            </a:br>
            <a:endParaRPr lang="en-US" sz="4700"/>
          </a:p>
        </p:txBody>
      </p:sp>
      <p:sp>
        <p:nvSpPr>
          <p:cNvPr id="82" name="Freeform: Shape 81">
            <a:extLst>
              <a:ext uri="{FF2B5EF4-FFF2-40B4-BE49-F238E27FC236}">
                <a16:creationId xmlns:a16="http://schemas.microsoft.com/office/drawing/2014/main" id="{F6B7499C-46D7-401F-AD28-EEC839E74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8" name="Graphic 37" descr="Dice">
            <a:extLst>
              <a:ext uri="{FF2B5EF4-FFF2-40B4-BE49-F238E27FC236}">
                <a16:creationId xmlns:a16="http://schemas.microsoft.com/office/drawing/2014/main" id="{FC6FA9A3-BC8F-5D2B-E812-02ABAEFC3B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16856" y="549274"/>
            <a:ext cx="1800000" cy="1800000"/>
          </a:xfrm>
          <a:prstGeom prst="rect">
            <a:avLst/>
          </a:prstGeom>
        </p:spPr>
      </p:pic>
      <p:pic>
        <p:nvPicPr>
          <p:cNvPr id="29" name="Picture 28" descr="A screenshot of a computer code&#10;&#10;Description automatically generated">
            <a:extLst>
              <a:ext uri="{FF2B5EF4-FFF2-40B4-BE49-F238E27FC236}">
                <a16:creationId xmlns:a16="http://schemas.microsoft.com/office/drawing/2014/main" id="{0E9E69C7-E9EB-841C-9BDF-A2441EE87E61}"/>
              </a:ext>
            </a:extLst>
          </p:cNvPr>
          <p:cNvPicPr>
            <a:picLocks noChangeAspect="1"/>
          </p:cNvPicPr>
          <p:nvPr/>
        </p:nvPicPr>
        <p:blipFill>
          <a:blip r:embed="rId4"/>
          <a:stretch>
            <a:fillRect/>
          </a:stretch>
        </p:blipFill>
        <p:spPr>
          <a:xfrm>
            <a:off x="540000" y="2699556"/>
            <a:ext cx="5353712" cy="1458887"/>
          </a:xfrm>
          <a:prstGeom prst="rect">
            <a:avLst/>
          </a:prstGeom>
        </p:spPr>
      </p:pic>
      <p:pic>
        <p:nvPicPr>
          <p:cNvPr id="40" name="Picture 39">
            <a:extLst>
              <a:ext uri="{FF2B5EF4-FFF2-40B4-BE49-F238E27FC236}">
                <a16:creationId xmlns:a16="http://schemas.microsoft.com/office/drawing/2014/main" id="{9BAFBEF6-F1A4-A29C-4278-B228A0FF4019}"/>
              </a:ext>
            </a:extLst>
          </p:cNvPr>
          <p:cNvPicPr>
            <a:picLocks noChangeAspect="1"/>
          </p:cNvPicPr>
          <p:nvPr/>
        </p:nvPicPr>
        <p:blipFill>
          <a:blip r:embed="rId5"/>
          <a:stretch>
            <a:fillRect/>
          </a:stretch>
        </p:blipFill>
        <p:spPr>
          <a:xfrm>
            <a:off x="540000" y="5174502"/>
            <a:ext cx="5353712" cy="468448"/>
          </a:xfrm>
          <a:prstGeom prst="rect">
            <a:avLst/>
          </a:prstGeom>
        </p:spPr>
      </p:pic>
      <p:sp>
        <p:nvSpPr>
          <p:cNvPr id="3" name="Content Placeholder 2">
            <a:extLst>
              <a:ext uri="{FF2B5EF4-FFF2-40B4-BE49-F238E27FC236}">
                <a16:creationId xmlns:a16="http://schemas.microsoft.com/office/drawing/2014/main" id="{A4307D35-7608-3B70-7ACC-CEFB9A51CD53}"/>
              </a:ext>
            </a:extLst>
          </p:cNvPr>
          <p:cNvSpPr>
            <a:spLocks noGrp="1"/>
          </p:cNvSpPr>
          <p:nvPr>
            <p:ph idx="1"/>
          </p:nvPr>
        </p:nvSpPr>
        <p:spPr>
          <a:xfrm>
            <a:off x="7104063" y="2947121"/>
            <a:ext cx="4537073" cy="3361604"/>
          </a:xfrm>
        </p:spPr>
        <p:txBody>
          <a:bodyPr anchor="t">
            <a:normAutofit/>
          </a:bodyPr>
          <a:lstStyle/>
          <a:p>
            <a:r>
              <a:rPr lang="en-US" dirty="0"/>
              <a:t> This indicates that the stringency index, based on the input parameters, is expected to be 59.26. </a:t>
            </a:r>
          </a:p>
          <a:p>
            <a:r>
              <a:rPr lang="en-US" dirty="0"/>
              <a:t>We utilized a decision tree model for this prediction.</a:t>
            </a:r>
          </a:p>
        </p:txBody>
      </p:sp>
    </p:spTree>
    <p:extLst>
      <p:ext uri="{BB962C8B-B14F-4D97-AF65-F5344CB8AC3E}">
        <p14:creationId xmlns:p14="http://schemas.microsoft.com/office/powerpoint/2010/main" val="4050972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2418FA-DACC-47F9-B701-44B7143C9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04DDB8F4-5DF3-0AA8-6D3E-406CEAA6FBBC}"/>
              </a:ext>
            </a:extLst>
          </p:cNvPr>
          <p:cNvSpPr>
            <a:spLocks noGrp="1"/>
          </p:cNvSpPr>
          <p:nvPr>
            <p:ph type="title"/>
          </p:nvPr>
        </p:nvSpPr>
        <p:spPr>
          <a:xfrm>
            <a:off x="7086315" y="545126"/>
            <a:ext cx="4554821" cy="2186096"/>
          </a:xfrm>
        </p:spPr>
        <p:txBody>
          <a:bodyPr anchor="t">
            <a:normAutofit/>
          </a:bodyPr>
          <a:lstStyle/>
          <a:p>
            <a:r>
              <a:rPr lang="en-US"/>
              <a:t>Conclusion</a:t>
            </a:r>
            <a:endParaRPr lang="en-US" dirty="0"/>
          </a:p>
        </p:txBody>
      </p:sp>
      <p:graphicFrame>
        <p:nvGraphicFramePr>
          <p:cNvPr id="41" name="Content Placeholder 2">
            <a:extLst>
              <a:ext uri="{FF2B5EF4-FFF2-40B4-BE49-F238E27FC236}">
                <a16:creationId xmlns:a16="http://schemas.microsoft.com/office/drawing/2014/main" id="{C0D3B8EF-D58E-D28F-B2E3-818A49E46B89}"/>
              </a:ext>
            </a:extLst>
          </p:cNvPr>
          <p:cNvGraphicFramePr>
            <a:graphicFrameLocks noGrp="1"/>
          </p:cNvGraphicFramePr>
          <p:nvPr>
            <p:ph idx="1"/>
            <p:extLst>
              <p:ext uri="{D42A27DB-BD31-4B8C-83A1-F6EECF244321}">
                <p14:modId xmlns:p14="http://schemas.microsoft.com/office/powerpoint/2010/main" val="4021444665"/>
              </p:ext>
            </p:extLst>
          </p:nvPr>
        </p:nvGraphicFramePr>
        <p:xfrm>
          <a:off x="540000" y="540000"/>
          <a:ext cx="6408738"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355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5ED88E92-14F3-4B58-9E48-1D79E139A8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49" name="Rectangle 48">
              <a:extLst>
                <a:ext uri="{FF2B5EF4-FFF2-40B4-BE49-F238E27FC236}">
                  <a16:creationId xmlns:a16="http://schemas.microsoft.com/office/drawing/2014/main" id="{A6466AE7-32B6-4334-AF41-B9387E6726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Oval 49">
              <a:extLst>
                <a:ext uri="{FF2B5EF4-FFF2-40B4-BE49-F238E27FC236}">
                  <a16:creationId xmlns:a16="http://schemas.microsoft.com/office/drawing/2014/main" id="{659C09F8-90CD-443F-9AA1-D08C56A605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1" name="Oval 50">
              <a:extLst>
                <a:ext uri="{FF2B5EF4-FFF2-40B4-BE49-F238E27FC236}">
                  <a16:creationId xmlns:a16="http://schemas.microsoft.com/office/drawing/2014/main" id="{DC7304AB-BE7D-45AC-A876-4A24543AE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6" name="Group 15">
              <a:extLst>
                <a:ext uri="{FF2B5EF4-FFF2-40B4-BE49-F238E27FC236}">
                  <a16:creationId xmlns:a16="http://schemas.microsoft.com/office/drawing/2014/main" id="{8E11922B-DDB3-46D7-B1BD-C1CCDB3C42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1" name="Rectangle 20">
                <a:extLst>
                  <a:ext uri="{FF2B5EF4-FFF2-40B4-BE49-F238E27FC236}">
                    <a16:creationId xmlns:a16="http://schemas.microsoft.com/office/drawing/2014/main" id="{C580F8F6-E662-4BCD-AC9C-7E5DDBD5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Rectangle 21">
                <a:extLst>
                  <a:ext uri="{FF2B5EF4-FFF2-40B4-BE49-F238E27FC236}">
                    <a16:creationId xmlns:a16="http://schemas.microsoft.com/office/drawing/2014/main" id="{9A333FE5-ADB0-48EE-A1A6-9AA36DA34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7" name="Group 16">
              <a:extLst>
                <a:ext uri="{FF2B5EF4-FFF2-40B4-BE49-F238E27FC236}">
                  <a16:creationId xmlns:a16="http://schemas.microsoft.com/office/drawing/2014/main" id="{0B09CD4F-6DF4-48AA-BD35-23E3F2A643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52" name="Rectangle 51">
                <a:extLst>
                  <a:ext uri="{FF2B5EF4-FFF2-40B4-BE49-F238E27FC236}">
                    <a16:creationId xmlns:a16="http://schemas.microsoft.com/office/drawing/2014/main" id="{02223219-ACCC-42F2-A1B4-E3C8C8AB1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3" name="Rectangle 52">
                <a:extLst>
                  <a:ext uri="{FF2B5EF4-FFF2-40B4-BE49-F238E27FC236}">
                    <a16:creationId xmlns:a16="http://schemas.microsoft.com/office/drawing/2014/main" id="{1510B0E9-9BA0-4357-9E04-554C19BAA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54" name="Rectangle 53">
              <a:extLst>
                <a:ext uri="{FF2B5EF4-FFF2-40B4-BE49-F238E27FC236}">
                  <a16:creationId xmlns:a16="http://schemas.microsoft.com/office/drawing/2014/main" id="{DF06DA80-525A-4C9E-A441-50630AA772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4" name="Rectangle 23">
            <a:extLst>
              <a:ext uri="{FF2B5EF4-FFF2-40B4-BE49-F238E27FC236}">
                <a16:creationId xmlns:a16="http://schemas.microsoft.com/office/drawing/2014/main" id="{E841E027-8E53-4FEB-8605-2124D8573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aphicFrame>
        <p:nvGraphicFramePr>
          <p:cNvPr id="7" name="Content Placeholder 2">
            <a:extLst>
              <a:ext uri="{FF2B5EF4-FFF2-40B4-BE49-F238E27FC236}">
                <a16:creationId xmlns:a16="http://schemas.microsoft.com/office/drawing/2014/main" id="{E52CAF0C-E7D1-44BA-9C77-F23C724DBAB1}"/>
              </a:ext>
            </a:extLst>
          </p:cNvPr>
          <p:cNvGraphicFramePr>
            <a:graphicFrameLocks noGrp="1"/>
          </p:cNvGraphicFramePr>
          <p:nvPr>
            <p:ph idx="1"/>
            <p:extLst>
              <p:ext uri="{D42A27DB-BD31-4B8C-83A1-F6EECF244321}">
                <p14:modId xmlns:p14="http://schemas.microsoft.com/office/powerpoint/2010/main" val="3176946143"/>
              </p:ext>
            </p:extLst>
          </p:nvPr>
        </p:nvGraphicFramePr>
        <p:xfrm>
          <a:off x="235200" y="269163"/>
          <a:ext cx="11715062" cy="6362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0815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04DDB8F4-5DF3-0AA8-6D3E-406CEAA6FBBC}"/>
              </a:ext>
            </a:extLst>
          </p:cNvPr>
          <p:cNvSpPr>
            <a:spLocks noGrp="1"/>
          </p:cNvSpPr>
          <p:nvPr>
            <p:ph type="title"/>
          </p:nvPr>
        </p:nvSpPr>
        <p:spPr>
          <a:xfrm>
            <a:off x="7086315" y="545126"/>
            <a:ext cx="4554821" cy="2186096"/>
          </a:xfrm>
        </p:spPr>
        <p:txBody>
          <a:bodyPr anchor="t">
            <a:normAutofit/>
          </a:bodyPr>
          <a:lstStyle/>
          <a:p>
            <a:r>
              <a:rPr lang="en-US" dirty="0"/>
              <a:t>Further Research</a:t>
            </a:r>
          </a:p>
        </p:txBody>
      </p:sp>
      <p:pic>
        <p:nvPicPr>
          <p:cNvPr id="4" name="Picture 3" descr="A person standing on top of arrows with a telescope&#10;&#10;Description automatically generated">
            <a:extLst>
              <a:ext uri="{FF2B5EF4-FFF2-40B4-BE49-F238E27FC236}">
                <a16:creationId xmlns:a16="http://schemas.microsoft.com/office/drawing/2014/main" id="{80FC5066-02E4-B08D-9F0A-94D5192C5D4E}"/>
              </a:ext>
            </a:extLst>
          </p:cNvPr>
          <p:cNvPicPr>
            <a:picLocks noChangeAspect="1"/>
          </p:cNvPicPr>
          <p:nvPr/>
        </p:nvPicPr>
        <p:blipFill>
          <a:blip r:embed="rId2"/>
          <a:stretch>
            <a:fillRect/>
          </a:stretch>
        </p:blipFill>
        <p:spPr>
          <a:xfrm>
            <a:off x="0" y="173421"/>
            <a:ext cx="6684579" cy="6684579"/>
          </a:xfrm>
          <a:prstGeom prst="rect">
            <a:avLst/>
          </a:prstGeom>
        </p:spPr>
      </p:pic>
      <p:sp>
        <p:nvSpPr>
          <p:cNvPr id="3" name="Content Placeholder 2">
            <a:extLst>
              <a:ext uri="{FF2B5EF4-FFF2-40B4-BE49-F238E27FC236}">
                <a16:creationId xmlns:a16="http://schemas.microsoft.com/office/drawing/2014/main" id="{D8A34BEA-B9FB-7C58-942C-0A98E3736825}"/>
              </a:ext>
            </a:extLst>
          </p:cNvPr>
          <p:cNvSpPr>
            <a:spLocks noGrp="1"/>
          </p:cNvSpPr>
          <p:nvPr>
            <p:ph idx="1"/>
          </p:nvPr>
        </p:nvSpPr>
        <p:spPr>
          <a:xfrm>
            <a:off x="7104063" y="2947121"/>
            <a:ext cx="4537073" cy="3361604"/>
          </a:xfrm>
        </p:spPr>
        <p:txBody>
          <a:bodyPr anchor="t">
            <a:normAutofit/>
          </a:bodyPr>
          <a:lstStyle/>
          <a:p>
            <a:pPr marL="0" indent="0" rtl="0" fontAlgn="base">
              <a:spcBef>
                <a:spcPts val="1000"/>
              </a:spcBef>
              <a:spcAft>
                <a:spcPts val="0"/>
              </a:spcAft>
              <a:buNone/>
            </a:pPr>
            <a:r>
              <a:rPr lang="en-US"/>
              <a:t>Before implementing such a recommendation, further research is needed to assess the specific socio-economic contexts of different regions and evaluate the feasibility and impact of integrated public health and economic strategies.</a:t>
            </a:r>
          </a:p>
          <a:p>
            <a:pPr marL="0" indent="0" rtl="0" fontAlgn="base">
              <a:spcBef>
                <a:spcPts val="1000"/>
              </a:spcBef>
              <a:spcAft>
                <a:spcPts val="0"/>
              </a:spcAft>
              <a:buNone/>
            </a:pPr>
            <a:endParaRPr lang="en-US"/>
          </a:p>
        </p:txBody>
      </p:sp>
    </p:spTree>
    <p:extLst>
      <p:ext uri="{BB962C8B-B14F-4D97-AF65-F5344CB8AC3E}">
        <p14:creationId xmlns:p14="http://schemas.microsoft.com/office/powerpoint/2010/main" val="1210773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7" name="Group 2056">
            <a:extLst>
              <a:ext uri="{FF2B5EF4-FFF2-40B4-BE49-F238E27FC236}">
                <a16:creationId xmlns:a16="http://schemas.microsoft.com/office/drawing/2014/main" id="{987A62DB-71D7-497D-BE1C-933ECB515A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2058" name="Oval 2057">
              <a:extLst>
                <a:ext uri="{FF2B5EF4-FFF2-40B4-BE49-F238E27FC236}">
                  <a16:creationId xmlns:a16="http://schemas.microsoft.com/office/drawing/2014/main" id="{FDAC2767-A7E3-4697-90F6-443A583140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Oval 2058">
              <a:extLst>
                <a:ext uri="{FF2B5EF4-FFF2-40B4-BE49-F238E27FC236}">
                  <a16:creationId xmlns:a16="http://schemas.microsoft.com/office/drawing/2014/main" id="{AB23E396-A746-411A-8709-32ABC4DDEA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0" name="Oval 2059">
              <a:extLst>
                <a:ext uri="{FF2B5EF4-FFF2-40B4-BE49-F238E27FC236}">
                  <a16:creationId xmlns:a16="http://schemas.microsoft.com/office/drawing/2014/main" id="{D135C986-CB82-4211-A910-D232B9BCA1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2062" name="Freeform: Shape 2061">
            <a:extLst>
              <a:ext uri="{FF2B5EF4-FFF2-40B4-BE49-F238E27FC236}">
                <a16:creationId xmlns:a16="http://schemas.microsoft.com/office/drawing/2014/main" id="{837F2C8F-CC11-4A18-AA7E-AE8C022CD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0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70D96C3-8E87-ABF4-BAA0-D1F4A07074B6}"/>
              </a:ext>
            </a:extLst>
          </p:cNvPr>
          <p:cNvSpPr>
            <a:spLocks noGrp="1"/>
          </p:cNvSpPr>
          <p:nvPr>
            <p:ph type="title"/>
          </p:nvPr>
        </p:nvSpPr>
        <p:spPr>
          <a:xfrm>
            <a:off x="540000" y="540000"/>
            <a:ext cx="4500561" cy="2181946"/>
          </a:xfrm>
        </p:spPr>
        <p:txBody>
          <a:bodyPr anchor="t">
            <a:normAutofit/>
          </a:bodyPr>
          <a:lstStyle/>
          <a:p>
            <a:r>
              <a:rPr lang="en-US" sz="3300"/>
              <a:t>Policy Recommendation</a:t>
            </a:r>
            <a:br>
              <a:rPr lang="en-US" sz="3300"/>
            </a:br>
            <a:br>
              <a:rPr lang="en-US" sz="3300"/>
            </a:br>
            <a:endParaRPr lang="en-US" sz="3300"/>
          </a:p>
        </p:txBody>
      </p:sp>
      <p:sp>
        <p:nvSpPr>
          <p:cNvPr id="3" name="Content Placeholder 2">
            <a:extLst>
              <a:ext uri="{FF2B5EF4-FFF2-40B4-BE49-F238E27FC236}">
                <a16:creationId xmlns:a16="http://schemas.microsoft.com/office/drawing/2014/main" id="{84FADFD1-671A-F278-0619-E3B1E1FDBF1B}"/>
              </a:ext>
            </a:extLst>
          </p:cNvPr>
          <p:cNvSpPr>
            <a:spLocks noGrp="1"/>
          </p:cNvSpPr>
          <p:nvPr>
            <p:ph idx="1"/>
          </p:nvPr>
        </p:nvSpPr>
        <p:spPr>
          <a:xfrm>
            <a:off x="952474" y="1748198"/>
            <a:ext cx="4500562" cy="3361604"/>
          </a:xfrm>
        </p:spPr>
        <p:txBody>
          <a:bodyPr anchor="t">
            <a:normAutofit/>
          </a:bodyPr>
          <a:lstStyle/>
          <a:p>
            <a:pPr marL="0" indent="0">
              <a:buNone/>
            </a:pPr>
            <a:r>
              <a:rPr lang="en-US" dirty="0"/>
              <a:t>Develop and implement comprehensive policy frameworks that prioritize both public health measures, such as containment strategies and vaccination campaigns, and economic support initiatives, including financial assistance to individuals and businesses affected by the pandemic.</a:t>
            </a:r>
            <a:br>
              <a:rPr lang="en-US" dirty="0"/>
            </a:br>
            <a:endParaRPr lang="en-US" dirty="0"/>
          </a:p>
        </p:txBody>
      </p:sp>
      <p:pic>
        <p:nvPicPr>
          <p:cNvPr id="2050" name="Picture 2">
            <a:extLst>
              <a:ext uri="{FF2B5EF4-FFF2-40B4-BE49-F238E27FC236}">
                <a16:creationId xmlns:a16="http://schemas.microsoft.com/office/drawing/2014/main" id="{AA0EC906-BB48-D3E2-87AB-8D0F5FF62D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25000" y="2079000"/>
            <a:ext cx="3600000" cy="27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200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1" name="Rectangle 10">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Oval 12">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4" name="Group 13">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9" name="Rectangle 18">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 name="Rectangle 19">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5" name="Group 14">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7" name="Rectangle 16">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2" name="Rectangle 21">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6" name="Picture 5" descr="Hands holding each other's wrists and interlinked to form a circle">
            <a:extLst>
              <a:ext uri="{FF2B5EF4-FFF2-40B4-BE49-F238E27FC236}">
                <a16:creationId xmlns:a16="http://schemas.microsoft.com/office/drawing/2014/main" id="{F738DDE6-A537-351C-5AF5-1080CF058886}"/>
              </a:ext>
            </a:extLst>
          </p:cNvPr>
          <p:cNvPicPr>
            <a:picLocks noChangeAspect="1"/>
          </p:cNvPicPr>
          <p:nvPr/>
        </p:nvPicPr>
        <p:blipFill rotWithShape="1">
          <a:blip r:embed="rId2">
            <a:alphaModFix/>
          </a:blip>
          <a:srcRect r="1" b="15736"/>
          <a:stretch/>
        </p:blipFill>
        <p:spPr>
          <a:xfrm>
            <a:off x="-688" y="-4"/>
            <a:ext cx="12192687" cy="6858000"/>
          </a:xfrm>
          <a:prstGeom prst="rect">
            <a:avLst/>
          </a:prstGeom>
        </p:spPr>
      </p:pic>
      <p:grpSp>
        <p:nvGrpSpPr>
          <p:cNvPr id="24" name="Group 23">
            <a:extLst>
              <a:ext uri="{FF2B5EF4-FFF2-40B4-BE49-F238E27FC236}">
                <a16:creationId xmlns:a16="http://schemas.microsoft.com/office/drawing/2014/main" id="{FE5D3E1D-E29B-4EB1-B0BC-8E518A9D19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68203" cy="4900616"/>
            <a:chOff x="0" y="0"/>
            <a:chExt cx="12268203" cy="4900616"/>
          </a:xfrm>
        </p:grpSpPr>
        <p:sp>
          <p:nvSpPr>
            <p:cNvPr id="25" name="Rectangle 24">
              <a:extLst>
                <a:ext uri="{FF2B5EF4-FFF2-40B4-BE49-F238E27FC236}">
                  <a16:creationId xmlns:a16="http://schemas.microsoft.com/office/drawing/2014/main" id="{4D86DADC-00D0-46CD-8875-8318CDEDC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85333" y="0"/>
              <a:ext cx="4900616" cy="4900616"/>
            </a:xfrm>
            <a:prstGeom prst="rect">
              <a:avLst/>
            </a:prstGeom>
            <a:gradFill flip="none" rotWithShape="1">
              <a:gsLst>
                <a:gs pos="21000">
                  <a:schemeClr val="bg1">
                    <a:alpha val="60000"/>
                  </a:schemeClr>
                </a:gs>
                <a:gs pos="0">
                  <a:schemeClr val="bg1">
                    <a:alpha val="80000"/>
                  </a:schemeClr>
                </a:gs>
                <a:gs pos="66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18E9BB-F3FC-4063-8F10-9765CCC6B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5952" y="0"/>
              <a:ext cx="4900615" cy="4900616"/>
            </a:xfrm>
            <a:prstGeom prst="rect">
              <a:avLst/>
            </a:prstGeom>
            <a:gradFill flip="none" rotWithShape="1">
              <a:gsLst>
                <a:gs pos="21000">
                  <a:schemeClr val="bg1">
                    <a:alpha val="60000"/>
                  </a:schemeClr>
                </a:gs>
                <a:gs pos="0">
                  <a:schemeClr val="bg1">
                    <a:alpha val="80000"/>
                  </a:schemeClr>
                </a:gs>
                <a:gs pos="66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680E9C3C-A83A-468A-B017-C9B761AD62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 y="1"/>
              <a:ext cx="12268200" cy="4867276"/>
              <a:chOff x="3" y="1"/>
              <a:chExt cx="12268200" cy="4867276"/>
            </a:xfrm>
          </p:grpSpPr>
          <p:sp>
            <p:nvSpPr>
              <p:cNvPr id="34" name="Rectangle 33">
                <a:extLst>
                  <a:ext uri="{FF2B5EF4-FFF2-40B4-BE49-F238E27FC236}">
                    <a16:creationId xmlns:a16="http://schemas.microsoft.com/office/drawing/2014/main" id="{7EE96DB7-0857-4CC9-B38F-0B8261FEE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33687" y="-633138"/>
                <a:ext cx="4866731" cy="6134100"/>
              </a:xfrm>
              <a:prstGeom prst="rect">
                <a:avLst/>
              </a:prstGeom>
              <a:gradFill flip="none" rotWithShape="1">
                <a:gsLst>
                  <a:gs pos="0">
                    <a:schemeClr val="accent3">
                      <a:alpha val="8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E77C2B3D-6B7B-4C1B-B83E-A57076E92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6767787" y="-633683"/>
                <a:ext cx="4866731" cy="6134100"/>
              </a:xfrm>
              <a:prstGeom prst="rect">
                <a:avLst/>
              </a:prstGeom>
              <a:gradFill flip="none" rotWithShape="1">
                <a:gsLst>
                  <a:gs pos="0">
                    <a:schemeClr val="accent3">
                      <a:alpha val="8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1573EC5E-308D-4279-A5EB-49D2FA3DF66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676525" y="0"/>
              <a:ext cx="9515473" cy="3766109"/>
              <a:chOff x="2676525" y="0"/>
              <a:chExt cx="9515473" cy="3766109"/>
            </a:xfrm>
          </p:grpSpPr>
          <p:sp>
            <p:nvSpPr>
              <p:cNvPr id="32" name="Rectangle 31">
                <a:extLst>
                  <a:ext uri="{FF2B5EF4-FFF2-40B4-BE49-F238E27FC236}">
                    <a16:creationId xmlns:a16="http://schemas.microsoft.com/office/drawing/2014/main" id="{A33E206B-0D28-4259-82F4-0F46365882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34262" y="0"/>
                <a:ext cx="4757736" cy="3766109"/>
              </a:xfrm>
              <a:prstGeom prst="rect">
                <a:avLst/>
              </a:prstGeom>
              <a:gradFill flip="none" rotWithShape="1">
                <a:gsLst>
                  <a:gs pos="0">
                    <a:schemeClr val="accent1">
                      <a:alpha val="8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3DDB511-2E8B-4DC9-8AC7-2C207E308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676525" y="0"/>
                <a:ext cx="4757736" cy="3766109"/>
              </a:xfrm>
              <a:prstGeom prst="rect">
                <a:avLst/>
              </a:prstGeom>
              <a:gradFill flip="none" rotWithShape="1">
                <a:gsLst>
                  <a:gs pos="0">
                    <a:schemeClr val="accent1">
                      <a:alpha val="8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EB968D79-E8A3-4370-8003-80BDA05B488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9515473" cy="3766109"/>
              <a:chOff x="0" y="0"/>
              <a:chExt cx="9515473" cy="3766109"/>
            </a:xfrm>
          </p:grpSpPr>
          <p:sp>
            <p:nvSpPr>
              <p:cNvPr id="30" name="Rectangle 29">
                <a:extLst>
                  <a:ext uri="{FF2B5EF4-FFF2-40B4-BE49-F238E27FC236}">
                    <a16:creationId xmlns:a16="http://schemas.microsoft.com/office/drawing/2014/main" id="{86EB6CF5-5B7E-4543-B6B4-CC293DA74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57737" y="0"/>
                <a:ext cx="4757736" cy="3766109"/>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D84D4D6-D711-4555-AEFE-76A2280B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4757736" cy="3766109"/>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TextBox 3">
            <a:extLst>
              <a:ext uri="{FF2B5EF4-FFF2-40B4-BE49-F238E27FC236}">
                <a16:creationId xmlns:a16="http://schemas.microsoft.com/office/drawing/2014/main" id="{1C7AD6E8-6A51-7D78-7917-819F1EF3FFB4}"/>
              </a:ext>
            </a:extLst>
          </p:cNvPr>
          <p:cNvSpPr txBox="1"/>
          <p:nvPr/>
        </p:nvSpPr>
        <p:spPr>
          <a:xfrm>
            <a:off x="1617686" y="549274"/>
            <a:ext cx="8945762" cy="196532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300" b="0" i="0" u="none" strike="noStrike" dirty="0">
                <a:solidFill>
                  <a:srgbClr val="FFFFFF"/>
                </a:solidFill>
                <a:effectLst/>
                <a:latin typeface="+mj-lt"/>
                <a:ea typeface="+mj-ea"/>
                <a:cs typeface="+mj-cs"/>
              </a:rPr>
              <a:t>Thank you everyone and special thanks to our mentor Julie Meunier.</a:t>
            </a:r>
          </a:p>
          <a:p>
            <a:pPr algn="ctr">
              <a:lnSpc>
                <a:spcPct val="90000"/>
              </a:lnSpc>
              <a:spcBef>
                <a:spcPct val="0"/>
              </a:spcBef>
              <a:spcAft>
                <a:spcPts val="600"/>
              </a:spcAft>
            </a:pPr>
            <a:br>
              <a:rPr lang="en-US" sz="1500" dirty="0">
                <a:solidFill>
                  <a:srgbClr val="FFFFFF"/>
                </a:solidFill>
                <a:latin typeface="+mj-lt"/>
                <a:ea typeface="+mj-ea"/>
                <a:cs typeface="+mj-cs"/>
              </a:rPr>
            </a:br>
            <a:br>
              <a:rPr lang="en-US" sz="1500" dirty="0">
                <a:solidFill>
                  <a:srgbClr val="FFFFFF"/>
                </a:solidFill>
                <a:latin typeface="+mj-lt"/>
                <a:ea typeface="+mj-ea"/>
                <a:cs typeface="+mj-cs"/>
              </a:rPr>
            </a:br>
            <a:endParaRPr lang="en-US" sz="1500" dirty="0">
              <a:solidFill>
                <a:srgbClr val="FFFFFF"/>
              </a:solidFill>
              <a:latin typeface="+mj-lt"/>
              <a:ea typeface="+mj-ea"/>
              <a:cs typeface="+mj-cs"/>
            </a:endParaRPr>
          </a:p>
        </p:txBody>
      </p:sp>
    </p:spTree>
    <p:extLst>
      <p:ext uri="{BB962C8B-B14F-4D97-AF65-F5344CB8AC3E}">
        <p14:creationId xmlns:p14="http://schemas.microsoft.com/office/powerpoint/2010/main" val="3318493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0" name="Rectangle 9">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1AD96F12-E13D-B079-2197-BAD1FB87D0FB}"/>
              </a:ext>
            </a:extLst>
          </p:cNvPr>
          <p:cNvSpPr>
            <a:spLocks noGrp="1"/>
          </p:cNvSpPr>
          <p:nvPr>
            <p:ph type="title"/>
          </p:nvPr>
        </p:nvSpPr>
        <p:spPr>
          <a:xfrm>
            <a:off x="7086315" y="540000"/>
            <a:ext cx="4554821" cy="2186096"/>
          </a:xfrm>
        </p:spPr>
        <p:txBody>
          <a:bodyPr anchor="b">
            <a:normAutofit/>
          </a:bodyPr>
          <a:lstStyle/>
          <a:p>
            <a:r>
              <a:rPr lang="en-US" dirty="0"/>
              <a:t>Why this is important?</a:t>
            </a:r>
          </a:p>
        </p:txBody>
      </p:sp>
      <p:pic>
        <p:nvPicPr>
          <p:cNvPr id="5" name="Picture 4" descr="Digital rendering of a coloured world map">
            <a:extLst>
              <a:ext uri="{FF2B5EF4-FFF2-40B4-BE49-F238E27FC236}">
                <a16:creationId xmlns:a16="http://schemas.microsoft.com/office/drawing/2014/main" id="{16FACFFA-4785-A0E6-B501-38F467313F29}"/>
              </a:ext>
            </a:extLst>
          </p:cNvPr>
          <p:cNvPicPr>
            <a:picLocks noChangeAspect="1"/>
          </p:cNvPicPr>
          <p:nvPr/>
        </p:nvPicPr>
        <p:blipFill rotWithShape="1">
          <a:blip r:embed="rId2"/>
          <a:srcRect l="20153" r="14537"/>
          <a:stretch/>
        </p:blipFill>
        <p:spPr>
          <a:xfrm>
            <a:off x="20" y="10"/>
            <a:ext cx="6444556" cy="6857990"/>
          </a:xfrm>
          <a:prstGeom prst="rect">
            <a:avLst/>
          </a:prstGeom>
        </p:spPr>
      </p:pic>
      <p:sp>
        <p:nvSpPr>
          <p:cNvPr id="3" name="Content Placeholder 2">
            <a:extLst>
              <a:ext uri="{FF2B5EF4-FFF2-40B4-BE49-F238E27FC236}">
                <a16:creationId xmlns:a16="http://schemas.microsoft.com/office/drawing/2014/main" id="{00C2A075-167C-5567-8FB5-D33A84DA845A}"/>
              </a:ext>
            </a:extLst>
          </p:cNvPr>
          <p:cNvSpPr>
            <a:spLocks noGrp="1"/>
          </p:cNvSpPr>
          <p:nvPr>
            <p:ph idx="1"/>
          </p:nvPr>
        </p:nvSpPr>
        <p:spPr>
          <a:xfrm>
            <a:off x="7104063" y="2947121"/>
            <a:ext cx="4537073" cy="3361604"/>
          </a:xfrm>
        </p:spPr>
        <p:txBody>
          <a:bodyPr anchor="t">
            <a:normAutofit/>
          </a:bodyPr>
          <a:lstStyle/>
          <a:p>
            <a:pPr fontAlgn="base">
              <a:spcBef>
                <a:spcPts val="0"/>
              </a:spcBef>
              <a:spcAft>
                <a:spcPts val="600"/>
              </a:spcAft>
            </a:pPr>
            <a:r>
              <a:rPr lang="en-US" b="0" i="0" u="none" strike="noStrike">
                <a:effectLst/>
              </a:rPr>
              <a:t>The ongoing COVID-19 pandemic, instigated by the SARS-CoV-2 virus, presents a multifaceted clinical spectrum.</a:t>
            </a:r>
          </a:p>
          <a:p>
            <a:pPr fontAlgn="base">
              <a:spcBef>
                <a:spcPts val="0"/>
              </a:spcBef>
              <a:spcAft>
                <a:spcPts val="600"/>
              </a:spcAft>
            </a:pPr>
            <a:r>
              <a:rPr lang="en-US" b="0" i="0" u="none" strike="noStrike">
                <a:effectLst/>
              </a:rPr>
              <a:t>This research paper focuses on the impact of COVID-19 pandemic on different policies in four countries of the world.</a:t>
            </a:r>
          </a:p>
        </p:txBody>
      </p:sp>
    </p:spTree>
    <p:extLst>
      <p:ext uri="{BB962C8B-B14F-4D97-AF65-F5344CB8AC3E}">
        <p14:creationId xmlns:p14="http://schemas.microsoft.com/office/powerpoint/2010/main" val="370152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DE5087-76C3-81A7-73A4-53EDDD757254}"/>
              </a:ext>
            </a:extLst>
          </p:cNvPr>
          <p:cNvSpPr>
            <a:spLocks noGrp="1"/>
          </p:cNvSpPr>
          <p:nvPr>
            <p:ph type="title"/>
          </p:nvPr>
        </p:nvSpPr>
        <p:spPr>
          <a:xfrm>
            <a:off x="540000" y="540000"/>
            <a:ext cx="4500561" cy="5759450"/>
          </a:xfrm>
        </p:spPr>
        <p:txBody>
          <a:bodyPr anchor="t">
            <a:normAutofit/>
          </a:bodyPr>
          <a:lstStyle/>
          <a:p>
            <a:r>
              <a:rPr lang="en-US" sz="8800"/>
              <a:t>Let’s get a whole picture</a:t>
            </a:r>
          </a:p>
        </p:txBody>
      </p:sp>
      <p:graphicFrame>
        <p:nvGraphicFramePr>
          <p:cNvPr id="5" name="Content Placeholder 2">
            <a:extLst>
              <a:ext uri="{FF2B5EF4-FFF2-40B4-BE49-F238E27FC236}">
                <a16:creationId xmlns:a16="http://schemas.microsoft.com/office/drawing/2014/main" id="{32C36F29-8515-917F-ACDC-76C55D8170EC}"/>
              </a:ext>
            </a:extLst>
          </p:cNvPr>
          <p:cNvGraphicFramePr>
            <a:graphicFrameLocks noGrp="1"/>
          </p:cNvGraphicFramePr>
          <p:nvPr>
            <p:ph idx="1"/>
            <p:extLst>
              <p:ext uri="{D42A27DB-BD31-4B8C-83A1-F6EECF244321}">
                <p14:modId xmlns:p14="http://schemas.microsoft.com/office/powerpoint/2010/main" val="186967085"/>
              </p:ext>
            </p:extLst>
          </p:nvPr>
        </p:nvGraphicFramePr>
        <p:xfrm>
          <a:off x="5232400" y="540000"/>
          <a:ext cx="6408738"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6179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ED88E92-14F3-4B58-9E48-1D79E139A8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A6466AE7-32B6-4334-AF41-B9387E6726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659C09F8-90CD-443F-9AA1-D08C56A605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DC7304AB-BE7D-45AC-A876-4A24543AE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8E11922B-DDB3-46D7-B1BD-C1CCDB3C42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C580F8F6-E662-4BCD-AC9C-7E5DDBD5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9A333FE5-ADB0-48EE-A1A6-9AA36DA34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0B09CD4F-6DF4-48AA-BD35-23E3F2A643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02223219-ACCC-42F2-A1B4-E3C8C8AB1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1510B0E9-9BA0-4357-9E04-554C19BAA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DF06DA80-525A-4C9E-A441-50630AA772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1" name="Rectangle 20">
            <a:extLst>
              <a:ext uri="{FF2B5EF4-FFF2-40B4-BE49-F238E27FC236}">
                <a16:creationId xmlns:a16="http://schemas.microsoft.com/office/drawing/2014/main" id="{E841E027-8E53-4FEB-8605-2124D8573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5" name="slide6" descr="Confirmed Cases">
            <a:extLst>
              <a:ext uri="{FF2B5EF4-FFF2-40B4-BE49-F238E27FC236}">
                <a16:creationId xmlns:a16="http://schemas.microsoft.com/office/drawing/2014/main" id="{C469416F-ABD9-A483-8506-6C155214B5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251" y="0"/>
            <a:ext cx="7871497" cy="6858000"/>
          </a:xfrm>
          <a:prstGeom prst="rect">
            <a:avLst/>
          </a:prstGeom>
        </p:spPr>
      </p:pic>
    </p:spTree>
    <p:extLst>
      <p:ext uri="{BB962C8B-B14F-4D97-AF65-F5344CB8AC3E}">
        <p14:creationId xmlns:p14="http://schemas.microsoft.com/office/powerpoint/2010/main" val="3159153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ED88E92-14F3-4B58-9E48-1D79E139A8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A6466AE7-32B6-4334-AF41-B9387E6726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659C09F8-90CD-443F-9AA1-D08C56A605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DC7304AB-BE7D-45AC-A876-4A24543AE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8E11922B-DDB3-46D7-B1BD-C1CCDB3C42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C580F8F6-E662-4BCD-AC9C-7E5DDBD5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9A333FE5-ADB0-48EE-A1A6-9AA36DA34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0B09CD4F-6DF4-48AA-BD35-23E3F2A643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02223219-ACCC-42F2-A1B4-E3C8C8AB1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1510B0E9-9BA0-4357-9E04-554C19BAA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DF06DA80-525A-4C9E-A441-50630AA772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1" name="Rectangle 20">
            <a:extLst>
              <a:ext uri="{FF2B5EF4-FFF2-40B4-BE49-F238E27FC236}">
                <a16:creationId xmlns:a16="http://schemas.microsoft.com/office/drawing/2014/main" id="{E841E027-8E53-4FEB-8605-2124D8573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2" name="slide7" descr="Confirmed Deaths">
            <a:extLst>
              <a:ext uri="{FF2B5EF4-FFF2-40B4-BE49-F238E27FC236}">
                <a16:creationId xmlns:a16="http://schemas.microsoft.com/office/drawing/2014/main" id="{67B3116E-FFA3-BEFB-EF78-1B7266FA5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426" y="0"/>
            <a:ext cx="8331147" cy="6858000"/>
          </a:xfrm>
          <a:prstGeom prst="rect">
            <a:avLst/>
          </a:prstGeom>
        </p:spPr>
      </p:pic>
    </p:spTree>
    <p:extLst>
      <p:ext uri="{BB962C8B-B14F-4D97-AF65-F5344CB8AC3E}">
        <p14:creationId xmlns:p14="http://schemas.microsoft.com/office/powerpoint/2010/main" val="722954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Whole Picture Deaths">
            <a:extLst>
              <a:ext uri="{FF2B5EF4-FFF2-40B4-BE49-F238E27FC236}">
                <a16:creationId xmlns:a16="http://schemas.microsoft.com/office/drawing/2014/main" id="{27BD178B-B1F6-442F-88EE-70C992AB8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46" y="0"/>
            <a:ext cx="11196907"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de11" descr="Deaths">
            <a:extLst>
              <a:ext uri="{FF2B5EF4-FFF2-40B4-BE49-F238E27FC236}">
                <a16:creationId xmlns:a16="http://schemas.microsoft.com/office/drawing/2014/main" id="{4ADF70E5-B910-4CFA-9ED2-BF43CA96C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045" y="0"/>
            <a:ext cx="10819910" cy="6858000"/>
          </a:xfrm>
          <a:prstGeom prst="rect">
            <a:avLst/>
          </a:prstGeom>
        </p:spPr>
      </p:pic>
    </p:spTree>
    <p:extLst>
      <p:ext uri="{BB962C8B-B14F-4D97-AF65-F5344CB8AC3E}">
        <p14:creationId xmlns:p14="http://schemas.microsoft.com/office/powerpoint/2010/main" val="3762245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Average Indexes per Country">
            <a:extLst>
              <a:ext uri="{FF2B5EF4-FFF2-40B4-BE49-F238E27FC236}">
                <a16:creationId xmlns:a16="http://schemas.microsoft.com/office/drawing/2014/main" id="{5F1F39F9-7D1C-4934-B92B-24BEA5AB14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800" y="0"/>
            <a:ext cx="9380399" cy="6858000"/>
          </a:xfrm>
          <a:prstGeom prst="rect">
            <a:avLst/>
          </a:prstGeom>
        </p:spPr>
      </p:pic>
    </p:spTree>
    <p:extLst>
      <p:ext uri="{BB962C8B-B14F-4D97-AF65-F5344CB8AC3E}">
        <p14:creationId xmlns:p14="http://schemas.microsoft.com/office/powerpoint/2010/main" val="509421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Containment and Closure Policies Dashboard A">
            <a:extLst>
              <a:ext uri="{FF2B5EF4-FFF2-40B4-BE49-F238E27FC236}">
                <a16:creationId xmlns:a16="http://schemas.microsoft.com/office/drawing/2014/main" id="{130A3C8E-03AB-48B6-AC78-79E235C392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1159718577"/>
      </p:ext>
    </p:extLst>
  </p:cSld>
  <p:clrMapOvr>
    <a:masterClrMapping/>
  </p:clrMapOvr>
</p:sld>
</file>

<file path=ppt/theme/theme1.xml><?xml version="1.0" encoding="utf-8"?>
<a:theme xmlns:a="http://schemas.openxmlformats.org/drawingml/2006/main" name="GlowVTI">
  <a:themeElements>
    <a:clrScheme name="AnalogousFromDarkSeedLeftStep">
      <a:dk1>
        <a:srgbClr val="000000"/>
      </a:dk1>
      <a:lt1>
        <a:srgbClr val="FFFFFF"/>
      </a:lt1>
      <a:dk2>
        <a:srgbClr val="1A212E"/>
      </a:dk2>
      <a:lt2>
        <a:srgbClr val="F0F3F1"/>
      </a:lt2>
      <a:accent1>
        <a:srgbClr val="E729A7"/>
      </a:accent1>
      <a:accent2>
        <a:srgbClr val="C517D5"/>
      </a:accent2>
      <a:accent3>
        <a:srgbClr val="8829E7"/>
      </a:accent3>
      <a:accent4>
        <a:srgbClr val="3E30D9"/>
      </a:accent4>
      <a:accent5>
        <a:srgbClr val="2968E7"/>
      </a:accent5>
      <a:accent6>
        <a:srgbClr val="17A5D5"/>
      </a:accent6>
      <a:hlink>
        <a:srgbClr val="3F54BF"/>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860</TotalTime>
  <Words>667</Words>
  <Application>Microsoft Macintosh PowerPoint</Application>
  <PresentationFormat>Widescreen</PresentationFormat>
  <Paragraphs>59</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Arial</vt:lpstr>
      <vt:lpstr>Avenir Next LT Pro</vt:lpstr>
      <vt:lpstr>Bell MT</vt:lpstr>
      <vt:lpstr>Calibri</vt:lpstr>
      <vt:lpstr>Montserrat</vt:lpstr>
      <vt:lpstr>Montserrat Light</vt:lpstr>
      <vt:lpstr>GlowVTI</vt:lpstr>
      <vt:lpstr>Spring 2024 Analyzing Pandemic Responses Project</vt:lpstr>
      <vt:lpstr>Why this is important?</vt:lpstr>
      <vt:lpstr>Let’s get a whole picture</vt:lpstr>
      <vt:lpstr>PowerPoint Presentation</vt:lpstr>
      <vt:lpstr>PowerPoint Presentation</vt:lpstr>
      <vt:lpstr>PowerPoint Presentation</vt:lpstr>
      <vt:lpstr>PowerPoint Presentation</vt:lpstr>
      <vt:lpstr>PowerPoint Presentation</vt:lpstr>
      <vt:lpstr>PowerPoint Presentation</vt:lpstr>
      <vt:lpstr>Time series Model on Stringency Index on U.S.A, U.K., Brazil, India  </vt:lpstr>
      <vt:lpstr>Developed ML model for Economic Index</vt:lpstr>
      <vt:lpstr>Developed ML model for Stringency Index</vt:lpstr>
      <vt:lpstr>Now let's create new data for prediction</vt:lpstr>
      <vt:lpstr>Guess what's the predicted value? </vt:lpstr>
      <vt:lpstr>Conclusion</vt:lpstr>
      <vt:lpstr>PowerPoint Presentation</vt:lpstr>
      <vt:lpstr>Further Research</vt:lpstr>
      <vt:lpstr>Policy Recommendation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2024 Analyzing Pandemic Responses Project</dc:title>
  <dc:creator>Kaushik Patil</dc:creator>
  <cp:lastModifiedBy>Kaushik Patil</cp:lastModifiedBy>
  <cp:revision>4</cp:revision>
  <dcterms:created xsi:type="dcterms:W3CDTF">2024-04-05T02:23:44Z</dcterms:created>
  <dcterms:modified xsi:type="dcterms:W3CDTF">2024-04-05T21:17:14Z</dcterms:modified>
</cp:coreProperties>
</file>