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Fira Sans Extra Condensed Medium"/>
      <p:regular r:id="rId23"/>
      <p:bold r:id="rId24"/>
      <p:italic r:id="rId25"/>
      <p:boldItalic r:id="rId26"/>
    </p:embeddedFont>
    <p:embeddedFont>
      <p:font typeface="Fira Sans Medium"/>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FiraSansExtraCondensedMedium-bold.fntdata"/><Relationship Id="rId23" Type="http://schemas.openxmlformats.org/officeDocument/2006/relationships/font" Target="fonts/FiraSansExtraCondensed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FiraSansExtraCondensedMedium-boldItalic.fntdata"/><Relationship Id="rId25" Type="http://schemas.openxmlformats.org/officeDocument/2006/relationships/font" Target="fonts/FiraSansExtraCondensedMedium-italic.fntdata"/><Relationship Id="rId28" Type="http://schemas.openxmlformats.org/officeDocument/2006/relationships/font" Target="fonts/FiraSansMedium-bold.fntdata"/><Relationship Id="rId27" Type="http://schemas.openxmlformats.org/officeDocument/2006/relationships/font" Target="fonts/FiraSans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FiraSansMedium-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FiraSansMedium-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4f1bc08d3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04f1bc08d3_2_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996412afdf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1996412afdf_0_7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29c7b16e3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229c7b16e38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29c7b16e38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g229c7b16e38_0_3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29c7b16e38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g229c7b16e38_0_3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38ba6a625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g238ba6a6250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1996412afdf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g1996412afdf_0_10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04f1bc08d3_2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g104f1bc08d3_2_5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4f1bc08d3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04f1bc08d3_2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99483ecf2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99483ecf2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4f1bc08d3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04f1bc08d3_2_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9c7b16e38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29c7b16e38_0_5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9a3c4c4f1b_1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9a3c4c4f1b_1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992c4876d9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992c4876d9_0_7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996412afd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1996412afdf_0_2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29c7b16e3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229c7b16e38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6" name="Shape 56"/>
        <p:cNvGrpSpPr/>
        <p:nvPr/>
      </p:nvGrpSpPr>
      <p:grpSpPr>
        <a:xfrm>
          <a:off x="0" y="0"/>
          <a:ext cx="0" cy="0"/>
          <a:chOff x="0" y="0"/>
          <a:chExt cx="0" cy="0"/>
        </a:xfrm>
      </p:grpSpPr>
      <p:sp>
        <p:nvSpPr>
          <p:cNvPr id="57" name="Google Shape;57;p14"/>
          <p:cNvSpPr/>
          <p:nvPr>
            <p:ph idx="2" type="pic"/>
          </p:nvPr>
        </p:nvSpPr>
        <p:spPr>
          <a:xfrm>
            <a:off x="5514974" y="821531"/>
            <a:ext cx="2693194" cy="3500438"/>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2" name="Shape 62"/>
        <p:cNvGrpSpPr/>
        <p:nvPr/>
      </p:nvGrpSpPr>
      <p:grpSpPr>
        <a:xfrm>
          <a:off x="0" y="0"/>
          <a:ext cx="0" cy="0"/>
          <a:chOff x="0" y="0"/>
          <a:chExt cx="0" cy="0"/>
        </a:xfrm>
      </p:grpSpPr>
      <p:sp>
        <p:nvSpPr>
          <p:cNvPr id="63" name="Google Shape;63;p16"/>
          <p:cNvSpPr/>
          <p:nvPr>
            <p:ph idx="2" type="pic"/>
          </p:nvPr>
        </p:nvSpPr>
        <p:spPr>
          <a:xfrm>
            <a:off x="816769" y="1452951"/>
            <a:ext cx="3904958" cy="2512267"/>
          </a:xfrm>
          <a:prstGeom prst="rect">
            <a:avLst/>
          </a:prstGeom>
          <a:noFill/>
          <a:ln>
            <a:noFill/>
          </a:ln>
        </p:spPr>
      </p:sp>
      <p:sp>
        <p:nvSpPr>
          <p:cNvPr id="64" name="Google Shape;64;p16"/>
          <p:cNvSpPr/>
          <p:nvPr>
            <p:ph idx="3" type="pic"/>
          </p:nvPr>
        </p:nvSpPr>
        <p:spPr>
          <a:xfrm>
            <a:off x="4335870" y="1965008"/>
            <a:ext cx="1070796" cy="220023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65" name="Shape 65"/>
        <p:cNvGrpSpPr/>
        <p:nvPr/>
      </p:nvGrpSpPr>
      <p:grpSpPr>
        <a:xfrm>
          <a:off x="0" y="0"/>
          <a:ext cx="0" cy="0"/>
          <a:chOff x="0" y="0"/>
          <a:chExt cx="0" cy="0"/>
        </a:xfrm>
      </p:grpSpPr>
      <p:sp>
        <p:nvSpPr>
          <p:cNvPr id="66" name="Google Shape;66;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 name="Google Shape;6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4" name="Google Shape;74;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2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2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7" name="Google Shape;87;p2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2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9" name="Google Shape;89;p2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0" name="Google Shape;100;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1" name="Google Shape;101;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2" name="Google Shape;102;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3"/>
          <p:cNvSpPr/>
          <p:nvPr>
            <p:ph idx="2" type="pic"/>
          </p:nvPr>
        </p:nvSpPr>
        <p:spPr>
          <a:xfrm>
            <a:off x="3887391" y="740569"/>
            <a:ext cx="4629150" cy="3655219"/>
          </a:xfrm>
          <a:prstGeom prst="rect">
            <a:avLst/>
          </a:prstGeom>
          <a:noFill/>
          <a:ln>
            <a:noFill/>
          </a:ln>
        </p:spPr>
      </p:sp>
      <p:sp>
        <p:nvSpPr>
          <p:cNvPr id="108" name="Google Shape;108;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9" name="Google Shape;109;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0" name="Google Shape;120;p25"/>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1" name="Google Shape;121;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3.png"/><Relationship Id="rId7"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www.kaggle.com/datasets/paultimothymooney/breast-histopathology-images" TargetMode="External"/><Relationship Id="rId4" Type="http://schemas.openxmlformats.org/officeDocument/2006/relationships/hyperlink" Target="https://www.analyticsvidhya.com/blog/2021/06/breast-cancer-classification-using-deep-learning/" TargetMode="External"/><Relationship Id="rId5" Type="http://schemas.openxmlformats.org/officeDocument/2006/relationships/hyperlink" Target="https://engineering.case.edu/centers/ccipd/sites/ccipd.case.edu/files/Automatic_detection_of_invasive_ductal_carcinoma_in_whole.pdf" TargetMode="External"/><Relationship Id="rId6" Type="http://schemas.openxmlformats.org/officeDocument/2006/relationships/hyperlink" Target="https://doi.org/10.1155/2021/5528622" TargetMode="External"/><Relationship Id="rId7" Type="http://schemas.openxmlformats.org/officeDocument/2006/relationships/hyperlink" Target="https://www.analyticsvidhya.com/blog/2018/04/fundamentals-deep-learning-regularization-techniqu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p:nvPr/>
        </p:nvSpPr>
        <p:spPr>
          <a:xfrm rot="5400000">
            <a:off x="7410528" y="2410546"/>
            <a:ext cx="2484704"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9" name="Google Shape;129;p26"/>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 name="Google Shape;130;p26"/>
          <p:cNvSpPr/>
          <p:nvPr/>
        </p:nvSpPr>
        <p:spPr>
          <a:xfrm rot="2475421">
            <a:off x="-1568051" y="-1735463"/>
            <a:ext cx="3017584" cy="5328889"/>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 name="Google Shape;131;p26"/>
          <p:cNvSpPr/>
          <p:nvPr/>
        </p:nvSpPr>
        <p:spPr>
          <a:xfrm rot="3140557">
            <a:off x="-2083472" y="-2164305"/>
            <a:ext cx="3019830" cy="532934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 name="Google Shape;132;p26"/>
          <p:cNvSpPr/>
          <p:nvPr/>
        </p:nvSpPr>
        <p:spPr>
          <a:xfrm rot="8902757">
            <a:off x="1257367" y="372959"/>
            <a:ext cx="1026500" cy="9546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 name="Google Shape;133;p26"/>
          <p:cNvSpPr txBox="1"/>
          <p:nvPr/>
        </p:nvSpPr>
        <p:spPr>
          <a:xfrm>
            <a:off x="1720250" y="1315988"/>
            <a:ext cx="7886100" cy="9927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 sz="3000">
                <a:solidFill>
                  <a:schemeClr val="dk1"/>
                </a:solidFill>
                <a:latin typeface="Fira Sans Medium"/>
                <a:ea typeface="Fira Sans Medium"/>
                <a:cs typeface="Fira Sans Medium"/>
                <a:sym typeface="Fira Sans Medium"/>
              </a:rPr>
              <a:t>IDC Classification in </a:t>
            </a:r>
            <a:r>
              <a:rPr lang="en" sz="3000">
                <a:solidFill>
                  <a:srgbClr val="FF9900"/>
                </a:solidFill>
                <a:latin typeface="Fira Sans Medium"/>
                <a:ea typeface="Fira Sans Medium"/>
                <a:cs typeface="Fira Sans Medium"/>
                <a:sym typeface="Fira Sans Medium"/>
              </a:rPr>
              <a:t>Breast Cancer Histopathology </a:t>
            </a:r>
            <a:r>
              <a:rPr lang="en" sz="3000">
                <a:solidFill>
                  <a:schemeClr val="dk1"/>
                </a:solidFill>
                <a:latin typeface="Fira Sans Medium"/>
                <a:ea typeface="Fira Sans Medium"/>
                <a:cs typeface="Fira Sans Medium"/>
                <a:sym typeface="Fira Sans Medium"/>
              </a:rPr>
              <a:t>using Transfer Learning</a:t>
            </a:r>
            <a:endParaRPr sz="3000">
              <a:solidFill>
                <a:schemeClr val="dk1"/>
              </a:solidFill>
              <a:latin typeface="Fira Sans Medium"/>
              <a:ea typeface="Fira Sans Medium"/>
              <a:cs typeface="Fira Sans Medium"/>
              <a:sym typeface="Fira Sans Medium"/>
            </a:endParaRPr>
          </a:p>
        </p:txBody>
      </p:sp>
      <p:sp>
        <p:nvSpPr>
          <p:cNvPr id="134" name="Google Shape;134;p26"/>
          <p:cNvSpPr txBox="1"/>
          <p:nvPr/>
        </p:nvSpPr>
        <p:spPr>
          <a:xfrm>
            <a:off x="1640325" y="1693063"/>
            <a:ext cx="1803300" cy="5925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sz="3400">
              <a:solidFill>
                <a:schemeClr val="dk1"/>
              </a:solidFill>
              <a:latin typeface="Fira Sans Medium"/>
              <a:ea typeface="Fira Sans Medium"/>
              <a:cs typeface="Fira Sans Medium"/>
              <a:sym typeface="Fira Sans Medium"/>
            </a:endParaRPr>
          </a:p>
        </p:txBody>
      </p:sp>
      <p:sp>
        <p:nvSpPr>
          <p:cNvPr id="135" name="Google Shape;135;p26"/>
          <p:cNvSpPr txBox="1"/>
          <p:nvPr/>
        </p:nvSpPr>
        <p:spPr>
          <a:xfrm>
            <a:off x="1720250" y="2439700"/>
            <a:ext cx="2658300" cy="12144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b="1" lang="en" sz="1200"/>
              <a:t>Team ID: </a:t>
            </a:r>
            <a:r>
              <a:rPr lang="en" sz="1200"/>
              <a:t>Team 4</a:t>
            </a:r>
            <a:r>
              <a:rPr b="1" lang="en" sz="1200"/>
              <a:t> </a:t>
            </a:r>
            <a:endParaRPr b="1" sz="1200"/>
          </a:p>
          <a:p>
            <a:pPr indent="0" lvl="0" marL="0" marR="0" rtl="0" algn="l">
              <a:lnSpc>
                <a:spcPct val="130000"/>
              </a:lnSpc>
              <a:spcBef>
                <a:spcPts val="0"/>
              </a:spcBef>
              <a:spcAft>
                <a:spcPts val="0"/>
              </a:spcAft>
              <a:buNone/>
            </a:pPr>
            <a:r>
              <a:rPr b="1" lang="en" sz="1200"/>
              <a:t>Members:</a:t>
            </a:r>
            <a:endParaRPr b="1" sz="1200"/>
          </a:p>
          <a:p>
            <a:pPr indent="0" lvl="0" marL="0" marR="0" rtl="0" algn="l">
              <a:lnSpc>
                <a:spcPct val="130000"/>
              </a:lnSpc>
              <a:spcBef>
                <a:spcPts val="0"/>
              </a:spcBef>
              <a:spcAft>
                <a:spcPts val="0"/>
              </a:spcAft>
              <a:buNone/>
            </a:pPr>
            <a:r>
              <a:rPr lang="en" sz="1200"/>
              <a:t>Kaushik Arvind Jadhav (kajadhav)</a:t>
            </a:r>
            <a:endParaRPr sz="1200"/>
          </a:p>
          <a:p>
            <a:pPr indent="0" lvl="0" marL="0" marR="0" rtl="0" algn="l">
              <a:lnSpc>
                <a:spcPct val="130000"/>
              </a:lnSpc>
              <a:spcBef>
                <a:spcPts val="0"/>
              </a:spcBef>
              <a:spcAft>
                <a:spcPts val="0"/>
              </a:spcAft>
              <a:buNone/>
            </a:pPr>
            <a:r>
              <a:rPr lang="en" sz="1200"/>
              <a:t>Ajith Kumar V Patchaimayil (avinaya)</a:t>
            </a:r>
            <a:endParaRPr sz="1200"/>
          </a:p>
          <a:p>
            <a:pPr indent="0" lvl="0" marL="0" marR="0" rtl="0" algn="l">
              <a:lnSpc>
                <a:spcPct val="130000"/>
              </a:lnSpc>
              <a:spcBef>
                <a:spcPts val="0"/>
              </a:spcBef>
              <a:spcAft>
                <a:spcPts val="0"/>
              </a:spcAft>
              <a:buNone/>
            </a:pPr>
            <a:r>
              <a:rPr lang="en" sz="1200"/>
              <a:t>Aditya Srivastava (asrivas7)</a:t>
            </a:r>
            <a:endParaRPr sz="1200"/>
          </a:p>
        </p:txBody>
      </p:sp>
      <p:sp>
        <p:nvSpPr>
          <p:cNvPr id="136" name="Google Shape;136;p26"/>
          <p:cNvSpPr txBox="1"/>
          <p:nvPr/>
        </p:nvSpPr>
        <p:spPr>
          <a:xfrm>
            <a:off x="4378550" y="2376825"/>
            <a:ext cx="4324200" cy="4941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b="1" lang="en" sz="1200"/>
              <a:t>Course:</a:t>
            </a:r>
            <a:r>
              <a:rPr lang="en" sz="1200"/>
              <a:t> CSC 591-071 - Neural Networks &amp; Deep Learning</a:t>
            </a:r>
            <a:endParaRPr sz="1200"/>
          </a:p>
          <a:p>
            <a:pPr indent="0" lvl="0" marL="0" marR="0" rtl="0" algn="l">
              <a:lnSpc>
                <a:spcPct val="130000"/>
              </a:lnSpc>
              <a:spcBef>
                <a:spcPts val="0"/>
              </a:spcBef>
              <a:spcAft>
                <a:spcPts val="0"/>
              </a:spcAft>
              <a:buNone/>
            </a:pPr>
            <a:r>
              <a:rPr b="1" lang="en" sz="1200"/>
              <a:t>Instructor:</a:t>
            </a:r>
            <a:r>
              <a:rPr lang="en" sz="1200"/>
              <a:t> Dr. Edgar Lobaton</a:t>
            </a:r>
            <a:endParaRPr sz="1200"/>
          </a:p>
        </p:txBody>
      </p:sp>
      <p:sp>
        <p:nvSpPr>
          <p:cNvPr id="137" name="Google Shape;137;p26"/>
          <p:cNvSpPr/>
          <p:nvPr/>
        </p:nvSpPr>
        <p:spPr>
          <a:xfrm>
            <a:off x="2256675" y="-43875"/>
            <a:ext cx="6887400" cy="662700"/>
          </a:xfrm>
          <a:prstGeom prst="rect">
            <a:avLst/>
          </a:prstGeom>
          <a:solidFill>
            <a:srgbClr val="131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6"/>
          <p:cNvPicPr preferRelativeResize="0"/>
          <p:nvPr/>
        </p:nvPicPr>
        <p:blipFill rotWithShape="1">
          <a:blip r:embed="rId3">
            <a:alphaModFix/>
          </a:blip>
          <a:srcRect b="-11659" l="0" r="0" t="11660"/>
          <a:stretch/>
        </p:blipFill>
        <p:spPr>
          <a:xfrm>
            <a:off x="6961700" y="0"/>
            <a:ext cx="1463899" cy="70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5"/>
          <p:cNvSpPr txBox="1"/>
          <p:nvPr/>
        </p:nvSpPr>
        <p:spPr>
          <a:xfrm>
            <a:off x="181750" y="207000"/>
            <a:ext cx="87534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SzPts val="1100"/>
              <a:buNone/>
            </a:pPr>
            <a:r>
              <a:rPr b="1" lang="en" sz="3000">
                <a:solidFill>
                  <a:schemeClr val="dk1"/>
                </a:solidFill>
              </a:rPr>
              <a:t>The Baseline Model</a:t>
            </a:r>
            <a:endParaRPr b="1" sz="3000">
              <a:solidFill>
                <a:schemeClr val="dk1"/>
              </a:solidFill>
            </a:endParaRPr>
          </a:p>
        </p:txBody>
      </p:sp>
      <p:sp>
        <p:nvSpPr>
          <p:cNvPr id="441" name="Google Shape;441;p35"/>
          <p:cNvSpPr txBox="1"/>
          <p:nvPr/>
        </p:nvSpPr>
        <p:spPr>
          <a:xfrm>
            <a:off x="75050" y="877600"/>
            <a:ext cx="5408100" cy="2245800"/>
          </a:xfrm>
          <a:prstGeom prst="rect">
            <a:avLst/>
          </a:prstGeom>
          <a:noFill/>
          <a:ln>
            <a:noFill/>
          </a:ln>
        </p:spPr>
        <p:txBody>
          <a:bodyPr anchorCtr="0" anchor="t" bIns="34275" lIns="68575" spcFirstLastPara="1" rIns="68575" wrap="square" tIns="34275">
            <a:spAutoFit/>
          </a:bodyPr>
          <a:lstStyle/>
          <a:p>
            <a:pPr indent="-317500" lvl="0" marL="457200" marR="0" rtl="0" algn="l">
              <a:lnSpc>
                <a:spcPct val="130000"/>
              </a:lnSpc>
              <a:spcBef>
                <a:spcPts val="0"/>
              </a:spcBef>
              <a:spcAft>
                <a:spcPts val="0"/>
              </a:spcAft>
              <a:buClr>
                <a:srgbClr val="3A3838"/>
              </a:buClr>
              <a:buSzPts val="1400"/>
              <a:buFont typeface="Roboto"/>
              <a:buChar char="●"/>
            </a:pPr>
            <a:r>
              <a:rPr lang="en">
                <a:solidFill>
                  <a:srgbClr val="3A3838"/>
                </a:solidFill>
              </a:rPr>
              <a:t>There have been previous successful attempts to classify IDC type Breast Histopathology images using a Convolutional Neural Network (CNN).</a:t>
            </a:r>
            <a:endParaRPr>
              <a:solidFill>
                <a:srgbClr val="3A3838"/>
              </a:solidFill>
            </a:endParaRPr>
          </a:p>
          <a:p>
            <a:pPr indent="-317500" lvl="0" marL="457200" marR="0" rtl="0" algn="l">
              <a:lnSpc>
                <a:spcPct val="130000"/>
              </a:lnSpc>
              <a:spcBef>
                <a:spcPts val="0"/>
              </a:spcBef>
              <a:spcAft>
                <a:spcPts val="0"/>
              </a:spcAft>
              <a:buClr>
                <a:srgbClr val="3A3838"/>
              </a:buClr>
              <a:buSzPts val="1400"/>
              <a:buFont typeface="Roboto"/>
              <a:buChar char="●"/>
            </a:pPr>
            <a:r>
              <a:rPr lang="en">
                <a:solidFill>
                  <a:srgbClr val="3A3838"/>
                </a:solidFill>
              </a:rPr>
              <a:t>So, we use a CNN with 3 sets of 3 convolution layers followed by a Max Pooling layer. After this we add a few Dropout and Flatten layers and finally the final output layer.</a:t>
            </a:r>
            <a:endParaRPr>
              <a:solidFill>
                <a:srgbClr val="3A3838"/>
              </a:solidFill>
            </a:endParaRPr>
          </a:p>
          <a:p>
            <a:pPr indent="-317500" lvl="0" marL="457200" marR="0" rtl="0" algn="l">
              <a:lnSpc>
                <a:spcPct val="130000"/>
              </a:lnSpc>
              <a:spcBef>
                <a:spcPts val="0"/>
              </a:spcBef>
              <a:spcAft>
                <a:spcPts val="0"/>
              </a:spcAft>
              <a:buClr>
                <a:srgbClr val="3A3838"/>
              </a:buClr>
              <a:buSzPts val="1400"/>
              <a:buChar char="●"/>
            </a:pPr>
            <a:r>
              <a:rPr lang="en">
                <a:solidFill>
                  <a:srgbClr val="3A3838"/>
                </a:solidFill>
              </a:rPr>
              <a:t>We compile the model with binary_crossentropy and adam optimizer.</a:t>
            </a:r>
            <a:endParaRPr>
              <a:solidFill>
                <a:srgbClr val="3A3838"/>
              </a:solidFill>
            </a:endParaRPr>
          </a:p>
        </p:txBody>
      </p:sp>
      <p:grpSp>
        <p:nvGrpSpPr>
          <p:cNvPr id="442" name="Google Shape;442;p35"/>
          <p:cNvGrpSpPr/>
          <p:nvPr/>
        </p:nvGrpSpPr>
        <p:grpSpPr>
          <a:xfrm>
            <a:off x="4691181" y="3559122"/>
            <a:ext cx="1183404" cy="1589200"/>
            <a:chOff x="6459272" y="2070564"/>
            <a:chExt cx="1498548" cy="1866135"/>
          </a:xfrm>
        </p:grpSpPr>
        <p:sp>
          <p:nvSpPr>
            <p:cNvPr id="443" name="Google Shape;443;p35"/>
            <p:cNvSpPr/>
            <p:nvPr/>
          </p:nvSpPr>
          <p:spPr>
            <a:xfrm>
              <a:off x="6459282" y="2070564"/>
              <a:ext cx="1424335" cy="1424335"/>
            </a:xfrm>
            <a:custGeom>
              <a:rect b="b" l="l" r="r" t="t"/>
              <a:pathLst>
                <a:path extrusionOk="0" h="50281" w="50281">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44" name="Google Shape;444;p35"/>
            <p:cNvSpPr/>
            <p:nvPr/>
          </p:nvSpPr>
          <p:spPr>
            <a:xfrm>
              <a:off x="6459272" y="2070564"/>
              <a:ext cx="1424335" cy="724164"/>
            </a:xfrm>
            <a:custGeom>
              <a:rect b="b" l="l" r="r" t="t"/>
              <a:pathLst>
                <a:path extrusionOk="0" h="25564" w="50281">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45" name="Google Shape;445;p35"/>
            <p:cNvSpPr/>
            <p:nvPr/>
          </p:nvSpPr>
          <p:spPr>
            <a:xfrm>
              <a:off x="7694034" y="2662819"/>
              <a:ext cx="263786" cy="263786"/>
            </a:xfrm>
            <a:custGeom>
              <a:rect b="b" l="l" r="r" t="t"/>
              <a:pathLst>
                <a:path extrusionOk="0" h="9312" w="9312">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46" name="Google Shape;446;p35"/>
            <p:cNvSpPr/>
            <p:nvPr/>
          </p:nvSpPr>
          <p:spPr>
            <a:xfrm>
              <a:off x="7750039" y="2718823"/>
              <a:ext cx="151467" cy="151467"/>
            </a:xfrm>
            <a:custGeom>
              <a:rect b="b" l="l" r="r" t="t"/>
              <a:pathLst>
                <a:path extrusionOk="0" h="5347" w="5347">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47" name="Google Shape;447;p35"/>
            <p:cNvSpPr txBox="1"/>
            <p:nvPr/>
          </p:nvSpPr>
          <p:spPr>
            <a:xfrm>
              <a:off x="6459280" y="3507099"/>
              <a:ext cx="1498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rgbClr val="434343"/>
                  </a:solidFill>
                  <a:latin typeface="Fira Sans Extra Condensed Medium"/>
                  <a:ea typeface="Fira Sans Extra Condensed Medium"/>
                  <a:cs typeface="Fira Sans Extra Condensed Medium"/>
                  <a:sym typeface="Fira Sans Extra Condensed Medium"/>
                </a:rPr>
                <a:t>Image Augmentation &amp; Regularization</a:t>
              </a:r>
              <a:endParaRPr sz="1200">
                <a:solidFill>
                  <a:srgbClr val="434343"/>
                </a:solidFill>
                <a:latin typeface="Fira Sans Extra Condensed Medium"/>
                <a:ea typeface="Fira Sans Extra Condensed Medium"/>
                <a:cs typeface="Fira Sans Extra Condensed Medium"/>
                <a:sym typeface="Fira Sans Extra Condensed Medium"/>
              </a:endParaRPr>
            </a:p>
            <a:p>
              <a:pPr indent="0" lvl="0" marL="0" rtl="0" algn="ctr">
                <a:spcBef>
                  <a:spcPts val="0"/>
                </a:spcBef>
                <a:spcAft>
                  <a:spcPts val="0"/>
                </a:spcAft>
                <a:buNone/>
              </a:pPr>
              <a:r>
                <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448" name="Google Shape;448;p35"/>
          <p:cNvGrpSpPr/>
          <p:nvPr/>
        </p:nvGrpSpPr>
        <p:grpSpPr>
          <a:xfrm>
            <a:off x="3484012" y="3322275"/>
            <a:ext cx="1488269" cy="1449823"/>
            <a:chOff x="4930629" y="1792444"/>
            <a:chExt cx="1884600" cy="1702469"/>
          </a:xfrm>
        </p:grpSpPr>
        <p:sp>
          <p:nvSpPr>
            <p:cNvPr id="449" name="Google Shape;449;p35"/>
            <p:cNvSpPr/>
            <p:nvPr/>
          </p:nvSpPr>
          <p:spPr>
            <a:xfrm>
              <a:off x="5160743" y="2070564"/>
              <a:ext cx="1424335" cy="1424335"/>
            </a:xfrm>
            <a:custGeom>
              <a:rect b="b" l="l" r="r" t="t"/>
              <a:pathLst>
                <a:path extrusionOk="0" h="50281" w="50281">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1" y="1"/>
                    <a:pt x="0" y="11252"/>
                    <a:pt x="0" y="25135"/>
                  </a:cubicBezTo>
                  <a:cubicBezTo>
                    <a:pt x="0" y="39017"/>
                    <a:pt x="11251" y="50281"/>
                    <a:pt x="25134" y="50281"/>
                  </a:cubicBezTo>
                  <a:cubicBezTo>
                    <a:pt x="39017" y="50281"/>
                    <a:pt x="50280" y="39017"/>
                    <a:pt x="50280" y="25135"/>
                  </a:cubicBezTo>
                  <a:cubicBezTo>
                    <a:pt x="50280" y="11252"/>
                    <a:pt x="39017" y="1"/>
                    <a:pt x="251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50" name="Google Shape;450;p35"/>
            <p:cNvSpPr/>
            <p:nvPr/>
          </p:nvSpPr>
          <p:spPr>
            <a:xfrm>
              <a:off x="5161054" y="2794714"/>
              <a:ext cx="1423683" cy="700199"/>
            </a:xfrm>
            <a:custGeom>
              <a:rect b="b" l="l" r="r" t="t"/>
              <a:pathLst>
                <a:path extrusionOk="0" h="24718" w="50258">
                  <a:moveTo>
                    <a:pt x="1" y="0"/>
                  </a:moveTo>
                  <a:cubicBezTo>
                    <a:pt x="227" y="13681"/>
                    <a:pt x="11383" y="24718"/>
                    <a:pt x="25123" y="24718"/>
                  </a:cubicBezTo>
                  <a:cubicBezTo>
                    <a:pt x="38875" y="24718"/>
                    <a:pt x="50031" y="13681"/>
                    <a:pt x="50257" y="0"/>
                  </a:cubicBezTo>
                  <a:lnTo>
                    <a:pt x="45816" y="0"/>
                  </a:lnTo>
                  <a:cubicBezTo>
                    <a:pt x="45590" y="11216"/>
                    <a:pt x="36398" y="20277"/>
                    <a:pt x="25123" y="20277"/>
                  </a:cubicBezTo>
                  <a:cubicBezTo>
                    <a:pt x="13848" y="20277"/>
                    <a:pt x="4656" y="11216"/>
                    <a:pt x="4430"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51" name="Google Shape;451;p35"/>
            <p:cNvSpPr txBox="1"/>
            <p:nvPr/>
          </p:nvSpPr>
          <p:spPr>
            <a:xfrm>
              <a:off x="4930629" y="1792444"/>
              <a:ext cx="18846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Train Test Split</a:t>
              </a:r>
              <a:endParaRPr sz="1200">
                <a:solidFill>
                  <a:srgbClr val="434343"/>
                </a:solidFill>
                <a:latin typeface="Fira Sans Extra Condensed Medium"/>
                <a:ea typeface="Fira Sans Extra Condensed Medium"/>
                <a:cs typeface="Fira Sans Extra Condensed Medium"/>
                <a:sym typeface="Fira Sans Extra Condensed Medium"/>
              </a:endParaRPr>
            </a:p>
          </p:txBody>
        </p:sp>
        <p:sp>
          <p:nvSpPr>
            <p:cNvPr id="452" name="Google Shape;452;p35"/>
            <p:cNvSpPr/>
            <p:nvPr/>
          </p:nvSpPr>
          <p:spPr>
            <a:xfrm>
              <a:off x="6392814" y="2662819"/>
              <a:ext cx="263786" cy="263786"/>
            </a:xfrm>
            <a:custGeom>
              <a:rect b="b" l="l" r="r" t="t"/>
              <a:pathLst>
                <a:path extrusionOk="0" h="9312" w="9312">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53" name="Google Shape;453;p35"/>
            <p:cNvSpPr/>
            <p:nvPr/>
          </p:nvSpPr>
          <p:spPr>
            <a:xfrm>
              <a:off x="6449130" y="2718823"/>
              <a:ext cx="151467" cy="151467"/>
            </a:xfrm>
            <a:custGeom>
              <a:rect b="b" l="l" r="r" t="t"/>
              <a:pathLst>
                <a:path extrusionOk="0" h="5347" w="5347">
                  <a:moveTo>
                    <a:pt x="2668" y="0"/>
                  </a:moveTo>
                  <a:cubicBezTo>
                    <a:pt x="1192" y="0"/>
                    <a:pt x="1" y="1191"/>
                    <a:pt x="1" y="2679"/>
                  </a:cubicBezTo>
                  <a:cubicBezTo>
                    <a:pt x="1" y="4156"/>
                    <a:pt x="1192"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54" name="Google Shape;454;p35"/>
          <p:cNvGrpSpPr/>
          <p:nvPr/>
        </p:nvGrpSpPr>
        <p:grpSpPr>
          <a:xfrm>
            <a:off x="2638913" y="3559122"/>
            <a:ext cx="1180771" cy="1596150"/>
            <a:chOff x="3860477" y="2070564"/>
            <a:chExt cx="1495214" cy="1874296"/>
          </a:xfrm>
        </p:grpSpPr>
        <p:sp>
          <p:nvSpPr>
            <p:cNvPr id="455" name="Google Shape;455;p35"/>
            <p:cNvSpPr/>
            <p:nvPr/>
          </p:nvSpPr>
          <p:spPr>
            <a:xfrm>
              <a:off x="3860514" y="2070564"/>
              <a:ext cx="1424335" cy="1424335"/>
            </a:xfrm>
            <a:custGeom>
              <a:rect b="b" l="l" r="r" t="t"/>
              <a:pathLst>
                <a:path extrusionOk="0" h="50281" w="50281">
                  <a:moveTo>
                    <a:pt x="25146" y="4430"/>
                  </a:moveTo>
                  <a:cubicBezTo>
                    <a:pt x="36565" y="4430"/>
                    <a:pt x="45851" y="13717"/>
                    <a:pt x="45851" y="25135"/>
                  </a:cubicBezTo>
                  <a:cubicBezTo>
                    <a:pt x="45851" y="36553"/>
                    <a:pt x="36565" y="45840"/>
                    <a:pt x="25146" y="45840"/>
                  </a:cubicBezTo>
                  <a:cubicBezTo>
                    <a:pt x="13728" y="45840"/>
                    <a:pt x="4442" y="36553"/>
                    <a:pt x="4442" y="25135"/>
                  </a:cubicBezTo>
                  <a:cubicBezTo>
                    <a:pt x="4442" y="13717"/>
                    <a:pt x="13728" y="4430"/>
                    <a:pt x="25146" y="4430"/>
                  </a:cubicBezTo>
                  <a:close/>
                  <a:moveTo>
                    <a:pt x="25146" y="1"/>
                  </a:moveTo>
                  <a:cubicBezTo>
                    <a:pt x="11264" y="1"/>
                    <a:pt x="0" y="11252"/>
                    <a:pt x="0" y="25135"/>
                  </a:cubicBezTo>
                  <a:cubicBezTo>
                    <a:pt x="0" y="39017"/>
                    <a:pt x="11264" y="50281"/>
                    <a:pt x="25146" y="50281"/>
                  </a:cubicBezTo>
                  <a:cubicBezTo>
                    <a:pt x="39029" y="50281"/>
                    <a:pt x="50281" y="39017"/>
                    <a:pt x="50281" y="25135"/>
                  </a:cubicBezTo>
                  <a:cubicBezTo>
                    <a:pt x="50281"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56" name="Google Shape;456;p35"/>
            <p:cNvSpPr/>
            <p:nvPr/>
          </p:nvSpPr>
          <p:spPr>
            <a:xfrm>
              <a:off x="3860514"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2" y="25278"/>
                    <a:pt x="4442" y="25135"/>
                  </a:cubicBezTo>
                  <a:cubicBezTo>
                    <a:pt x="4442" y="13717"/>
                    <a:pt x="13728" y="4430"/>
                    <a:pt x="25146" y="4430"/>
                  </a:cubicBezTo>
                  <a:cubicBezTo>
                    <a:pt x="36565" y="4430"/>
                    <a:pt x="45851" y="13717"/>
                    <a:pt x="45851" y="25135"/>
                  </a:cubicBezTo>
                  <a:cubicBezTo>
                    <a:pt x="45851" y="25278"/>
                    <a:pt x="45840" y="25420"/>
                    <a:pt x="45840" y="25563"/>
                  </a:cubicBezTo>
                  <a:lnTo>
                    <a:pt x="50269" y="25563"/>
                  </a:lnTo>
                  <a:cubicBezTo>
                    <a:pt x="50281" y="25420"/>
                    <a:pt x="50281" y="25278"/>
                    <a:pt x="50281" y="25135"/>
                  </a:cubicBezTo>
                  <a:cubicBezTo>
                    <a:pt x="50281" y="11252"/>
                    <a:pt x="39029" y="1"/>
                    <a:pt x="2514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57" name="Google Shape;457;p35"/>
            <p:cNvSpPr txBox="1"/>
            <p:nvPr/>
          </p:nvSpPr>
          <p:spPr>
            <a:xfrm>
              <a:off x="3860477" y="3515260"/>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Balancing Data</a:t>
              </a:r>
              <a:endParaRPr sz="1200">
                <a:solidFill>
                  <a:srgbClr val="434343"/>
                </a:solidFill>
                <a:latin typeface="Fira Sans Extra Condensed Medium"/>
                <a:ea typeface="Fira Sans Extra Condensed Medium"/>
                <a:cs typeface="Fira Sans Extra Condensed Medium"/>
                <a:sym typeface="Fira Sans Extra Condensed Medium"/>
              </a:endParaRPr>
            </a:p>
          </p:txBody>
        </p:sp>
        <p:sp>
          <p:nvSpPr>
            <p:cNvPr id="458" name="Google Shape;458;p35"/>
            <p:cNvSpPr/>
            <p:nvPr/>
          </p:nvSpPr>
          <p:spPr>
            <a:xfrm>
              <a:off x="5091934" y="2662819"/>
              <a:ext cx="263757" cy="263786"/>
            </a:xfrm>
            <a:custGeom>
              <a:rect b="b" l="l" r="r" t="t"/>
              <a:pathLst>
                <a:path extrusionOk="0" h="9312" w="9311">
                  <a:moveTo>
                    <a:pt x="4656" y="1"/>
                  </a:moveTo>
                  <a:cubicBezTo>
                    <a:pt x="2084" y="1"/>
                    <a:pt x="0" y="2085"/>
                    <a:pt x="0" y="4656"/>
                  </a:cubicBezTo>
                  <a:cubicBezTo>
                    <a:pt x="0" y="7228"/>
                    <a:pt x="2084" y="9312"/>
                    <a:pt x="4656" y="9312"/>
                  </a:cubicBezTo>
                  <a:cubicBezTo>
                    <a:pt x="7227" y="9312"/>
                    <a:pt x="9311" y="7228"/>
                    <a:pt x="9311" y="4656"/>
                  </a:cubicBezTo>
                  <a:cubicBezTo>
                    <a:pt x="9311" y="2085"/>
                    <a:pt x="7227" y="1"/>
                    <a:pt x="465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59" name="Google Shape;459;p35"/>
            <p:cNvSpPr/>
            <p:nvPr/>
          </p:nvSpPr>
          <p:spPr>
            <a:xfrm>
              <a:off x="5147910" y="2718823"/>
              <a:ext cx="151807" cy="151467"/>
            </a:xfrm>
            <a:custGeom>
              <a:rect b="b" l="l" r="r" t="t"/>
              <a:pathLst>
                <a:path extrusionOk="0" h="5347" w="5359">
                  <a:moveTo>
                    <a:pt x="2680" y="0"/>
                  </a:moveTo>
                  <a:cubicBezTo>
                    <a:pt x="1203" y="0"/>
                    <a:pt x="1" y="1191"/>
                    <a:pt x="1" y="2679"/>
                  </a:cubicBezTo>
                  <a:cubicBezTo>
                    <a:pt x="1" y="4156"/>
                    <a:pt x="1203" y="5346"/>
                    <a:pt x="2680" y="5346"/>
                  </a:cubicBezTo>
                  <a:cubicBezTo>
                    <a:pt x="4156" y="5346"/>
                    <a:pt x="5358" y="4156"/>
                    <a:pt x="5358" y="2679"/>
                  </a:cubicBezTo>
                  <a:cubicBezTo>
                    <a:pt x="5358" y="1191"/>
                    <a:pt x="4156" y="0"/>
                    <a:pt x="26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60" name="Google Shape;460;p35"/>
          <p:cNvGrpSpPr/>
          <p:nvPr/>
        </p:nvGrpSpPr>
        <p:grpSpPr>
          <a:xfrm>
            <a:off x="1611369" y="3263000"/>
            <a:ext cx="1181010" cy="1509098"/>
            <a:chOff x="2559294" y="1722840"/>
            <a:chExt cx="1495517" cy="1772073"/>
          </a:xfrm>
        </p:grpSpPr>
        <p:sp>
          <p:nvSpPr>
            <p:cNvPr id="461" name="Google Shape;461;p35"/>
            <p:cNvSpPr/>
            <p:nvPr/>
          </p:nvSpPr>
          <p:spPr>
            <a:xfrm>
              <a:off x="2559294" y="2070564"/>
              <a:ext cx="1424335" cy="1424335"/>
            </a:xfrm>
            <a:custGeom>
              <a:rect b="b" l="l" r="r" t="t"/>
              <a:pathLst>
                <a:path extrusionOk="0" h="50281" w="50281">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2" y="1"/>
                    <a:pt x="0" y="11252"/>
                    <a:pt x="0" y="25135"/>
                  </a:cubicBezTo>
                  <a:cubicBezTo>
                    <a:pt x="0" y="39017"/>
                    <a:pt x="11252" y="50281"/>
                    <a:pt x="25134" y="50281"/>
                  </a:cubicBezTo>
                  <a:cubicBezTo>
                    <a:pt x="39017" y="50281"/>
                    <a:pt x="50280" y="39017"/>
                    <a:pt x="50280" y="25135"/>
                  </a:cubicBezTo>
                  <a:cubicBezTo>
                    <a:pt x="50280" y="11252"/>
                    <a:pt x="39017" y="1"/>
                    <a:pt x="251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62" name="Google Shape;462;p35"/>
            <p:cNvSpPr/>
            <p:nvPr/>
          </p:nvSpPr>
          <p:spPr>
            <a:xfrm>
              <a:off x="2559634" y="2794714"/>
              <a:ext cx="1423655" cy="700199"/>
            </a:xfrm>
            <a:custGeom>
              <a:rect b="b" l="l" r="r" t="t"/>
              <a:pathLst>
                <a:path extrusionOk="0" h="24718" w="50257">
                  <a:moveTo>
                    <a:pt x="0" y="0"/>
                  </a:moveTo>
                  <a:cubicBezTo>
                    <a:pt x="226" y="13681"/>
                    <a:pt x="11382" y="24718"/>
                    <a:pt x="25122" y="24718"/>
                  </a:cubicBezTo>
                  <a:cubicBezTo>
                    <a:pt x="38862" y="24718"/>
                    <a:pt x="50030" y="13681"/>
                    <a:pt x="50256" y="0"/>
                  </a:cubicBezTo>
                  <a:lnTo>
                    <a:pt x="45815" y="0"/>
                  </a:lnTo>
                  <a:cubicBezTo>
                    <a:pt x="45589" y="11216"/>
                    <a:pt x="36397" y="20277"/>
                    <a:pt x="25122" y="20277"/>
                  </a:cubicBezTo>
                  <a:cubicBezTo>
                    <a:pt x="13847" y="20277"/>
                    <a:pt x="4655" y="11216"/>
                    <a:pt x="4429"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63" name="Google Shape;463;p35"/>
            <p:cNvSpPr/>
            <p:nvPr/>
          </p:nvSpPr>
          <p:spPr>
            <a:xfrm>
              <a:off x="3791025" y="2662819"/>
              <a:ext cx="263786" cy="263786"/>
            </a:xfrm>
            <a:custGeom>
              <a:rect b="b" l="l" r="r" t="t"/>
              <a:pathLst>
                <a:path extrusionOk="0" h="9312" w="9312">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64" name="Google Shape;464;p35"/>
            <p:cNvSpPr/>
            <p:nvPr/>
          </p:nvSpPr>
          <p:spPr>
            <a:xfrm>
              <a:off x="3847030" y="2718823"/>
              <a:ext cx="151467" cy="151467"/>
            </a:xfrm>
            <a:custGeom>
              <a:rect b="b" l="l" r="r" t="t"/>
              <a:pathLst>
                <a:path extrusionOk="0" h="5347" w="5347">
                  <a:moveTo>
                    <a:pt x="2679" y="0"/>
                  </a:moveTo>
                  <a:cubicBezTo>
                    <a:pt x="1191" y="0"/>
                    <a:pt x="0" y="1191"/>
                    <a:pt x="0" y="2679"/>
                  </a:cubicBezTo>
                  <a:cubicBezTo>
                    <a:pt x="0" y="4156"/>
                    <a:pt x="1191"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65" name="Google Shape;465;p35"/>
            <p:cNvSpPr txBox="1"/>
            <p:nvPr/>
          </p:nvSpPr>
          <p:spPr>
            <a:xfrm>
              <a:off x="2559539" y="1722840"/>
              <a:ext cx="14952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Pre-processing</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466" name="Google Shape;466;p35"/>
          <p:cNvGrpSpPr/>
          <p:nvPr/>
        </p:nvGrpSpPr>
        <p:grpSpPr>
          <a:xfrm>
            <a:off x="585652" y="3559122"/>
            <a:ext cx="1179153" cy="1595275"/>
            <a:chOff x="1260425" y="2070564"/>
            <a:chExt cx="1493166" cy="1873268"/>
          </a:xfrm>
        </p:grpSpPr>
        <p:sp>
          <p:nvSpPr>
            <p:cNvPr id="467" name="Google Shape;467;p35"/>
            <p:cNvSpPr/>
            <p:nvPr/>
          </p:nvSpPr>
          <p:spPr>
            <a:xfrm>
              <a:off x="1260425" y="2070564"/>
              <a:ext cx="1424335" cy="1424335"/>
            </a:xfrm>
            <a:custGeom>
              <a:rect b="b" l="l" r="r" t="t"/>
              <a:pathLst>
                <a:path extrusionOk="0" h="50281" w="50281">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68" name="Google Shape;468;p35"/>
            <p:cNvSpPr/>
            <p:nvPr/>
          </p:nvSpPr>
          <p:spPr>
            <a:xfrm>
              <a:off x="1260425"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69" name="Google Shape;469;p35"/>
            <p:cNvSpPr/>
            <p:nvPr/>
          </p:nvSpPr>
          <p:spPr>
            <a:xfrm>
              <a:off x="2489805" y="2662819"/>
              <a:ext cx="263786" cy="263786"/>
            </a:xfrm>
            <a:custGeom>
              <a:rect b="b" l="l" r="r" t="t"/>
              <a:pathLst>
                <a:path extrusionOk="0" h="9312" w="9312">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70" name="Google Shape;470;p35"/>
            <p:cNvSpPr/>
            <p:nvPr/>
          </p:nvSpPr>
          <p:spPr>
            <a:xfrm>
              <a:off x="2546121" y="2718823"/>
              <a:ext cx="151467" cy="151467"/>
            </a:xfrm>
            <a:custGeom>
              <a:rect b="b" l="l" r="r" t="t"/>
              <a:pathLst>
                <a:path extrusionOk="0" h="5347" w="5347">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71" name="Google Shape;471;p35"/>
            <p:cNvSpPr txBox="1"/>
            <p:nvPr/>
          </p:nvSpPr>
          <p:spPr>
            <a:xfrm>
              <a:off x="1260472" y="3514232"/>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Collection</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472" name="Google Shape;472;p35"/>
          <p:cNvGrpSpPr/>
          <p:nvPr/>
        </p:nvGrpSpPr>
        <p:grpSpPr>
          <a:xfrm>
            <a:off x="994744" y="3981007"/>
            <a:ext cx="331208" cy="358139"/>
            <a:chOff x="-3771675" y="3971775"/>
            <a:chExt cx="291300" cy="292025"/>
          </a:xfrm>
        </p:grpSpPr>
        <p:sp>
          <p:nvSpPr>
            <p:cNvPr id="473" name="Google Shape;473;p35"/>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74" name="Google Shape;474;p35"/>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75" name="Google Shape;475;p35"/>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76" name="Google Shape;476;p35"/>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77" name="Google Shape;477;p35"/>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78" name="Google Shape;478;p35"/>
          <p:cNvGrpSpPr/>
          <p:nvPr/>
        </p:nvGrpSpPr>
        <p:grpSpPr>
          <a:xfrm>
            <a:off x="2007509" y="3978759"/>
            <a:ext cx="334079" cy="360316"/>
            <a:chOff x="-4478975" y="3251700"/>
            <a:chExt cx="293825" cy="293800"/>
          </a:xfrm>
        </p:grpSpPr>
        <p:sp>
          <p:nvSpPr>
            <p:cNvPr id="479" name="Google Shape;479;p35"/>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80" name="Google Shape;480;p35"/>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81" name="Google Shape;481;p35"/>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82" name="Google Shape;482;p35"/>
          <p:cNvGrpSpPr/>
          <p:nvPr/>
        </p:nvGrpSpPr>
        <p:grpSpPr>
          <a:xfrm>
            <a:off x="3060814" y="4042254"/>
            <a:ext cx="281278" cy="302324"/>
            <a:chOff x="-13947000" y="3212800"/>
            <a:chExt cx="353675" cy="352400"/>
          </a:xfrm>
        </p:grpSpPr>
        <p:sp>
          <p:nvSpPr>
            <p:cNvPr id="483" name="Google Shape;483;p35"/>
            <p:cNvSpPr/>
            <p:nvPr/>
          </p:nvSpPr>
          <p:spPr>
            <a:xfrm>
              <a:off x="-13947000" y="3212800"/>
              <a:ext cx="229225" cy="268125"/>
            </a:xfrm>
            <a:custGeom>
              <a:rect b="b" l="l" r="r" t="t"/>
              <a:pathLst>
                <a:path extrusionOk="0" h="10725" w="9169">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84" name="Google Shape;484;p35"/>
            <p:cNvSpPr/>
            <p:nvPr/>
          </p:nvSpPr>
          <p:spPr>
            <a:xfrm>
              <a:off x="-13821775" y="3295600"/>
              <a:ext cx="228450" cy="269600"/>
            </a:xfrm>
            <a:custGeom>
              <a:rect b="b" l="l" r="r" t="t"/>
              <a:pathLst>
                <a:path extrusionOk="0" h="10784" w="9138">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85" name="Google Shape;485;p35"/>
          <p:cNvGrpSpPr/>
          <p:nvPr/>
        </p:nvGrpSpPr>
        <p:grpSpPr>
          <a:xfrm>
            <a:off x="5131322" y="4008369"/>
            <a:ext cx="235642" cy="301901"/>
            <a:chOff x="-48233050" y="3569725"/>
            <a:chExt cx="252050" cy="299475"/>
          </a:xfrm>
        </p:grpSpPr>
        <p:sp>
          <p:nvSpPr>
            <p:cNvPr id="486" name="Google Shape;486;p35"/>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87" name="Google Shape;487;p35"/>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88" name="Google Shape;488;p35"/>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89" name="Google Shape;489;p35"/>
          <p:cNvGrpSpPr/>
          <p:nvPr/>
        </p:nvGrpSpPr>
        <p:grpSpPr>
          <a:xfrm>
            <a:off x="4037706" y="3988638"/>
            <a:ext cx="379045" cy="409735"/>
            <a:chOff x="-5251625" y="3272950"/>
            <a:chExt cx="292225" cy="292250"/>
          </a:xfrm>
        </p:grpSpPr>
        <p:sp>
          <p:nvSpPr>
            <p:cNvPr id="490" name="Google Shape;490;p35"/>
            <p:cNvSpPr/>
            <p:nvPr/>
          </p:nvSpPr>
          <p:spPr>
            <a:xfrm>
              <a:off x="-5156325" y="3462775"/>
              <a:ext cx="33900" cy="33100"/>
            </a:xfrm>
            <a:custGeom>
              <a:rect b="b" l="l" r="r" t="t"/>
              <a:pathLst>
                <a:path extrusionOk="0" h="1324" w="1356">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91" name="Google Shape;491;p35"/>
            <p:cNvSpPr/>
            <p:nvPr/>
          </p:nvSpPr>
          <p:spPr>
            <a:xfrm>
              <a:off x="-5251625" y="3272950"/>
              <a:ext cx="292225" cy="292250"/>
            </a:xfrm>
            <a:custGeom>
              <a:rect b="b" l="l" r="r" t="t"/>
              <a:pathLst>
                <a:path extrusionOk="0" h="11690" w="11689">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92" name="Google Shape;492;p35"/>
            <p:cNvSpPr/>
            <p:nvPr/>
          </p:nvSpPr>
          <p:spPr>
            <a:xfrm>
              <a:off x="-5011400" y="3350150"/>
              <a:ext cx="33900" cy="33875"/>
            </a:xfrm>
            <a:custGeom>
              <a:rect b="b" l="l" r="r" t="t"/>
              <a:pathLst>
                <a:path extrusionOk="0" h="1355" w="1356">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493" name="Google Shape;493;p35"/>
          <p:cNvSpPr/>
          <p:nvPr/>
        </p:nvSpPr>
        <p:spPr>
          <a:xfrm rot="-3517186">
            <a:off x="-298916" y="4038625"/>
            <a:ext cx="938996" cy="2197885"/>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94" name="Google Shape;494;p35"/>
          <p:cNvSpPr/>
          <p:nvPr/>
        </p:nvSpPr>
        <p:spPr>
          <a:xfrm rot="1718335">
            <a:off x="587059" y="4954276"/>
            <a:ext cx="580285" cy="53964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nvGrpSpPr>
          <p:cNvPr id="495" name="Google Shape;495;p35"/>
          <p:cNvGrpSpPr/>
          <p:nvPr/>
        </p:nvGrpSpPr>
        <p:grpSpPr>
          <a:xfrm rot="4439184">
            <a:off x="7728471" y="-701543"/>
            <a:ext cx="2066757" cy="2172187"/>
            <a:chOff x="-845286" y="-1196058"/>
            <a:chExt cx="2755665" cy="2896237"/>
          </a:xfrm>
        </p:grpSpPr>
        <p:sp>
          <p:nvSpPr>
            <p:cNvPr id="496" name="Google Shape;496;p35"/>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97" name="Google Shape;497;p35"/>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498" name="Google Shape;498;p35"/>
          <p:cNvSpPr/>
          <p:nvPr/>
        </p:nvSpPr>
        <p:spPr>
          <a:xfrm>
            <a:off x="7687502" y="104468"/>
            <a:ext cx="581532" cy="540804"/>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pic>
        <p:nvPicPr>
          <p:cNvPr id="499" name="Google Shape;499;p35"/>
          <p:cNvPicPr preferRelativeResize="0"/>
          <p:nvPr/>
        </p:nvPicPr>
        <p:blipFill>
          <a:blip r:embed="rId3">
            <a:alphaModFix/>
          </a:blip>
          <a:stretch>
            <a:fillRect/>
          </a:stretch>
        </p:blipFill>
        <p:spPr>
          <a:xfrm>
            <a:off x="5802750" y="968750"/>
            <a:ext cx="3067725" cy="4101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99"/>
                                        </p:tgtEl>
                                        <p:attrNameLst>
                                          <p:attrName>style.visibility</p:attrName>
                                        </p:attrNameLst>
                                      </p:cBhvr>
                                      <p:to>
                                        <p:strVal val="visible"/>
                                      </p:to>
                                    </p:set>
                                    <p:anim calcmode="lin" valueType="num">
                                      <p:cBhvr additive="base">
                                        <p:cTn dur="1000"/>
                                        <p:tgtEl>
                                          <p:spTgt spid="499"/>
                                        </p:tgtEl>
                                        <p:attrNameLst>
                                          <p:attrName>ppt_w</p:attrName>
                                        </p:attrNameLst>
                                      </p:cBhvr>
                                      <p:tavLst>
                                        <p:tav fmla="" tm="0">
                                          <p:val>
                                            <p:strVal val="0"/>
                                          </p:val>
                                        </p:tav>
                                        <p:tav fmla="" tm="100000">
                                          <p:val>
                                            <p:strVal val="#ppt_w"/>
                                          </p:val>
                                        </p:tav>
                                      </p:tavLst>
                                    </p:anim>
                                    <p:anim calcmode="lin" valueType="num">
                                      <p:cBhvr additive="base">
                                        <p:cTn dur="1000"/>
                                        <p:tgtEl>
                                          <p:spTgt spid="49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6"/>
          <p:cNvSpPr txBox="1"/>
          <p:nvPr/>
        </p:nvSpPr>
        <p:spPr>
          <a:xfrm>
            <a:off x="181750" y="207000"/>
            <a:ext cx="87534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SzPts val="1100"/>
              <a:buNone/>
            </a:pPr>
            <a:r>
              <a:rPr b="1" lang="en" sz="3000">
                <a:solidFill>
                  <a:schemeClr val="dk1"/>
                </a:solidFill>
              </a:rPr>
              <a:t>Baseline Model Results</a:t>
            </a:r>
            <a:endParaRPr b="1" sz="3000">
              <a:solidFill>
                <a:schemeClr val="dk1"/>
              </a:solidFill>
            </a:endParaRPr>
          </a:p>
        </p:txBody>
      </p:sp>
      <p:sp>
        <p:nvSpPr>
          <p:cNvPr id="505" name="Google Shape;505;p36"/>
          <p:cNvSpPr/>
          <p:nvPr/>
        </p:nvSpPr>
        <p:spPr>
          <a:xfrm rot="-3517186">
            <a:off x="-298916" y="4038625"/>
            <a:ext cx="938996" cy="2197885"/>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06" name="Google Shape;506;p36"/>
          <p:cNvSpPr/>
          <p:nvPr/>
        </p:nvSpPr>
        <p:spPr>
          <a:xfrm rot="1718335">
            <a:off x="587059" y="4954276"/>
            <a:ext cx="580285" cy="53964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nvGrpSpPr>
          <p:cNvPr id="507" name="Google Shape;507;p36"/>
          <p:cNvGrpSpPr/>
          <p:nvPr/>
        </p:nvGrpSpPr>
        <p:grpSpPr>
          <a:xfrm rot="4439184">
            <a:off x="7728471" y="-701543"/>
            <a:ext cx="2066757" cy="2172187"/>
            <a:chOff x="-845286" y="-1196058"/>
            <a:chExt cx="2755665" cy="2896237"/>
          </a:xfrm>
        </p:grpSpPr>
        <p:sp>
          <p:nvSpPr>
            <p:cNvPr id="508" name="Google Shape;508;p36"/>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09" name="Google Shape;509;p36"/>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510" name="Google Shape;510;p36"/>
          <p:cNvSpPr/>
          <p:nvPr/>
        </p:nvSpPr>
        <p:spPr>
          <a:xfrm>
            <a:off x="7687502" y="104468"/>
            <a:ext cx="581532" cy="540804"/>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nvGrpSpPr>
          <p:cNvPr id="511" name="Google Shape;511;p36"/>
          <p:cNvGrpSpPr/>
          <p:nvPr/>
        </p:nvGrpSpPr>
        <p:grpSpPr>
          <a:xfrm>
            <a:off x="5885645" y="3210650"/>
            <a:ext cx="1183404" cy="1583355"/>
            <a:chOff x="6459272" y="1635629"/>
            <a:chExt cx="1498548" cy="1859270"/>
          </a:xfrm>
        </p:grpSpPr>
        <p:sp>
          <p:nvSpPr>
            <p:cNvPr id="512" name="Google Shape;512;p36"/>
            <p:cNvSpPr/>
            <p:nvPr/>
          </p:nvSpPr>
          <p:spPr>
            <a:xfrm>
              <a:off x="6459282" y="2070564"/>
              <a:ext cx="1424335" cy="1424335"/>
            </a:xfrm>
            <a:custGeom>
              <a:rect b="b" l="l" r="r" t="t"/>
              <a:pathLst>
                <a:path extrusionOk="0" h="50281" w="50281">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13" name="Google Shape;513;p36"/>
            <p:cNvSpPr/>
            <p:nvPr/>
          </p:nvSpPr>
          <p:spPr>
            <a:xfrm>
              <a:off x="6459272" y="2070564"/>
              <a:ext cx="1424335" cy="724164"/>
            </a:xfrm>
            <a:custGeom>
              <a:rect b="b" l="l" r="r" t="t"/>
              <a:pathLst>
                <a:path extrusionOk="0" h="25564" w="50281">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14" name="Google Shape;514;p36"/>
            <p:cNvSpPr/>
            <p:nvPr/>
          </p:nvSpPr>
          <p:spPr>
            <a:xfrm>
              <a:off x="7694034" y="2662819"/>
              <a:ext cx="263786" cy="263786"/>
            </a:xfrm>
            <a:custGeom>
              <a:rect b="b" l="l" r="r" t="t"/>
              <a:pathLst>
                <a:path extrusionOk="0" h="9312" w="9312">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15" name="Google Shape;515;p36"/>
            <p:cNvSpPr/>
            <p:nvPr/>
          </p:nvSpPr>
          <p:spPr>
            <a:xfrm>
              <a:off x="7750039" y="2718823"/>
              <a:ext cx="151467" cy="151467"/>
            </a:xfrm>
            <a:custGeom>
              <a:rect b="b" l="l" r="r" t="t"/>
              <a:pathLst>
                <a:path extrusionOk="0" h="5347" w="5347">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16" name="Google Shape;516;p36"/>
            <p:cNvSpPr txBox="1"/>
            <p:nvPr/>
          </p:nvSpPr>
          <p:spPr>
            <a:xfrm>
              <a:off x="6459278" y="1635629"/>
              <a:ext cx="1498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Baseline Model</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517" name="Google Shape;517;p36"/>
          <p:cNvGrpSpPr/>
          <p:nvPr/>
        </p:nvGrpSpPr>
        <p:grpSpPr>
          <a:xfrm>
            <a:off x="4860219" y="3547347"/>
            <a:ext cx="1183404" cy="1589200"/>
            <a:chOff x="6459272" y="2070564"/>
            <a:chExt cx="1498548" cy="1866135"/>
          </a:xfrm>
        </p:grpSpPr>
        <p:sp>
          <p:nvSpPr>
            <p:cNvPr id="518" name="Google Shape;518;p36"/>
            <p:cNvSpPr/>
            <p:nvPr/>
          </p:nvSpPr>
          <p:spPr>
            <a:xfrm>
              <a:off x="6459282" y="2070564"/>
              <a:ext cx="1424335" cy="1424335"/>
            </a:xfrm>
            <a:custGeom>
              <a:rect b="b" l="l" r="r" t="t"/>
              <a:pathLst>
                <a:path extrusionOk="0" h="50281" w="50281">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19" name="Google Shape;519;p36"/>
            <p:cNvSpPr/>
            <p:nvPr/>
          </p:nvSpPr>
          <p:spPr>
            <a:xfrm>
              <a:off x="6459272" y="2070564"/>
              <a:ext cx="1424335" cy="724164"/>
            </a:xfrm>
            <a:custGeom>
              <a:rect b="b" l="l" r="r" t="t"/>
              <a:pathLst>
                <a:path extrusionOk="0" h="25564" w="50281">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20" name="Google Shape;520;p36"/>
            <p:cNvSpPr/>
            <p:nvPr/>
          </p:nvSpPr>
          <p:spPr>
            <a:xfrm>
              <a:off x="7694034" y="2662819"/>
              <a:ext cx="263786" cy="263786"/>
            </a:xfrm>
            <a:custGeom>
              <a:rect b="b" l="l" r="r" t="t"/>
              <a:pathLst>
                <a:path extrusionOk="0" h="9312" w="9312">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21" name="Google Shape;521;p36"/>
            <p:cNvSpPr/>
            <p:nvPr/>
          </p:nvSpPr>
          <p:spPr>
            <a:xfrm>
              <a:off x="7750039" y="2718823"/>
              <a:ext cx="151467" cy="151467"/>
            </a:xfrm>
            <a:custGeom>
              <a:rect b="b" l="l" r="r" t="t"/>
              <a:pathLst>
                <a:path extrusionOk="0" h="5347" w="5347">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22" name="Google Shape;522;p36"/>
            <p:cNvSpPr txBox="1"/>
            <p:nvPr/>
          </p:nvSpPr>
          <p:spPr>
            <a:xfrm>
              <a:off x="6459280" y="3507099"/>
              <a:ext cx="1498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rgbClr val="434343"/>
                  </a:solidFill>
                  <a:latin typeface="Fira Sans Extra Condensed Medium"/>
                  <a:ea typeface="Fira Sans Extra Condensed Medium"/>
                  <a:cs typeface="Fira Sans Extra Condensed Medium"/>
                  <a:sym typeface="Fira Sans Extra Condensed Medium"/>
                </a:rPr>
                <a:t>Image Augmentation &amp; Regularization</a:t>
              </a:r>
              <a:endParaRPr sz="1200">
                <a:solidFill>
                  <a:srgbClr val="434343"/>
                </a:solidFill>
                <a:latin typeface="Fira Sans Extra Condensed Medium"/>
                <a:ea typeface="Fira Sans Extra Condensed Medium"/>
                <a:cs typeface="Fira Sans Extra Condensed Medium"/>
                <a:sym typeface="Fira Sans Extra Condensed Medium"/>
              </a:endParaRPr>
            </a:p>
            <a:p>
              <a:pPr indent="0" lvl="0" marL="0" rtl="0" algn="ctr">
                <a:spcBef>
                  <a:spcPts val="0"/>
                </a:spcBef>
                <a:spcAft>
                  <a:spcPts val="0"/>
                </a:spcAft>
                <a:buNone/>
              </a:pPr>
              <a:r>
                <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523" name="Google Shape;523;p36"/>
          <p:cNvGrpSpPr/>
          <p:nvPr/>
        </p:nvGrpSpPr>
        <p:grpSpPr>
          <a:xfrm>
            <a:off x="3653050" y="3310500"/>
            <a:ext cx="1488269" cy="1449823"/>
            <a:chOff x="4930629" y="1792444"/>
            <a:chExt cx="1884600" cy="1702469"/>
          </a:xfrm>
        </p:grpSpPr>
        <p:sp>
          <p:nvSpPr>
            <p:cNvPr id="524" name="Google Shape;524;p36"/>
            <p:cNvSpPr/>
            <p:nvPr/>
          </p:nvSpPr>
          <p:spPr>
            <a:xfrm>
              <a:off x="5160743" y="2070564"/>
              <a:ext cx="1424335" cy="1424335"/>
            </a:xfrm>
            <a:custGeom>
              <a:rect b="b" l="l" r="r" t="t"/>
              <a:pathLst>
                <a:path extrusionOk="0" h="50281" w="50281">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1" y="1"/>
                    <a:pt x="0" y="11252"/>
                    <a:pt x="0" y="25135"/>
                  </a:cubicBezTo>
                  <a:cubicBezTo>
                    <a:pt x="0" y="39017"/>
                    <a:pt x="11251" y="50281"/>
                    <a:pt x="25134" y="50281"/>
                  </a:cubicBezTo>
                  <a:cubicBezTo>
                    <a:pt x="39017" y="50281"/>
                    <a:pt x="50280" y="39017"/>
                    <a:pt x="50280" y="25135"/>
                  </a:cubicBezTo>
                  <a:cubicBezTo>
                    <a:pt x="50280" y="11252"/>
                    <a:pt x="39017" y="1"/>
                    <a:pt x="251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25" name="Google Shape;525;p36"/>
            <p:cNvSpPr/>
            <p:nvPr/>
          </p:nvSpPr>
          <p:spPr>
            <a:xfrm>
              <a:off x="5161054" y="2794714"/>
              <a:ext cx="1423683" cy="700199"/>
            </a:xfrm>
            <a:custGeom>
              <a:rect b="b" l="l" r="r" t="t"/>
              <a:pathLst>
                <a:path extrusionOk="0" h="24718" w="50258">
                  <a:moveTo>
                    <a:pt x="1" y="0"/>
                  </a:moveTo>
                  <a:cubicBezTo>
                    <a:pt x="227" y="13681"/>
                    <a:pt x="11383" y="24718"/>
                    <a:pt x="25123" y="24718"/>
                  </a:cubicBezTo>
                  <a:cubicBezTo>
                    <a:pt x="38875" y="24718"/>
                    <a:pt x="50031" y="13681"/>
                    <a:pt x="50257" y="0"/>
                  </a:cubicBezTo>
                  <a:lnTo>
                    <a:pt x="45816" y="0"/>
                  </a:lnTo>
                  <a:cubicBezTo>
                    <a:pt x="45590" y="11216"/>
                    <a:pt x="36398" y="20277"/>
                    <a:pt x="25123" y="20277"/>
                  </a:cubicBezTo>
                  <a:cubicBezTo>
                    <a:pt x="13848" y="20277"/>
                    <a:pt x="4656" y="11216"/>
                    <a:pt x="4430"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26" name="Google Shape;526;p36"/>
            <p:cNvSpPr txBox="1"/>
            <p:nvPr/>
          </p:nvSpPr>
          <p:spPr>
            <a:xfrm>
              <a:off x="4930629" y="1792444"/>
              <a:ext cx="18846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Train Test Split</a:t>
              </a:r>
              <a:endParaRPr sz="1200">
                <a:solidFill>
                  <a:srgbClr val="434343"/>
                </a:solidFill>
                <a:latin typeface="Fira Sans Extra Condensed Medium"/>
                <a:ea typeface="Fira Sans Extra Condensed Medium"/>
                <a:cs typeface="Fira Sans Extra Condensed Medium"/>
                <a:sym typeface="Fira Sans Extra Condensed Medium"/>
              </a:endParaRPr>
            </a:p>
          </p:txBody>
        </p:sp>
        <p:sp>
          <p:nvSpPr>
            <p:cNvPr id="527" name="Google Shape;527;p36"/>
            <p:cNvSpPr/>
            <p:nvPr/>
          </p:nvSpPr>
          <p:spPr>
            <a:xfrm>
              <a:off x="6392814" y="2662819"/>
              <a:ext cx="263786" cy="263786"/>
            </a:xfrm>
            <a:custGeom>
              <a:rect b="b" l="l" r="r" t="t"/>
              <a:pathLst>
                <a:path extrusionOk="0" h="9312" w="9312">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28" name="Google Shape;528;p36"/>
            <p:cNvSpPr/>
            <p:nvPr/>
          </p:nvSpPr>
          <p:spPr>
            <a:xfrm>
              <a:off x="6449130" y="2718823"/>
              <a:ext cx="151467" cy="151467"/>
            </a:xfrm>
            <a:custGeom>
              <a:rect b="b" l="l" r="r" t="t"/>
              <a:pathLst>
                <a:path extrusionOk="0" h="5347" w="5347">
                  <a:moveTo>
                    <a:pt x="2668" y="0"/>
                  </a:moveTo>
                  <a:cubicBezTo>
                    <a:pt x="1192" y="0"/>
                    <a:pt x="1" y="1191"/>
                    <a:pt x="1" y="2679"/>
                  </a:cubicBezTo>
                  <a:cubicBezTo>
                    <a:pt x="1" y="4156"/>
                    <a:pt x="1192"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529" name="Google Shape;529;p36"/>
          <p:cNvGrpSpPr/>
          <p:nvPr/>
        </p:nvGrpSpPr>
        <p:grpSpPr>
          <a:xfrm>
            <a:off x="2807951" y="3547347"/>
            <a:ext cx="1180771" cy="1596150"/>
            <a:chOff x="3860477" y="2070564"/>
            <a:chExt cx="1495214" cy="1874296"/>
          </a:xfrm>
        </p:grpSpPr>
        <p:sp>
          <p:nvSpPr>
            <p:cNvPr id="530" name="Google Shape;530;p36"/>
            <p:cNvSpPr/>
            <p:nvPr/>
          </p:nvSpPr>
          <p:spPr>
            <a:xfrm>
              <a:off x="3860514" y="2070564"/>
              <a:ext cx="1424335" cy="1424335"/>
            </a:xfrm>
            <a:custGeom>
              <a:rect b="b" l="l" r="r" t="t"/>
              <a:pathLst>
                <a:path extrusionOk="0" h="50281" w="50281">
                  <a:moveTo>
                    <a:pt x="25146" y="4430"/>
                  </a:moveTo>
                  <a:cubicBezTo>
                    <a:pt x="36565" y="4430"/>
                    <a:pt x="45851" y="13717"/>
                    <a:pt x="45851" y="25135"/>
                  </a:cubicBezTo>
                  <a:cubicBezTo>
                    <a:pt x="45851" y="36553"/>
                    <a:pt x="36565" y="45840"/>
                    <a:pt x="25146" y="45840"/>
                  </a:cubicBezTo>
                  <a:cubicBezTo>
                    <a:pt x="13728" y="45840"/>
                    <a:pt x="4442" y="36553"/>
                    <a:pt x="4442" y="25135"/>
                  </a:cubicBezTo>
                  <a:cubicBezTo>
                    <a:pt x="4442" y="13717"/>
                    <a:pt x="13728" y="4430"/>
                    <a:pt x="25146" y="4430"/>
                  </a:cubicBezTo>
                  <a:close/>
                  <a:moveTo>
                    <a:pt x="25146" y="1"/>
                  </a:moveTo>
                  <a:cubicBezTo>
                    <a:pt x="11264" y="1"/>
                    <a:pt x="0" y="11252"/>
                    <a:pt x="0" y="25135"/>
                  </a:cubicBezTo>
                  <a:cubicBezTo>
                    <a:pt x="0" y="39017"/>
                    <a:pt x="11264" y="50281"/>
                    <a:pt x="25146" y="50281"/>
                  </a:cubicBezTo>
                  <a:cubicBezTo>
                    <a:pt x="39029" y="50281"/>
                    <a:pt x="50281" y="39017"/>
                    <a:pt x="50281" y="25135"/>
                  </a:cubicBezTo>
                  <a:cubicBezTo>
                    <a:pt x="50281"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31" name="Google Shape;531;p36"/>
            <p:cNvSpPr/>
            <p:nvPr/>
          </p:nvSpPr>
          <p:spPr>
            <a:xfrm>
              <a:off x="3860514"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2" y="25278"/>
                    <a:pt x="4442" y="25135"/>
                  </a:cubicBezTo>
                  <a:cubicBezTo>
                    <a:pt x="4442" y="13717"/>
                    <a:pt x="13728" y="4430"/>
                    <a:pt x="25146" y="4430"/>
                  </a:cubicBezTo>
                  <a:cubicBezTo>
                    <a:pt x="36565" y="4430"/>
                    <a:pt x="45851" y="13717"/>
                    <a:pt x="45851" y="25135"/>
                  </a:cubicBezTo>
                  <a:cubicBezTo>
                    <a:pt x="45851" y="25278"/>
                    <a:pt x="45840" y="25420"/>
                    <a:pt x="45840" y="25563"/>
                  </a:cubicBezTo>
                  <a:lnTo>
                    <a:pt x="50269" y="25563"/>
                  </a:lnTo>
                  <a:cubicBezTo>
                    <a:pt x="50281" y="25420"/>
                    <a:pt x="50281" y="25278"/>
                    <a:pt x="50281" y="25135"/>
                  </a:cubicBezTo>
                  <a:cubicBezTo>
                    <a:pt x="50281" y="11252"/>
                    <a:pt x="39029" y="1"/>
                    <a:pt x="2514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32" name="Google Shape;532;p36"/>
            <p:cNvSpPr txBox="1"/>
            <p:nvPr/>
          </p:nvSpPr>
          <p:spPr>
            <a:xfrm>
              <a:off x="3860477" y="3515260"/>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Balancing Data</a:t>
              </a:r>
              <a:endParaRPr sz="1200">
                <a:solidFill>
                  <a:srgbClr val="434343"/>
                </a:solidFill>
                <a:latin typeface="Fira Sans Extra Condensed Medium"/>
                <a:ea typeface="Fira Sans Extra Condensed Medium"/>
                <a:cs typeface="Fira Sans Extra Condensed Medium"/>
                <a:sym typeface="Fira Sans Extra Condensed Medium"/>
              </a:endParaRPr>
            </a:p>
          </p:txBody>
        </p:sp>
        <p:sp>
          <p:nvSpPr>
            <p:cNvPr id="533" name="Google Shape;533;p36"/>
            <p:cNvSpPr/>
            <p:nvPr/>
          </p:nvSpPr>
          <p:spPr>
            <a:xfrm>
              <a:off x="5091934" y="2662819"/>
              <a:ext cx="263757" cy="263786"/>
            </a:xfrm>
            <a:custGeom>
              <a:rect b="b" l="l" r="r" t="t"/>
              <a:pathLst>
                <a:path extrusionOk="0" h="9312" w="9311">
                  <a:moveTo>
                    <a:pt x="4656" y="1"/>
                  </a:moveTo>
                  <a:cubicBezTo>
                    <a:pt x="2084" y="1"/>
                    <a:pt x="0" y="2085"/>
                    <a:pt x="0" y="4656"/>
                  </a:cubicBezTo>
                  <a:cubicBezTo>
                    <a:pt x="0" y="7228"/>
                    <a:pt x="2084" y="9312"/>
                    <a:pt x="4656" y="9312"/>
                  </a:cubicBezTo>
                  <a:cubicBezTo>
                    <a:pt x="7227" y="9312"/>
                    <a:pt x="9311" y="7228"/>
                    <a:pt x="9311" y="4656"/>
                  </a:cubicBezTo>
                  <a:cubicBezTo>
                    <a:pt x="9311" y="2085"/>
                    <a:pt x="7227" y="1"/>
                    <a:pt x="465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34" name="Google Shape;534;p36"/>
            <p:cNvSpPr/>
            <p:nvPr/>
          </p:nvSpPr>
          <p:spPr>
            <a:xfrm>
              <a:off x="5147910" y="2718823"/>
              <a:ext cx="151807" cy="151467"/>
            </a:xfrm>
            <a:custGeom>
              <a:rect b="b" l="l" r="r" t="t"/>
              <a:pathLst>
                <a:path extrusionOk="0" h="5347" w="5359">
                  <a:moveTo>
                    <a:pt x="2680" y="0"/>
                  </a:moveTo>
                  <a:cubicBezTo>
                    <a:pt x="1203" y="0"/>
                    <a:pt x="1" y="1191"/>
                    <a:pt x="1" y="2679"/>
                  </a:cubicBezTo>
                  <a:cubicBezTo>
                    <a:pt x="1" y="4156"/>
                    <a:pt x="1203" y="5346"/>
                    <a:pt x="2680" y="5346"/>
                  </a:cubicBezTo>
                  <a:cubicBezTo>
                    <a:pt x="4156" y="5346"/>
                    <a:pt x="5358" y="4156"/>
                    <a:pt x="5358" y="2679"/>
                  </a:cubicBezTo>
                  <a:cubicBezTo>
                    <a:pt x="5358" y="1191"/>
                    <a:pt x="4156" y="0"/>
                    <a:pt x="26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535" name="Google Shape;535;p36"/>
          <p:cNvGrpSpPr/>
          <p:nvPr/>
        </p:nvGrpSpPr>
        <p:grpSpPr>
          <a:xfrm>
            <a:off x="1780406" y="3251225"/>
            <a:ext cx="1181010" cy="1509098"/>
            <a:chOff x="2559294" y="1722840"/>
            <a:chExt cx="1495517" cy="1772073"/>
          </a:xfrm>
        </p:grpSpPr>
        <p:sp>
          <p:nvSpPr>
            <p:cNvPr id="536" name="Google Shape;536;p36"/>
            <p:cNvSpPr/>
            <p:nvPr/>
          </p:nvSpPr>
          <p:spPr>
            <a:xfrm>
              <a:off x="2559294" y="2070564"/>
              <a:ext cx="1424335" cy="1424335"/>
            </a:xfrm>
            <a:custGeom>
              <a:rect b="b" l="l" r="r" t="t"/>
              <a:pathLst>
                <a:path extrusionOk="0" h="50281" w="50281">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2" y="1"/>
                    <a:pt x="0" y="11252"/>
                    <a:pt x="0" y="25135"/>
                  </a:cubicBezTo>
                  <a:cubicBezTo>
                    <a:pt x="0" y="39017"/>
                    <a:pt x="11252" y="50281"/>
                    <a:pt x="25134" y="50281"/>
                  </a:cubicBezTo>
                  <a:cubicBezTo>
                    <a:pt x="39017" y="50281"/>
                    <a:pt x="50280" y="39017"/>
                    <a:pt x="50280" y="25135"/>
                  </a:cubicBezTo>
                  <a:cubicBezTo>
                    <a:pt x="50280" y="11252"/>
                    <a:pt x="39017" y="1"/>
                    <a:pt x="251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37" name="Google Shape;537;p36"/>
            <p:cNvSpPr/>
            <p:nvPr/>
          </p:nvSpPr>
          <p:spPr>
            <a:xfrm>
              <a:off x="2559634" y="2794714"/>
              <a:ext cx="1423655" cy="700199"/>
            </a:xfrm>
            <a:custGeom>
              <a:rect b="b" l="l" r="r" t="t"/>
              <a:pathLst>
                <a:path extrusionOk="0" h="24718" w="50257">
                  <a:moveTo>
                    <a:pt x="0" y="0"/>
                  </a:moveTo>
                  <a:cubicBezTo>
                    <a:pt x="226" y="13681"/>
                    <a:pt x="11382" y="24718"/>
                    <a:pt x="25122" y="24718"/>
                  </a:cubicBezTo>
                  <a:cubicBezTo>
                    <a:pt x="38862" y="24718"/>
                    <a:pt x="50030" y="13681"/>
                    <a:pt x="50256" y="0"/>
                  </a:cubicBezTo>
                  <a:lnTo>
                    <a:pt x="45815" y="0"/>
                  </a:lnTo>
                  <a:cubicBezTo>
                    <a:pt x="45589" y="11216"/>
                    <a:pt x="36397" y="20277"/>
                    <a:pt x="25122" y="20277"/>
                  </a:cubicBezTo>
                  <a:cubicBezTo>
                    <a:pt x="13847" y="20277"/>
                    <a:pt x="4655" y="11216"/>
                    <a:pt x="4429"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38" name="Google Shape;538;p36"/>
            <p:cNvSpPr/>
            <p:nvPr/>
          </p:nvSpPr>
          <p:spPr>
            <a:xfrm>
              <a:off x="3791025" y="2662819"/>
              <a:ext cx="263786" cy="263786"/>
            </a:xfrm>
            <a:custGeom>
              <a:rect b="b" l="l" r="r" t="t"/>
              <a:pathLst>
                <a:path extrusionOk="0" h="9312" w="9312">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39" name="Google Shape;539;p36"/>
            <p:cNvSpPr/>
            <p:nvPr/>
          </p:nvSpPr>
          <p:spPr>
            <a:xfrm>
              <a:off x="3847030" y="2718823"/>
              <a:ext cx="151467" cy="151467"/>
            </a:xfrm>
            <a:custGeom>
              <a:rect b="b" l="l" r="r" t="t"/>
              <a:pathLst>
                <a:path extrusionOk="0" h="5347" w="5347">
                  <a:moveTo>
                    <a:pt x="2679" y="0"/>
                  </a:moveTo>
                  <a:cubicBezTo>
                    <a:pt x="1191" y="0"/>
                    <a:pt x="0" y="1191"/>
                    <a:pt x="0" y="2679"/>
                  </a:cubicBezTo>
                  <a:cubicBezTo>
                    <a:pt x="0" y="4156"/>
                    <a:pt x="1191"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40" name="Google Shape;540;p36"/>
            <p:cNvSpPr txBox="1"/>
            <p:nvPr/>
          </p:nvSpPr>
          <p:spPr>
            <a:xfrm>
              <a:off x="2559539" y="1722840"/>
              <a:ext cx="14952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Pre-processing</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541" name="Google Shape;541;p36"/>
          <p:cNvGrpSpPr/>
          <p:nvPr/>
        </p:nvGrpSpPr>
        <p:grpSpPr>
          <a:xfrm>
            <a:off x="754690" y="3547347"/>
            <a:ext cx="1179153" cy="1595275"/>
            <a:chOff x="1260425" y="2070564"/>
            <a:chExt cx="1493166" cy="1873268"/>
          </a:xfrm>
        </p:grpSpPr>
        <p:sp>
          <p:nvSpPr>
            <p:cNvPr id="542" name="Google Shape;542;p36"/>
            <p:cNvSpPr/>
            <p:nvPr/>
          </p:nvSpPr>
          <p:spPr>
            <a:xfrm>
              <a:off x="1260425" y="2070564"/>
              <a:ext cx="1424335" cy="1424335"/>
            </a:xfrm>
            <a:custGeom>
              <a:rect b="b" l="l" r="r" t="t"/>
              <a:pathLst>
                <a:path extrusionOk="0" h="50281" w="50281">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43" name="Google Shape;543;p36"/>
            <p:cNvSpPr/>
            <p:nvPr/>
          </p:nvSpPr>
          <p:spPr>
            <a:xfrm>
              <a:off x="1260425"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44" name="Google Shape;544;p36"/>
            <p:cNvSpPr/>
            <p:nvPr/>
          </p:nvSpPr>
          <p:spPr>
            <a:xfrm>
              <a:off x="2489805" y="2662819"/>
              <a:ext cx="263786" cy="263786"/>
            </a:xfrm>
            <a:custGeom>
              <a:rect b="b" l="l" r="r" t="t"/>
              <a:pathLst>
                <a:path extrusionOk="0" h="9312" w="9312">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45" name="Google Shape;545;p36"/>
            <p:cNvSpPr/>
            <p:nvPr/>
          </p:nvSpPr>
          <p:spPr>
            <a:xfrm>
              <a:off x="2546121" y="2718823"/>
              <a:ext cx="151467" cy="151467"/>
            </a:xfrm>
            <a:custGeom>
              <a:rect b="b" l="l" r="r" t="t"/>
              <a:pathLst>
                <a:path extrusionOk="0" h="5347" w="5347">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46" name="Google Shape;546;p36"/>
            <p:cNvSpPr txBox="1"/>
            <p:nvPr/>
          </p:nvSpPr>
          <p:spPr>
            <a:xfrm>
              <a:off x="1260472" y="3514232"/>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Collection</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547" name="Google Shape;547;p36"/>
          <p:cNvGrpSpPr/>
          <p:nvPr/>
        </p:nvGrpSpPr>
        <p:grpSpPr>
          <a:xfrm>
            <a:off x="1163781" y="3969232"/>
            <a:ext cx="331208" cy="358139"/>
            <a:chOff x="-3771675" y="3971775"/>
            <a:chExt cx="291300" cy="292025"/>
          </a:xfrm>
        </p:grpSpPr>
        <p:sp>
          <p:nvSpPr>
            <p:cNvPr id="548" name="Google Shape;548;p36"/>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49" name="Google Shape;549;p36"/>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50" name="Google Shape;550;p36"/>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51" name="Google Shape;551;p36"/>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52" name="Google Shape;552;p36"/>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553" name="Google Shape;553;p36"/>
          <p:cNvGrpSpPr/>
          <p:nvPr/>
        </p:nvGrpSpPr>
        <p:grpSpPr>
          <a:xfrm>
            <a:off x="2176547" y="3966984"/>
            <a:ext cx="334079" cy="360316"/>
            <a:chOff x="-4478975" y="3251700"/>
            <a:chExt cx="293825" cy="293800"/>
          </a:xfrm>
        </p:grpSpPr>
        <p:sp>
          <p:nvSpPr>
            <p:cNvPr id="554" name="Google Shape;554;p36"/>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55" name="Google Shape;555;p36"/>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56" name="Google Shape;556;p36"/>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557" name="Google Shape;557;p36"/>
          <p:cNvGrpSpPr/>
          <p:nvPr/>
        </p:nvGrpSpPr>
        <p:grpSpPr>
          <a:xfrm>
            <a:off x="3229851" y="4030479"/>
            <a:ext cx="281278" cy="302324"/>
            <a:chOff x="-13947000" y="3212800"/>
            <a:chExt cx="353675" cy="352400"/>
          </a:xfrm>
        </p:grpSpPr>
        <p:sp>
          <p:nvSpPr>
            <p:cNvPr id="558" name="Google Shape;558;p36"/>
            <p:cNvSpPr/>
            <p:nvPr/>
          </p:nvSpPr>
          <p:spPr>
            <a:xfrm>
              <a:off x="-13947000" y="3212800"/>
              <a:ext cx="229225" cy="268125"/>
            </a:xfrm>
            <a:custGeom>
              <a:rect b="b" l="l" r="r" t="t"/>
              <a:pathLst>
                <a:path extrusionOk="0" h="10725" w="9169">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59" name="Google Shape;559;p36"/>
            <p:cNvSpPr/>
            <p:nvPr/>
          </p:nvSpPr>
          <p:spPr>
            <a:xfrm>
              <a:off x="-13821775" y="3295600"/>
              <a:ext cx="228450" cy="269600"/>
            </a:xfrm>
            <a:custGeom>
              <a:rect b="b" l="l" r="r" t="t"/>
              <a:pathLst>
                <a:path extrusionOk="0" h="10784" w="9138">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560" name="Google Shape;560;p36"/>
          <p:cNvGrpSpPr/>
          <p:nvPr/>
        </p:nvGrpSpPr>
        <p:grpSpPr>
          <a:xfrm>
            <a:off x="5300360" y="3996594"/>
            <a:ext cx="235642" cy="301901"/>
            <a:chOff x="-48233050" y="3569725"/>
            <a:chExt cx="252050" cy="299475"/>
          </a:xfrm>
        </p:grpSpPr>
        <p:sp>
          <p:nvSpPr>
            <p:cNvPr id="561" name="Google Shape;561;p36"/>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62" name="Google Shape;562;p36"/>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63" name="Google Shape;563;p36"/>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564" name="Google Shape;564;p36"/>
          <p:cNvGrpSpPr/>
          <p:nvPr/>
        </p:nvGrpSpPr>
        <p:grpSpPr>
          <a:xfrm>
            <a:off x="6316171" y="4001293"/>
            <a:ext cx="334079" cy="361267"/>
            <a:chOff x="-1591550" y="3597475"/>
            <a:chExt cx="293825" cy="294575"/>
          </a:xfrm>
        </p:grpSpPr>
        <p:sp>
          <p:nvSpPr>
            <p:cNvPr id="565" name="Google Shape;565;p36"/>
            <p:cNvSpPr/>
            <p:nvPr/>
          </p:nvSpPr>
          <p:spPr>
            <a:xfrm>
              <a:off x="-1509625" y="3597475"/>
              <a:ext cx="211900" cy="207150"/>
            </a:xfrm>
            <a:custGeom>
              <a:rect b="b" l="l" r="r" t="t"/>
              <a:pathLst>
                <a:path extrusionOk="0" h="8286" w="8476">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66" name="Google Shape;566;p36"/>
            <p:cNvSpPr/>
            <p:nvPr/>
          </p:nvSpPr>
          <p:spPr>
            <a:xfrm>
              <a:off x="-1541125" y="3719125"/>
              <a:ext cx="120525" cy="118275"/>
            </a:xfrm>
            <a:custGeom>
              <a:rect b="b" l="l" r="r" t="t"/>
              <a:pathLst>
                <a:path extrusionOk="0" h="4731" w="4821">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67" name="Google Shape;567;p36"/>
            <p:cNvSpPr/>
            <p:nvPr/>
          </p:nvSpPr>
          <p:spPr>
            <a:xfrm>
              <a:off x="-1591550" y="3668825"/>
              <a:ext cx="222925" cy="223225"/>
            </a:xfrm>
            <a:custGeom>
              <a:rect b="b" l="l" r="r" t="t"/>
              <a:pathLst>
                <a:path extrusionOk="0" h="8929" w="8917">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568" name="Google Shape;568;p36"/>
          <p:cNvGrpSpPr/>
          <p:nvPr/>
        </p:nvGrpSpPr>
        <p:grpSpPr>
          <a:xfrm>
            <a:off x="4206744" y="3976863"/>
            <a:ext cx="379045" cy="409735"/>
            <a:chOff x="-5251625" y="3272950"/>
            <a:chExt cx="292225" cy="292250"/>
          </a:xfrm>
        </p:grpSpPr>
        <p:sp>
          <p:nvSpPr>
            <p:cNvPr id="569" name="Google Shape;569;p36"/>
            <p:cNvSpPr/>
            <p:nvPr/>
          </p:nvSpPr>
          <p:spPr>
            <a:xfrm>
              <a:off x="-5156325" y="3462775"/>
              <a:ext cx="33900" cy="33100"/>
            </a:xfrm>
            <a:custGeom>
              <a:rect b="b" l="l" r="r" t="t"/>
              <a:pathLst>
                <a:path extrusionOk="0" h="1324" w="1356">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70" name="Google Shape;570;p36"/>
            <p:cNvSpPr/>
            <p:nvPr/>
          </p:nvSpPr>
          <p:spPr>
            <a:xfrm>
              <a:off x="-5251625" y="3272950"/>
              <a:ext cx="292225" cy="292250"/>
            </a:xfrm>
            <a:custGeom>
              <a:rect b="b" l="l" r="r" t="t"/>
              <a:pathLst>
                <a:path extrusionOk="0" h="11690" w="11689">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71" name="Google Shape;571;p36"/>
            <p:cNvSpPr/>
            <p:nvPr/>
          </p:nvSpPr>
          <p:spPr>
            <a:xfrm>
              <a:off x="-5011400" y="3350150"/>
              <a:ext cx="33900" cy="33875"/>
            </a:xfrm>
            <a:custGeom>
              <a:rect b="b" l="l" r="r" t="t"/>
              <a:pathLst>
                <a:path extrusionOk="0" h="1355" w="1356">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pic>
        <p:nvPicPr>
          <p:cNvPr id="572" name="Google Shape;572;p36"/>
          <p:cNvPicPr preferRelativeResize="0"/>
          <p:nvPr/>
        </p:nvPicPr>
        <p:blipFill>
          <a:blip r:embed="rId3">
            <a:alphaModFix/>
          </a:blip>
          <a:stretch>
            <a:fillRect/>
          </a:stretch>
        </p:blipFill>
        <p:spPr>
          <a:xfrm>
            <a:off x="97350" y="818975"/>
            <a:ext cx="1836499" cy="2372902"/>
          </a:xfrm>
          <a:prstGeom prst="rect">
            <a:avLst/>
          </a:prstGeom>
          <a:noFill/>
          <a:ln>
            <a:noFill/>
          </a:ln>
        </p:spPr>
      </p:pic>
      <p:pic>
        <p:nvPicPr>
          <p:cNvPr id="573" name="Google Shape;573;p36"/>
          <p:cNvPicPr preferRelativeResize="0"/>
          <p:nvPr/>
        </p:nvPicPr>
        <p:blipFill>
          <a:blip r:embed="rId4">
            <a:alphaModFix/>
          </a:blip>
          <a:stretch>
            <a:fillRect/>
          </a:stretch>
        </p:blipFill>
        <p:spPr>
          <a:xfrm>
            <a:off x="1933850" y="972100"/>
            <a:ext cx="4109776" cy="1631427"/>
          </a:xfrm>
          <a:prstGeom prst="rect">
            <a:avLst/>
          </a:prstGeom>
          <a:noFill/>
          <a:ln>
            <a:noFill/>
          </a:ln>
        </p:spPr>
      </p:pic>
      <p:pic>
        <p:nvPicPr>
          <p:cNvPr id="574" name="Google Shape;574;p36"/>
          <p:cNvPicPr preferRelativeResize="0"/>
          <p:nvPr/>
        </p:nvPicPr>
        <p:blipFill>
          <a:blip r:embed="rId5">
            <a:alphaModFix/>
          </a:blip>
          <a:stretch>
            <a:fillRect/>
          </a:stretch>
        </p:blipFill>
        <p:spPr>
          <a:xfrm>
            <a:off x="5777750" y="867238"/>
            <a:ext cx="2971408" cy="22763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2"/>
                                        </p:tgtEl>
                                        <p:attrNameLst>
                                          <p:attrName>style.visibility</p:attrName>
                                        </p:attrNameLst>
                                      </p:cBhvr>
                                      <p:to>
                                        <p:strVal val="visible"/>
                                      </p:to>
                                    </p:set>
                                    <p:anim calcmode="lin" valueType="num">
                                      <p:cBhvr additive="base">
                                        <p:cTn dur="1000"/>
                                        <p:tgtEl>
                                          <p:spTgt spid="5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7"/>
          <p:cNvSpPr txBox="1"/>
          <p:nvPr/>
        </p:nvSpPr>
        <p:spPr>
          <a:xfrm>
            <a:off x="181750" y="207000"/>
            <a:ext cx="87534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SzPts val="1100"/>
              <a:buNone/>
            </a:pPr>
            <a:r>
              <a:rPr b="1" lang="en" sz="3000">
                <a:solidFill>
                  <a:schemeClr val="dk1"/>
                </a:solidFill>
              </a:rPr>
              <a:t>Transfer Learning Model (VGG16)</a:t>
            </a:r>
            <a:endParaRPr b="1" sz="3000">
              <a:solidFill>
                <a:schemeClr val="dk1"/>
              </a:solidFill>
            </a:endParaRPr>
          </a:p>
        </p:txBody>
      </p:sp>
      <p:sp>
        <p:nvSpPr>
          <p:cNvPr id="580" name="Google Shape;580;p37"/>
          <p:cNvSpPr txBox="1"/>
          <p:nvPr/>
        </p:nvSpPr>
        <p:spPr>
          <a:xfrm>
            <a:off x="75050" y="877600"/>
            <a:ext cx="5408100" cy="2245800"/>
          </a:xfrm>
          <a:prstGeom prst="rect">
            <a:avLst/>
          </a:prstGeom>
          <a:noFill/>
          <a:ln>
            <a:noFill/>
          </a:ln>
        </p:spPr>
        <p:txBody>
          <a:bodyPr anchorCtr="0" anchor="t" bIns="34275" lIns="68575" spcFirstLastPara="1" rIns="68575" wrap="square" tIns="34275">
            <a:spAutoFit/>
          </a:bodyPr>
          <a:lstStyle/>
          <a:p>
            <a:pPr indent="-317500" lvl="0" marL="457200" marR="0" rtl="0" algn="l">
              <a:lnSpc>
                <a:spcPct val="130000"/>
              </a:lnSpc>
              <a:spcBef>
                <a:spcPts val="0"/>
              </a:spcBef>
              <a:spcAft>
                <a:spcPts val="0"/>
              </a:spcAft>
              <a:buClr>
                <a:srgbClr val="3A3838"/>
              </a:buClr>
              <a:buSzPts val="1400"/>
              <a:buChar char="●"/>
            </a:pPr>
            <a:r>
              <a:rPr lang="en">
                <a:solidFill>
                  <a:srgbClr val="3A3838"/>
                </a:solidFill>
              </a:rPr>
              <a:t>The baseline model had a low metrics like accuracy and precision score. So for our transfer learning model, the goal is to improve these metrics and come up with a more efficient model.</a:t>
            </a:r>
            <a:endParaRPr>
              <a:solidFill>
                <a:srgbClr val="3A3838"/>
              </a:solidFill>
            </a:endParaRPr>
          </a:p>
          <a:p>
            <a:pPr indent="-317500" lvl="0" marL="457200" marR="0" rtl="0" algn="l">
              <a:lnSpc>
                <a:spcPct val="130000"/>
              </a:lnSpc>
              <a:spcBef>
                <a:spcPts val="0"/>
              </a:spcBef>
              <a:spcAft>
                <a:spcPts val="0"/>
              </a:spcAft>
              <a:buClr>
                <a:srgbClr val="3A3838"/>
              </a:buClr>
              <a:buSzPts val="1400"/>
              <a:buChar char="●"/>
            </a:pPr>
            <a:r>
              <a:rPr lang="en">
                <a:solidFill>
                  <a:srgbClr val="3A3838"/>
                </a:solidFill>
              </a:rPr>
              <a:t>We use transfer learning by combining the baseline CNN with a  VGG16 model.</a:t>
            </a:r>
            <a:endParaRPr>
              <a:solidFill>
                <a:srgbClr val="3A3838"/>
              </a:solidFill>
            </a:endParaRPr>
          </a:p>
          <a:p>
            <a:pPr indent="-317500" lvl="0" marL="457200" rtl="0" algn="l">
              <a:lnSpc>
                <a:spcPct val="130000"/>
              </a:lnSpc>
              <a:spcBef>
                <a:spcPts val="0"/>
              </a:spcBef>
              <a:spcAft>
                <a:spcPts val="0"/>
              </a:spcAft>
              <a:buClr>
                <a:srgbClr val="3A3838"/>
              </a:buClr>
              <a:buSzPts val="1400"/>
              <a:buChar char="●"/>
            </a:pPr>
            <a:r>
              <a:rPr lang="en">
                <a:solidFill>
                  <a:srgbClr val="3A3838"/>
                </a:solidFill>
              </a:rPr>
              <a:t>We compile the model with binary_crossentropy and adam optimizer.</a:t>
            </a:r>
            <a:endParaRPr>
              <a:solidFill>
                <a:srgbClr val="3A3838"/>
              </a:solidFill>
            </a:endParaRPr>
          </a:p>
        </p:txBody>
      </p:sp>
      <p:grpSp>
        <p:nvGrpSpPr>
          <p:cNvPr id="581" name="Google Shape;581;p37"/>
          <p:cNvGrpSpPr/>
          <p:nvPr/>
        </p:nvGrpSpPr>
        <p:grpSpPr>
          <a:xfrm rot="4439184">
            <a:off x="7728471" y="-701543"/>
            <a:ext cx="2066757" cy="2172187"/>
            <a:chOff x="-845286" y="-1196058"/>
            <a:chExt cx="2755665" cy="2896237"/>
          </a:xfrm>
        </p:grpSpPr>
        <p:sp>
          <p:nvSpPr>
            <p:cNvPr id="582" name="Google Shape;582;p37"/>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83" name="Google Shape;583;p37"/>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584" name="Google Shape;584;p37"/>
          <p:cNvSpPr/>
          <p:nvPr/>
        </p:nvSpPr>
        <p:spPr>
          <a:xfrm>
            <a:off x="7687502" y="104468"/>
            <a:ext cx="581532" cy="540804"/>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85" name="Google Shape;585;p37"/>
          <p:cNvSpPr/>
          <p:nvPr/>
        </p:nvSpPr>
        <p:spPr>
          <a:xfrm rot="-3517186">
            <a:off x="-298916" y="4038625"/>
            <a:ext cx="938996" cy="2197885"/>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86" name="Google Shape;586;p37"/>
          <p:cNvSpPr/>
          <p:nvPr/>
        </p:nvSpPr>
        <p:spPr>
          <a:xfrm rot="1718335">
            <a:off x="587059" y="4954276"/>
            <a:ext cx="580285" cy="53964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87" name="Google Shape;587;p37"/>
          <p:cNvSpPr/>
          <p:nvPr/>
        </p:nvSpPr>
        <p:spPr>
          <a:xfrm>
            <a:off x="7044249" y="3522412"/>
            <a:ext cx="1124912" cy="1147790"/>
          </a:xfrm>
          <a:custGeom>
            <a:rect b="b" l="l" r="r" t="t"/>
            <a:pathLst>
              <a:path extrusionOk="0" h="50281" w="50281">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7"/>
          <p:cNvSpPr/>
          <p:nvPr/>
        </p:nvSpPr>
        <p:spPr>
          <a:xfrm>
            <a:off x="7044240" y="3522412"/>
            <a:ext cx="1124912" cy="583562"/>
          </a:xfrm>
          <a:custGeom>
            <a:rect b="b" l="l" r="r" t="t"/>
            <a:pathLst>
              <a:path extrusionOk="0" h="25564" w="50281">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9" name="Google Shape;589;p37"/>
          <p:cNvGrpSpPr/>
          <p:nvPr/>
        </p:nvGrpSpPr>
        <p:grpSpPr>
          <a:xfrm>
            <a:off x="7461413" y="3985798"/>
            <a:ext cx="268937" cy="273354"/>
            <a:chOff x="2085450" y="842250"/>
            <a:chExt cx="483700" cy="481850"/>
          </a:xfrm>
        </p:grpSpPr>
        <p:sp>
          <p:nvSpPr>
            <p:cNvPr id="590" name="Google Shape;590;p37"/>
            <p:cNvSpPr/>
            <p:nvPr/>
          </p:nvSpPr>
          <p:spPr>
            <a:xfrm>
              <a:off x="2085525" y="926925"/>
              <a:ext cx="483625" cy="397175"/>
            </a:xfrm>
            <a:custGeom>
              <a:rect b="b" l="l" r="r" t="t"/>
              <a:pathLst>
                <a:path extrusionOk="0" h="15887" w="19345">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91" name="Google Shape;591;p37"/>
            <p:cNvSpPr/>
            <p:nvPr/>
          </p:nvSpPr>
          <p:spPr>
            <a:xfrm>
              <a:off x="2085450" y="1151875"/>
              <a:ext cx="143650" cy="87575"/>
            </a:xfrm>
            <a:custGeom>
              <a:rect b="b" l="l" r="r" t="t"/>
              <a:pathLst>
                <a:path extrusionOk="0" h="3503" w="5746">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92" name="Google Shape;592;p37"/>
            <p:cNvSpPr/>
            <p:nvPr/>
          </p:nvSpPr>
          <p:spPr>
            <a:xfrm>
              <a:off x="2274775" y="842250"/>
              <a:ext cx="294375" cy="197650"/>
            </a:xfrm>
            <a:custGeom>
              <a:rect b="b" l="l" r="r" t="t"/>
              <a:pathLst>
                <a:path extrusionOk="0" h="7906" w="11775">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93" name="Google Shape;593;p37"/>
          <p:cNvSpPr/>
          <p:nvPr/>
        </p:nvSpPr>
        <p:spPr>
          <a:xfrm>
            <a:off x="8019373" y="3999688"/>
            <a:ext cx="208333" cy="212570"/>
          </a:xfrm>
          <a:custGeom>
            <a:rect b="b" l="l" r="r" t="t"/>
            <a:pathLst>
              <a:path extrusionOk="0" h="9312" w="9312">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7"/>
          <p:cNvSpPr/>
          <p:nvPr/>
        </p:nvSpPr>
        <p:spPr>
          <a:xfrm>
            <a:off x="8063602" y="4044820"/>
            <a:ext cx="119626" cy="122059"/>
          </a:xfrm>
          <a:custGeom>
            <a:rect b="b" l="l" r="r" t="t"/>
            <a:pathLst>
              <a:path extrusionOk="0" h="5347" w="5347">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7"/>
          <p:cNvSpPr txBox="1"/>
          <p:nvPr/>
        </p:nvSpPr>
        <p:spPr>
          <a:xfrm>
            <a:off x="7097075" y="4670200"/>
            <a:ext cx="1264200" cy="34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Transfer Learning</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nvGrpSpPr>
          <p:cNvPr id="596" name="Google Shape;596;p37"/>
          <p:cNvGrpSpPr/>
          <p:nvPr/>
        </p:nvGrpSpPr>
        <p:grpSpPr>
          <a:xfrm>
            <a:off x="5913670" y="3125025"/>
            <a:ext cx="1183404" cy="1583355"/>
            <a:chOff x="6459272" y="1635629"/>
            <a:chExt cx="1498548" cy="1859270"/>
          </a:xfrm>
        </p:grpSpPr>
        <p:sp>
          <p:nvSpPr>
            <p:cNvPr id="597" name="Google Shape;597;p37"/>
            <p:cNvSpPr/>
            <p:nvPr/>
          </p:nvSpPr>
          <p:spPr>
            <a:xfrm>
              <a:off x="6459282" y="2070564"/>
              <a:ext cx="1424335" cy="1424335"/>
            </a:xfrm>
            <a:custGeom>
              <a:rect b="b" l="l" r="r" t="t"/>
              <a:pathLst>
                <a:path extrusionOk="0" h="50281" w="50281">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98" name="Google Shape;598;p37"/>
            <p:cNvSpPr/>
            <p:nvPr/>
          </p:nvSpPr>
          <p:spPr>
            <a:xfrm>
              <a:off x="6459272" y="2070564"/>
              <a:ext cx="1424335" cy="724164"/>
            </a:xfrm>
            <a:custGeom>
              <a:rect b="b" l="l" r="r" t="t"/>
              <a:pathLst>
                <a:path extrusionOk="0" h="25564" w="50281">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599" name="Google Shape;599;p37"/>
            <p:cNvSpPr/>
            <p:nvPr/>
          </p:nvSpPr>
          <p:spPr>
            <a:xfrm>
              <a:off x="7694034" y="2662819"/>
              <a:ext cx="263786" cy="263786"/>
            </a:xfrm>
            <a:custGeom>
              <a:rect b="b" l="l" r="r" t="t"/>
              <a:pathLst>
                <a:path extrusionOk="0" h="9312" w="9312">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00" name="Google Shape;600;p37"/>
            <p:cNvSpPr/>
            <p:nvPr/>
          </p:nvSpPr>
          <p:spPr>
            <a:xfrm>
              <a:off x="7750039" y="2718823"/>
              <a:ext cx="151467" cy="151467"/>
            </a:xfrm>
            <a:custGeom>
              <a:rect b="b" l="l" r="r" t="t"/>
              <a:pathLst>
                <a:path extrusionOk="0" h="5347" w="5347">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01" name="Google Shape;601;p37"/>
            <p:cNvSpPr txBox="1"/>
            <p:nvPr/>
          </p:nvSpPr>
          <p:spPr>
            <a:xfrm>
              <a:off x="6459278" y="1635629"/>
              <a:ext cx="1498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Baseline Model</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602" name="Google Shape;602;p37"/>
          <p:cNvGrpSpPr/>
          <p:nvPr/>
        </p:nvGrpSpPr>
        <p:grpSpPr>
          <a:xfrm>
            <a:off x="4888244" y="3461722"/>
            <a:ext cx="1183404" cy="1589200"/>
            <a:chOff x="6459272" y="2070564"/>
            <a:chExt cx="1498548" cy="1866135"/>
          </a:xfrm>
        </p:grpSpPr>
        <p:sp>
          <p:nvSpPr>
            <p:cNvPr id="603" name="Google Shape;603;p37"/>
            <p:cNvSpPr/>
            <p:nvPr/>
          </p:nvSpPr>
          <p:spPr>
            <a:xfrm>
              <a:off x="6459282" y="2070564"/>
              <a:ext cx="1424335" cy="1424335"/>
            </a:xfrm>
            <a:custGeom>
              <a:rect b="b" l="l" r="r" t="t"/>
              <a:pathLst>
                <a:path extrusionOk="0" h="50281" w="50281">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04" name="Google Shape;604;p37"/>
            <p:cNvSpPr/>
            <p:nvPr/>
          </p:nvSpPr>
          <p:spPr>
            <a:xfrm>
              <a:off x="6459272" y="2070564"/>
              <a:ext cx="1424335" cy="724164"/>
            </a:xfrm>
            <a:custGeom>
              <a:rect b="b" l="l" r="r" t="t"/>
              <a:pathLst>
                <a:path extrusionOk="0" h="25564" w="50281">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05" name="Google Shape;605;p37"/>
            <p:cNvSpPr/>
            <p:nvPr/>
          </p:nvSpPr>
          <p:spPr>
            <a:xfrm>
              <a:off x="7694034" y="2662819"/>
              <a:ext cx="263786" cy="263786"/>
            </a:xfrm>
            <a:custGeom>
              <a:rect b="b" l="l" r="r" t="t"/>
              <a:pathLst>
                <a:path extrusionOk="0" h="9312" w="9312">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06" name="Google Shape;606;p37"/>
            <p:cNvSpPr/>
            <p:nvPr/>
          </p:nvSpPr>
          <p:spPr>
            <a:xfrm>
              <a:off x="7750039" y="2718823"/>
              <a:ext cx="151467" cy="151467"/>
            </a:xfrm>
            <a:custGeom>
              <a:rect b="b" l="l" r="r" t="t"/>
              <a:pathLst>
                <a:path extrusionOk="0" h="5347" w="5347">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07" name="Google Shape;607;p37"/>
            <p:cNvSpPr txBox="1"/>
            <p:nvPr/>
          </p:nvSpPr>
          <p:spPr>
            <a:xfrm>
              <a:off x="6459280" y="3507099"/>
              <a:ext cx="1498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rgbClr val="434343"/>
                  </a:solidFill>
                  <a:latin typeface="Fira Sans Extra Condensed Medium"/>
                  <a:ea typeface="Fira Sans Extra Condensed Medium"/>
                  <a:cs typeface="Fira Sans Extra Condensed Medium"/>
                  <a:sym typeface="Fira Sans Extra Condensed Medium"/>
                </a:rPr>
                <a:t>Image Augmentation &amp; Regularization</a:t>
              </a:r>
              <a:endParaRPr sz="1200">
                <a:solidFill>
                  <a:srgbClr val="434343"/>
                </a:solidFill>
                <a:latin typeface="Fira Sans Extra Condensed Medium"/>
                <a:ea typeface="Fira Sans Extra Condensed Medium"/>
                <a:cs typeface="Fira Sans Extra Condensed Medium"/>
                <a:sym typeface="Fira Sans Extra Condensed Medium"/>
              </a:endParaRPr>
            </a:p>
            <a:p>
              <a:pPr indent="0" lvl="0" marL="0" rtl="0" algn="ctr">
                <a:spcBef>
                  <a:spcPts val="0"/>
                </a:spcBef>
                <a:spcAft>
                  <a:spcPts val="0"/>
                </a:spcAft>
                <a:buNone/>
              </a:pPr>
              <a:r>
                <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608" name="Google Shape;608;p37"/>
          <p:cNvGrpSpPr/>
          <p:nvPr/>
        </p:nvGrpSpPr>
        <p:grpSpPr>
          <a:xfrm>
            <a:off x="3681075" y="3224875"/>
            <a:ext cx="1488269" cy="1449823"/>
            <a:chOff x="4930629" y="1792444"/>
            <a:chExt cx="1884600" cy="1702469"/>
          </a:xfrm>
        </p:grpSpPr>
        <p:sp>
          <p:nvSpPr>
            <p:cNvPr id="609" name="Google Shape;609;p37"/>
            <p:cNvSpPr/>
            <p:nvPr/>
          </p:nvSpPr>
          <p:spPr>
            <a:xfrm>
              <a:off x="5160743" y="2070564"/>
              <a:ext cx="1424335" cy="1424335"/>
            </a:xfrm>
            <a:custGeom>
              <a:rect b="b" l="l" r="r" t="t"/>
              <a:pathLst>
                <a:path extrusionOk="0" h="50281" w="50281">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1" y="1"/>
                    <a:pt x="0" y="11252"/>
                    <a:pt x="0" y="25135"/>
                  </a:cubicBezTo>
                  <a:cubicBezTo>
                    <a:pt x="0" y="39017"/>
                    <a:pt x="11251" y="50281"/>
                    <a:pt x="25134" y="50281"/>
                  </a:cubicBezTo>
                  <a:cubicBezTo>
                    <a:pt x="39017" y="50281"/>
                    <a:pt x="50280" y="39017"/>
                    <a:pt x="50280" y="25135"/>
                  </a:cubicBezTo>
                  <a:cubicBezTo>
                    <a:pt x="50280" y="11252"/>
                    <a:pt x="39017" y="1"/>
                    <a:pt x="251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10" name="Google Shape;610;p37"/>
            <p:cNvSpPr/>
            <p:nvPr/>
          </p:nvSpPr>
          <p:spPr>
            <a:xfrm>
              <a:off x="5161054" y="2794714"/>
              <a:ext cx="1423683" cy="700199"/>
            </a:xfrm>
            <a:custGeom>
              <a:rect b="b" l="l" r="r" t="t"/>
              <a:pathLst>
                <a:path extrusionOk="0" h="24718" w="50258">
                  <a:moveTo>
                    <a:pt x="1" y="0"/>
                  </a:moveTo>
                  <a:cubicBezTo>
                    <a:pt x="227" y="13681"/>
                    <a:pt x="11383" y="24718"/>
                    <a:pt x="25123" y="24718"/>
                  </a:cubicBezTo>
                  <a:cubicBezTo>
                    <a:pt x="38875" y="24718"/>
                    <a:pt x="50031" y="13681"/>
                    <a:pt x="50257" y="0"/>
                  </a:cubicBezTo>
                  <a:lnTo>
                    <a:pt x="45816" y="0"/>
                  </a:lnTo>
                  <a:cubicBezTo>
                    <a:pt x="45590" y="11216"/>
                    <a:pt x="36398" y="20277"/>
                    <a:pt x="25123" y="20277"/>
                  </a:cubicBezTo>
                  <a:cubicBezTo>
                    <a:pt x="13848" y="20277"/>
                    <a:pt x="4656" y="11216"/>
                    <a:pt x="4430"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11" name="Google Shape;611;p37"/>
            <p:cNvSpPr txBox="1"/>
            <p:nvPr/>
          </p:nvSpPr>
          <p:spPr>
            <a:xfrm>
              <a:off x="4930629" y="1792444"/>
              <a:ext cx="18846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Train Test Split</a:t>
              </a:r>
              <a:endParaRPr sz="1200">
                <a:solidFill>
                  <a:srgbClr val="434343"/>
                </a:solidFill>
                <a:latin typeface="Fira Sans Extra Condensed Medium"/>
                <a:ea typeface="Fira Sans Extra Condensed Medium"/>
                <a:cs typeface="Fira Sans Extra Condensed Medium"/>
                <a:sym typeface="Fira Sans Extra Condensed Medium"/>
              </a:endParaRPr>
            </a:p>
          </p:txBody>
        </p:sp>
        <p:sp>
          <p:nvSpPr>
            <p:cNvPr id="612" name="Google Shape;612;p37"/>
            <p:cNvSpPr/>
            <p:nvPr/>
          </p:nvSpPr>
          <p:spPr>
            <a:xfrm>
              <a:off x="6392814" y="2662819"/>
              <a:ext cx="263786" cy="263786"/>
            </a:xfrm>
            <a:custGeom>
              <a:rect b="b" l="l" r="r" t="t"/>
              <a:pathLst>
                <a:path extrusionOk="0" h="9312" w="9312">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13" name="Google Shape;613;p37"/>
            <p:cNvSpPr/>
            <p:nvPr/>
          </p:nvSpPr>
          <p:spPr>
            <a:xfrm>
              <a:off x="6449130" y="2718823"/>
              <a:ext cx="151467" cy="151467"/>
            </a:xfrm>
            <a:custGeom>
              <a:rect b="b" l="l" r="r" t="t"/>
              <a:pathLst>
                <a:path extrusionOk="0" h="5347" w="5347">
                  <a:moveTo>
                    <a:pt x="2668" y="0"/>
                  </a:moveTo>
                  <a:cubicBezTo>
                    <a:pt x="1192" y="0"/>
                    <a:pt x="1" y="1191"/>
                    <a:pt x="1" y="2679"/>
                  </a:cubicBezTo>
                  <a:cubicBezTo>
                    <a:pt x="1" y="4156"/>
                    <a:pt x="1192"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614" name="Google Shape;614;p37"/>
          <p:cNvGrpSpPr/>
          <p:nvPr/>
        </p:nvGrpSpPr>
        <p:grpSpPr>
          <a:xfrm>
            <a:off x="2835976" y="3461722"/>
            <a:ext cx="1180771" cy="1596150"/>
            <a:chOff x="3860477" y="2070564"/>
            <a:chExt cx="1495214" cy="1874296"/>
          </a:xfrm>
        </p:grpSpPr>
        <p:sp>
          <p:nvSpPr>
            <p:cNvPr id="615" name="Google Shape;615;p37"/>
            <p:cNvSpPr/>
            <p:nvPr/>
          </p:nvSpPr>
          <p:spPr>
            <a:xfrm>
              <a:off x="3860514" y="2070564"/>
              <a:ext cx="1424335" cy="1424335"/>
            </a:xfrm>
            <a:custGeom>
              <a:rect b="b" l="l" r="r" t="t"/>
              <a:pathLst>
                <a:path extrusionOk="0" h="50281" w="50281">
                  <a:moveTo>
                    <a:pt x="25146" y="4430"/>
                  </a:moveTo>
                  <a:cubicBezTo>
                    <a:pt x="36565" y="4430"/>
                    <a:pt x="45851" y="13717"/>
                    <a:pt x="45851" y="25135"/>
                  </a:cubicBezTo>
                  <a:cubicBezTo>
                    <a:pt x="45851" y="36553"/>
                    <a:pt x="36565" y="45840"/>
                    <a:pt x="25146" y="45840"/>
                  </a:cubicBezTo>
                  <a:cubicBezTo>
                    <a:pt x="13728" y="45840"/>
                    <a:pt x="4442" y="36553"/>
                    <a:pt x="4442" y="25135"/>
                  </a:cubicBezTo>
                  <a:cubicBezTo>
                    <a:pt x="4442" y="13717"/>
                    <a:pt x="13728" y="4430"/>
                    <a:pt x="25146" y="4430"/>
                  </a:cubicBezTo>
                  <a:close/>
                  <a:moveTo>
                    <a:pt x="25146" y="1"/>
                  </a:moveTo>
                  <a:cubicBezTo>
                    <a:pt x="11264" y="1"/>
                    <a:pt x="0" y="11252"/>
                    <a:pt x="0" y="25135"/>
                  </a:cubicBezTo>
                  <a:cubicBezTo>
                    <a:pt x="0" y="39017"/>
                    <a:pt x="11264" y="50281"/>
                    <a:pt x="25146" y="50281"/>
                  </a:cubicBezTo>
                  <a:cubicBezTo>
                    <a:pt x="39029" y="50281"/>
                    <a:pt x="50281" y="39017"/>
                    <a:pt x="50281" y="25135"/>
                  </a:cubicBezTo>
                  <a:cubicBezTo>
                    <a:pt x="50281"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16" name="Google Shape;616;p37"/>
            <p:cNvSpPr/>
            <p:nvPr/>
          </p:nvSpPr>
          <p:spPr>
            <a:xfrm>
              <a:off x="3860514"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2" y="25278"/>
                    <a:pt x="4442" y="25135"/>
                  </a:cubicBezTo>
                  <a:cubicBezTo>
                    <a:pt x="4442" y="13717"/>
                    <a:pt x="13728" y="4430"/>
                    <a:pt x="25146" y="4430"/>
                  </a:cubicBezTo>
                  <a:cubicBezTo>
                    <a:pt x="36565" y="4430"/>
                    <a:pt x="45851" y="13717"/>
                    <a:pt x="45851" y="25135"/>
                  </a:cubicBezTo>
                  <a:cubicBezTo>
                    <a:pt x="45851" y="25278"/>
                    <a:pt x="45840" y="25420"/>
                    <a:pt x="45840" y="25563"/>
                  </a:cubicBezTo>
                  <a:lnTo>
                    <a:pt x="50269" y="25563"/>
                  </a:lnTo>
                  <a:cubicBezTo>
                    <a:pt x="50281" y="25420"/>
                    <a:pt x="50281" y="25278"/>
                    <a:pt x="50281" y="25135"/>
                  </a:cubicBezTo>
                  <a:cubicBezTo>
                    <a:pt x="50281" y="11252"/>
                    <a:pt x="39029" y="1"/>
                    <a:pt x="2514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17" name="Google Shape;617;p37"/>
            <p:cNvSpPr txBox="1"/>
            <p:nvPr/>
          </p:nvSpPr>
          <p:spPr>
            <a:xfrm>
              <a:off x="3860477" y="3515260"/>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Balancing</a:t>
              </a:r>
              <a:r>
                <a:rPr lang="en" sz="1200">
                  <a:solidFill>
                    <a:srgbClr val="434343"/>
                  </a:solidFill>
                  <a:latin typeface="Fira Sans Extra Condensed Medium"/>
                  <a:ea typeface="Fira Sans Extra Condensed Medium"/>
                  <a:cs typeface="Fira Sans Extra Condensed Medium"/>
                  <a:sym typeface="Fira Sans Extra Condensed Medium"/>
                </a:rPr>
                <a:t> Data</a:t>
              </a:r>
              <a:endParaRPr sz="1200">
                <a:solidFill>
                  <a:srgbClr val="434343"/>
                </a:solidFill>
                <a:latin typeface="Fira Sans Extra Condensed Medium"/>
                <a:ea typeface="Fira Sans Extra Condensed Medium"/>
                <a:cs typeface="Fira Sans Extra Condensed Medium"/>
                <a:sym typeface="Fira Sans Extra Condensed Medium"/>
              </a:endParaRPr>
            </a:p>
          </p:txBody>
        </p:sp>
        <p:sp>
          <p:nvSpPr>
            <p:cNvPr id="618" name="Google Shape;618;p37"/>
            <p:cNvSpPr/>
            <p:nvPr/>
          </p:nvSpPr>
          <p:spPr>
            <a:xfrm>
              <a:off x="5091934" y="2662819"/>
              <a:ext cx="263757" cy="263786"/>
            </a:xfrm>
            <a:custGeom>
              <a:rect b="b" l="l" r="r" t="t"/>
              <a:pathLst>
                <a:path extrusionOk="0" h="9312" w="9311">
                  <a:moveTo>
                    <a:pt x="4656" y="1"/>
                  </a:moveTo>
                  <a:cubicBezTo>
                    <a:pt x="2084" y="1"/>
                    <a:pt x="0" y="2085"/>
                    <a:pt x="0" y="4656"/>
                  </a:cubicBezTo>
                  <a:cubicBezTo>
                    <a:pt x="0" y="7228"/>
                    <a:pt x="2084" y="9312"/>
                    <a:pt x="4656" y="9312"/>
                  </a:cubicBezTo>
                  <a:cubicBezTo>
                    <a:pt x="7227" y="9312"/>
                    <a:pt x="9311" y="7228"/>
                    <a:pt x="9311" y="4656"/>
                  </a:cubicBezTo>
                  <a:cubicBezTo>
                    <a:pt x="9311" y="2085"/>
                    <a:pt x="7227" y="1"/>
                    <a:pt x="465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19" name="Google Shape;619;p37"/>
            <p:cNvSpPr/>
            <p:nvPr/>
          </p:nvSpPr>
          <p:spPr>
            <a:xfrm>
              <a:off x="5147910" y="2718823"/>
              <a:ext cx="151807" cy="151467"/>
            </a:xfrm>
            <a:custGeom>
              <a:rect b="b" l="l" r="r" t="t"/>
              <a:pathLst>
                <a:path extrusionOk="0" h="5347" w="5359">
                  <a:moveTo>
                    <a:pt x="2680" y="0"/>
                  </a:moveTo>
                  <a:cubicBezTo>
                    <a:pt x="1203" y="0"/>
                    <a:pt x="1" y="1191"/>
                    <a:pt x="1" y="2679"/>
                  </a:cubicBezTo>
                  <a:cubicBezTo>
                    <a:pt x="1" y="4156"/>
                    <a:pt x="1203" y="5346"/>
                    <a:pt x="2680" y="5346"/>
                  </a:cubicBezTo>
                  <a:cubicBezTo>
                    <a:pt x="4156" y="5346"/>
                    <a:pt x="5358" y="4156"/>
                    <a:pt x="5358" y="2679"/>
                  </a:cubicBezTo>
                  <a:cubicBezTo>
                    <a:pt x="5358" y="1191"/>
                    <a:pt x="4156" y="0"/>
                    <a:pt x="26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620" name="Google Shape;620;p37"/>
          <p:cNvGrpSpPr/>
          <p:nvPr/>
        </p:nvGrpSpPr>
        <p:grpSpPr>
          <a:xfrm>
            <a:off x="1808431" y="3165600"/>
            <a:ext cx="1181010" cy="1509098"/>
            <a:chOff x="2559294" y="1722840"/>
            <a:chExt cx="1495517" cy="1772073"/>
          </a:xfrm>
        </p:grpSpPr>
        <p:sp>
          <p:nvSpPr>
            <p:cNvPr id="621" name="Google Shape;621;p37"/>
            <p:cNvSpPr/>
            <p:nvPr/>
          </p:nvSpPr>
          <p:spPr>
            <a:xfrm>
              <a:off x="2559294" y="2070564"/>
              <a:ext cx="1424335" cy="1424335"/>
            </a:xfrm>
            <a:custGeom>
              <a:rect b="b" l="l" r="r" t="t"/>
              <a:pathLst>
                <a:path extrusionOk="0" h="50281" w="50281">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2" y="1"/>
                    <a:pt x="0" y="11252"/>
                    <a:pt x="0" y="25135"/>
                  </a:cubicBezTo>
                  <a:cubicBezTo>
                    <a:pt x="0" y="39017"/>
                    <a:pt x="11252" y="50281"/>
                    <a:pt x="25134" y="50281"/>
                  </a:cubicBezTo>
                  <a:cubicBezTo>
                    <a:pt x="39017" y="50281"/>
                    <a:pt x="50280" y="39017"/>
                    <a:pt x="50280" y="25135"/>
                  </a:cubicBezTo>
                  <a:cubicBezTo>
                    <a:pt x="50280" y="11252"/>
                    <a:pt x="39017" y="1"/>
                    <a:pt x="251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22" name="Google Shape;622;p37"/>
            <p:cNvSpPr/>
            <p:nvPr/>
          </p:nvSpPr>
          <p:spPr>
            <a:xfrm>
              <a:off x="2559634" y="2794714"/>
              <a:ext cx="1423655" cy="700199"/>
            </a:xfrm>
            <a:custGeom>
              <a:rect b="b" l="l" r="r" t="t"/>
              <a:pathLst>
                <a:path extrusionOk="0" h="24718" w="50257">
                  <a:moveTo>
                    <a:pt x="0" y="0"/>
                  </a:moveTo>
                  <a:cubicBezTo>
                    <a:pt x="226" y="13681"/>
                    <a:pt x="11382" y="24718"/>
                    <a:pt x="25122" y="24718"/>
                  </a:cubicBezTo>
                  <a:cubicBezTo>
                    <a:pt x="38862" y="24718"/>
                    <a:pt x="50030" y="13681"/>
                    <a:pt x="50256" y="0"/>
                  </a:cubicBezTo>
                  <a:lnTo>
                    <a:pt x="45815" y="0"/>
                  </a:lnTo>
                  <a:cubicBezTo>
                    <a:pt x="45589" y="11216"/>
                    <a:pt x="36397" y="20277"/>
                    <a:pt x="25122" y="20277"/>
                  </a:cubicBezTo>
                  <a:cubicBezTo>
                    <a:pt x="13847" y="20277"/>
                    <a:pt x="4655" y="11216"/>
                    <a:pt x="4429"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23" name="Google Shape;623;p37"/>
            <p:cNvSpPr/>
            <p:nvPr/>
          </p:nvSpPr>
          <p:spPr>
            <a:xfrm>
              <a:off x="3791025" y="2662819"/>
              <a:ext cx="263786" cy="263786"/>
            </a:xfrm>
            <a:custGeom>
              <a:rect b="b" l="l" r="r" t="t"/>
              <a:pathLst>
                <a:path extrusionOk="0" h="9312" w="9312">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24" name="Google Shape;624;p37"/>
            <p:cNvSpPr/>
            <p:nvPr/>
          </p:nvSpPr>
          <p:spPr>
            <a:xfrm>
              <a:off x="3847030" y="2718823"/>
              <a:ext cx="151467" cy="151467"/>
            </a:xfrm>
            <a:custGeom>
              <a:rect b="b" l="l" r="r" t="t"/>
              <a:pathLst>
                <a:path extrusionOk="0" h="5347" w="5347">
                  <a:moveTo>
                    <a:pt x="2679" y="0"/>
                  </a:moveTo>
                  <a:cubicBezTo>
                    <a:pt x="1191" y="0"/>
                    <a:pt x="0" y="1191"/>
                    <a:pt x="0" y="2679"/>
                  </a:cubicBezTo>
                  <a:cubicBezTo>
                    <a:pt x="0" y="4156"/>
                    <a:pt x="1191"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25" name="Google Shape;625;p37"/>
            <p:cNvSpPr txBox="1"/>
            <p:nvPr/>
          </p:nvSpPr>
          <p:spPr>
            <a:xfrm>
              <a:off x="2559539" y="1722840"/>
              <a:ext cx="14952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Pre-processing</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626" name="Google Shape;626;p37"/>
          <p:cNvGrpSpPr/>
          <p:nvPr/>
        </p:nvGrpSpPr>
        <p:grpSpPr>
          <a:xfrm>
            <a:off x="782715" y="3461722"/>
            <a:ext cx="1179153" cy="1595275"/>
            <a:chOff x="1260425" y="2070564"/>
            <a:chExt cx="1493166" cy="1873268"/>
          </a:xfrm>
        </p:grpSpPr>
        <p:sp>
          <p:nvSpPr>
            <p:cNvPr id="627" name="Google Shape;627;p37"/>
            <p:cNvSpPr/>
            <p:nvPr/>
          </p:nvSpPr>
          <p:spPr>
            <a:xfrm>
              <a:off x="1260425" y="2070564"/>
              <a:ext cx="1424335" cy="1424335"/>
            </a:xfrm>
            <a:custGeom>
              <a:rect b="b" l="l" r="r" t="t"/>
              <a:pathLst>
                <a:path extrusionOk="0" h="50281" w="50281">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28" name="Google Shape;628;p37"/>
            <p:cNvSpPr/>
            <p:nvPr/>
          </p:nvSpPr>
          <p:spPr>
            <a:xfrm>
              <a:off x="1260425"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29" name="Google Shape;629;p37"/>
            <p:cNvSpPr/>
            <p:nvPr/>
          </p:nvSpPr>
          <p:spPr>
            <a:xfrm>
              <a:off x="2489805" y="2662819"/>
              <a:ext cx="263786" cy="263786"/>
            </a:xfrm>
            <a:custGeom>
              <a:rect b="b" l="l" r="r" t="t"/>
              <a:pathLst>
                <a:path extrusionOk="0" h="9312" w="9312">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30" name="Google Shape;630;p37"/>
            <p:cNvSpPr/>
            <p:nvPr/>
          </p:nvSpPr>
          <p:spPr>
            <a:xfrm>
              <a:off x="2546121" y="2718823"/>
              <a:ext cx="151467" cy="151467"/>
            </a:xfrm>
            <a:custGeom>
              <a:rect b="b" l="l" r="r" t="t"/>
              <a:pathLst>
                <a:path extrusionOk="0" h="5347" w="5347">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31" name="Google Shape;631;p37"/>
            <p:cNvSpPr txBox="1"/>
            <p:nvPr/>
          </p:nvSpPr>
          <p:spPr>
            <a:xfrm>
              <a:off x="1260472" y="3514232"/>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Collection</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632" name="Google Shape;632;p37"/>
          <p:cNvGrpSpPr/>
          <p:nvPr/>
        </p:nvGrpSpPr>
        <p:grpSpPr>
          <a:xfrm>
            <a:off x="1191806" y="3883607"/>
            <a:ext cx="331208" cy="358139"/>
            <a:chOff x="-3771675" y="3971775"/>
            <a:chExt cx="291300" cy="292025"/>
          </a:xfrm>
        </p:grpSpPr>
        <p:sp>
          <p:nvSpPr>
            <p:cNvPr id="633" name="Google Shape;633;p37"/>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34" name="Google Shape;634;p37"/>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35" name="Google Shape;635;p37"/>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36" name="Google Shape;636;p37"/>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37" name="Google Shape;637;p37"/>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638" name="Google Shape;638;p37"/>
          <p:cNvGrpSpPr/>
          <p:nvPr/>
        </p:nvGrpSpPr>
        <p:grpSpPr>
          <a:xfrm>
            <a:off x="2204572" y="3881359"/>
            <a:ext cx="334079" cy="360316"/>
            <a:chOff x="-4478975" y="3251700"/>
            <a:chExt cx="293825" cy="293800"/>
          </a:xfrm>
        </p:grpSpPr>
        <p:sp>
          <p:nvSpPr>
            <p:cNvPr id="639" name="Google Shape;639;p37"/>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40" name="Google Shape;640;p37"/>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41" name="Google Shape;641;p37"/>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642" name="Google Shape;642;p37"/>
          <p:cNvGrpSpPr/>
          <p:nvPr/>
        </p:nvGrpSpPr>
        <p:grpSpPr>
          <a:xfrm>
            <a:off x="3257876" y="3944854"/>
            <a:ext cx="281278" cy="302324"/>
            <a:chOff x="-13947000" y="3212800"/>
            <a:chExt cx="353675" cy="352400"/>
          </a:xfrm>
        </p:grpSpPr>
        <p:sp>
          <p:nvSpPr>
            <p:cNvPr id="643" name="Google Shape;643;p37"/>
            <p:cNvSpPr/>
            <p:nvPr/>
          </p:nvSpPr>
          <p:spPr>
            <a:xfrm>
              <a:off x="-13947000" y="3212800"/>
              <a:ext cx="229225" cy="268125"/>
            </a:xfrm>
            <a:custGeom>
              <a:rect b="b" l="l" r="r" t="t"/>
              <a:pathLst>
                <a:path extrusionOk="0" h="10725" w="9169">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44" name="Google Shape;644;p37"/>
            <p:cNvSpPr/>
            <p:nvPr/>
          </p:nvSpPr>
          <p:spPr>
            <a:xfrm>
              <a:off x="-13821775" y="3295600"/>
              <a:ext cx="228450" cy="269600"/>
            </a:xfrm>
            <a:custGeom>
              <a:rect b="b" l="l" r="r" t="t"/>
              <a:pathLst>
                <a:path extrusionOk="0" h="10784" w="9138">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645" name="Google Shape;645;p37"/>
          <p:cNvGrpSpPr/>
          <p:nvPr/>
        </p:nvGrpSpPr>
        <p:grpSpPr>
          <a:xfrm>
            <a:off x="5328385" y="3910969"/>
            <a:ext cx="235642" cy="301901"/>
            <a:chOff x="-48233050" y="3569725"/>
            <a:chExt cx="252050" cy="299475"/>
          </a:xfrm>
        </p:grpSpPr>
        <p:sp>
          <p:nvSpPr>
            <p:cNvPr id="646" name="Google Shape;646;p37"/>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47" name="Google Shape;647;p37"/>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48" name="Google Shape;648;p37"/>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649" name="Google Shape;649;p37"/>
          <p:cNvGrpSpPr/>
          <p:nvPr/>
        </p:nvGrpSpPr>
        <p:grpSpPr>
          <a:xfrm>
            <a:off x="6344196" y="3915668"/>
            <a:ext cx="334079" cy="361267"/>
            <a:chOff x="-1591550" y="3597475"/>
            <a:chExt cx="293825" cy="294575"/>
          </a:xfrm>
        </p:grpSpPr>
        <p:sp>
          <p:nvSpPr>
            <p:cNvPr id="650" name="Google Shape;650;p37"/>
            <p:cNvSpPr/>
            <p:nvPr/>
          </p:nvSpPr>
          <p:spPr>
            <a:xfrm>
              <a:off x="-1509625" y="3597475"/>
              <a:ext cx="211900" cy="207150"/>
            </a:xfrm>
            <a:custGeom>
              <a:rect b="b" l="l" r="r" t="t"/>
              <a:pathLst>
                <a:path extrusionOk="0" h="8286" w="8476">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51" name="Google Shape;651;p37"/>
            <p:cNvSpPr/>
            <p:nvPr/>
          </p:nvSpPr>
          <p:spPr>
            <a:xfrm>
              <a:off x="-1541125" y="3719125"/>
              <a:ext cx="120525" cy="118275"/>
            </a:xfrm>
            <a:custGeom>
              <a:rect b="b" l="l" r="r" t="t"/>
              <a:pathLst>
                <a:path extrusionOk="0" h="4731" w="4821">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52" name="Google Shape;652;p37"/>
            <p:cNvSpPr/>
            <p:nvPr/>
          </p:nvSpPr>
          <p:spPr>
            <a:xfrm>
              <a:off x="-1591550" y="3668825"/>
              <a:ext cx="222925" cy="223225"/>
            </a:xfrm>
            <a:custGeom>
              <a:rect b="b" l="l" r="r" t="t"/>
              <a:pathLst>
                <a:path extrusionOk="0" h="8929" w="8917">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653" name="Google Shape;653;p37"/>
          <p:cNvGrpSpPr/>
          <p:nvPr/>
        </p:nvGrpSpPr>
        <p:grpSpPr>
          <a:xfrm>
            <a:off x="4234769" y="3891238"/>
            <a:ext cx="379045" cy="409735"/>
            <a:chOff x="-5251625" y="3272950"/>
            <a:chExt cx="292225" cy="292250"/>
          </a:xfrm>
        </p:grpSpPr>
        <p:sp>
          <p:nvSpPr>
            <p:cNvPr id="654" name="Google Shape;654;p37"/>
            <p:cNvSpPr/>
            <p:nvPr/>
          </p:nvSpPr>
          <p:spPr>
            <a:xfrm>
              <a:off x="-5156325" y="3462775"/>
              <a:ext cx="33900" cy="33100"/>
            </a:xfrm>
            <a:custGeom>
              <a:rect b="b" l="l" r="r" t="t"/>
              <a:pathLst>
                <a:path extrusionOk="0" h="1324" w="1356">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55" name="Google Shape;655;p37"/>
            <p:cNvSpPr/>
            <p:nvPr/>
          </p:nvSpPr>
          <p:spPr>
            <a:xfrm>
              <a:off x="-5251625" y="3272950"/>
              <a:ext cx="292225" cy="292250"/>
            </a:xfrm>
            <a:custGeom>
              <a:rect b="b" l="l" r="r" t="t"/>
              <a:pathLst>
                <a:path extrusionOk="0" h="11690" w="11689">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56" name="Google Shape;656;p37"/>
            <p:cNvSpPr/>
            <p:nvPr/>
          </p:nvSpPr>
          <p:spPr>
            <a:xfrm>
              <a:off x="-5011400" y="3350150"/>
              <a:ext cx="33900" cy="33875"/>
            </a:xfrm>
            <a:custGeom>
              <a:rect b="b" l="l" r="r" t="t"/>
              <a:pathLst>
                <a:path extrusionOk="0" h="1355" w="1356">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38"/>
          <p:cNvSpPr txBox="1"/>
          <p:nvPr/>
        </p:nvSpPr>
        <p:spPr>
          <a:xfrm>
            <a:off x="181750" y="207000"/>
            <a:ext cx="87534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SzPts val="1100"/>
              <a:buNone/>
            </a:pPr>
            <a:r>
              <a:rPr b="1" lang="en" sz="3000">
                <a:solidFill>
                  <a:schemeClr val="dk1"/>
                </a:solidFill>
              </a:rPr>
              <a:t>Transfer Learning</a:t>
            </a:r>
            <a:r>
              <a:rPr b="1" lang="en" sz="3000">
                <a:solidFill>
                  <a:schemeClr val="dk1"/>
                </a:solidFill>
              </a:rPr>
              <a:t> Results</a:t>
            </a:r>
            <a:endParaRPr b="1" sz="3000">
              <a:solidFill>
                <a:schemeClr val="dk1"/>
              </a:solidFill>
            </a:endParaRPr>
          </a:p>
        </p:txBody>
      </p:sp>
      <p:sp>
        <p:nvSpPr>
          <p:cNvPr id="662" name="Google Shape;662;p38"/>
          <p:cNvSpPr/>
          <p:nvPr/>
        </p:nvSpPr>
        <p:spPr>
          <a:xfrm rot="-3517186">
            <a:off x="-298916" y="4038625"/>
            <a:ext cx="938996" cy="2197885"/>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63" name="Google Shape;663;p38"/>
          <p:cNvSpPr/>
          <p:nvPr/>
        </p:nvSpPr>
        <p:spPr>
          <a:xfrm rot="1718335">
            <a:off x="587059" y="4954276"/>
            <a:ext cx="580285" cy="53964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nvGrpSpPr>
          <p:cNvPr id="664" name="Google Shape;664;p38"/>
          <p:cNvGrpSpPr/>
          <p:nvPr/>
        </p:nvGrpSpPr>
        <p:grpSpPr>
          <a:xfrm rot="4439184">
            <a:off x="7728471" y="-701543"/>
            <a:ext cx="2066757" cy="2172187"/>
            <a:chOff x="-845286" y="-1196058"/>
            <a:chExt cx="2755665" cy="2896237"/>
          </a:xfrm>
        </p:grpSpPr>
        <p:sp>
          <p:nvSpPr>
            <p:cNvPr id="665" name="Google Shape;665;p38"/>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66" name="Google Shape;666;p38"/>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667" name="Google Shape;667;p38"/>
          <p:cNvSpPr/>
          <p:nvPr/>
        </p:nvSpPr>
        <p:spPr>
          <a:xfrm>
            <a:off x="7687502" y="104468"/>
            <a:ext cx="581532" cy="540804"/>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pic>
        <p:nvPicPr>
          <p:cNvPr id="668" name="Google Shape;668;p38"/>
          <p:cNvPicPr preferRelativeResize="0"/>
          <p:nvPr/>
        </p:nvPicPr>
        <p:blipFill>
          <a:blip r:embed="rId3">
            <a:alphaModFix/>
          </a:blip>
          <a:stretch>
            <a:fillRect/>
          </a:stretch>
        </p:blipFill>
        <p:spPr>
          <a:xfrm>
            <a:off x="62175" y="591275"/>
            <a:ext cx="2025050" cy="2464874"/>
          </a:xfrm>
          <a:prstGeom prst="rect">
            <a:avLst/>
          </a:prstGeom>
          <a:noFill/>
          <a:ln>
            <a:noFill/>
          </a:ln>
        </p:spPr>
      </p:pic>
      <p:sp>
        <p:nvSpPr>
          <p:cNvPr id="669" name="Google Shape;669;p38"/>
          <p:cNvSpPr/>
          <p:nvPr/>
        </p:nvSpPr>
        <p:spPr>
          <a:xfrm>
            <a:off x="7044249" y="3522412"/>
            <a:ext cx="1124912" cy="1147790"/>
          </a:xfrm>
          <a:custGeom>
            <a:rect b="b" l="l" r="r" t="t"/>
            <a:pathLst>
              <a:path extrusionOk="0" h="50281" w="50281">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7044240" y="3522412"/>
            <a:ext cx="1124912" cy="583562"/>
          </a:xfrm>
          <a:custGeom>
            <a:rect b="b" l="l" r="r" t="t"/>
            <a:pathLst>
              <a:path extrusionOk="0" h="25564" w="50281">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38"/>
          <p:cNvGrpSpPr/>
          <p:nvPr/>
        </p:nvGrpSpPr>
        <p:grpSpPr>
          <a:xfrm>
            <a:off x="7461413" y="3985798"/>
            <a:ext cx="268937" cy="273354"/>
            <a:chOff x="2085450" y="842250"/>
            <a:chExt cx="483700" cy="481850"/>
          </a:xfrm>
        </p:grpSpPr>
        <p:sp>
          <p:nvSpPr>
            <p:cNvPr id="672" name="Google Shape;672;p38"/>
            <p:cNvSpPr/>
            <p:nvPr/>
          </p:nvSpPr>
          <p:spPr>
            <a:xfrm>
              <a:off x="2085525" y="926925"/>
              <a:ext cx="483625" cy="397175"/>
            </a:xfrm>
            <a:custGeom>
              <a:rect b="b" l="l" r="r" t="t"/>
              <a:pathLst>
                <a:path extrusionOk="0" h="15887" w="19345">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73" name="Google Shape;673;p38"/>
            <p:cNvSpPr/>
            <p:nvPr/>
          </p:nvSpPr>
          <p:spPr>
            <a:xfrm>
              <a:off x="2085450" y="1151875"/>
              <a:ext cx="143650" cy="87575"/>
            </a:xfrm>
            <a:custGeom>
              <a:rect b="b" l="l" r="r" t="t"/>
              <a:pathLst>
                <a:path extrusionOk="0" h="3503" w="5746">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74" name="Google Shape;674;p38"/>
            <p:cNvSpPr/>
            <p:nvPr/>
          </p:nvSpPr>
          <p:spPr>
            <a:xfrm>
              <a:off x="2274775" y="842250"/>
              <a:ext cx="294375" cy="197650"/>
            </a:xfrm>
            <a:custGeom>
              <a:rect b="b" l="l" r="r" t="t"/>
              <a:pathLst>
                <a:path extrusionOk="0" h="7906" w="11775">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675" name="Google Shape;675;p38"/>
          <p:cNvSpPr txBox="1"/>
          <p:nvPr/>
        </p:nvSpPr>
        <p:spPr>
          <a:xfrm>
            <a:off x="7097075" y="4670200"/>
            <a:ext cx="1264200" cy="34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Transfer Learning</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nvGrpSpPr>
          <p:cNvPr id="676" name="Google Shape;676;p38"/>
          <p:cNvGrpSpPr/>
          <p:nvPr/>
        </p:nvGrpSpPr>
        <p:grpSpPr>
          <a:xfrm>
            <a:off x="5913670" y="3125025"/>
            <a:ext cx="1183404" cy="1583355"/>
            <a:chOff x="6459272" y="1635629"/>
            <a:chExt cx="1498548" cy="1859270"/>
          </a:xfrm>
        </p:grpSpPr>
        <p:sp>
          <p:nvSpPr>
            <p:cNvPr id="677" name="Google Shape;677;p38"/>
            <p:cNvSpPr/>
            <p:nvPr/>
          </p:nvSpPr>
          <p:spPr>
            <a:xfrm>
              <a:off x="6459282" y="2070564"/>
              <a:ext cx="1424335" cy="1424335"/>
            </a:xfrm>
            <a:custGeom>
              <a:rect b="b" l="l" r="r" t="t"/>
              <a:pathLst>
                <a:path extrusionOk="0" h="50281" w="50281">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78" name="Google Shape;678;p38"/>
            <p:cNvSpPr/>
            <p:nvPr/>
          </p:nvSpPr>
          <p:spPr>
            <a:xfrm>
              <a:off x="6459272" y="2070564"/>
              <a:ext cx="1424335" cy="724164"/>
            </a:xfrm>
            <a:custGeom>
              <a:rect b="b" l="l" r="r" t="t"/>
              <a:pathLst>
                <a:path extrusionOk="0" h="25564" w="50281">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79" name="Google Shape;679;p38"/>
            <p:cNvSpPr/>
            <p:nvPr/>
          </p:nvSpPr>
          <p:spPr>
            <a:xfrm>
              <a:off x="7694034" y="2662819"/>
              <a:ext cx="263786" cy="263786"/>
            </a:xfrm>
            <a:custGeom>
              <a:rect b="b" l="l" r="r" t="t"/>
              <a:pathLst>
                <a:path extrusionOk="0" h="9312" w="9312">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80" name="Google Shape;680;p38"/>
            <p:cNvSpPr/>
            <p:nvPr/>
          </p:nvSpPr>
          <p:spPr>
            <a:xfrm>
              <a:off x="7750039" y="2718823"/>
              <a:ext cx="151467" cy="151467"/>
            </a:xfrm>
            <a:custGeom>
              <a:rect b="b" l="l" r="r" t="t"/>
              <a:pathLst>
                <a:path extrusionOk="0" h="5347" w="5347">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81" name="Google Shape;681;p38"/>
            <p:cNvSpPr txBox="1"/>
            <p:nvPr/>
          </p:nvSpPr>
          <p:spPr>
            <a:xfrm>
              <a:off x="6459278" y="1635629"/>
              <a:ext cx="1498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Baseline Model</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682" name="Google Shape;682;p38"/>
          <p:cNvGrpSpPr/>
          <p:nvPr/>
        </p:nvGrpSpPr>
        <p:grpSpPr>
          <a:xfrm>
            <a:off x="4888244" y="3461722"/>
            <a:ext cx="1183404" cy="1589200"/>
            <a:chOff x="6459272" y="2070564"/>
            <a:chExt cx="1498548" cy="1866135"/>
          </a:xfrm>
        </p:grpSpPr>
        <p:sp>
          <p:nvSpPr>
            <p:cNvPr id="683" name="Google Shape;683;p38"/>
            <p:cNvSpPr/>
            <p:nvPr/>
          </p:nvSpPr>
          <p:spPr>
            <a:xfrm>
              <a:off x="6459282" y="2070564"/>
              <a:ext cx="1424335" cy="1424335"/>
            </a:xfrm>
            <a:custGeom>
              <a:rect b="b" l="l" r="r" t="t"/>
              <a:pathLst>
                <a:path extrusionOk="0" h="50281" w="50281">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84" name="Google Shape;684;p38"/>
            <p:cNvSpPr/>
            <p:nvPr/>
          </p:nvSpPr>
          <p:spPr>
            <a:xfrm>
              <a:off x="6459272" y="2070564"/>
              <a:ext cx="1424335" cy="724164"/>
            </a:xfrm>
            <a:custGeom>
              <a:rect b="b" l="l" r="r" t="t"/>
              <a:pathLst>
                <a:path extrusionOk="0" h="25564" w="50281">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85" name="Google Shape;685;p38"/>
            <p:cNvSpPr/>
            <p:nvPr/>
          </p:nvSpPr>
          <p:spPr>
            <a:xfrm>
              <a:off x="7694034" y="2662819"/>
              <a:ext cx="263786" cy="263786"/>
            </a:xfrm>
            <a:custGeom>
              <a:rect b="b" l="l" r="r" t="t"/>
              <a:pathLst>
                <a:path extrusionOk="0" h="9312" w="9312">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86" name="Google Shape;686;p38"/>
            <p:cNvSpPr/>
            <p:nvPr/>
          </p:nvSpPr>
          <p:spPr>
            <a:xfrm>
              <a:off x="7750039" y="2718823"/>
              <a:ext cx="151467" cy="151467"/>
            </a:xfrm>
            <a:custGeom>
              <a:rect b="b" l="l" r="r" t="t"/>
              <a:pathLst>
                <a:path extrusionOk="0" h="5347" w="5347">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87" name="Google Shape;687;p38"/>
            <p:cNvSpPr txBox="1"/>
            <p:nvPr/>
          </p:nvSpPr>
          <p:spPr>
            <a:xfrm>
              <a:off x="6459280" y="3507099"/>
              <a:ext cx="1498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rgbClr val="434343"/>
                  </a:solidFill>
                  <a:latin typeface="Fira Sans Extra Condensed Medium"/>
                  <a:ea typeface="Fira Sans Extra Condensed Medium"/>
                  <a:cs typeface="Fira Sans Extra Condensed Medium"/>
                  <a:sym typeface="Fira Sans Extra Condensed Medium"/>
                </a:rPr>
                <a:t>Image Augmentation &amp; Regularization</a:t>
              </a:r>
              <a:endParaRPr sz="1200">
                <a:solidFill>
                  <a:srgbClr val="434343"/>
                </a:solidFill>
                <a:latin typeface="Fira Sans Extra Condensed Medium"/>
                <a:ea typeface="Fira Sans Extra Condensed Medium"/>
                <a:cs typeface="Fira Sans Extra Condensed Medium"/>
                <a:sym typeface="Fira Sans Extra Condensed Medium"/>
              </a:endParaRPr>
            </a:p>
            <a:p>
              <a:pPr indent="0" lvl="0" marL="0" rtl="0" algn="ctr">
                <a:spcBef>
                  <a:spcPts val="0"/>
                </a:spcBef>
                <a:spcAft>
                  <a:spcPts val="0"/>
                </a:spcAft>
                <a:buNone/>
              </a:pPr>
              <a:r>
                <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688" name="Google Shape;688;p38"/>
          <p:cNvGrpSpPr/>
          <p:nvPr/>
        </p:nvGrpSpPr>
        <p:grpSpPr>
          <a:xfrm>
            <a:off x="3681075" y="3224875"/>
            <a:ext cx="1488269" cy="1449823"/>
            <a:chOff x="4930629" y="1792444"/>
            <a:chExt cx="1884600" cy="1702469"/>
          </a:xfrm>
        </p:grpSpPr>
        <p:sp>
          <p:nvSpPr>
            <p:cNvPr id="689" name="Google Shape;689;p38"/>
            <p:cNvSpPr/>
            <p:nvPr/>
          </p:nvSpPr>
          <p:spPr>
            <a:xfrm>
              <a:off x="5160743" y="2070564"/>
              <a:ext cx="1424335" cy="1424335"/>
            </a:xfrm>
            <a:custGeom>
              <a:rect b="b" l="l" r="r" t="t"/>
              <a:pathLst>
                <a:path extrusionOk="0" h="50281" w="50281">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1" y="1"/>
                    <a:pt x="0" y="11252"/>
                    <a:pt x="0" y="25135"/>
                  </a:cubicBezTo>
                  <a:cubicBezTo>
                    <a:pt x="0" y="39017"/>
                    <a:pt x="11251" y="50281"/>
                    <a:pt x="25134" y="50281"/>
                  </a:cubicBezTo>
                  <a:cubicBezTo>
                    <a:pt x="39017" y="50281"/>
                    <a:pt x="50280" y="39017"/>
                    <a:pt x="50280" y="25135"/>
                  </a:cubicBezTo>
                  <a:cubicBezTo>
                    <a:pt x="50280" y="11252"/>
                    <a:pt x="39017" y="1"/>
                    <a:pt x="251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90" name="Google Shape;690;p38"/>
            <p:cNvSpPr/>
            <p:nvPr/>
          </p:nvSpPr>
          <p:spPr>
            <a:xfrm>
              <a:off x="5161054" y="2794714"/>
              <a:ext cx="1423683" cy="700199"/>
            </a:xfrm>
            <a:custGeom>
              <a:rect b="b" l="l" r="r" t="t"/>
              <a:pathLst>
                <a:path extrusionOk="0" h="24718" w="50258">
                  <a:moveTo>
                    <a:pt x="1" y="0"/>
                  </a:moveTo>
                  <a:cubicBezTo>
                    <a:pt x="227" y="13681"/>
                    <a:pt x="11383" y="24718"/>
                    <a:pt x="25123" y="24718"/>
                  </a:cubicBezTo>
                  <a:cubicBezTo>
                    <a:pt x="38875" y="24718"/>
                    <a:pt x="50031" y="13681"/>
                    <a:pt x="50257" y="0"/>
                  </a:cubicBezTo>
                  <a:lnTo>
                    <a:pt x="45816" y="0"/>
                  </a:lnTo>
                  <a:cubicBezTo>
                    <a:pt x="45590" y="11216"/>
                    <a:pt x="36398" y="20277"/>
                    <a:pt x="25123" y="20277"/>
                  </a:cubicBezTo>
                  <a:cubicBezTo>
                    <a:pt x="13848" y="20277"/>
                    <a:pt x="4656" y="11216"/>
                    <a:pt x="4430"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91" name="Google Shape;691;p38"/>
            <p:cNvSpPr txBox="1"/>
            <p:nvPr/>
          </p:nvSpPr>
          <p:spPr>
            <a:xfrm>
              <a:off x="4930629" y="1792444"/>
              <a:ext cx="18846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Train Test Split</a:t>
              </a:r>
              <a:endParaRPr sz="1200">
                <a:solidFill>
                  <a:srgbClr val="434343"/>
                </a:solidFill>
                <a:latin typeface="Fira Sans Extra Condensed Medium"/>
                <a:ea typeface="Fira Sans Extra Condensed Medium"/>
                <a:cs typeface="Fira Sans Extra Condensed Medium"/>
                <a:sym typeface="Fira Sans Extra Condensed Medium"/>
              </a:endParaRPr>
            </a:p>
          </p:txBody>
        </p:sp>
        <p:sp>
          <p:nvSpPr>
            <p:cNvPr id="692" name="Google Shape;692;p38"/>
            <p:cNvSpPr/>
            <p:nvPr/>
          </p:nvSpPr>
          <p:spPr>
            <a:xfrm>
              <a:off x="6392814" y="2662819"/>
              <a:ext cx="263786" cy="263786"/>
            </a:xfrm>
            <a:custGeom>
              <a:rect b="b" l="l" r="r" t="t"/>
              <a:pathLst>
                <a:path extrusionOk="0" h="9312" w="9312">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93" name="Google Shape;693;p38"/>
            <p:cNvSpPr/>
            <p:nvPr/>
          </p:nvSpPr>
          <p:spPr>
            <a:xfrm>
              <a:off x="6449130" y="2718823"/>
              <a:ext cx="151467" cy="151467"/>
            </a:xfrm>
            <a:custGeom>
              <a:rect b="b" l="l" r="r" t="t"/>
              <a:pathLst>
                <a:path extrusionOk="0" h="5347" w="5347">
                  <a:moveTo>
                    <a:pt x="2668" y="0"/>
                  </a:moveTo>
                  <a:cubicBezTo>
                    <a:pt x="1192" y="0"/>
                    <a:pt x="1" y="1191"/>
                    <a:pt x="1" y="2679"/>
                  </a:cubicBezTo>
                  <a:cubicBezTo>
                    <a:pt x="1" y="4156"/>
                    <a:pt x="1192"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694" name="Google Shape;694;p38"/>
          <p:cNvGrpSpPr/>
          <p:nvPr/>
        </p:nvGrpSpPr>
        <p:grpSpPr>
          <a:xfrm>
            <a:off x="2835976" y="3461722"/>
            <a:ext cx="1180771" cy="1596150"/>
            <a:chOff x="3860477" y="2070564"/>
            <a:chExt cx="1495214" cy="1874296"/>
          </a:xfrm>
        </p:grpSpPr>
        <p:sp>
          <p:nvSpPr>
            <p:cNvPr id="695" name="Google Shape;695;p38"/>
            <p:cNvSpPr/>
            <p:nvPr/>
          </p:nvSpPr>
          <p:spPr>
            <a:xfrm>
              <a:off x="3860514" y="2070564"/>
              <a:ext cx="1424335" cy="1424335"/>
            </a:xfrm>
            <a:custGeom>
              <a:rect b="b" l="l" r="r" t="t"/>
              <a:pathLst>
                <a:path extrusionOk="0" h="50281" w="50281">
                  <a:moveTo>
                    <a:pt x="25146" y="4430"/>
                  </a:moveTo>
                  <a:cubicBezTo>
                    <a:pt x="36565" y="4430"/>
                    <a:pt x="45851" y="13717"/>
                    <a:pt x="45851" y="25135"/>
                  </a:cubicBezTo>
                  <a:cubicBezTo>
                    <a:pt x="45851" y="36553"/>
                    <a:pt x="36565" y="45840"/>
                    <a:pt x="25146" y="45840"/>
                  </a:cubicBezTo>
                  <a:cubicBezTo>
                    <a:pt x="13728" y="45840"/>
                    <a:pt x="4442" y="36553"/>
                    <a:pt x="4442" y="25135"/>
                  </a:cubicBezTo>
                  <a:cubicBezTo>
                    <a:pt x="4442" y="13717"/>
                    <a:pt x="13728" y="4430"/>
                    <a:pt x="25146" y="4430"/>
                  </a:cubicBezTo>
                  <a:close/>
                  <a:moveTo>
                    <a:pt x="25146" y="1"/>
                  </a:moveTo>
                  <a:cubicBezTo>
                    <a:pt x="11264" y="1"/>
                    <a:pt x="0" y="11252"/>
                    <a:pt x="0" y="25135"/>
                  </a:cubicBezTo>
                  <a:cubicBezTo>
                    <a:pt x="0" y="39017"/>
                    <a:pt x="11264" y="50281"/>
                    <a:pt x="25146" y="50281"/>
                  </a:cubicBezTo>
                  <a:cubicBezTo>
                    <a:pt x="39029" y="50281"/>
                    <a:pt x="50281" y="39017"/>
                    <a:pt x="50281" y="25135"/>
                  </a:cubicBezTo>
                  <a:cubicBezTo>
                    <a:pt x="50281"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96" name="Google Shape;696;p38"/>
            <p:cNvSpPr/>
            <p:nvPr/>
          </p:nvSpPr>
          <p:spPr>
            <a:xfrm>
              <a:off x="3860514"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2" y="25278"/>
                    <a:pt x="4442" y="25135"/>
                  </a:cubicBezTo>
                  <a:cubicBezTo>
                    <a:pt x="4442" y="13717"/>
                    <a:pt x="13728" y="4430"/>
                    <a:pt x="25146" y="4430"/>
                  </a:cubicBezTo>
                  <a:cubicBezTo>
                    <a:pt x="36565" y="4430"/>
                    <a:pt x="45851" y="13717"/>
                    <a:pt x="45851" y="25135"/>
                  </a:cubicBezTo>
                  <a:cubicBezTo>
                    <a:pt x="45851" y="25278"/>
                    <a:pt x="45840" y="25420"/>
                    <a:pt x="45840" y="25563"/>
                  </a:cubicBezTo>
                  <a:lnTo>
                    <a:pt x="50269" y="25563"/>
                  </a:lnTo>
                  <a:cubicBezTo>
                    <a:pt x="50281" y="25420"/>
                    <a:pt x="50281" y="25278"/>
                    <a:pt x="50281" y="25135"/>
                  </a:cubicBezTo>
                  <a:cubicBezTo>
                    <a:pt x="50281" y="11252"/>
                    <a:pt x="39029" y="1"/>
                    <a:pt x="2514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97" name="Google Shape;697;p38"/>
            <p:cNvSpPr txBox="1"/>
            <p:nvPr/>
          </p:nvSpPr>
          <p:spPr>
            <a:xfrm>
              <a:off x="3860477" y="3515260"/>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Balancing Data</a:t>
              </a:r>
              <a:endParaRPr sz="1200">
                <a:solidFill>
                  <a:srgbClr val="434343"/>
                </a:solidFill>
                <a:latin typeface="Fira Sans Extra Condensed Medium"/>
                <a:ea typeface="Fira Sans Extra Condensed Medium"/>
                <a:cs typeface="Fira Sans Extra Condensed Medium"/>
                <a:sym typeface="Fira Sans Extra Condensed Medium"/>
              </a:endParaRPr>
            </a:p>
          </p:txBody>
        </p:sp>
        <p:sp>
          <p:nvSpPr>
            <p:cNvPr id="698" name="Google Shape;698;p38"/>
            <p:cNvSpPr/>
            <p:nvPr/>
          </p:nvSpPr>
          <p:spPr>
            <a:xfrm>
              <a:off x="5091934" y="2662819"/>
              <a:ext cx="263757" cy="263786"/>
            </a:xfrm>
            <a:custGeom>
              <a:rect b="b" l="l" r="r" t="t"/>
              <a:pathLst>
                <a:path extrusionOk="0" h="9312" w="9311">
                  <a:moveTo>
                    <a:pt x="4656" y="1"/>
                  </a:moveTo>
                  <a:cubicBezTo>
                    <a:pt x="2084" y="1"/>
                    <a:pt x="0" y="2085"/>
                    <a:pt x="0" y="4656"/>
                  </a:cubicBezTo>
                  <a:cubicBezTo>
                    <a:pt x="0" y="7228"/>
                    <a:pt x="2084" y="9312"/>
                    <a:pt x="4656" y="9312"/>
                  </a:cubicBezTo>
                  <a:cubicBezTo>
                    <a:pt x="7227" y="9312"/>
                    <a:pt x="9311" y="7228"/>
                    <a:pt x="9311" y="4656"/>
                  </a:cubicBezTo>
                  <a:cubicBezTo>
                    <a:pt x="9311" y="2085"/>
                    <a:pt x="7227" y="1"/>
                    <a:pt x="465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99" name="Google Shape;699;p38"/>
            <p:cNvSpPr/>
            <p:nvPr/>
          </p:nvSpPr>
          <p:spPr>
            <a:xfrm>
              <a:off x="5147910" y="2718823"/>
              <a:ext cx="151807" cy="151467"/>
            </a:xfrm>
            <a:custGeom>
              <a:rect b="b" l="l" r="r" t="t"/>
              <a:pathLst>
                <a:path extrusionOk="0" h="5347" w="5359">
                  <a:moveTo>
                    <a:pt x="2680" y="0"/>
                  </a:moveTo>
                  <a:cubicBezTo>
                    <a:pt x="1203" y="0"/>
                    <a:pt x="1" y="1191"/>
                    <a:pt x="1" y="2679"/>
                  </a:cubicBezTo>
                  <a:cubicBezTo>
                    <a:pt x="1" y="4156"/>
                    <a:pt x="1203" y="5346"/>
                    <a:pt x="2680" y="5346"/>
                  </a:cubicBezTo>
                  <a:cubicBezTo>
                    <a:pt x="4156" y="5346"/>
                    <a:pt x="5358" y="4156"/>
                    <a:pt x="5358" y="2679"/>
                  </a:cubicBezTo>
                  <a:cubicBezTo>
                    <a:pt x="5358" y="1191"/>
                    <a:pt x="4156" y="0"/>
                    <a:pt x="26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700" name="Google Shape;700;p38"/>
          <p:cNvGrpSpPr/>
          <p:nvPr/>
        </p:nvGrpSpPr>
        <p:grpSpPr>
          <a:xfrm>
            <a:off x="1808431" y="3165600"/>
            <a:ext cx="1181010" cy="1509098"/>
            <a:chOff x="2559294" y="1722840"/>
            <a:chExt cx="1495517" cy="1772073"/>
          </a:xfrm>
        </p:grpSpPr>
        <p:sp>
          <p:nvSpPr>
            <p:cNvPr id="701" name="Google Shape;701;p38"/>
            <p:cNvSpPr/>
            <p:nvPr/>
          </p:nvSpPr>
          <p:spPr>
            <a:xfrm>
              <a:off x="2559294" y="2070564"/>
              <a:ext cx="1424335" cy="1424335"/>
            </a:xfrm>
            <a:custGeom>
              <a:rect b="b" l="l" r="r" t="t"/>
              <a:pathLst>
                <a:path extrusionOk="0" h="50281" w="50281">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2" y="1"/>
                    <a:pt x="0" y="11252"/>
                    <a:pt x="0" y="25135"/>
                  </a:cubicBezTo>
                  <a:cubicBezTo>
                    <a:pt x="0" y="39017"/>
                    <a:pt x="11252" y="50281"/>
                    <a:pt x="25134" y="50281"/>
                  </a:cubicBezTo>
                  <a:cubicBezTo>
                    <a:pt x="39017" y="50281"/>
                    <a:pt x="50280" y="39017"/>
                    <a:pt x="50280" y="25135"/>
                  </a:cubicBezTo>
                  <a:cubicBezTo>
                    <a:pt x="50280" y="11252"/>
                    <a:pt x="39017" y="1"/>
                    <a:pt x="251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02" name="Google Shape;702;p38"/>
            <p:cNvSpPr/>
            <p:nvPr/>
          </p:nvSpPr>
          <p:spPr>
            <a:xfrm>
              <a:off x="2559634" y="2794714"/>
              <a:ext cx="1423655" cy="700199"/>
            </a:xfrm>
            <a:custGeom>
              <a:rect b="b" l="l" r="r" t="t"/>
              <a:pathLst>
                <a:path extrusionOk="0" h="24718" w="50257">
                  <a:moveTo>
                    <a:pt x="0" y="0"/>
                  </a:moveTo>
                  <a:cubicBezTo>
                    <a:pt x="226" y="13681"/>
                    <a:pt x="11382" y="24718"/>
                    <a:pt x="25122" y="24718"/>
                  </a:cubicBezTo>
                  <a:cubicBezTo>
                    <a:pt x="38862" y="24718"/>
                    <a:pt x="50030" y="13681"/>
                    <a:pt x="50256" y="0"/>
                  </a:cubicBezTo>
                  <a:lnTo>
                    <a:pt x="45815" y="0"/>
                  </a:lnTo>
                  <a:cubicBezTo>
                    <a:pt x="45589" y="11216"/>
                    <a:pt x="36397" y="20277"/>
                    <a:pt x="25122" y="20277"/>
                  </a:cubicBezTo>
                  <a:cubicBezTo>
                    <a:pt x="13847" y="20277"/>
                    <a:pt x="4655" y="11216"/>
                    <a:pt x="4429"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03" name="Google Shape;703;p38"/>
            <p:cNvSpPr/>
            <p:nvPr/>
          </p:nvSpPr>
          <p:spPr>
            <a:xfrm>
              <a:off x="3791025" y="2662819"/>
              <a:ext cx="263786" cy="263786"/>
            </a:xfrm>
            <a:custGeom>
              <a:rect b="b" l="l" r="r" t="t"/>
              <a:pathLst>
                <a:path extrusionOk="0" h="9312" w="9312">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04" name="Google Shape;704;p38"/>
            <p:cNvSpPr/>
            <p:nvPr/>
          </p:nvSpPr>
          <p:spPr>
            <a:xfrm>
              <a:off x="3847030" y="2718823"/>
              <a:ext cx="151467" cy="151467"/>
            </a:xfrm>
            <a:custGeom>
              <a:rect b="b" l="l" r="r" t="t"/>
              <a:pathLst>
                <a:path extrusionOk="0" h="5347" w="5347">
                  <a:moveTo>
                    <a:pt x="2679" y="0"/>
                  </a:moveTo>
                  <a:cubicBezTo>
                    <a:pt x="1191" y="0"/>
                    <a:pt x="0" y="1191"/>
                    <a:pt x="0" y="2679"/>
                  </a:cubicBezTo>
                  <a:cubicBezTo>
                    <a:pt x="0" y="4156"/>
                    <a:pt x="1191"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05" name="Google Shape;705;p38"/>
            <p:cNvSpPr txBox="1"/>
            <p:nvPr/>
          </p:nvSpPr>
          <p:spPr>
            <a:xfrm>
              <a:off x="2559539" y="1722840"/>
              <a:ext cx="14952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Pre-processing</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706" name="Google Shape;706;p38"/>
          <p:cNvGrpSpPr/>
          <p:nvPr/>
        </p:nvGrpSpPr>
        <p:grpSpPr>
          <a:xfrm>
            <a:off x="782715" y="3461722"/>
            <a:ext cx="1179153" cy="1595275"/>
            <a:chOff x="1260425" y="2070564"/>
            <a:chExt cx="1493166" cy="1873268"/>
          </a:xfrm>
        </p:grpSpPr>
        <p:sp>
          <p:nvSpPr>
            <p:cNvPr id="707" name="Google Shape;707;p38"/>
            <p:cNvSpPr/>
            <p:nvPr/>
          </p:nvSpPr>
          <p:spPr>
            <a:xfrm>
              <a:off x="1260425" y="2070564"/>
              <a:ext cx="1424335" cy="1424335"/>
            </a:xfrm>
            <a:custGeom>
              <a:rect b="b" l="l" r="r" t="t"/>
              <a:pathLst>
                <a:path extrusionOk="0" h="50281" w="50281">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08" name="Google Shape;708;p38"/>
            <p:cNvSpPr/>
            <p:nvPr/>
          </p:nvSpPr>
          <p:spPr>
            <a:xfrm>
              <a:off x="1260425"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09" name="Google Shape;709;p38"/>
            <p:cNvSpPr/>
            <p:nvPr/>
          </p:nvSpPr>
          <p:spPr>
            <a:xfrm>
              <a:off x="2489805" y="2662819"/>
              <a:ext cx="263786" cy="263786"/>
            </a:xfrm>
            <a:custGeom>
              <a:rect b="b" l="l" r="r" t="t"/>
              <a:pathLst>
                <a:path extrusionOk="0" h="9312" w="9312">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10" name="Google Shape;710;p38"/>
            <p:cNvSpPr/>
            <p:nvPr/>
          </p:nvSpPr>
          <p:spPr>
            <a:xfrm>
              <a:off x="2546121" y="2718823"/>
              <a:ext cx="151467" cy="151467"/>
            </a:xfrm>
            <a:custGeom>
              <a:rect b="b" l="l" r="r" t="t"/>
              <a:pathLst>
                <a:path extrusionOk="0" h="5347" w="5347">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11" name="Google Shape;711;p38"/>
            <p:cNvSpPr txBox="1"/>
            <p:nvPr/>
          </p:nvSpPr>
          <p:spPr>
            <a:xfrm>
              <a:off x="1260472" y="3514232"/>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Collection</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712" name="Google Shape;712;p38"/>
          <p:cNvGrpSpPr/>
          <p:nvPr/>
        </p:nvGrpSpPr>
        <p:grpSpPr>
          <a:xfrm>
            <a:off x="1191806" y="3883607"/>
            <a:ext cx="331208" cy="358139"/>
            <a:chOff x="-3771675" y="3971775"/>
            <a:chExt cx="291300" cy="292025"/>
          </a:xfrm>
        </p:grpSpPr>
        <p:sp>
          <p:nvSpPr>
            <p:cNvPr id="713" name="Google Shape;713;p38"/>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14" name="Google Shape;714;p38"/>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15" name="Google Shape;715;p38"/>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16" name="Google Shape;716;p38"/>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17" name="Google Shape;717;p38"/>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718" name="Google Shape;718;p38"/>
          <p:cNvGrpSpPr/>
          <p:nvPr/>
        </p:nvGrpSpPr>
        <p:grpSpPr>
          <a:xfrm>
            <a:off x="2204572" y="3881359"/>
            <a:ext cx="334079" cy="360316"/>
            <a:chOff x="-4478975" y="3251700"/>
            <a:chExt cx="293825" cy="293800"/>
          </a:xfrm>
        </p:grpSpPr>
        <p:sp>
          <p:nvSpPr>
            <p:cNvPr id="719" name="Google Shape;719;p38"/>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20" name="Google Shape;720;p38"/>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21" name="Google Shape;721;p38"/>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722" name="Google Shape;722;p38"/>
          <p:cNvGrpSpPr/>
          <p:nvPr/>
        </p:nvGrpSpPr>
        <p:grpSpPr>
          <a:xfrm>
            <a:off x="3257876" y="3944854"/>
            <a:ext cx="281278" cy="302324"/>
            <a:chOff x="-13947000" y="3212800"/>
            <a:chExt cx="353675" cy="352400"/>
          </a:xfrm>
        </p:grpSpPr>
        <p:sp>
          <p:nvSpPr>
            <p:cNvPr id="723" name="Google Shape;723;p38"/>
            <p:cNvSpPr/>
            <p:nvPr/>
          </p:nvSpPr>
          <p:spPr>
            <a:xfrm>
              <a:off x="-13947000" y="3212800"/>
              <a:ext cx="229225" cy="268125"/>
            </a:xfrm>
            <a:custGeom>
              <a:rect b="b" l="l" r="r" t="t"/>
              <a:pathLst>
                <a:path extrusionOk="0" h="10725" w="9169">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24" name="Google Shape;724;p38"/>
            <p:cNvSpPr/>
            <p:nvPr/>
          </p:nvSpPr>
          <p:spPr>
            <a:xfrm>
              <a:off x="-13821775" y="3295600"/>
              <a:ext cx="228450" cy="269600"/>
            </a:xfrm>
            <a:custGeom>
              <a:rect b="b" l="l" r="r" t="t"/>
              <a:pathLst>
                <a:path extrusionOk="0" h="10784" w="9138">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725" name="Google Shape;725;p38"/>
          <p:cNvGrpSpPr/>
          <p:nvPr/>
        </p:nvGrpSpPr>
        <p:grpSpPr>
          <a:xfrm>
            <a:off x="5328385" y="3910969"/>
            <a:ext cx="235642" cy="301901"/>
            <a:chOff x="-48233050" y="3569725"/>
            <a:chExt cx="252050" cy="299475"/>
          </a:xfrm>
        </p:grpSpPr>
        <p:sp>
          <p:nvSpPr>
            <p:cNvPr id="726" name="Google Shape;726;p38"/>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27" name="Google Shape;727;p38"/>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28" name="Google Shape;728;p38"/>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729" name="Google Shape;729;p38"/>
          <p:cNvGrpSpPr/>
          <p:nvPr/>
        </p:nvGrpSpPr>
        <p:grpSpPr>
          <a:xfrm>
            <a:off x="6344196" y="3915668"/>
            <a:ext cx="334079" cy="361267"/>
            <a:chOff x="-1591550" y="3597475"/>
            <a:chExt cx="293825" cy="294575"/>
          </a:xfrm>
        </p:grpSpPr>
        <p:sp>
          <p:nvSpPr>
            <p:cNvPr id="730" name="Google Shape;730;p38"/>
            <p:cNvSpPr/>
            <p:nvPr/>
          </p:nvSpPr>
          <p:spPr>
            <a:xfrm>
              <a:off x="-1509625" y="3597475"/>
              <a:ext cx="211900" cy="207150"/>
            </a:xfrm>
            <a:custGeom>
              <a:rect b="b" l="l" r="r" t="t"/>
              <a:pathLst>
                <a:path extrusionOk="0" h="8286" w="8476">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31" name="Google Shape;731;p38"/>
            <p:cNvSpPr/>
            <p:nvPr/>
          </p:nvSpPr>
          <p:spPr>
            <a:xfrm>
              <a:off x="-1541125" y="3719125"/>
              <a:ext cx="120525" cy="118275"/>
            </a:xfrm>
            <a:custGeom>
              <a:rect b="b" l="l" r="r" t="t"/>
              <a:pathLst>
                <a:path extrusionOk="0" h="4731" w="4821">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32" name="Google Shape;732;p38"/>
            <p:cNvSpPr/>
            <p:nvPr/>
          </p:nvSpPr>
          <p:spPr>
            <a:xfrm>
              <a:off x="-1591550" y="3668825"/>
              <a:ext cx="222925" cy="223225"/>
            </a:xfrm>
            <a:custGeom>
              <a:rect b="b" l="l" r="r" t="t"/>
              <a:pathLst>
                <a:path extrusionOk="0" h="8929" w="8917">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733" name="Google Shape;733;p38"/>
          <p:cNvGrpSpPr/>
          <p:nvPr/>
        </p:nvGrpSpPr>
        <p:grpSpPr>
          <a:xfrm>
            <a:off x="4234769" y="3891238"/>
            <a:ext cx="379045" cy="409735"/>
            <a:chOff x="-5251625" y="3272950"/>
            <a:chExt cx="292225" cy="292250"/>
          </a:xfrm>
        </p:grpSpPr>
        <p:sp>
          <p:nvSpPr>
            <p:cNvPr id="734" name="Google Shape;734;p38"/>
            <p:cNvSpPr/>
            <p:nvPr/>
          </p:nvSpPr>
          <p:spPr>
            <a:xfrm>
              <a:off x="-5156325" y="3462775"/>
              <a:ext cx="33900" cy="33100"/>
            </a:xfrm>
            <a:custGeom>
              <a:rect b="b" l="l" r="r" t="t"/>
              <a:pathLst>
                <a:path extrusionOk="0" h="1324" w="1356">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35" name="Google Shape;735;p38"/>
            <p:cNvSpPr/>
            <p:nvPr/>
          </p:nvSpPr>
          <p:spPr>
            <a:xfrm>
              <a:off x="-5251625" y="3272950"/>
              <a:ext cx="292225" cy="292250"/>
            </a:xfrm>
            <a:custGeom>
              <a:rect b="b" l="l" r="r" t="t"/>
              <a:pathLst>
                <a:path extrusionOk="0" h="11690" w="11689">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36" name="Google Shape;736;p38"/>
            <p:cNvSpPr/>
            <p:nvPr/>
          </p:nvSpPr>
          <p:spPr>
            <a:xfrm>
              <a:off x="-5011400" y="3350150"/>
              <a:ext cx="33900" cy="33875"/>
            </a:xfrm>
            <a:custGeom>
              <a:rect b="b" l="l" r="r" t="t"/>
              <a:pathLst>
                <a:path extrusionOk="0" h="1355" w="1356">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pic>
        <p:nvPicPr>
          <p:cNvPr id="737" name="Google Shape;737;p38"/>
          <p:cNvPicPr preferRelativeResize="0"/>
          <p:nvPr/>
        </p:nvPicPr>
        <p:blipFill>
          <a:blip r:embed="rId4">
            <a:alphaModFix/>
          </a:blip>
          <a:stretch>
            <a:fillRect/>
          </a:stretch>
        </p:blipFill>
        <p:spPr>
          <a:xfrm>
            <a:off x="102325" y="538625"/>
            <a:ext cx="2102250" cy="1283425"/>
          </a:xfrm>
          <a:prstGeom prst="rect">
            <a:avLst/>
          </a:prstGeom>
          <a:noFill/>
          <a:ln>
            <a:noFill/>
          </a:ln>
        </p:spPr>
      </p:pic>
      <p:pic>
        <p:nvPicPr>
          <p:cNvPr id="738" name="Google Shape;738;p38"/>
          <p:cNvPicPr preferRelativeResize="0"/>
          <p:nvPr/>
        </p:nvPicPr>
        <p:blipFill>
          <a:blip r:embed="rId5">
            <a:alphaModFix/>
          </a:blip>
          <a:stretch>
            <a:fillRect/>
          </a:stretch>
        </p:blipFill>
        <p:spPr>
          <a:xfrm>
            <a:off x="121950" y="1854225"/>
            <a:ext cx="2025051" cy="1268906"/>
          </a:xfrm>
          <a:prstGeom prst="rect">
            <a:avLst/>
          </a:prstGeom>
          <a:noFill/>
          <a:ln>
            <a:noFill/>
          </a:ln>
        </p:spPr>
      </p:pic>
      <p:pic>
        <p:nvPicPr>
          <p:cNvPr id="739" name="Google Shape;739;p38"/>
          <p:cNvPicPr preferRelativeResize="0"/>
          <p:nvPr/>
        </p:nvPicPr>
        <p:blipFill>
          <a:blip r:embed="rId6">
            <a:alphaModFix/>
          </a:blip>
          <a:stretch>
            <a:fillRect/>
          </a:stretch>
        </p:blipFill>
        <p:spPr>
          <a:xfrm>
            <a:off x="2204575" y="802238"/>
            <a:ext cx="3910699" cy="1661600"/>
          </a:xfrm>
          <a:prstGeom prst="rect">
            <a:avLst/>
          </a:prstGeom>
          <a:noFill/>
          <a:ln>
            <a:noFill/>
          </a:ln>
        </p:spPr>
      </p:pic>
      <p:pic>
        <p:nvPicPr>
          <p:cNvPr id="740" name="Google Shape;740;p38"/>
          <p:cNvPicPr preferRelativeResize="0"/>
          <p:nvPr/>
        </p:nvPicPr>
        <p:blipFill>
          <a:blip r:embed="rId7">
            <a:alphaModFix/>
          </a:blip>
          <a:stretch>
            <a:fillRect/>
          </a:stretch>
        </p:blipFill>
        <p:spPr>
          <a:xfrm>
            <a:off x="6071650" y="928612"/>
            <a:ext cx="2762299" cy="23424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8"/>
                                        </p:tgtEl>
                                        <p:attrNameLst>
                                          <p:attrName>style.visibility</p:attrName>
                                        </p:attrNameLst>
                                      </p:cBhvr>
                                      <p:to>
                                        <p:strVal val="visible"/>
                                      </p:to>
                                    </p:set>
                                    <p:anim calcmode="lin" valueType="num">
                                      <p:cBhvr additive="base">
                                        <p:cTn dur="1"/>
                                        <p:tgtEl>
                                          <p:spTgt spid="66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737"/>
                                        </p:tgtEl>
                                        <p:attrNameLst>
                                          <p:attrName>style.visibility</p:attrName>
                                        </p:attrNameLst>
                                      </p:cBhvr>
                                      <p:to>
                                        <p:strVal val="visible"/>
                                      </p:to>
                                    </p:set>
                                    <p:anim calcmode="lin" valueType="num">
                                      <p:cBhvr additive="base">
                                        <p:cTn dur="1000"/>
                                        <p:tgtEl>
                                          <p:spTgt spid="7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gtEl>
                                        <p:attrNameLst>
                                          <p:attrName>style.visibility</p:attrName>
                                        </p:attrNameLst>
                                      </p:cBhvr>
                                      <p:to>
                                        <p:strVal val="visible"/>
                                      </p:to>
                                    </p:set>
                                    <p:anim calcmode="lin" valueType="num">
                                      <p:cBhvr additive="base">
                                        <p:cTn dur="1"/>
                                        <p:tgtEl>
                                          <p:spTgt spid="7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40"/>
                                        </p:tgtEl>
                                        <p:attrNameLst>
                                          <p:attrName>style.visibility</p:attrName>
                                        </p:attrNameLst>
                                      </p:cBhvr>
                                      <p:to>
                                        <p:strVal val="visible"/>
                                      </p:to>
                                    </p:set>
                                    <p:anim calcmode="lin" valueType="num">
                                      <p:cBhvr additive="base">
                                        <p:cTn dur="1000"/>
                                        <p:tgtEl>
                                          <p:spTgt spid="74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39"/>
          <p:cNvSpPr txBox="1"/>
          <p:nvPr/>
        </p:nvSpPr>
        <p:spPr>
          <a:xfrm>
            <a:off x="181750" y="207000"/>
            <a:ext cx="87534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SzPts val="1100"/>
              <a:buNone/>
            </a:pPr>
            <a:r>
              <a:rPr b="1" lang="en" sz="3000">
                <a:solidFill>
                  <a:schemeClr val="dk1"/>
                </a:solidFill>
              </a:rPr>
              <a:t>Hyperparameter Tuning</a:t>
            </a:r>
            <a:endParaRPr b="1" sz="3000">
              <a:solidFill>
                <a:schemeClr val="dk1"/>
              </a:solidFill>
            </a:endParaRPr>
          </a:p>
        </p:txBody>
      </p:sp>
      <p:sp>
        <p:nvSpPr>
          <p:cNvPr id="746" name="Google Shape;746;p39"/>
          <p:cNvSpPr txBox="1"/>
          <p:nvPr/>
        </p:nvSpPr>
        <p:spPr>
          <a:xfrm>
            <a:off x="75050" y="877600"/>
            <a:ext cx="5408100" cy="1965600"/>
          </a:xfrm>
          <a:prstGeom prst="rect">
            <a:avLst/>
          </a:prstGeom>
          <a:noFill/>
          <a:ln>
            <a:noFill/>
          </a:ln>
        </p:spPr>
        <p:txBody>
          <a:bodyPr anchorCtr="0" anchor="t" bIns="34275" lIns="68575" spcFirstLastPara="1" rIns="68575" wrap="square" tIns="34275">
            <a:spAutoFit/>
          </a:bodyPr>
          <a:lstStyle/>
          <a:p>
            <a:pPr indent="-317500" lvl="0" marL="457200" rtl="0" algn="l">
              <a:lnSpc>
                <a:spcPct val="130000"/>
              </a:lnSpc>
              <a:spcBef>
                <a:spcPts val="0"/>
              </a:spcBef>
              <a:spcAft>
                <a:spcPts val="0"/>
              </a:spcAft>
              <a:buClr>
                <a:srgbClr val="3A3838"/>
              </a:buClr>
              <a:buSzPts val="1400"/>
              <a:buChar char="●"/>
            </a:pPr>
            <a:r>
              <a:rPr lang="en">
                <a:solidFill>
                  <a:srgbClr val="3A3838"/>
                </a:solidFill>
              </a:rPr>
              <a:t>Lastly, we performed Hyperparameter Tuning using BayesianOptimization and train the model again with the best params we get. </a:t>
            </a:r>
            <a:endParaRPr>
              <a:solidFill>
                <a:srgbClr val="3A3838"/>
              </a:solidFill>
            </a:endParaRPr>
          </a:p>
          <a:p>
            <a:pPr indent="-317500" lvl="0" marL="457200" rtl="0" algn="l">
              <a:lnSpc>
                <a:spcPct val="130000"/>
              </a:lnSpc>
              <a:spcBef>
                <a:spcPts val="0"/>
              </a:spcBef>
              <a:spcAft>
                <a:spcPts val="0"/>
              </a:spcAft>
              <a:buClr>
                <a:srgbClr val="3A3838"/>
              </a:buClr>
              <a:buSzPts val="1400"/>
              <a:buChar char="●"/>
            </a:pPr>
            <a:r>
              <a:rPr lang="en">
                <a:solidFill>
                  <a:srgbClr val="3A3838"/>
                </a:solidFill>
              </a:rPr>
              <a:t>The final accuracy we get for the VGG16 Transfer Learning model is </a:t>
            </a:r>
            <a:r>
              <a:rPr b="1" lang="en">
                <a:solidFill>
                  <a:srgbClr val="3A3838"/>
                </a:solidFill>
              </a:rPr>
              <a:t>91%</a:t>
            </a:r>
            <a:r>
              <a:rPr lang="en">
                <a:solidFill>
                  <a:srgbClr val="3A3838"/>
                </a:solidFill>
              </a:rPr>
              <a:t> on unseen data, a significant improvement over the baseline accuracy of just </a:t>
            </a:r>
            <a:r>
              <a:rPr b="1" lang="en">
                <a:solidFill>
                  <a:srgbClr val="3A3838"/>
                </a:solidFill>
              </a:rPr>
              <a:t>83%</a:t>
            </a:r>
            <a:r>
              <a:rPr lang="en">
                <a:solidFill>
                  <a:srgbClr val="3A3838"/>
                </a:solidFill>
              </a:rPr>
              <a:t>.</a:t>
            </a:r>
            <a:endParaRPr>
              <a:solidFill>
                <a:srgbClr val="3A3838"/>
              </a:solidFill>
            </a:endParaRPr>
          </a:p>
          <a:p>
            <a:pPr indent="0" lvl="0" marL="457200" rtl="0" algn="l">
              <a:lnSpc>
                <a:spcPct val="130000"/>
              </a:lnSpc>
              <a:spcBef>
                <a:spcPts val="0"/>
              </a:spcBef>
              <a:spcAft>
                <a:spcPts val="0"/>
              </a:spcAft>
              <a:buNone/>
            </a:pPr>
            <a:r>
              <a:t/>
            </a:r>
            <a:endParaRPr>
              <a:solidFill>
                <a:srgbClr val="3A3838"/>
              </a:solidFill>
            </a:endParaRPr>
          </a:p>
        </p:txBody>
      </p:sp>
      <p:grpSp>
        <p:nvGrpSpPr>
          <p:cNvPr id="747" name="Google Shape;747;p39"/>
          <p:cNvGrpSpPr/>
          <p:nvPr/>
        </p:nvGrpSpPr>
        <p:grpSpPr>
          <a:xfrm rot="4439184">
            <a:off x="7728471" y="-701543"/>
            <a:ext cx="2066757" cy="2172187"/>
            <a:chOff x="-845286" y="-1196058"/>
            <a:chExt cx="2755665" cy="2896237"/>
          </a:xfrm>
        </p:grpSpPr>
        <p:sp>
          <p:nvSpPr>
            <p:cNvPr id="748" name="Google Shape;748;p39"/>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49" name="Google Shape;749;p39"/>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750" name="Google Shape;750;p39"/>
          <p:cNvSpPr/>
          <p:nvPr/>
        </p:nvSpPr>
        <p:spPr>
          <a:xfrm>
            <a:off x="7687502" y="104468"/>
            <a:ext cx="581532" cy="540804"/>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51" name="Google Shape;751;p39"/>
          <p:cNvSpPr/>
          <p:nvPr/>
        </p:nvSpPr>
        <p:spPr>
          <a:xfrm rot="-3517186">
            <a:off x="-694566" y="4038625"/>
            <a:ext cx="938996" cy="2197885"/>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52" name="Google Shape;752;p39"/>
          <p:cNvSpPr/>
          <p:nvPr/>
        </p:nvSpPr>
        <p:spPr>
          <a:xfrm rot="1718335">
            <a:off x="191409" y="4954276"/>
            <a:ext cx="580285" cy="53964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nvGrpSpPr>
          <p:cNvPr id="753" name="Google Shape;753;p39"/>
          <p:cNvGrpSpPr/>
          <p:nvPr/>
        </p:nvGrpSpPr>
        <p:grpSpPr>
          <a:xfrm>
            <a:off x="7065763" y="3985798"/>
            <a:ext cx="268937" cy="273354"/>
            <a:chOff x="2085450" y="842250"/>
            <a:chExt cx="483700" cy="481850"/>
          </a:xfrm>
        </p:grpSpPr>
        <p:sp>
          <p:nvSpPr>
            <p:cNvPr id="754" name="Google Shape;754;p39"/>
            <p:cNvSpPr/>
            <p:nvPr/>
          </p:nvSpPr>
          <p:spPr>
            <a:xfrm>
              <a:off x="2085525" y="926925"/>
              <a:ext cx="483625" cy="397175"/>
            </a:xfrm>
            <a:custGeom>
              <a:rect b="b" l="l" r="r" t="t"/>
              <a:pathLst>
                <a:path extrusionOk="0" h="15887" w="19345">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55" name="Google Shape;755;p39"/>
            <p:cNvSpPr/>
            <p:nvPr/>
          </p:nvSpPr>
          <p:spPr>
            <a:xfrm>
              <a:off x="2085450" y="1151875"/>
              <a:ext cx="143650" cy="87575"/>
            </a:xfrm>
            <a:custGeom>
              <a:rect b="b" l="l" r="r" t="t"/>
              <a:pathLst>
                <a:path extrusionOk="0" h="3503" w="5746">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56" name="Google Shape;756;p39"/>
            <p:cNvSpPr/>
            <p:nvPr/>
          </p:nvSpPr>
          <p:spPr>
            <a:xfrm>
              <a:off x="2274775" y="842250"/>
              <a:ext cx="294375" cy="197650"/>
            </a:xfrm>
            <a:custGeom>
              <a:rect b="b" l="l" r="r" t="t"/>
              <a:pathLst>
                <a:path extrusionOk="0" h="7906" w="11775">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757" name="Google Shape;757;p39"/>
          <p:cNvSpPr txBox="1"/>
          <p:nvPr/>
        </p:nvSpPr>
        <p:spPr>
          <a:xfrm>
            <a:off x="6701425" y="4670200"/>
            <a:ext cx="1264200" cy="34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Transfer Learning</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nvGrpSpPr>
          <p:cNvPr id="758" name="Google Shape;758;p39"/>
          <p:cNvGrpSpPr/>
          <p:nvPr/>
        </p:nvGrpSpPr>
        <p:grpSpPr>
          <a:xfrm>
            <a:off x="5518020" y="3125025"/>
            <a:ext cx="1183404" cy="1583355"/>
            <a:chOff x="6459272" y="1635629"/>
            <a:chExt cx="1498548" cy="1859270"/>
          </a:xfrm>
        </p:grpSpPr>
        <p:sp>
          <p:nvSpPr>
            <p:cNvPr id="759" name="Google Shape;759;p39"/>
            <p:cNvSpPr/>
            <p:nvPr/>
          </p:nvSpPr>
          <p:spPr>
            <a:xfrm>
              <a:off x="6459282" y="2070564"/>
              <a:ext cx="1424335" cy="1424335"/>
            </a:xfrm>
            <a:custGeom>
              <a:rect b="b" l="l" r="r" t="t"/>
              <a:pathLst>
                <a:path extrusionOk="0" h="50281" w="50281">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60" name="Google Shape;760;p39"/>
            <p:cNvSpPr/>
            <p:nvPr/>
          </p:nvSpPr>
          <p:spPr>
            <a:xfrm>
              <a:off x="6459272" y="2070564"/>
              <a:ext cx="1424335" cy="724164"/>
            </a:xfrm>
            <a:custGeom>
              <a:rect b="b" l="l" r="r" t="t"/>
              <a:pathLst>
                <a:path extrusionOk="0" h="25564" w="50281">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61" name="Google Shape;761;p39"/>
            <p:cNvSpPr/>
            <p:nvPr/>
          </p:nvSpPr>
          <p:spPr>
            <a:xfrm>
              <a:off x="7694034" y="2662819"/>
              <a:ext cx="263786" cy="263786"/>
            </a:xfrm>
            <a:custGeom>
              <a:rect b="b" l="l" r="r" t="t"/>
              <a:pathLst>
                <a:path extrusionOk="0" h="9312" w="9312">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62" name="Google Shape;762;p39"/>
            <p:cNvSpPr/>
            <p:nvPr/>
          </p:nvSpPr>
          <p:spPr>
            <a:xfrm>
              <a:off x="7750039" y="2718823"/>
              <a:ext cx="151467" cy="151467"/>
            </a:xfrm>
            <a:custGeom>
              <a:rect b="b" l="l" r="r" t="t"/>
              <a:pathLst>
                <a:path extrusionOk="0" h="5347" w="5347">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63" name="Google Shape;763;p39"/>
            <p:cNvSpPr txBox="1"/>
            <p:nvPr/>
          </p:nvSpPr>
          <p:spPr>
            <a:xfrm>
              <a:off x="6459278" y="1635629"/>
              <a:ext cx="1498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Baseline Model</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764" name="Google Shape;764;p39"/>
          <p:cNvGrpSpPr/>
          <p:nvPr/>
        </p:nvGrpSpPr>
        <p:grpSpPr>
          <a:xfrm>
            <a:off x="4492594" y="3461722"/>
            <a:ext cx="1183404" cy="1589200"/>
            <a:chOff x="6459272" y="2070564"/>
            <a:chExt cx="1498548" cy="1866135"/>
          </a:xfrm>
        </p:grpSpPr>
        <p:sp>
          <p:nvSpPr>
            <p:cNvPr id="765" name="Google Shape;765;p39"/>
            <p:cNvSpPr/>
            <p:nvPr/>
          </p:nvSpPr>
          <p:spPr>
            <a:xfrm>
              <a:off x="6459282" y="2070564"/>
              <a:ext cx="1424335" cy="1424335"/>
            </a:xfrm>
            <a:custGeom>
              <a:rect b="b" l="l" r="r" t="t"/>
              <a:pathLst>
                <a:path extrusionOk="0" h="50281" w="50281">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66" name="Google Shape;766;p39"/>
            <p:cNvSpPr/>
            <p:nvPr/>
          </p:nvSpPr>
          <p:spPr>
            <a:xfrm>
              <a:off x="6459272" y="2070564"/>
              <a:ext cx="1424335" cy="724164"/>
            </a:xfrm>
            <a:custGeom>
              <a:rect b="b" l="l" r="r" t="t"/>
              <a:pathLst>
                <a:path extrusionOk="0" h="25564" w="50281">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67" name="Google Shape;767;p39"/>
            <p:cNvSpPr/>
            <p:nvPr/>
          </p:nvSpPr>
          <p:spPr>
            <a:xfrm>
              <a:off x="7694034" y="2662819"/>
              <a:ext cx="263786" cy="263786"/>
            </a:xfrm>
            <a:custGeom>
              <a:rect b="b" l="l" r="r" t="t"/>
              <a:pathLst>
                <a:path extrusionOk="0" h="9312" w="9312">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68" name="Google Shape;768;p39"/>
            <p:cNvSpPr/>
            <p:nvPr/>
          </p:nvSpPr>
          <p:spPr>
            <a:xfrm>
              <a:off x="7750039" y="2718823"/>
              <a:ext cx="151467" cy="151467"/>
            </a:xfrm>
            <a:custGeom>
              <a:rect b="b" l="l" r="r" t="t"/>
              <a:pathLst>
                <a:path extrusionOk="0" h="5347" w="5347">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69" name="Google Shape;769;p39"/>
            <p:cNvSpPr txBox="1"/>
            <p:nvPr/>
          </p:nvSpPr>
          <p:spPr>
            <a:xfrm>
              <a:off x="6459280" y="3507099"/>
              <a:ext cx="1498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rgbClr val="434343"/>
                  </a:solidFill>
                  <a:latin typeface="Fira Sans Extra Condensed Medium"/>
                  <a:ea typeface="Fira Sans Extra Condensed Medium"/>
                  <a:cs typeface="Fira Sans Extra Condensed Medium"/>
                  <a:sym typeface="Fira Sans Extra Condensed Medium"/>
                </a:rPr>
                <a:t>Image Augmentation &amp; Regularization</a:t>
              </a:r>
              <a:endParaRPr sz="1200">
                <a:solidFill>
                  <a:srgbClr val="434343"/>
                </a:solidFill>
                <a:latin typeface="Fira Sans Extra Condensed Medium"/>
                <a:ea typeface="Fira Sans Extra Condensed Medium"/>
                <a:cs typeface="Fira Sans Extra Condensed Medium"/>
                <a:sym typeface="Fira Sans Extra Condensed Medium"/>
              </a:endParaRPr>
            </a:p>
            <a:p>
              <a:pPr indent="0" lvl="0" marL="0" rtl="0" algn="ctr">
                <a:spcBef>
                  <a:spcPts val="0"/>
                </a:spcBef>
                <a:spcAft>
                  <a:spcPts val="0"/>
                </a:spcAft>
                <a:buNone/>
              </a:pPr>
              <a:r>
                <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770" name="Google Shape;770;p39"/>
          <p:cNvGrpSpPr/>
          <p:nvPr/>
        </p:nvGrpSpPr>
        <p:grpSpPr>
          <a:xfrm>
            <a:off x="3285425" y="3224875"/>
            <a:ext cx="1488269" cy="1449823"/>
            <a:chOff x="4930629" y="1792444"/>
            <a:chExt cx="1884600" cy="1702469"/>
          </a:xfrm>
        </p:grpSpPr>
        <p:sp>
          <p:nvSpPr>
            <p:cNvPr id="771" name="Google Shape;771;p39"/>
            <p:cNvSpPr/>
            <p:nvPr/>
          </p:nvSpPr>
          <p:spPr>
            <a:xfrm>
              <a:off x="5160743" y="2070564"/>
              <a:ext cx="1424335" cy="1424335"/>
            </a:xfrm>
            <a:custGeom>
              <a:rect b="b" l="l" r="r" t="t"/>
              <a:pathLst>
                <a:path extrusionOk="0" h="50281" w="50281">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1" y="1"/>
                    <a:pt x="0" y="11252"/>
                    <a:pt x="0" y="25135"/>
                  </a:cubicBezTo>
                  <a:cubicBezTo>
                    <a:pt x="0" y="39017"/>
                    <a:pt x="11251" y="50281"/>
                    <a:pt x="25134" y="50281"/>
                  </a:cubicBezTo>
                  <a:cubicBezTo>
                    <a:pt x="39017" y="50281"/>
                    <a:pt x="50280" y="39017"/>
                    <a:pt x="50280" y="25135"/>
                  </a:cubicBezTo>
                  <a:cubicBezTo>
                    <a:pt x="50280" y="11252"/>
                    <a:pt x="39017" y="1"/>
                    <a:pt x="251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72" name="Google Shape;772;p39"/>
            <p:cNvSpPr/>
            <p:nvPr/>
          </p:nvSpPr>
          <p:spPr>
            <a:xfrm>
              <a:off x="5161054" y="2794714"/>
              <a:ext cx="1423683" cy="700199"/>
            </a:xfrm>
            <a:custGeom>
              <a:rect b="b" l="l" r="r" t="t"/>
              <a:pathLst>
                <a:path extrusionOk="0" h="24718" w="50258">
                  <a:moveTo>
                    <a:pt x="1" y="0"/>
                  </a:moveTo>
                  <a:cubicBezTo>
                    <a:pt x="227" y="13681"/>
                    <a:pt x="11383" y="24718"/>
                    <a:pt x="25123" y="24718"/>
                  </a:cubicBezTo>
                  <a:cubicBezTo>
                    <a:pt x="38875" y="24718"/>
                    <a:pt x="50031" y="13681"/>
                    <a:pt x="50257" y="0"/>
                  </a:cubicBezTo>
                  <a:lnTo>
                    <a:pt x="45816" y="0"/>
                  </a:lnTo>
                  <a:cubicBezTo>
                    <a:pt x="45590" y="11216"/>
                    <a:pt x="36398" y="20277"/>
                    <a:pt x="25123" y="20277"/>
                  </a:cubicBezTo>
                  <a:cubicBezTo>
                    <a:pt x="13848" y="20277"/>
                    <a:pt x="4656" y="11216"/>
                    <a:pt x="4430"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73" name="Google Shape;773;p39"/>
            <p:cNvSpPr txBox="1"/>
            <p:nvPr/>
          </p:nvSpPr>
          <p:spPr>
            <a:xfrm>
              <a:off x="4930629" y="1792444"/>
              <a:ext cx="18846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Train Test Split</a:t>
              </a:r>
              <a:endParaRPr sz="1200">
                <a:solidFill>
                  <a:srgbClr val="434343"/>
                </a:solidFill>
                <a:latin typeface="Fira Sans Extra Condensed Medium"/>
                <a:ea typeface="Fira Sans Extra Condensed Medium"/>
                <a:cs typeface="Fira Sans Extra Condensed Medium"/>
                <a:sym typeface="Fira Sans Extra Condensed Medium"/>
              </a:endParaRPr>
            </a:p>
          </p:txBody>
        </p:sp>
        <p:sp>
          <p:nvSpPr>
            <p:cNvPr id="774" name="Google Shape;774;p39"/>
            <p:cNvSpPr/>
            <p:nvPr/>
          </p:nvSpPr>
          <p:spPr>
            <a:xfrm>
              <a:off x="6392814" y="2662819"/>
              <a:ext cx="263786" cy="263786"/>
            </a:xfrm>
            <a:custGeom>
              <a:rect b="b" l="l" r="r" t="t"/>
              <a:pathLst>
                <a:path extrusionOk="0" h="9312" w="9312">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75" name="Google Shape;775;p39"/>
            <p:cNvSpPr/>
            <p:nvPr/>
          </p:nvSpPr>
          <p:spPr>
            <a:xfrm>
              <a:off x="6449130" y="2718823"/>
              <a:ext cx="151467" cy="151467"/>
            </a:xfrm>
            <a:custGeom>
              <a:rect b="b" l="l" r="r" t="t"/>
              <a:pathLst>
                <a:path extrusionOk="0" h="5347" w="5347">
                  <a:moveTo>
                    <a:pt x="2668" y="0"/>
                  </a:moveTo>
                  <a:cubicBezTo>
                    <a:pt x="1192" y="0"/>
                    <a:pt x="1" y="1191"/>
                    <a:pt x="1" y="2679"/>
                  </a:cubicBezTo>
                  <a:cubicBezTo>
                    <a:pt x="1" y="4156"/>
                    <a:pt x="1192"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776" name="Google Shape;776;p39"/>
          <p:cNvGrpSpPr/>
          <p:nvPr/>
        </p:nvGrpSpPr>
        <p:grpSpPr>
          <a:xfrm>
            <a:off x="2440326" y="3461722"/>
            <a:ext cx="1180771" cy="1596150"/>
            <a:chOff x="3860477" y="2070564"/>
            <a:chExt cx="1495214" cy="1874296"/>
          </a:xfrm>
        </p:grpSpPr>
        <p:sp>
          <p:nvSpPr>
            <p:cNvPr id="777" name="Google Shape;777;p39"/>
            <p:cNvSpPr/>
            <p:nvPr/>
          </p:nvSpPr>
          <p:spPr>
            <a:xfrm>
              <a:off x="3860514" y="2070564"/>
              <a:ext cx="1424335" cy="1424335"/>
            </a:xfrm>
            <a:custGeom>
              <a:rect b="b" l="l" r="r" t="t"/>
              <a:pathLst>
                <a:path extrusionOk="0" h="50281" w="50281">
                  <a:moveTo>
                    <a:pt x="25146" y="4430"/>
                  </a:moveTo>
                  <a:cubicBezTo>
                    <a:pt x="36565" y="4430"/>
                    <a:pt x="45851" y="13717"/>
                    <a:pt x="45851" y="25135"/>
                  </a:cubicBezTo>
                  <a:cubicBezTo>
                    <a:pt x="45851" y="36553"/>
                    <a:pt x="36565" y="45840"/>
                    <a:pt x="25146" y="45840"/>
                  </a:cubicBezTo>
                  <a:cubicBezTo>
                    <a:pt x="13728" y="45840"/>
                    <a:pt x="4442" y="36553"/>
                    <a:pt x="4442" y="25135"/>
                  </a:cubicBezTo>
                  <a:cubicBezTo>
                    <a:pt x="4442" y="13717"/>
                    <a:pt x="13728" y="4430"/>
                    <a:pt x="25146" y="4430"/>
                  </a:cubicBezTo>
                  <a:close/>
                  <a:moveTo>
                    <a:pt x="25146" y="1"/>
                  </a:moveTo>
                  <a:cubicBezTo>
                    <a:pt x="11264" y="1"/>
                    <a:pt x="0" y="11252"/>
                    <a:pt x="0" y="25135"/>
                  </a:cubicBezTo>
                  <a:cubicBezTo>
                    <a:pt x="0" y="39017"/>
                    <a:pt x="11264" y="50281"/>
                    <a:pt x="25146" y="50281"/>
                  </a:cubicBezTo>
                  <a:cubicBezTo>
                    <a:pt x="39029" y="50281"/>
                    <a:pt x="50281" y="39017"/>
                    <a:pt x="50281" y="25135"/>
                  </a:cubicBezTo>
                  <a:cubicBezTo>
                    <a:pt x="50281"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78" name="Google Shape;778;p39"/>
            <p:cNvSpPr/>
            <p:nvPr/>
          </p:nvSpPr>
          <p:spPr>
            <a:xfrm>
              <a:off x="3860514"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2" y="25278"/>
                    <a:pt x="4442" y="25135"/>
                  </a:cubicBezTo>
                  <a:cubicBezTo>
                    <a:pt x="4442" y="13717"/>
                    <a:pt x="13728" y="4430"/>
                    <a:pt x="25146" y="4430"/>
                  </a:cubicBezTo>
                  <a:cubicBezTo>
                    <a:pt x="36565" y="4430"/>
                    <a:pt x="45851" y="13717"/>
                    <a:pt x="45851" y="25135"/>
                  </a:cubicBezTo>
                  <a:cubicBezTo>
                    <a:pt x="45851" y="25278"/>
                    <a:pt x="45840" y="25420"/>
                    <a:pt x="45840" y="25563"/>
                  </a:cubicBezTo>
                  <a:lnTo>
                    <a:pt x="50269" y="25563"/>
                  </a:lnTo>
                  <a:cubicBezTo>
                    <a:pt x="50281" y="25420"/>
                    <a:pt x="50281" y="25278"/>
                    <a:pt x="50281" y="25135"/>
                  </a:cubicBezTo>
                  <a:cubicBezTo>
                    <a:pt x="50281" y="11252"/>
                    <a:pt x="39029" y="1"/>
                    <a:pt x="2514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79" name="Google Shape;779;p39"/>
            <p:cNvSpPr txBox="1"/>
            <p:nvPr/>
          </p:nvSpPr>
          <p:spPr>
            <a:xfrm>
              <a:off x="3860477" y="3515260"/>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Balancing Data</a:t>
              </a:r>
              <a:endParaRPr sz="1200">
                <a:solidFill>
                  <a:srgbClr val="434343"/>
                </a:solidFill>
                <a:latin typeface="Fira Sans Extra Condensed Medium"/>
                <a:ea typeface="Fira Sans Extra Condensed Medium"/>
                <a:cs typeface="Fira Sans Extra Condensed Medium"/>
                <a:sym typeface="Fira Sans Extra Condensed Medium"/>
              </a:endParaRPr>
            </a:p>
          </p:txBody>
        </p:sp>
        <p:sp>
          <p:nvSpPr>
            <p:cNvPr id="780" name="Google Shape;780;p39"/>
            <p:cNvSpPr/>
            <p:nvPr/>
          </p:nvSpPr>
          <p:spPr>
            <a:xfrm>
              <a:off x="5091934" y="2662819"/>
              <a:ext cx="263757" cy="263786"/>
            </a:xfrm>
            <a:custGeom>
              <a:rect b="b" l="l" r="r" t="t"/>
              <a:pathLst>
                <a:path extrusionOk="0" h="9312" w="9311">
                  <a:moveTo>
                    <a:pt x="4656" y="1"/>
                  </a:moveTo>
                  <a:cubicBezTo>
                    <a:pt x="2084" y="1"/>
                    <a:pt x="0" y="2085"/>
                    <a:pt x="0" y="4656"/>
                  </a:cubicBezTo>
                  <a:cubicBezTo>
                    <a:pt x="0" y="7228"/>
                    <a:pt x="2084" y="9312"/>
                    <a:pt x="4656" y="9312"/>
                  </a:cubicBezTo>
                  <a:cubicBezTo>
                    <a:pt x="7227" y="9312"/>
                    <a:pt x="9311" y="7228"/>
                    <a:pt x="9311" y="4656"/>
                  </a:cubicBezTo>
                  <a:cubicBezTo>
                    <a:pt x="9311" y="2085"/>
                    <a:pt x="7227" y="1"/>
                    <a:pt x="465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81" name="Google Shape;781;p39"/>
            <p:cNvSpPr/>
            <p:nvPr/>
          </p:nvSpPr>
          <p:spPr>
            <a:xfrm>
              <a:off x="5147910" y="2718823"/>
              <a:ext cx="151807" cy="151467"/>
            </a:xfrm>
            <a:custGeom>
              <a:rect b="b" l="l" r="r" t="t"/>
              <a:pathLst>
                <a:path extrusionOk="0" h="5347" w="5359">
                  <a:moveTo>
                    <a:pt x="2680" y="0"/>
                  </a:moveTo>
                  <a:cubicBezTo>
                    <a:pt x="1203" y="0"/>
                    <a:pt x="1" y="1191"/>
                    <a:pt x="1" y="2679"/>
                  </a:cubicBezTo>
                  <a:cubicBezTo>
                    <a:pt x="1" y="4156"/>
                    <a:pt x="1203" y="5346"/>
                    <a:pt x="2680" y="5346"/>
                  </a:cubicBezTo>
                  <a:cubicBezTo>
                    <a:pt x="4156" y="5346"/>
                    <a:pt x="5358" y="4156"/>
                    <a:pt x="5358" y="2679"/>
                  </a:cubicBezTo>
                  <a:cubicBezTo>
                    <a:pt x="5358" y="1191"/>
                    <a:pt x="4156" y="0"/>
                    <a:pt x="26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782" name="Google Shape;782;p39"/>
          <p:cNvGrpSpPr/>
          <p:nvPr/>
        </p:nvGrpSpPr>
        <p:grpSpPr>
          <a:xfrm>
            <a:off x="1412781" y="3165600"/>
            <a:ext cx="1181010" cy="1509098"/>
            <a:chOff x="2559294" y="1722840"/>
            <a:chExt cx="1495517" cy="1772073"/>
          </a:xfrm>
        </p:grpSpPr>
        <p:sp>
          <p:nvSpPr>
            <p:cNvPr id="783" name="Google Shape;783;p39"/>
            <p:cNvSpPr/>
            <p:nvPr/>
          </p:nvSpPr>
          <p:spPr>
            <a:xfrm>
              <a:off x="2559294" y="2070564"/>
              <a:ext cx="1424335" cy="1424335"/>
            </a:xfrm>
            <a:custGeom>
              <a:rect b="b" l="l" r="r" t="t"/>
              <a:pathLst>
                <a:path extrusionOk="0" h="50281" w="50281">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2" y="1"/>
                    <a:pt x="0" y="11252"/>
                    <a:pt x="0" y="25135"/>
                  </a:cubicBezTo>
                  <a:cubicBezTo>
                    <a:pt x="0" y="39017"/>
                    <a:pt x="11252" y="50281"/>
                    <a:pt x="25134" y="50281"/>
                  </a:cubicBezTo>
                  <a:cubicBezTo>
                    <a:pt x="39017" y="50281"/>
                    <a:pt x="50280" y="39017"/>
                    <a:pt x="50280" y="25135"/>
                  </a:cubicBezTo>
                  <a:cubicBezTo>
                    <a:pt x="50280" y="11252"/>
                    <a:pt x="39017" y="1"/>
                    <a:pt x="251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84" name="Google Shape;784;p39"/>
            <p:cNvSpPr/>
            <p:nvPr/>
          </p:nvSpPr>
          <p:spPr>
            <a:xfrm>
              <a:off x="2559634" y="2794714"/>
              <a:ext cx="1423655" cy="700199"/>
            </a:xfrm>
            <a:custGeom>
              <a:rect b="b" l="l" r="r" t="t"/>
              <a:pathLst>
                <a:path extrusionOk="0" h="24718" w="50257">
                  <a:moveTo>
                    <a:pt x="0" y="0"/>
                  </a:moveTo>
                  <a:cubicBezTo>
                    <a:pt x="226" y="13681"/>
                    <a:pt x="11382" y="24718"/>
                    <a:pt x="25122" y="24718"/>
                  </a:cubicBezTo>
                  <a:cubicBezTo>
                    <a:pt x="38862" y="24718"/>
                    <a:pt x="50030" y="13681"/>
                    <a:pt x="50256" y="0"/>
                  </a:cubicBezTo>
                  <a:lnTo>
                    <a:pt x="45815" y="0"/>
                  </a:lnTo>
                  <a:cubicBezTo>
                    <a:pt x="45589" y="11216"/>
                    <a:pt x="36397" y="20277"/>
                    <a:pt x="25122" y="20277"/>
                  </a:cubicBezTo>
                  <a:cubicBezTo>
                    <a:pt x="13847" y="20277"/>
                    <a:pt x="4655" y="11216"/>
                    <a:pt x="4429"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85" name="Google Shape;785;p39"/>
            <p:cNvSpPr/>
            <p:nvPr/>
          </p:nvSpPr>
          <p:spPr>
            <a:xfrm>
              <a:off x="3791025" y="2662819"/>
              <a:ext cx="263786" cy="263786"/>
            </a:xfrm>
            <a:custGeom>
              <a:rect b="b" l="l" r="r" t="t"/>
              <a:pathLst>
                <a:path extrusionOk="0" h="9312" w="9312">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86" name="Google Shape;786;p39"/>
            <p:cNvSpPr/>
            <p:nvPr/>
          </p:nvSpPr>
          <p:spPr>
            <a:xfrm>
              <a:off x="3847030" y="2718823"/>
              <a:ext cx="151467" cy="151467"/>
            </a:xfrm>
            <a:custGeom>
              <a:rect b="b" l="l" r="r" t="t"/>
              <a:pathLst>
                <a:path extrusionOk="0" h="5347" w="5347">
                  <a:moveTo>
                    <a:pt x="2679" y="0"/>
                  </a:moveTo>
                  <a:cubicBezTo>
                    <a:pt x="1191" y="0"/>
                    <a:pt x="0" y="1191"/>
                    <a:pt x="0" y="2679"/>
                  </a:cubicBezTo>
                  <a:cubicBezTo>
                    <a:pt x="0" y="4156"/>
                    <a:pt x="1191"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87" name="Google Shape;787;p39"/>
            <p:cNvSpPr txBox="1"/>
            <p:nvPr/>
          </p:nvSpPr>
          <p:spPr>
            <a:xfrm>
              <a:off x="2559539" y="1722840"/>
              <a:ext cx="14952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Pre-processing</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788" name="Google Shape;788;p39"/>
          <p:cNvGrpSpPr/>
          <p:nvPr/>
        </p:nvGrpSpPr>
        <p:grpSpPr>
          <a:xfrm>
            <a:off x="387065" y="3461722"/>
            <a:ext cx="1179153" cy="1595275"/>
            <a:chOff x="1260425" y="2070564"/>
            <a:chExt cx="1493166" cy="1873268"/>
          </a:xfrm>
        </p:grpSpPr>
        <p:sp>
          <p:nvSpPr>
            <p:cNvPr id="789" name="Google Shape;789;p39"/>
            <p:cNvSpPr/>
            <p:nvPr/>
          </p:nvSpPr>
          <p:spPr>
            <a:xfrm>
              <a:off x="1260425" y="2070564"/>
              <a:ext cx="1424335" cy="1424335"/>
            </a:xfrm>
            <a:custGeom>
              <a:rect b="b" l="l" r="r" t="t"/>
              <a:pathLst>
                <a:path extrusionOk="0" h="50281" w="50281">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90" name="Google Shape;790;p39"/>
            <p:cNvSpPr/>
            <p:nvPr/>
          </p:nvSpPr>
          <p:spPr>
            <a:xfrm>
              <a:off x="1260425"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91" name="Google Shape;791;p39"/>
            <p:cNvSpPr/>
            <p:nvPr/>
          </p:nvSpPr>
          <p:spPr>
            <a:xfrm>
              <a:off x="2489805" y="2662819"/>
              <a:ext cx="263786" cy="263786"/>
            </a:xfrm>
            <a:custGeom>
              <a:rect b="b" l="l" r="r" t="t"/>
              <a:pathLst>
                <a:path extrusionOk="0" h="9312" w="9312">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92" name="Google Shape;792;p39"/>
            <p:cNvSpPr/>
            <p:nvPr/>
          </p:nvSpPr>
          <p:spPr>
            <a:xfrm>
              <a:off x="2546121" y="2718823"/>
              <a:ext cx="151467" cy="151467"/>
            </a:xfrm>
            <a:custGeom>
              <a:rect b="b" l="l" r="r" t="t"/>
              <a:pathLst>
                <a:path extrusionOk="0" h="5347" w="5347">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93" name="Google Shape;793;p39"/>
            <p:cNvSpPr txBox="1"/>
            <p:nvPr/>
          </p:nvSpPr>
          <p:spPr>
            <a:xfrm>
              <a:off x="1260472" y="3514232"/>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Collection</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794" name="Google Shape;794;p39"/>
          <p:cNvGrpSpPr/>
          <p:nvPr/>
        </p:nvGrpSpPr>
        <p:grpSpPr>
          <a:xfrm>
            <a:off x="796156" y="3883607"/>
            <a:ext cx="331208" cy="358139"/>
            <a:chOff x="-3771675" y="3971775"/>
            <a:chExt cx="291300" cy="292025"/>
          </a:xfrm>
        </p:grpSpPr>
        <p:sp>
          <p:nvSpPr>
            <p:cNvPr id="795" name="Google Shape;795;p39"/>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96" name="Google Shape;796;p39"/>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97" name="Google Shape;797;p39"/>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98" name="Google Shape;798;p39"/>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799" name="Google Shape;799;p39"/>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800" name="Google Shape;800;p39"/>
          <p:cNvGrpSpPr/>
          <p:nvPr/>
        </p:nvGrpSpPr>
        <p:grpSpPr>
          <a:xfrm>
            <a:off x="1808922" y="3881359"/>
            <a:ext cx="334079" cy="360316"/>
            <a:chOff x="-4478975" y="3251700"/>
            <a:chExt cx="293825" cy="293800"/>
          </a:xfrm>
        </p:grpSpPr>
        <p:sp>
          <p:nvSpPr>
            <p:cNvPr id="801" name="Google Shape;801;p39"/>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802" name="Google Shape;802;p39"/>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803" name="Google Shape;803;p39"/>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804" name="Google Shape;804;p39"/>
          <p:cNvGrpSpPr/>
          <p:nvPr/>
        </p:nvGrpSpPr>
        <p:grpSpPr>
          <a:xfrm>
            <a:off x="2862226" y="3944854"/>
            <a:ext cx="281278" cy="302324"/>
            <a:chOff x="-13947000" y="3212800"/>
            <a:chExt cx="353675" cy="352400"/>
          </a:xfrm>
        </p:grpSpPr>
        <p:sp>
          <p:nvSpPr>
            <p:cNvPr id="805" name="Google Shape;805;p39"/>
            <p:cNvSpPr/>
            <p:nvPr/>
          </p:nvSpPr>
          <p:spPr>
            <a:xfrm>
              <a:off x="-13947000" y="3212800"/>
              <a:ext cx="229225" cy="268125"/>
            </a:xfrm>
            <a:custGeom>
              <a:rect b="b" l="l" r="r" t="t"/>
              <a:pathLst>
                <a:path extrusionOk="0" h="10725" w="9169">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806" name="Google Shape;806;p39"/>
            <p:cNvSpPr/>
            <p:nvPr/>
          </p:nvSpPr>
          <p:spPr>
            <a:xfrm>
              <a:off x="-13821775" y="3295600"/>
              <a:ext cx="228450" cy="269600"/>
            </a:xfrm>
            <a:custGeom>
              <a:rect b="b" l="l" r="r" t="t"/>
              <a:pathLst>
                <a:path extrusionOk="0" h="10784" w="9138">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807" name="Google Shape;807;p39"/>
          <p:cNvGrpSpPr/>
          <p:nvPr/>
        </p:nvGrpSpPr>
        <p:grpSpPr>
          <a:xfrm>
            <a:off x="4932735" y="3910969"/>
            <a:ext cx="235642" cy="301901"/>
            <a:chOff x="-48233050" y="3569725"/>
            <a:chExt cx="252050" cy="299475"/>
          </a:xfrm>
        </p:grpSpPr>
        <p:sp>
          <p:nvSpPr>
            <p:cNvPr id="808" name="Google Shape;808;p39"/>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809" name="Google Shape;809;p39"/>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810" name="Google Shape;810;p39"/>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811" name="Google Shape;811;p39"/>
          <p:cNvGrpSpPr/>
          <p:nvPr/>
        </p:nvGrpSpPr>
        <p:grpSpPr>
          <a:xfrm>
            <a:off x="5948546" y="3915668"/>
            <a:ext cx="334079" cy="361267"/>
            <a:chOff x="-1591550" y="3597475"/>
            <a:chExt cx="293825" cy="294575"/>
          </a:xfrm>
        </p:grpSpPr>
        <p:sp>
          <p:nvSpPr>
            <p:cNvPr id="812" name="Google Shape;812;p39"/>
            <p:cNvSpPr/>
            <p:nvPr/>
          </p:nvSpPr>
          <p:spPr>
            <a:xfrm>
              <a:off x="-1509625" y="3597475"/>
              <a:ext cx="211900" cy="207150"/>
            </a:xfrm>
            <a:custGeom>
              <a:rect b="b" l="l" r="r" t="t"/>
              <a:pathLst>
                <a:path extrusionOk="0" h="8286" w="8476">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813" name="Google Shape;813;p39"/>
            <p:cNvSpPr/>
            <p:nvPr/>
          </p:nvSpPr>
          <p:spPr>
            <a:xfrm>
              <a:off x="-1541125" y="3719125"/>
              <a:ext cx="120525" cy="118275"/>
            </a:xfrm>
            <a:custGeom>
              <a:rect b="b" l="l" r="r" t="t"/>
              <a:pathLst>
                <a:path extrusionOk="0" h="4731" w="4821">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814" name="Google Shape;814;p39"/>
            <p:cNvSpPr/>
            <p:nvPr/>
          </p:nvSpPr>
          <p:spPr>
            <a:xfrm>
              <a:off x="-1591550" y="3668825"/>
              <a:ext cx="222925" cy="223225"/>
            </a:xfrm>
            <a:custGeom>
              <a:rect b="b" l="l" r="r" t="t"/>
              <a:pathLst>
                <a:path extrusionOk="0" h="8929" w="8917">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rgbClr val="00CA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815" name="Google Shape;815;p39"/>
          <p:cNvGrpSpPr/>
          <p:nvPr/>
        </p:nvGrpSpPr>
        <p:grpSpPr>
          <a:xfrm>
            <a:off x="3839119" y="3891238"/>
            <a:ext cx="379045" cy="409735"/>
            <a:chOff x="-5251625" y="3272950"/>
            <a:chExt cx="292225" cy="292250"/>
          </a:xfrm>
        </p:grpSpPr>
        <p:sp>
          <p:nvSpPr>
            <p:cNvPr id="816" name="Google Shape;816;p39"/>
            <p:cNvSpPr/>
            <p:nvPr/>
          </p:nvSpPr>
          <p:spPr>
            <a:xfrm>
              <a:off x="-5156325" y="3462775"/>
              <a:ext cx="33900" cy="33100"/>
            </a:xfrm>
            <a:custGeom>
              <a:rect b="b" l="l" r="r" t="t"/>
              <a:pathLst>
                <a:path extrusionOk="0" h="1324" w="1356">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817" name="Google Shape;817;p39"/>
            <p:cNvSpPr/>
            <p:nvPr/>
          </p:nvSpPr>
          <p:spPr>
            <a:xfrm>
              <a:off x="-5251625" y="3272950"/>
              <a:ext cx="292225" cy="292250"/>
            </a:xfrm>
            <a:custGeom>
              <a:rect b="b" l="l" r="r" t="t"/>
              <a:pathLst>
                <a:path extrusionOk="0" h="11690" w="11689">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818" name="Google Shape;818;p39"/>
            <p:cNvSpPr/>
            <p:nvPr/>
          </p:nvSpPr>
          <p:spPr>
            <a:xfrm>
              <a:off x="-5011400" y="3350150"/>
              <a:ext cx="33900" cy="33875"/>
            </a:xfrm>
            <a:custGeom>
              <a:rect b="b" l="l" r="r" t="t"/>
              <a:pathLst>
                <a:path extrusionOk="0" h="1355" w="1356">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819" name="Google Shape;819;p39"/>
          <p:cNvGrpSpPr/>
          <p:nvPr/>
        </p:nvGrpSpPr>
        <p:grpSpPr>
          <a:xfrm>
            <a:off x="7699045" y="3086837"/>
            <a:ext cx="1183370" cy="1583355"/>
            <a:chOff x="6459272" y="1635629"/>
            <a:chExt cx="1498506" cy="1859270"/>
          </a:xfrm>
        </p:grpSpPr>
        <p:sp>
          <p:nvSpPr>
            <p:cNvPr id="820" name="Google Shape;820;p39"/>
            <p:cNvSpPr/>
            <p:nvPr/>
          </p:nvSpPr>
          <p:spPr>
            <a:xfrm>
              <a:off x="6459282" y="2070564"/>
              <a:ext cx="1424335" cy="1424335"/>
            </a:xfrm>
            <a:custGeom>
              <a:rect b="b" l="l" r="r" t="t"/>
              <a:pathLst>
                <a:path extrusionOk="0" h="50281" w="50281">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821" name="Google Shape;821;p39"/>
            <p:cNvSpPr/>
            <p:nvPr/>
          </p:nvSpPr>
          <p:spPr>
            <a:xfrm>
              <a:off x="6459272" y="2070564"/>
              <a:ext cx="1424335" cy="724164"/>
            </a:xfrm>
            <a:custGeom>
              <a:rect b="b" l="l" r="r" t="t"/>
              <a:pathLst>
                <a:path extrusionOk="0" h="25564" w="50281">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822" name="Google Shape;822;p39"/>
            <p:cNvSpPr txBox="1"/>
            <p:nvPr/>
          </p:nvSpPr>
          <p:spPr>
            <a:xfrm>
              <a:off x="6459278" y="1635629"/>
              <a:ext cx="1498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Hyperparameter Tuning</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sp>
        <p:nvSpPr>
          <p:cNvPr id="823" name="Google Shape;823;p39"/>
          <p:cNvSpPr/>
          <p:nvPr/>
        </p:nvSpPr>
        <p:spPr>
          <a:xfrm>
            <a:off x="6648599" y="3522412"/>
            <a:ext cx="1124912" cy="1147790"/>
          </a:xfrm>
          <a:custGeom>
            <a:rect b="b" l="l" r="r" t="t"/>
            <a:pathLst>
              <a:path extrusionOk="0" h="50281" w="50281">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9"/>
          <p:cNvSpPr/>
          <p:nvPr/>
        </p:nvSpPr>
        <p:spPr>
          <a:xfrm>
            <a:off x="6648590" y="3522412"/>
            <a:ext cx="1124912" cy="583562"/>
          </a:xfrm>
          <a:custGeom>
            <a:rect b="b" l="l" r="r" t="t"/>
            <a:pathLst>
              <a:path extrusionOk="0" h="25564" w="50281">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
          <p:cNvSpPr/>
          <p:nvPr/>
        </p:nvSpPr>
        <p:spPr>
          <a:xfrm>
            <a:off x="7623723" y="3999688"/>
            <a:ext cx="208333" cy="212570"/>
          </a:xfrm>
          <a:custGeom>
            <a:rect b="b" l="l" r="r" t="t"/>
            <a:pathLst>
              <a:path extrusionOk="0" h="9312" w="9312">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a:off x="7667952" y="4044820"/>
            <a:ext cx="119626" cy="122059"/>
          </a:xfrm>
          <a:custGeom>
            <a:rect b="b" l="l" r="r" t="t"/>
            <a:pathLst>
              <a:path extrusionOk="0" h="5347" w="5347">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7" name="Google Shape;827;p39"/>
          <p:cNvGrpSpPr/>
          <p:nvPr/>
        </p:nvGrpSpPr>
        <p:grpSpPr>
          <a:xfrm>
            <a:off x="8077520" y="3886835"/>
            <a:ext cx="426462" cy="418363"/>
            <a:chOff x="-1183550" y="3586525"/>
            <a:chExt cx="296175" cy="290550"/>
          </a:xfrm>
        </p:grpSpPr>
        <p:sp>
          <p:nvSpPr>
            <p:cNvPr id="828" name="Google Shape;828;p39"/>
            <p:cNvSpPr/>
            <p:nvPr/>
          </p:nvSpPr>
          <p:spPr>
            <a:xfrm>
              <a:off x="-927575" y="3671500"/>
              <a:ext cx="40200" cy="16575"/>
            </a:xfrm>
            <a:custGeom>
              <a:rect b="b" l="l" r="r" t="t"/>
              <a:pathLst>
                <a:path extrusionOk="0" h="663" w="1608">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9"/>
            <p:cNvSpPr/>
            <p:nvPr/>
          </p:nvSpPr>
          <p:spPr>
            <a:xfrm>
              <a:off x="-1183550" y="3671500"/>
              <a:ext cx="39400" cy="16575"/>
            </a:xfrm>
            <a:custGeom>
              <a:rect b="b" l="l" r="r" t="t"/>
              <a:pathLst>
                <a:path extrusionOk="0" h="663" w="1576">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9"/>
            <p:cNvSpPr/>
            <p:nvPr/>
          </p:nvSpPr>
          <p:spPr>
            <a:xfrm>
              <a:off x="-944250" y="3603025"/>
              <a:ext cx="39525" cy="26375"/>
            </a:xfrm>
            <a:custGeom>
              <a:rect b="b" l="l" r="r" t="t"/>
              <a:pathLst>
                <a:path extrusionOk="0" h="1055" w="1581">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9"/>
            <p:cNvSpPr/>
            <p:nvPr/>
          </p:nvSpPr>
          <p:spPr>
            <a:xfrm>
              <a:off x="-1166200" y="3731225"/>
              <a:ext cx="39700" cy="26075"/>
            </a:xfrm>
            <a:custGeom>
              <a:rect b="b" l="l" r="r" t="t"/>
              <a:pathLst>
                <a:path extrusionOk="0" h="1043" w="1588">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9"/>
            <p:cNvSpPr/>
            <p:nvPr/>
          </p:nvSpPr>
          <p:spPr>
            <a:xfrm>
              <a:off x="-944925" y="3730950"/>
              <a:ext cx="40200" cy="26375"/>
            </a:xfrm>
            <a:custGeom>
              <a:rect b="b" l="l" r="r" t="t"/>
              <a:pathLst>
                <a:path extrusionOk="0" h="1055" w="1608">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9"/>
            <p:cNvSpPr/>
            <p:nvPr/>
          </p:nvSpPr>
          <p:spPr>
            <a:xfrm>
              <a:off x="-1167000" y="3603025"/>
              <a:ext cx="40200" cy="26375"/>
            </a:xfrm>
            <a:custGeom>
              <a:rect b="b" l="l" r="r" t="t"/>
              <a:pathLst>
                <a:path extrusionOk="0" h="1055" w="1608">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9"/>
            <p:cNvSpPr/>
            <p:nvPr/>
          </p:nvSpPr>
          <p:spPr>
            <a:xfrm>
              <a:off x="-1065400" y="3658900"/>
              <a:ext cx="59875" cy="77200"/>
            </a:xfrm>
            <a:custGeom>
              <a:rect b="b" l="l" r="r" t="t"/>
              <a:pathLst>
                <a:path extrusionOk="0" h="3088" w="2395">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9"/>
            <p:cNvSpPr/>
            <p:nvPr/>
          </p:nvSpPr>
          <p:spPr>
            <a:xfrm>
              <a:off x="-1078000" y="3809325"/>
              <a:ext cx="85075" cy="67750"/>
            </a:xfrm>
            <a:custGeom>
              <a:rect b="b" l="l" r="r" t="t"/>
              <a:pathLst>
                <a:path extrusionOk="0" h="2710" w="3403">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9"/>
            <p:cNvSpPr/>
            <p:nvPr/>
          </p:nvSpPr>
          <p:spPr>
            <a:xfrm>
              <a:off x="-1135500" y="3586525"/>
              <a:ext cx="193775" cy="204700"/>
            </a:xfrm>
            <a:custGeom>
              <a:rect b="b" l="l" r="r" t="t"/>
              <a:pathLst>
                <a:path extrusionOk="0" h="8188" w="7751">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40"/>
          <p:cNvSpPr txBox="1"/>
          <p:nvPr/>
        </p:nvSpPr>
        <p:spPr>
          <a:xfrm>
            <a:off x="104970" y="191375"/>
            <a:ext cx="85617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3000">
                <a:solidFill>
                  <a:schemeClr val="dk1"/>
                </a:solidFill>
              </a:rPr>
              <a:t>Future Work</a:t>
            </a:r>
            <a:endParaRPr b="1" sz="3000">
              <a:solidFill>
                <a:schemeClr val="dk1"/>
              </a:solidFill>
            </a:endParaRPr>
          </a:p>
        </p:txBody>
      </p:sp>
      <p:sp>
        <p:nvSpPr>
          <p:cNvPr id="842" name="Google Shape;842;p40"/>
          <p:cNvSpPr txBox="1"/>
          <p:nvPr/>
        </p:nvSpPr>
        <p:spPr>
          <a:xfrm>
            <a:off x="157445" y="2250325"/>
            <a:ext cx="85617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3000">
                <a:solidFill>
                  <a:schemeClr val="dk1"/>
                </a:solidFill>
              </a:rPr>
              <a:t>References</a:t>
            </a:r>
            <a:endParaRPr b="1" sz="3000">
              <a:solidFill>
                <a:schemeClr val="dk1"/>
              </a:solidFill>
            </a:endParaRPr>
          </a:p>
        </p:txBody>
      </p:sp>
      <p:sp>
        <p:nvSpPr>
          <p:cNvPr id="843" name="Google Shape;843;p40"/>
          <p:cNvSpPr txBox="1"/>
          <p:nvPr/>
        </p:nvSpPr>
        <p:spPr>
          <a:xfrm>
            <a:off x="157450" y="645275"/>
            <a:ext cx="8883300" cy="1405200"/>
          </a:xfrm>
          <a:prstGeom prst="rect">
            <a:avLst/>
          </a:prstGeom>
          <a:noFill/>
          <a:ln>
            <a:noFill/>
          </a:ln>
        </p:spPr>
        <p:txBody>
          <a:bodyPr anchorCtr="0" anchor="t" bIns="34275" lIns="68575" spcFirstLastPara="1" rIns="68575" wrap="square" tIns="34275">
            <a:spAutoFit/>
          </a:bodyPr>
          <a:lstStyle/>
          <a:p>
            <a:pPr indent="-317500" lvl="0" marL="457200" marR="0" rtl="0" algn="just">
              <a:lnSpc>
                <a:spcPct val="130000"/>
              </a:lnSpc>
              <a:spcBef>
                <a:spcPts val="0"/>
              </a:spcBef>
              <a:spcAft>
                <a:spcPts val="0"/>
              </a:spcAft>
              <a:buClr>
                <a:srgbClr val="333333"/>
              </a:buClr>
              <a:buSzPts val="1400"/>
              <a:buChar char="●"/>
            </a:pPr>
            <a:r>
              <a:rPr lang="en">
                <a:solidFill>
                  <a:srgbClr val="333333"/>
                </a:solidFill>
              </a:rPr>
              <a:t>Our final transfer learning model of VGG16 got an accuracy of </a:t>
            </a:r>
            <a:r>
              <a:rPr b="1" lang="en">
                <a:solidFill>
                  <a:srgbClr val="333333"/>
                </a:solidFill>
              </a:rPr>
              <a:t>91%</a:t>
            </a:r>
            <a:r>
              <a:rPr lang="en">
                <a:solidFill>
                  <a:srgbClr val="333333"/>
                </a:solidFill>
              </a:rPr>
              <a:t>. In future, it would be interesting to see if other Transfer Learning models like InceptionV3 or Xception further outperform VGG16.</a:t>
            </a:r>
            <a:endParaRPr>
              <a:solidFill>
                <a:srgbClr val="333333"/>
              </a:solidFill>
            </a:endParaRPr>
          </a:p>
          <a:p>
            <a:pPr indent="-317500" lvl="0" marL="457200" marR="0" rtl="0" algn="just">
              <a:lnSpc>
                <a:spcPct val="130000"/>
              </a:lnSpc>
              <a:spcBef>
                <a:spcPts val="0"/>
              </a:spcBef>
              <a:spcAft>
                <a:spcPts val="0"/>
              </a:spcAft>
              <a:buClr>
                <a:srgbClr val="333333"/>
              </a:buClr>
              <a:buSzPts val="1400"/>
              <a:buChar char="●"/>
            </a:pPr>
            <a:r>
              <a:rPr lang="en">
                <a:solidFill>
                  <a:srgbClr val="333333"/>
                </a:solidFill>
              </a:rPr>
              <a:t>This project was about detecting IDC type cancer in breast histopathology images. It would be nice to study if the VGG16 classifier we trained in this study would also work well for other types of cancers in breast scan images.</a:t>
            </a:r>
            <a:endParaRPr>
              <a:solidFill>
                <a:srgbClr val="333333"/>
              </a:solidFill>
            </a:endParaRPr>
          </a:p>
        </p:txBody>
      </p:sp>
      <p:sp>
        <p:nvSpPr>
          <p:cNvPr id="844" name="Google Shape;844;p40"/>
          <p:cNvSpPr txBox="1"/>
          <p:nvPr/>
        </p:nvSpPr>
        <p:spPr>
          <a:xfrm>
            <a:off x="104975" y="2704225"/>
            <a:ext cx="8935800" cy="191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[1] </a:t>
            </a:r>
            <a:r>
              <a:rPr lang="en" sz="1100" u="sng">
                <a:solidFill>
                  <a:srgbClr val="1155CC"/>
                </a:solidFill>
                <a:hlinkClick r:id="rId3">
                  <a:extLst>
                    <a:ext uri="{A12FA001-AC4F-418D-AE19-62706E023703}">
                      <ahyp:hlinkClr val="tx"/>
                    </a:ext>
                  </a:extLst>
                </a:hlinkClick>
              </a:rPr>
              <a:t>https://www.kaggle.com/datasets/paultimothymooney/breast-histopathology-images</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[2] </a:t>
            </a:r>
            <a:r>
              <a:rPr lang="en" sz="1100" u="sng">
                <a:solidFill>
                  <a:srgbClr val="1155CC"/>
                </a:solidFill>
                <a:hlinkClick r:id="rId4">
                  <a:extLst>
                    <a:ext uri="{A12FA001-AC4F-418D-AE19-62706E023703}">
                      <ahyp:hlinkClr val="tx"/>
                    </a:ext>
                  </a:extLst>
                </a:hlinkClick>
              </a:rPr>
              <a:t>https://www.analyticsvidhya.com/blog/2021/06/breast-cancer-classification-using-deep-learning/</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[3] </a:t>
            </a:r>
            <a:r>
              <a:rPr lang="en" sz="1100" u="sng">
                <a:solidFill>
                  <a:srgbClr val="1155CC"/>
                </a:solidFill>
                <a:hlinkClick r:id="rId5">
                  <a:extLst>
                    <a:ext uri="{A12FA001-AC4F-418D-AE19-62706E023703}">
                      <ahyp:hlinkClr val="tx"/>
                    </a:ext>
                  </a:extLst>
                </a:hlinkClick>
              </a:rPr>
              <a:t>https://engineering.case.edu/centers/ccipd/sites/ccipd.case.edu/files/Automatic_detection_of_invasive_ductal_carcinoma_in_whole.pdf</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[4] Saad Awadh Alanazi, M. M. Kamruzzaman, Md Nazirul Islam Sarker, Madallah Alruwaili, Yousef Alhwaiti, Nasser Alshammari, Muhammad Hameed Siddiqi, "Boosting Breast Cancer Detection Using Convolutional Neural Network", Journal of Healthcare Engineering, vol. 2021, Article ID 5528622, 11 pages, 2021. </a:t>
            </a:r>
            <a:r>
              <a:rPr lang="en" sz="1100" u="sng">
                <a:solidFill>
                  <a:srgbClr val="1155CC"/>
                </a:solidFill>
                <a:hlinkClick r:id="rId6">
                  <a:extLst>
                    <a:ext uri="{A12FA001-AC4F-418D-AE19-62706E023703}">
                      <ahyp:hlinkClr val="tx"/>
                    </a:ext>
                  </a:extLst>
                </a:hlinkClick>
              </a:rPr>
              <a:t>https://doi.org/10.1155/2021/5528622</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[5] Kittusamy, Kousalya &amp; Saranya, T.. (2021). Improved the detection and classification of breast cancer using hyper parameter tuning. Materials Today: Proceedings. 10.1016/j.matpr.2021.03.707.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[6] </a:t>
            </a:r>
            <a:r>
              <a:rPr lang="en" sz="1100" u="sng">
                <a:solidFill>
                  <a:srgbClr val="1155CC"/>
                </a:solidFill>
                <a:hlinkClick r:id="rId7">
                  <a:extLst>
                    <a:ext uri="{A12FA001-AC4F-418D-AE19-62706E023703}">
                      <ahyp:hlinkClr val="tx"/>
                    </a:ext>
                  </a:extLst>
                </a:hlinkClick>
              </a:rPr>
              <a:t>https://www.analyticsvidhya.com/blog/2018/04/fundamentals-deep-learning-regularization-techniques/</a:t>
            </a:r>
            <a:r>
              <a:rPr lang="en" sz="1100">
                <a:solidFill>
                  <a:schemeClr val="dk1"/>
                </a:solidFill>
              </a:rPr>
              <a:t> </a:t>
            </a:r>
            <a:endParaRPr>
              <a:solidFill>
                <a:srgbClr val="33333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41"/>
          <p:cNvSpPr/>
          <p:nvPr/>
        </p:nvSpPr>
        <p:spPr>
          <a:xfrm rot="5400000">
            <a:off x="7409121" y="2411953"/>
            <a:ext cx="2487517"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50" name="Google Shape;850;p41"/>
          <p:cNvSpPr txBox="1"/>
          <p:nvPr/>
        </p:nvSpPr>
        <p:spPr>
          <a:xfrm>
            <a:off x="3226799" y="2075450"/>
            <a:ext cx="2913900" cy="992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6000">
                <a:solidFill>
                  <a:schemeClr val="dk1"/>
                </a:solidFill>
                <a:latin typeface="Fira Sans Medium"/>
                <a:ea typeface="Fira Sans Medium"/>
                <a:cs typeface="Fira Sans Medium"/>
                <a:sym typeface="Fira Sans Medium"/>
              </a:rPr>
              <a:t>T</a:t>
            </a:r>
            <a:r>
              <a:rPr lang="en" sz="6000">
                <a:solidFill>
                  <a:schemeClr val="dk1"/>
                </a:solidFill>
                <a:latin typeface="Fira Sans Medium"/>
                <a:ea typeface="Fira Sans Medium"/>
                <a:cs typeface="Fira Sans Medium"/>
                <a:sym typeface="Fira Sans Medium"/>
              </a:rPr>
              <a:t>hanks!</a:t>
            </a:r>
            <a:endParaRPr sz="5000">
              <a:solidFill>
                <a:schemeClr val="dk1"/>
              </a:solidFill>
              <a:latin typeface="Fira Sans Medium"/>
              <a:ea typeface="Fira Sans Medium"/>
              <a:cs typeface="Fira Sans Medium"/>
              <a:sym typeface="Fira Sans Medium"/>
            </a:endParaRPr>
          </a:p>
        </p:txBody>
      </p:sp>
      <p:sp>
        <p:nvSpPr>
          <p:cNvPr id="851" name="Google Shape;851;p41"/>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852" name="Google Shape;852;p41"/>
          <p:cNvGrpSpPr/>
          <p:nvPr/>
        </p:nvGrpSpPr>
        <p:grpSpPr>
          <a:xfrm>
            <a:off x="-3127705" y="-2296799"/>
            <a:ext cx="6438080" cy="6236249"/>
            <a:chOff x="-3350613" y="-3018856"/>
            <a:chExt cx="8584107" cy="8314998"/>
          </a:xfrm>
        </p:grpSpPr>
        <p:sp>
          <p:nvSpPr>
            <p:cNvPr id="853" name="Google Shape;853;p41"/>
            <p:cNvSpPr/>
            <p:nvPr/>
          </p:nvSpPr>
          <p:spPr>
            <a:xfrm rot="2476041">
              <a:off x="-634236" y="-2254131"/>
              <a:ext cx="4024137" cy="710553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4" name="Google Shape;854;p41"/>
            <p:cNvSpPr/>
            <p:nvPr/>
          </p:nvSpPr>
          <p:spPr>
            <a:xfrm rot="3140551">
              <a:off x="-1320786" y="-2808187"/>
              <a:ext cx="4024137" cy="710553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5" name="Google Shape;855;p41"/>
            <p:cNvSpPr/>
            <p:nvPr/>
          </p:nvSpPr>
          <p:spPr>
            <a:xfrm rot="8901965">
              <a:off x="3130551" y="555042"/>
              <a:ext cx="1370251" cy="1274286"/>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856" name="Google Shape;856;p41"/>
          <p:cNvGrpSpPr/>
          <p:nvPr/>
        </p:nvGrpSpPr>
        <p:grpSpPr>
          <a:xfrm>
            <a:off x="3484084" y="2903033"/>
            <a:ext cx="1621160" cy="302450"/>
            <a:chOff x="3184693" y="3692320"/>
            <a:chExt cx="4122991" cy="928045"/>
          </a:xfrm>
        </p:grpSpPr>
        <p:sp>
          <p:nvSpPr>
            <p:cNvPr id="857" name="Google Shape;857;p41"/>
            <p:cNvSpPr/>
            <p:nvPr/>
          </p:nvSpPr>
          <p:spPr>
            <a:xfrm>
              <a:off x="3184693" y="3773539"/>
              <a:ext cx="3757030" cy="84682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8" name="Google Shape;858;p41"/>
            <p:cNvSpPr/>
            <p:nvPr/>
          </p:nvSpPr>
          <p:spPr>
            <a:xfrm>
              <a:off x="6535428" y="3692320"/>
              <a:ext cx="772256" cy="76060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p:nvPr/>
        </p:nvSpPr>
        <p:spPr>
          <a:xfrm>
            <a:off x="0" y="-243655"/>
            <a:ext cx="3279645" cy="5631565"/>
          </a:xfrm>
          <a:custGeom>
            <a:rect b="b" l="l" r="r" t="t"/>
            <a:pathLst>
              <a:path extrusionOk="0" h="7508753" w="4372860">
                <a:moveTo>
                  <a:pt x="2661351" y="1435"/>
                </a:moveTo>
                <a:cubicBezTo>
                  <a:pt x="3355974" y="-17624"/>
                  <a:pt x="4057718" y="149141"/>
                  <a:pt x="4282136" y="739952"/>
                </a:cubicBezTo>
                <a:cubicBezTo>
                  <a:pt x="4506550" y="1335535"/>
                  <a:pt x="4253639" y="2350402"/>
                  <a:pt x="4175271" y="3127041"/>
                </a:cubicBezTo>
                <a:cubicBezTo>
                  <a:pt x="4100464" y="3898913"/>
                  <a:pt x="4207329" y="4432554"/>
                  <a:pt x="4164583" y="5152012"/>
                </a:cubicBezTo>
                <a:cubicBezTo>
                  <a:pt x="4118277" y="5871476"/>
                  <a:pt x="3929480" y="6771996"/>
                  <a:pt x="3477088" y="7200814"/>
                </a:cubicBezTo>
                <a:cubicBezTo>
                  <a:pt x="3081241" y="7576030"/>
                  <a:pt x="2489032" y="7586452"/>
                  <a:pt x="1951028" y="7350182"/>
                </a:cubicBezTo>
                <a:lnTo>
                  <a:pt x="1790700" y="7268067"/>
                </a:lnTo>
                <a:lnTo>
                  <a:pt x="1790700" y="7360673"/>
                </a:lnTo>
                <a:lnTo>
                  <a:pt x="0" y="7360673"/>
                </a:lnTo>
                <a:lnTo>
                  <a:pt x="0" y="185173"/>
                </a:lnTo>
                <a:lnTo>
                  <a:pt x="1659303" y="185173"/>
                </a:lnTo>
                <a:lnTo>
                  <a:pt x="1661275" y="184277"/>
                </a:lnTo>
                <a:cubicBezTo>
                  <a:pt x="1972964" y="63374"/>
                  <a:pt x="2315821" y="8581"/>
                  <a:pt x="2661351" y="1435"/>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4" name="Google Shape;144;p27"/>
          <p:cNvSpPr txBox="1"/>
          <p:nvPr/>
        </p:nvSpPr>
        <p:spPr>
          <a:xfrm>
            <a:off x="468498" y="2207077"/>
            <a:ext cx="2026036" cy="6232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lt1"/>
                </a:solidFill>
                <a:latin typeface="Fira Sans Medium"/>
                <a:ea typeface="Fira Sans Medium"/>
                <a:cs typeface="Fira Sans Medium"/>
                <a:sym typeface="Fira Sans Medium"/>
              </a:rPr>
              <a:t>Contents</a:t>
            </a:r>
            <a:endParaRPr sz="3000">
              <a:solidFill>
                <a:schemeClr val="lt1"/>
              </a:solidFill>
              <a:latin typeface="Fira Sans Medium"/>
              <a:ea typeface="Fira Sans Medium"/>
              <a:cs typeface="Fira Sans Medium"/>
              <a:sym typeface="Fira Sans Medium"/>
            </a:endParaRPr>
          </a:p>
        </p:txBody>
      </p:sp>
      <p:sp>
        <p:nvSpPr>
          <p:cNvPr id="145" name="Google Shape;145;p27"/>
          <p:cNvSpPr txBox="1"/>
          <p:nvPr/>
        </p:nvSpPr>
        <p:spPr>
          <a:xfrm>
            <a:off x="4929181" y="260398"/>
            <a:ext cx="1977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Introduction</a:t>
            </a:r>
            <a:endParaRPr sz="1400">
              <a:solidFill>
                <a:schemeClr val="dk1"/>
              </a:solidFill>
              <a:latin typeface="Fira Sans Medium"/>
              <a:ea typeface="Fira Sans Medium"/>
              <a:cs typeface="Fira Sans Medium"/>
              <a:sym typeface="Fira Sans Medium"/>
            </a:endParaRPr>
          </a:p>
        </p:txBody>
      </p:sp>
      <p:sp>
        <p:nvSpPr>
          <p:cNvPr id="146" name="Google Shape;146;p27"/>
          <p:cNvSpPr txBox="1"/>
          <p:nvPr/>
        </p:nvSpPr>
        <p:spPr>
          <a:xfrm>
            <a:off x="4937102" y="596129"/>
            <a:ext cx="1977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The Dataset</a:t>
            </a:r>
            <a:endParaRPr sz="1400">
              <a:solidFill>
                <a:schemeClr val="dk1"/>
              </a:solidFill>
              <a:latin typeface="Fira Sans Medium"/>
              <a:ea typeface="Fira Sans Medium"/>
              <a:cs typeface="Fira Sans Medium"/>
              <a:sym typeface="Fira Sans Medium"/>
            </a:endParaRPr>
          </a:p>
        </p:txBody>
      </p:sp>
      <p:sp>
        <p:nvSpPr>
          <p:cNvPr id="147" name="Google Shape;147;p27"/>
          <p:cNvSpPr txBox="1"/>
          <p:nvPr/>
        </p:nvSpPr>
        <p:spPr>
          <a:xfrm>
            <a:off x="4937102" y="941386"/>
            <a:ext cx="1977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Data Pre-processing</a:t>
            </a:r>
            <a:endParaRPr sz="1400">
              <a:solidFill>
                <a:schemeClr val="dk1"/>
              </a:solidFill>
              <a:latin typeface="Fira Sans Medium"/>
              <a:ea typeface="Fira Sans Medium"/>
              <a:cs typeface="Fira Sans Medium"/>
              <a:sym typeface="Fira Sans Medium"/>
            </a:endParaRPr>
          </a:p>
        </p:txBody>
      </p:sp>
      <p:sp>
        <p:nvSpPr>
          <p:cNvPr id="148" name="Google Shape;148;p27"/>
          <p:cNvSpPr txBox="1"/>
          <p:nvPr/>
        </p:nvSpPr>
        <p:spPr>
          <a:xfrm>
            <a:off x="4937102" y="1303364"/>
            <a:ext cx="1977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Handling Imbalanced Data</a:t>
            </a:r>
            <a:endParaRPr sz="1400">
              <a:solidFill>
                <a:schemeClr val="dk1"/>
              </a:solidFill>
              <a:latin typeface="Fira Sans Medium"/>
              <a:ea typeface="Fira Sans Medium"/>
              <a:cs typeface="Fira Sans Medium"/>
              <a:sym typeface="Fira Sans Medium"/>
            </a:endParaRPr>
          </a:p>
        </p:txBody>
      </p:sp>
      <p:sp>
        <p:nvSpPr>
          <p:cNvPr id="149" name="Google Shape;149;p27"/>
          <p:cNvSpPr txBox="1"/>
          <p:nvPr/>
        </p:nvSpPr>
        <p:spPr>
          <a:xfrm>
            <a:off x="4937089" y="1659193"/>
            <a:ext cx="23649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Train Test Split</a:t>
            </a:r>
            <a:endParaRPr sz="1400">
              <a:solidFill>
                <a:schemeClr val="dk1"/>
              </a:solidFill>
              <a:latin typeface="Fira Sans Medium"/>
              <a:ea typeface="Fira Sans Medium"/>
              <a:cs typeface="Fira Sans Medium"/>
              <a:sym typeface="Fira Sans Medium"/>
            </a:endParaRPr>
          </a:p>
        </p:txBody>
      </p:sp>
      <p:sp>
        <p:nvSpPr>
          <p:cNvPr id="150" name="Google Shape;150;p27"/>
          <p:cNvSpPr txBox="1"/>
          <p:nvPr/>
        </p:nvSpPr>
        <p:spPr>
          <a:xfrm>
            <a:off x="4937102" y="2008591"/>
            <a:ext cx="1977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Image Augmentation</a:t>
            </a:r>
            <a:endParaRPr sz="1400">
              <a:solidFill>
                <a:schemeClr val="dk1"/>
              </a:solidFill>
              <a:latin typeface="Fira Sans Medium"/>
              <a:ea typeface="Fira Sans Medium"/>
              <a:cs typeface="Fira Sans Medium"/>
              <a:sym typeface="Fira Sans Medium"/>
            </a:endParaRPr>
          </a:p>
        </p:txBody>
      </p:sp>
      <p:grpSp>
        <p:nvGrpSpPr>
          <p:cNvPr id="151" name="Google Shape;151;p27"/>
          <p:cNvGrpSpPr/>
          <p:nvPr/>
        </p:nvGrpSpPr>
        <p:grpSpPr>
          <a:xfrm>
            <a:off x="4366625" y="325515"/>
            <a:ext cx="133368" cy="4117302"/>
            <a:chOff x="5198853" y="938018"/>
            <a:chExt cx="158375" cy="4866787"/>
          </a:xfrm>
        </p:grpSpPr>
        <p:cxnSp>
          <p:nvCxnSpPr>
            <p:cNvPr id="152" name="Google Shape;152;p27"/>
            <p:cNvCxnSpPr>
              <a:endCxn id="153" idx="4"/>
            </p:cNvCxnSpPr>
            <p:nvPr/>
          </p:nvCxnSpPr>
          <p:spPr>
            <a:xfrm>
              <a:off x="5276613" y="1015305"/>
              <a:ext cx="1200" cy="4789500"/>
            </a:xfrm>
            <a:prstGeom prst="straightConnector1">
              <a:avLst/>
            </a:prstGeom>
            <a:noFill/>
            <a:ln cap="rnd" cmpd="sng" w="28575">
              <a:solidFill>
                <a:srgbClr val="666666"/>
              </a:solidFill>
              <a:prstDash val="dot"/>
              <a:miter lim="800000"/>
              <a:headEnd len="sm" w="sm" type="none"/>
              <a:tailEnd len="sm" w="sm" type="none"/>
            </a:ln>
          </p:spPr>
        </p:cxnSp>
        <p:sp>
          <p:nvSpPr>
            <p:cNvPr id="154" name="Google Shape;154;p27"/>
            <p:cNvSpPr/>
            <p:nvPr/>
          </p:nvSpPr>
          <p:spPr>
            <a:xfrm>
              <a:off x="5198868" y="938018"/>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5" name="Google Shape;155;p27"/>
            <p:cNvSpPr/>
            <p:nvPr/>
          </p:nvSpPr>
          <p:spPr>
            <a:xfrm>
              <a:off x="5201228" y="1721803"/>
              <a:ext cx="156000" cy="156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6" name="Google Shape;156;p27"/>
            <p:cNvSpPr/>
            <p:nvPr/>
          </p:nvSpPr>
          <p:spPr>
            <a:xfrm>
              <a:off x="5198853" y="2164674"/>
              <a:ext cx="156000" cy="156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7" name="Google Shape;157;p27"/>
            <p:cNvSpPr/>
            <p:nvPr/>
          </p:nvSpPr>
          <p:spPr>
            <a:xfrm>
              <a:off x="5198853" y="2583857"/>
              <a:ext cx="156000" cy="156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8" name="Google Shape;158;p27"/>
            <p:cNvSpPr/>
            <p:nvPr/>
          </p:nvSpPr>
          <p:spPr>
            <a:xfrm>
              <a:off x="5201228" y="3415096"/>
              <a:ext cx="156000" cy="156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9" name="Google Shape;159;p27"/>
            <p:cNvSpPr/>
            <p:nvPr/>
          </p:nvSpPr>
          <p:spPr>
            <a:xfrm>
              <a:off x="5201228" y="3834627"/>
              <a:ext cx="156000" cy="156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0" name="Google Shape;160;p27"/>
            <p:cNvSpPr/>
            <p:nvPr/>
          </p:nvSpPr>
          <p:spPr>
            <a:xfrm>
              <a:off x="5198853" y="4624688"/>
              <a:ext cx="156000" cy="156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1" name="Google Shape;161;p27"/>
            <p:cNvSpPr/>
            <p:nvPr/>
          </p:nvSpPr>
          <p:spPr>
            <a:xfrm>
              <a:off x="5198853" y="5292946"/>
              <a:ext cx="156000" cy="156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62" name="Google Shape;162;p27"/>
          <p:cNvSpPr txBox="1"/>
          <p:nvPr/>
        </p:nvSpPr>
        <p:spPr>
          <a:xfrm>
            <a:off x="4937102" y="2360522"/>
            <a:ext cx="1977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Regularization</a:t>
            </a:r>
            <a:endParaRPr sz="1400">
              <a:solidFill>
                <a:schemeClr val="dk1"/>
              </a:solidFill>
              <a:latin typeface="Fira Sans Medium"/>
              <a:ea typeface="Fira Sans Medium"/>
              <a:cs typeface="Fira Sans Medium"/>
              <a:sym typeface="Fira Sans Medium"/>
            </a:endParaRPr>
          </a:p>
        </p:txBody>
      </p:sp>
      <p:sp>
        <p:nvSpPr>
          <p:cNvPr id="163" name="Google Shape;163;p27"/>
          <p:cNvSpPr txBox="1"/>
          <p:nvPr/>
        </p:nvSpPr>
        <p:spPr>
          <a:xfrm>
            <a:off x="4937102" y="3061853"/>
            <a:ext cx="1977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Baseline model Results</a:t>
            </a:r>
            <a:endParaRPr sz="1400">
              <a:solidFill>
                <a:schemeClr val="dk1"/>
              </a:solidFill>
              <a:latin typeface="Fira Sans Medium"/>
              <a:ea typeface="Fira Sans Medium"/>
              <a:cs typeface="Fira Sans Medium"/>
              <a:sym typeface="Fira Sans Medium"/>
            </a:endParaRPr>
          </a:p>
        </p:txBody>
      </p:sp>
      <p:sp>
        <p:nvSpPr>
          <p:cNvPr id="164" name="Google Shape;164;p27"/>
          <p:cNvSpPr txBox="1"/>
          <p:nvPr/>
        </p:nvSpPr>
        <p:spPr>
          <a:xfrm>
            <a:off x="4929174" y="3412500"/>
            <a:ext cx="25263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Transfer Learning Model (VGG16)</a:t>
            </a:r>
            <a:endParaRPr sz="1400">
              <a:solidFill>
                <a:schemeClr val="dk1"/>
              </a:solidFill>
              <a:latin typeface="Fira Sans Medium"/>
              <a:ea typeface="Fira Sans Medium"/>
              <a:cs typeface="Fira Sans Medium"/>
              <a:sym typeface="Fira Sans Medium"/>
            </a:endParaRPr>
          </a:p>
        </p:txBody>
      </p:sp>
      <p:sp>
        <p:nvSpPr>
          <p:cNvPr id="165" name="Google Shape;165;p27"/>
          <p:cNvSpPr txBox="1"/>
          <p:nvPr/>
        </p:nvSpPr>
        <p:spPr>
          <a:xfrm>
            <a:off x="3460775" y="249975"/>
            <a:ext cx="622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01</a:t>
            </a:r>
            <a:endParaRPr sz="1400">
              <a:solidFill>
                <a:schemeClr val="dk1"/>
              </a:solidFill>
              <a:latin typeface="Fira Sans Medium"/>
              <a:ea typeface="Fira Sans Medium"/>
              <a:cs typeface="Fira Sans Medium"/>
              <a:sym typeface="Fira Sans Medium"/>
            </a:endParaRPr>
          </a:p>
        </p:txBody>
      </p:sp>
      <p:sp>
        <p:nvSpPr>
          <p:cNvPr id="166" name="Google Shape;166;p27"/>
          <p:cNvSpPr txBox="1"/>
          <p:nvPr/>
        </p:nvSpPr>
        <p:spPr>
          <a:xfrm>
            <a:off x="3460775" y="596129"/>
            <a:ext cx="622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02</a:t>
            </a:r>
            <a:endParaRPr sz="1400">
              <a:solidFill>
                <a:schemeClr val="dk1"/>
              </a:solidFill>
              <a:latin typeface="Fira Sans Medium"/>
              <a:ea typeface="Fira Sans Medium"/>
              <a:cs typeface="Fira Sans Medium"/>
              <a:sym typeface="Fira Sans Medium"/>
            </a:endParaRPr>
          </a:p>
        </p:txBody>
      </p:sp>
      <p:sp>
        <p:nvSpPr>
          <p:cNvPr id="167" name="Google Shape;167;p27"/>
          <p:cNvSpPr txBox="1"/>
          <p:nvPr/>
        </p:nvSpPr>
        <p:spPr>
          <a:xfrm>
            <a:off x="3460775" y="941386"/>
            <a:ext cx="622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03</a:t>
            </a:r>
            <a:endParaRPr sz="1400">
              <a:solidFill>
                <a:schemeClr val="dk1"/>
              </a:solidFill>
              <a:latin typeface="Fira Sans Medium"/>
              <a:ea typeface="Fira Sans Medium"/>
              <a:cs typeface="Fira Sans Medium"/>
              <a:sym typeface="Fira Sans Medium"/>
            </a:endParaRPr>
          </a:p>
        </p:txBody>
      </p:sp>
      <p:sp>
        <p:nvSpPr>
          <p:cNvPr id="168" name="Google Shape;168;p27"/>
          <p:cNvSpPr txBox="1"/>
          <p:nvPr/>
        </p:nvSpPr>
        <p:spPr>
          <a:xfrm>
            <a:off x="3460775" y="1303364"/>
            <a:ext cx="622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04</a:t>
            </a:r>
            <a:endParaRPr sz="1400">
              <a:solidFill>
                <a:schemeClr val="dk1"/>
              </a:solidFill>
              <a:latin typeface="Fira Sans Medium"/>
              <a:ea typeface="Fira Sans Medium"/>
              <a:cs typeface="Fira Sans Medium"/>
              <a:sym typeface="Fira Sans Medium"/>
            </a:endParaRPr>
          </a:p>
        </p:txBody>
      </p:sp>
      <p:sp>
        <p:nvSpPr>
          <p:cNvPr id="169" name="Google Shape;169;p27"/>
          <p:cNvSpPr txBox="1"/>
          <p:nvPr/>
        </p:nvSpPr>
        <p:spPr>
          <a:xfrm>
            <a:off x="3460775" y="1659202"/>
            <a:ext cx="622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05</a:t>
            </a:r>
            <a:endParaRPr sz="1400">
              <a:solidFill>
                <a:schemeClr val="dk1"/>
              </a:solidFill>
              <a:latin typeface="Fira Sans Medium"/>
              <a:ea typeface="Fira Sans Medium"/>
              <a:cs typeface="Fira Sans Medium"/>
              <a:sym typeface="Fira Sans Medium"/>
            </a:endParaRPr>
          </a:p>
        </p:txBody>
      </p:sp>
      <p:sp>
        <p:nvSpPr>
          <p:cNvPr id="170" name="Google Shape;170;p27"/>
          <p:cNvSpPr txBox="1"/>
          <p:nvPr/>
        </p:nvSpPr>
        <p:spPr>
          <a:xfrm>
            <a:off x="3460775" y="2008591"/>
            <a:ext cx="622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06</a:t>
            </a:r>
            <a:endParaRPr sz="1400">
              <a:solidFill>
                <a:schemeClr val="dk1"/>
              </a:solidFill>
              <a:latin typeface="Fira Sans Medium"/>
              <a:ea typeface="Fira Sans Medium"/>
              <a:cs typeface="Fira Sans Medium"/>
              <a:sym typeface="Fira Sans Medium"/>
            </a:endParaRPr>
          </a:p>
        </p:txBody>
      </p:sp>
      <p:sp>
        <p:nvSpPr>
          <p:cNvPr id="171" name="Google Shape;171;p27"/>
          <p:cNvSpPr txBox="1"/>
          <p:nvPr/>
        </p:nvSpPr>
        <p:spPr>
          <a:xfrm>
            <a:off x="3460775" y="2360522"/>
            <a:ext cx="622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07</a:t>
            </a:r>
            <a:endParaRPr sz="1400">
              <a:solidFill>
                <a:schemeClr val="dk1"/>
              </a:solidFill>
              <a:latin typeface="Fira Sans Medium"/>
              <a:ea typeface="Fira Sans Medium"/>
              <a:cs typeface="Fira Sans Medium"/>
              <a:sym typeface="Fira Sans Medium"/>
            </a:endParaRPr>
          </a:p>
        </p:txBody>
      </p:sp>
      <p:sp>
        <p:nvSpPr>
          <p:cNvPr id="172" name="Google Shape;172;p27"/>
          <p:cNvSpPr txBox="1"/>
          <p:nvPr/>
        </p:nvSpPr>
        <p:spPr>
          <a:xfrm>
            <a:off x="3460775" y="2712453"/>
            <a:ext cx="622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08</a:t>
            </a:r>
            <a:endParaRPr sz="1400">
              <a:solidFill>
                <a:schemeClr val="dk1"/>
              </a:solidFill>
              <a:latin typeface="Fira Sans Medium"/>
              <a:ea typeface="Fira Sans Medium"/>
              <a:cs typeface="Fira Sans Medium"/>
              <a:sym typeface="Fira Sans Medium"/>
            </a:endParaRPr>
          </a:p>
        </p:txBody>
      </p:sp>
      <p:sp>
        <p:nvSpPr>
          <p:cNvPr id="173" name="Google Shape;173;p27"/>
          <p:cNvSpPr txBox="1"/>
          <p:nvPr/>
        </p:nvSpPr>
        <p:spPr>
          <a:xfrm>
            <a:off x="3460775" y="3067051"/>
            <a:ext cx="622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09</a:t>
            </a:r>
            <a:endParaRPr sz="1400">
              <a:solidFill>
                <a:schemeClr val="dk1"/>
              </a:solidFill>
              <a:latin typeface="Fira Sans Medium"/>
              <a:ea typeface="Fira Sans Medium"/>
              <a:cs typeface="Fira Sans Medium"/>
              <a:sym typeface="Fira Sans Medium"/>
            </a:endParaRPr>
          </a:p>
        </p:txBody>
      </p:sp>
      <p:sp>
        <p:nvSpPr>
          <p:cNvPr id="174" name="Google Shape;174;p27"/>
          <p:cNvSpPr/>
          <p:nvPr/>
        </p:nvSpPr>
        <p:spPr>
          <a:xfrm>
            <a:off x="4367430" y="660024"/>
            <a:ext cx="131400" cy="126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5" name="Google Shape;175;p27"/>
          <p:cNvSpPr/>
          <p:nvPr/>
        </p:nvSpPr>
        <p:spPr>
          <a:xfrm>
            <a:off x="4367417" y="2072506"/>
            <a:ext cx="131400" cy="126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6" name="Google Shape;176;p27"/>
          <p:cNvSpPr/>
          <p:nvPr/>
        </p:nvSpPr>
        <p:spPr>
          <a:xfrm>
            <a:off x="4367417" y="3130956"/>
            <a:ext cx="131400" cy="126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7" name="Google Shape;177;p27"/>
          <p:cNvSpPr txBox="1"/>
          <p:nvPr/>
        </p:nvSpPr>
        <p:spPr>
          <a:xfrm>
            <a:off x="3460775" y="3383526"/>
            <a:ext cx="622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10</a:t>
            </a:r>
            <a:endParaRPr sz="1400">
              <a:solidFill>
                <a:schemeClr val="dk1"/>
              </a:solidFill>
              <a:latin typeface="Fira Sans Medium"/>
              <a:ea typeface="Fira Sans Medium"/>
              <a:cs typeface="Fira Sans Medium"/>
              <a:sym typeface="Fira Sans Medium"/>
            </a:endParaRPr>
          </a:p>
        </p:txBody>
      </p:sp>
      <p:sp>
        <p:nvSpPr>
          <p:cNvPr id="178" name="Google Shape;178;p27"/>
          <p:cNvSpPr txBox="1"/>
          <p:nvPr/>
        </p:nvSpPr>
        <p:spPr>
          <a:xfrm>
            <a:off x="3460775" y="3685976"/>
            <a:ext cx="622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11</a:t>
            </a:r>
            <a:endParaRPr sz="1400">
              <a:solidFill>
                <a:schemeClr val="dk1"/>
              </a:solidFill>
              <a:latin typeface="Fira Sans Medium"/>
              <a:ea typeface="Fira Sans Medium"/>
              <a:cs typeface="Fira Sans Medium"/>
              <a:sym typeface="Fira Sans Medium"/>
            </a:endParaRPr>
          </a:p>
        </p:txBody>
      </p:sp>
      <p:sp>
        <p:nvSpPr>
          <p:cNvPr id="179" name="Google Shape;179;p27"/>
          <p:cNvSpPr txBox="1"/>
          <p:nvPr/>
        </p:nvSpPr>
        <p:spPr>
          <a:xfrm>
            <a:off x="4929180" y="3690963"/>
            <a:ext cx="29670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Transfer Learning Results</a:t>
            </a:r>
            <a:endParaRPr sz="1400">
              <a:solidFill>
                <a:schemeClr val="dk1"/>
              </a:solidFill>
              <a:latin typeface="Fira Sans Medium"/>
              <a:ea typeface="Fira Sans Medium"/>
              <a:cs typeface="Fira Sans Medium"/>
              <a:sym typeface="Fira Sans Medium"/>
            </a:endParaRPr>
          </a:p>
        </p:txBody>
      </p:sp>
      <p:sp>
        <p:nvSpPr>
          <p:cNvPr id="180" name="Google Shape;180;p27"/>
          <p:cNvSpPr/>
          <p:nvPr/>
        </p:nvSpPr>
        <p:spPr>
          <a:xfrm>
            <a:off x="4367617" y="3749867"/>
            <a:ext cx="131400" cy="126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3" name="Google Shape;153;p27"/>
          <p:cNvSpPr/>
          <p:nvPr/>
        </p:nvSpPr>
        <p:spPr>
          <a:xfrm>
            <a:off x="4367417" y="4316817"/>
            <a:ext cx="131400" cy="126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1" name="Google Shape;181;p27"/>
          <p:cNvSpPr txBox="1"/>
          <p:nvPr/>
        </p:nvSpPr>
        <p:spPr>
          <a:xfrm>
            <a:off x="3460775" y="3969451"/>
            <a:ext cx="622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12</a:t>
            </a:r>
            <a:endParaRPr sz="1400">
              <a:solidFill>
                <a:schemeClr val="dk1"/>
              </a:solidFill>
              <a:latin typeface="Fira Sans Medium"/>
              <a:ea typeface="Fira Sans Medium"/>
              <a:cs typeface="Fira Sans Medium"/>
              <a:sym typeface="Fira Sans Medium"/>
            </a:endParaRPr>
          </a:p>
        </p:txBody>
      </p:sp>
      <p:sp>
        <p:nvSpPr>
          <p:cNvPr id="182" name="Google Shape;182;p27"/>
          <p:cNvSpPr txBox="1"/>
          <p:nvPr/>
        </p:nvSpPr>
        <p:spPr>
          <a:xfrm>
            <a:off x="3460775" y="4252926"/>
            <a:ext cx="622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13</a:t>
            </a:r>
            <a:endParaRPr sz="1400">
              <a:solidFill>
                <a:schemeClr val="dk1"/>
              </a:solidFill>
              <a:latin typeface="Fira Sans Medium"/>
              <a:ea typeface="Fira Sans Medium"/>
              <a:cs typeface="Fira Sans Medium"/>
              <a:sym typeface="Fira Sans Medium"/>
            </a:endParaRPr>
          </a:p>
        </p:txBody>
      </p:sp>
      <p:sp>
        <p:nvSpPr>
          <p:cNvPr id="183" name="Google Shape;183;p27"/>
          <p:cNvSpPr txBox="1"/>
          <p:nvPr/>
        </p:nvSpPr>
        <p:spPr>
          <a:xfrm>
            <a:off x="4929182" y="4223250"/>
            <a:ext cx="3220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Future Work</a:t>
            </a:r>
            <a:endParaRPr sz="1400">
              <a:solidFill>
                <a:schemeClr val="dk1"/>
              </a:solidFill>
              <a:latin typeface="Fira Sans Medium"/>
              <a:ea typeface="Fira Sans Medium"/>
              <a:cs typeface="Fira Sans Medium"/>
              <a:sym typeface="Fira Sans Medium"/>
            </a:endParaRPr>
          </a:p>
        </p:txBody>
      </p:sp>
      <p:sp>
        <p:nvSpPr>
          <p:cNvPr id="184" name="Google Shape;184;p27"/>
          <p:cNvSpPr txBox="1"/>
          <p:nvPr/>
        </p:nvSpPr>
        <p:spPr>
          <a:xfrm>
            <a:off x="4929182" y="4481025"/>
            <a:ext cx="3220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References</a:t>
            </a:r>
            <a:endParaRPr sz="1400">
              <a:solidFill>
                <a:schemeClr val="dk1"/>
              </a:solidFill>
              <a:latin typeface="Fira Sans Medium"/>
              <a:ea typeface="Fira Sans Medium"/>
              <a:cs typeface="Fira Sans Medium"/>
              <a:sym typeface="Fira Sans Medium"/>
            </a:endParaRPr>
          </a:p>
        </p:txBody>
      </p:sp>
      <p:sp>
        <p:nvSpPr>
          <p:cNvPr id="185" name="Google Shape;185;p27"/>
          <p:cNvSpPr txBox="1"/>
          <p:nvPr/>
        </p:nvSpPr>
        <p:spPr>
          <a:xfrm>
            <a:off x="4929177" y="2711197"/>
            <a:ext cx="1977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The Baseline Model</a:t>
            </a:r>
            <a:endParaRPr sz="1400">
              <a:solidFill>
                <a:schemeClr val="dk1"/>
              </a:solidFill>
              <a:latin typeface="Fira Sans Medium"/>
              <a:ea typeface="Fira Sans Medium"/>
              <a:cs typeface="Fira Sans Medium"/>
              <a:sym typeface="Fira Sans Medium"/>
            </a:endParaRPr>
          </a:p>
        </p:txBody>
      </p:sp>
      <p:sp>
        <p:nvSpPr>
          <p:cNvPr id="186" name="Google Shape;186;p27"/>
          <p:cNvSpPr/>
          <p:nvPr/>
        </p:nvSpPr>
        <p:spPr>
          <a:xfrm>
            <a:off x="4367417" y="4550167"/>
            <a:ext cx="131400" cy="126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7" name="Google Shape;187;p27"/>
          <p:cNvSpPr txBox="1"/>
          <p:nvPr/>
        </p:nvSpPr>
        <p:spPr>
          <a:xfrm>
            <a:off x="4929182" y="3969450"/>
            <a:ext cx="3220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Hyperparameter Tuning</a:t>
            </a:r>
            <a:endParaRPr sz="1400">
              <a:solidFill>
                <a:schemeClr val="dk1"/>
              </a:solidFill>
              <a:latin typeface="Fira Sans Medium"/>
              <a:ea typeface="Fira Sans Medium"/>
              <a:cs typeface="Fira Sans Medium"/>
              <a:sym typeface="Fira Sans Medium"/>
            </a:endParaRPr>
          </a:p>
        </p:txBody>
      </p:sp>
      <p:sp>
        <p:nvSpPr>
          <p:cNvPr id="188" name="Google Shape;188;p27"/>
          <p:cNvSpPr txBox="1"/>
          <p:nvPr/>
        </p:nvSpPr>
        <p:spPr>
          <a:xfrm>
            <a:off x="3460775" y="4536401"/>
            <a:ext cx="622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14</a:t>
            </a:r>
            <a:endParaRPr sz="1400">
              <a:solidFill>
                <a:schemeClr val="dk1"/>
              </a:solidFill>
              <a:latin typeface="Fira Sans Medium"/>
              <a:ea typeface="Fira Sans Medium"/>
              <a:cs typeface="Fira Sans Medium"/>
              <a:sym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descr="A picture containing text, monitor, computer, computer&#10;&#10;Description automatically generated" id="193" name="Google Shape;193;p28"/>
          <p:cNvPicPr preferRelativeResize="0"/>
          <p:nvPr/>
        </p:nvPicPr>
        <p:blipFill rotWithShape="1">
          <a:blip r:embed="rId3">
            <a:alphaModFix/>
          </a:blip>
          <a:srcRect b="0" l="0" r="0" t="0"/>
          <a:stretch/>
        </p:blipFill>
        <p:spPr>
          <a:xfrm>
            <a:off x="51375" y="964475"/>
            <a:ext cx="4813649" cy="2895829"/>
          </a:xfrm>
          <a:prstGeom prst="rect">
            <a:avLst/>
          </a:prstGeom>
          <a:noFill/>
          <a:ln>
            <a:noFill/>
          </a:ln>
        </p:spPr>
      </p:pic>
      <p:sp>
        <p:nvSpPr>
          <p:cNvPr id="194" name="Google Shape;194;p28"/>
          <p:cNvSpPr txBox="1"/>
          <p:nvPr/>
        </p:nvSpPr>
        <p:spPr>
          <a:xfrm>
            <a:off x="315600" y="253175"/>
            <a:ext cx="3879900" cy="5310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3000">
                <a:solidFill>
                  <a:schemeClr val="dk1"/>
                </a:solidFill>
              </a:rPr>
              <a:t>Introduction</a:t>
            </a:r>
            <a:endParaRPr b="1" sz="3000">
              <a:solidFill>
                <a:schemeClr val="dk1"/>
              </a:solidFill>
            </a:endParaRPr>
          </a:p>
        </p:txBody>
      </p:sp>
      <p:sp>
        <p:nvSpPr>
          <p:cNvPr id="195" name="Google Shape;195;p28"/>
          <p:cNvSpPr txBox="1"/>
          <p:nvPr/>
        </p:nvSpPr>
        <p:spPr>
          <a:xfrm>
            <a:off x="4865025" y="784175"/>
            <a:ext cx="3965400" cy="35949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SzPts val="1100"/>
              <a:buNone/>
            </a:pPr>
            <a:r>
              <a:rPr lang="en" sz="1100">
                <a:solidFill>
                  <a:schemeClr val="dk1"/>
                </a:solidFill>
              </a:rPr>
              <a:t>Breast cancer forms in breast cells and is considered as the second most common type of cancer in women [4]. According to WHO, an estimated 9.6 million women passed away in 2018 due to this [1]. In 2023, it is predicted that 42,000 women in the United States alone will die from this disease [4]. Early detection of breast cancer seemingly increases a patient's chances of survival and previous studies have shown the successful application of Convolutional Neural Network (CNN) to classify Invasive Ductal Carcinoma (IDC) type cancer from Breast Histopathology images [2], [3], [4]. </a:t>
            </a:r>
            <a:endParaRPr sz="1100">
              <a:solidFill>
                <a:schemeClr val="dk1"/>
              </a:solidFill>
            </a:endParaRPr>
          </a:p>
          <a:p>
            <a:pPr indent="0" lvl="0" marL="0" rtl="0" algn="l">
              <a:lnSpc>
                <a:spcPct val="115000"/>
              </a:lnSpc>
              <a:spcBef>
                <a:spcPts val="0"/>
              </a:spcBef>
              <a:spcAft>
                <a:spcPts val="0"/>
              </a:spcAft>
              <a:buSzPts val="1100"/>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In this project, we aim to further enhance the classification performance of CNNs using transfer learning model of  VGG16. We also employ techniques like Regularization, Early Stopping, Data Augmentation, Cross Validation and Hyperparameter Optimization during various phases of the project.</a:t>
            </a:r>
            <a:endParaRPr sz="1100">
              <a:solidFill>
                <a:schemeClr val="dk1"/>
              </a:solidFill>
            </a:endParaRPr>
          </a:p>
          <a:p>
            <a:pPr indent="0" lvl="0" marL="0" marR="0" rtl="0" algn="l">
              <a:lnSpc>
                <a:spcPct val="130000"/>
              </a:lnSpc>
              <a:spcBef>
                <a:spcPts val="0"/>
              </a:spcBef>
              <a:spcAft>
                <a:spcPts val="0"/>
              </a:spcAft>
              <a:buNone/>
            </a:pPr>
            <a:r>
              <a:t/>
            </a:r>
            <a:endParaRPr>
              <a:solidFill>
                <a:srgbClr val="3A3838"/>
              </a:solidFill>
            </a:endParaRPr>
          </a:p>
        </p:txBody>
      </p:sp>
      <p:sp>
        <p:nvSpPr>
          <p:cNvPr id="196" name="Google Shape;196;p28"/>
          <p:cNvSpPr/>
          <p:nvPr/>
        </p:nvSpPr>
        <p:spPr>
          <a:xfrm rot="-3517186">
            <a:off x="-298916" y="4038625"/>
            <a:ext cx="938996" cy="2197885"/>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97" name="Google Shape;197;p28"/>
          <p:cNvSpPr/>
          <p:nvPr/>
        </p:nvSpPr>
        <p:spPr>
          <a:xfrm rot="1718335">
            <a:off x="587059" y="4954276"/>
            <a:ext cx="580285" cy="53964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nvGrpSpPr>
          <p:cNvPr id="198" name="Google Shape;198;p28"/>
          <p:cNvGrpSpPr/>
          <p:nvPr/>
        </p:nvGrpSpPr>
        <p:grpSpPr>
          <a:xfrm rot="4439184">
            <a:off x="7728471" y="-701543"/>
            <a:ext cx="2066757" cy="2172187"/>
            <a:chOff x="-845286" y="-1196058"/>
            <a:chExt cx="2755665" cy="2896237"/>
          </a:xfrm>
        </p:grpSpPr>
        <p:sp>
          <p:nvSpPr>
            <p:cNvPr id="199" name="Google Shape;199;p28"/>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0" name="Google Shape;200;p28"/>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201" name="Google Shape;201;p28"/>
          <p:cNvSpPr/>
          <p:nvPr/>
        </p:nvSpPr>
        <p:spPr>
          <a:xfrm>
            <a:off x="7687502" y="104468"/>
            <a:ext cx="581532" cy="540804"/>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pic>
        <p:nvPicPr>
          <p:cNvPr id="202" name="Google Shape;202;p28"/>
          <p:cNvPicPr preferRelativeResize="0"/>
          <p:nvPr/>
        </p:nvPicPr>
        <p:blipFill>
          <a:blip r:embed="rId4">
            <a:alphaModFix/>
          </a:blip>
          <a:stretch>
            <a:fillRect/>
          </a:stretch>
        </p:blipFill>
        <p:spPr>
          <a:xfrm>
            <a:off x="629200" y="1129675"/>
            <a:ext cx="3566300" cy="2325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nvSpPr>
        <p:spPr>
          <a:xfrm>
            <a:off x="393150" y="1817550"/>
            <a:ext cx="8357700" cy="1125300"/>
          </a:xfrm>
          <a:prstGeom prst="rect">
            <a:avLst/>
          </a:prstGeom>
          <a:noFill/>
          <a:ln>
            <a:noFill/>
          </a:ln>
        </p:spPr>
        <p:txBody>
          <a:bodyPr anchorCtr="0" anchor="t" bIns="34275" lIns="68575" spcFirstLastPara="1" rIns="68575" wrap="square" tIns="34275">
            <a:spAutoFit/>
          </a:bodyPr>
          <a:lstStyle/>
          <a:p>
            <a:pPr indent="0" lvl="0" marL="0" marR="0" rtl="0" algn="just">
              <a:lnSpc>
                <a:spcPct val="130000"/>
              </a:lnSpc>
              <a:spcBef>
                <a:spcPts val="0"/>
              </a:spcBef>
              <a:spcAft>
                <a:spcPts val="0"/>
              </a:spcAft>
              <a:buSzPts val="1100"/>
              <a:buNone/>
            </a:pPr>
            <a:r>
              <a:rPr lang="en">
                <a:solidFill>
                  <a:srgbClr val="333333"/>
                </a:solidFill>
              </a:rPr>
              <a:t>The dataset is the IDC type Breast Histopathology Images dataset made available on Kaggle by Paul Mooney. The inputs are 277,524 patches of size 50x50 extracted from 162 whole mount slide images of Breast Cancer (BCa) specimens [1]. The output will be in the form of class labels 0 and 1 where 0 is non-IDC, that is benign and 1 is IDC, that is malignant.</a:t>
            </a:r>
            <a:endParaRPr>
              <a:solidFill>
                <a:srgbClr val="333333"/>
              </a:solidFill>
            </a:endParaRPr>
          </a:p>
        </p:txBody>
      </p:sp>
      <p:sp>
        <p:nvSpPr>
          <p:cNvPr id="208" name="Google Shape;208;p29"/>
          <p:cNvSpPr/>
          <p:nvPr/>
        </p:nvSpPr>
        <p:spPr>
          <a:xfrm>
            <a:off x="7689671" y="4224002"/>
            <a:ext cx="117848" cy="104173"/>
          </a:xfrm>
          <a:custGeom>
            <a:rect b="b" l="l" r="r" t="t"/>
            <a:pathLst>
              <a:path extrusionOk="0" h="5347" w="5347">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29"/>
          <p:cNvGrpSpPr/>
          <p:nvPr/>
        </p:nvGrpSpPr>
        <p:grpSpPr>
          <a:xfrm>
            <a:off x="3982415" y="3096672"/>
            <a:ext cx="1179153" cy="1595275"/>
            <a:chOff x="1260425" y="2070564"/>
            <a:chExt cx="1493166" cy="1873268"/>
          </a:xfrm>
        </p:grpSpPr>
        <p:sp>
          <p:nvSpPr>
            <p:cNvPr id="210" name="Google Shape;210;p29"/>
            <p:cNvSpPr/>
            <p:nvPr/>
          </p:nvSpPr>
          <p:spPr>
            <a:xfrm>
              <a:off x="1260425" y="2070564"/>
              <a:ext cx="1424335" cy="1424335"/>
            </a:xfrm>
            <a:custGeom>
              <a:rect b="b" l="l" r="r" t="t"/>
              <a:pathLst>
                <a:path extrusionOk="0" h="50281" w="50281">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11" name="Google Shape;211;p29"/>
            <p:cNvSpPr/>
            <p:nvPr/>
          </p:nvSpPr>
          <p:spPr>
            <a:xfrm>
              <a:off x="1260425"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12" name="Google Shape;212;p29"/>
            <p:cNvSpPr/>
            <p:nvPr/>
          </p:nvSpPr>
          <p:spPr>
            <a:xfrm>
              <a:off x="2489805" y="2662819"/>
              <a:ext cx="263786" cy="263786"/>
            </a:xfrm>
            <a:custGeom>
              <a:rect b="b" l="l" r="r" t="t"/>
              <a:pathLst>
                <a:path extrusionOk="0" h="9312" w="9312">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13" name="Google Shape;213;p29"/>
            <p:cNvSpPr/>
            <p:nvPr/>
          </p:nvSpPr>
          <p:spPr>
            <a:xfrm>
              <a:off x="2546121" y="2718823"/>
              <a:ext cx="151467" cy="151467"/>
            </a:xfrm>
            <a:custGeom>
              <a:rect b="b" l="l" r="r" t="t"/>
              <a:pathLst>
                <a:path extrusionOk="0" h="5347" w="5347">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14" name="Google Shape;214;p29"/>
            <p:cNvSpPr txBox="1"/>
            <p:nvPr/>
          </p:nvSpPr>
          <p:spPr>
            <a:xfrm>
              <a:off x="1260472" y="3514232"/>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Collection</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215" name="Google Shape;215;p29"/>
          <p:cNvGrpSpPr/>
          <p:nvPr/>
        </p:nvGrpSpPr>
        <p:grpSpPr>
          <a:xfrm>
            <a:off x="4391506" y="3518557"/>
            <a:ext cx="331208" cy="358139"/>
            <a:chOff x="-3771675" y="3971775"/>
            <a:chExt cx="291300" cy="292025"/>
          </a:xfrm>
        </p:grpSpPr>
        <p:sp>
          <p:nvSpPr>
            <p:cNvPr id="216" name="Google Shape;216;p29"/>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17" name="Google Shape;217;p29"/>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18" name="Google Shape;218;p29"/>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19" name="Google Shape;219;p29"/>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0" name="Google Shape;220;p29"/>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221" name="Google Shape;221;p29"/>
          <p:cNvSpPr/>
          <p:nvPr/>
        </p:nvSpPr>
        <p:spPr>
          <a:xfrm>
            <a:off x="-199950" y="-3036945"/>
            <a:ext cx="9543900" cy="4265700"/>
          </a:xfrm>
          <a:prstGeom prst="ellipse">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nvGrpSpPr>
          <p:cNvPr id="222" name="Google Shape;222;p29"/>
          <p:cNvGrpSpPr/>
          <p:nvPr/>
        </p:nvGrpSpPr>
        <p:grpSpPr>
          <a:xfrm>
            <a:off x="704849" y="183896"/>
            <a:ext cx="7732669" cy="1368502"/>
            <a:chOff x="3311855" y="3736152"/>
            <a:chExt cx="4122990" cy="928050"/>
          </a:xfrm>
        </p:grpSpPr>
        <p:sp>
          <p:nvSpPr>
            <p:cNvPr id="223" name="Google Shape;223;p29"/>
            <p:cNvSpPr/>
            <p:nvPr/>
          </p:nvSpPr>
          <p:spPr>
            <a:xfrm>
              <a:off x="3311855" y="3817376"/>
              <a:ext cx="3757030" cy="84682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24" name="Google Shape;224;p29"/>
            <p:cNvSpPr/>
            <p:nvPr/>
          </p:nvSpPr>
          <p:spPr>
            <a:xfrm>
              <a:off x="6662590" y="3736152"/>
              <a:ext cx="772256" cy="76060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225" name="Google Shape;225;p29"/>
          <p:cNvSpPr txBox="1"/>
          <p:nvPr/>
        </p:nvSpPr>
        <p:spPr>
          <a:xfrm>
            <a:off x="1515400" y="315150"/>
            <a:ext cx="6083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rPr>
              <a:t>The Dataset</a:t>
            </a:r>
            <a:endParaRPr b="1" sz="3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nvSpPr>
        <p:spPr>
          <a:xfrm>
            <a:off x="393150" y="1817550"/>
            <a:ext cx="8357700" cy="1685400"/>
          </a:xfrm>
          <a:prstGeom prst="rect">
            <a:avLst/>
          </a:prstGeom>
          <a:noFill/>
          <a:ln>
            <a:noFill/>
          </a:ln>
        </p:spPr>
        <p:txBody>
          <a:bodyPr anchorCtr="0" anchor="t" bIns="34275" lIns="68575" spcFirstLastPara="1" rIns="68575" wrap="square" tIns="34275">
            <a:spAutoFit/>
          </a:bodyPr>
          <a:lstStyle/>
          <a:p>
            <a:pPr indent="-317500" lvl="0" marL="457200" marR="0" rtl="0" algn="just">
              <a:lnSpc>
                <a:spcPct val="130000"/>
              </a:lnSpc>
              <a:spcBef>
                <a:spcPts val="0"/>
              </a:spcBef>
              <a:spcAft>
                <a:spcPts val="0"/>
              </a:spcAft>
              <a:buClr>
                <a:srgbClr val="333333"/>
              </a:buClr>
              <a:buSzPts val="1400"/>
              <a:buChar char="●"/>
            </a:pPr>
            <a:r>
              <a:rPr lang="en">
                <a:solidFill>
                  <a:srgbClr val="333333"/>
                </a:solidFill>
              </a:rPr>
              <a:t>In the first phase of the project we faced challenges like the data was not being properly formatted and also the class labels were imbalanced. The challenges and their respective solutions are discussed in more detail in next sections</a:t>
            </a:r>
            <a:endParaRPr>
              <a:solidFill>
                <a:srgbClr val="333333"/>
              </a:solidFill>
            </a:endParaRPr>
          </a:p>
          <a:p>
            <a:pPr indent="-317500" lvl="0" marL="457200" marR="0" rtl="0" algn="just">
              <a:lnSpc>
                <a:spcPct val="130000"/>
              </a:lnSpc>
              <a:spcBef>
                <a:spcPts val="0"/>
              </a:spcBef>
              <a:spcAft>
                <a:spcPts val="0"/>
              </a:spcAft>
              <a:buClr>
                <a:srgbClr val="333333"/>
              </a:buClr>
              <a:buSzPts val="1400"/>
              <a:buChar char="●"/>
            </a:pPr>
            <a:r>
              <a:rPr lang="en">
                <a:solidFill>
                  <a:srgbClr val="333333"/>
                </a:solidFill>
              </a:rPr>
              <a:t>In the second phase, we faced the challenges of not being a generalized model. we tackled this in using Stratified K-fold cross validation and then also improved model accuracy using hyperparameter tuning</a:t>
            </a:r>
            <a:endParaRPr>
              <a:solidFill>
                <a:srgbClr val="333333"/>
              </a:solidFill>
            </a:endParaRPr>
          </a:p>
        </p:txBody>
      </p:sp>
      <p:sp>
        <p:nvSpPr>
          <p:cNvPr id="231" name="Google Shape;231;p30"/>
          <p:cNvSpPr/>
          <p:nvPr/>
        </p:nvSpPr>
        <p:spPr>
          <a:xfrm>
            <a:off x="7689671" y="4224002"/>
            <a:ext cx="117848" cy="104173"/>
          </a:xfrm>
          <a:custGeom>
            <a:rect b="b" l="l" r="r" t="t"/>
            <a:pathLst>
              <a:path extrusionOk="0" h="5347" w="5347">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30"/>
          <p:cNvGrpSpPr/>
          <p:nvPr/>
        </p:nvGrpSpPr>
        <p:grpSpPr>
          <a:xfrm>
            <a:off x="3967515" y="3548222"/>
            <a:ext cx="1179153" cy="1595275"/>
            <a:chOff x="1260425" y="2070564"/>
            <a:chExt cx="1493166" cy="1873268"/>
          </a:xfrm>
        </p:grpSpPr>
        <p:sp>
          <p:nvSpPr>
            <p:cNvPr id="233" name="Google Shape;233;p30"/>
            <p:cNvSpPr/>
            <p:nvPr/>
          </p:nvSpPr>
          <p:spPr>
            <a:xfrm>
              <a:off x="1260425" y="2070564"/>
              <a:ext cx="1424335" cy="1424335"/>
            </a:xfrm>
            <a:custGeom>
              <a:rect b="b" l="l" r="r" t="t"/>
              <a:pathLst>
                <a:path extrusionOk="0" h="50281" w="50281">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34" name="Google Shape;234;p30"/>
            <p:cNvSpPr/>
            <p:nvPr/>
          </p:nvSpPr>
          <p:spPr>
            <a:xfrm>
              <a:off x="1260425"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35" name="Google Shape;235;p30"/>
            <p:cNvSpPr/>
            <p:nvPr/>
          </p:nvSpPr>
          <p:spPr>
            <a:xfrm>
              <a:off x="2489805" y="2662819"/>
              <a:ext cx="263786" cy="263786"/>
            </a:xfrm>
            <a:custGeom>
              <a:rect b="b" l="l" r="r" t="t"/>
              <a:pathLst>
                <a:path extrusionOk="0" h="9312" w="9312">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36" name="Google Shape;236;p30"/>
            <p:cNvSpPr/>
            <p:nvPr/>
          </p:nvSpPr>
          <p:spPr>
            <a:xfrm>
              <a:off x="2546121" y="2718823"/>
              <a:ext cx="151467" cy="151467"/>
            </a:xfrm>
            <a:custGeom>
              <a:rect b="b" l="l" r="r" t="t"/>
              <a:pathLst>
                <a:path extrusionOk="0" h="5347" w="5347">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37" name="Google Shape;237;p30"/>
            <p:cNvSpPr txBox="1"/>
            <p:nvPr/>
          </p:nvSpPr>
          <p:spPr>
            <a:xfrm>
              <a:off x="1260472" y="3514232"/>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Collection</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238" name="Google Shape;238;p30"/>
          <p:cNvGrpSpPr/>
          <p:nvPr/>
        </p:nvGrpSpPr>
        <p:grpSpPr>
          <a:xfrm>
            <a:off x="4376606" y="3970107"/>
            <a:ext cx="331208" cy="358139"/>
            <a:chOff x="-3771675" y="3971775"/>
            <a:chExt cx="291300" cy="292025"/>
          </a:xfrm>
        </p:grpSpPr>
        <p:sp>
          <p:nvSpPr>
            <p:cNvPr id="239" name="Google Shape;239;p30"/>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40" name="Google Shape;240;p30"/>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41" name="Google Shape;241;p30"/>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42" name="Google Shape;242;p30"/>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43" name="Google Shape;243;p30"/>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244" name="Google Shape;244;p30"/>
          <p:cNvSpPr/>
          <p:nvPr/>
        </p:nvSpPr>
        <p:spPr>
          <a:xfrm>
            <a:off x="-199950" y="-3036945"/>
            <a:ext cx="9543900" cy="4265700"/>
          </a:xfrm>
          <a:prstGeom prst="ellipse">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nvGrpSpPr>
          <p:cNvPr id="245" name="Google Shape;245;p30"/>
          <p:cNvGrpSpPr/>
          <p:nvPr/>
        </p:nvGrpSpPr>
        <p:grpSpPr>
          <a:xfrm>
            <a:off x="704849" y="183896"/>
            <a:ext cx="7732669" cy="1368502"/>
            <a:chOff x="3311855" y="3736152"/>
            <a:chExt cx="4122990" cy="928050"/>
          </a:xfrm>
        </p:grpSpPr>
        <p:sp>
          <p:nvSpPr>
            <p:cNvPr id="246" name="Google Shape;246;p30"/>
            <p:cNvSpPr/>
            <p:nvPr/>
          </p:nvSpPr>
          <p:spPr>
            <a:xfrm>
              <a:off x="3311855" y="3817376"/>
              <a:ext cx="3757030" cy="84682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47" name="Google Shape;247;p30"/>
            <p:cNvSpPr/>
            <p:nvPr/>
          </p:nvSpPr>
          <p:spPr>
            <a:xfrm>
              <a:off x="6662590" y="3736152"/>
              <a:ext cx="772256" cy="76060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248" name="Google Shape;248;p30"/>
          <p:cNvSpPr txBox="1"/>
          <p:nvPr/>
        </p:nvSpPr>
        <p:spPr>
          <a:xfrm>
            <a:off x="1515400" y="315150"/>
            <a:ext cx="6083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rPr>
              <a:t>Challenges</a:t>
            </a:r>
            <a:endParaRPr b="1" sz="3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nvSpPr>
        <p:spPr>
          <a:xfrm>
            <a:off x="2097823" y="0"/>
            <a:ext cx="50727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lt1"/>
                </a:solidFill>
                <a:latin typeface="Fira Sans Medium"/>
                <a:ea typeface="Fira Sans Medium"/>
                <a:cs typeface="Fira Sans Medium"/>
                <a:sym typeface="Fira Sans Medium"/>
              </a:rPr>
              <a:t>Data Pe-Processing</a:t>
            </a:r>
            <a:endParaRPr sz="2700">
              <a:solidFill>
                <a:schemeClr val="lt1"/>
              </a:solidFill>
              <a:latin typeface="Fira Sans Medium"/>
              <a:ea typeface="Fira Sans Medium"/>
              <a:cs typeface="Fira Sans Medium"/>
              <a:sym typeface="Fira Sans Medium"/>
            </a:endParaRPr>
          </a:p>
        </p:txBody>
      </p:sp>
      <p:sp>
        <p:nvSpPr>
          <p:cNvPr id="254" name="Google Shape;254;p31"/>
          <p:cNvSpPr txBox="1"/>
          <p:nvPr/>
        </p:nvSpPr>
        <p:spPr>
          <a:xfrm>
            <a:off x="105625" y="636625"/>
            <a:ext cx="6749700" cy="1454700"/>
          </a:xfrm>
          <a:prstGeom prst="rect">
            <a:avLst/>
          </a:prstGeom>
          <a:noFill/>
          <a:ln>
            <a:noFill/>
          </a:ln>
        </p:spPr>
        <p:txBody>
          <a:bodyPr anchorCtr="0" anchor="t" bIns="34275" lIns="68575" spcFirstLastPara="1" rIns="68575" wrap="square" tIns="34275">
            <a:spAutoFit/>
          </a:bodyPr>
          <a:lstStyle/>
          <a:p>
            <a:pPr indent="-304800" lvl="0" marL="457200" rtl="0" algn="l">
              <a:lnSpc>
                <a:spcPct val="130000"/>
              </a:lnSpc>
              <a:spcBef>
                <a:spcPts val="0"/>
              </a:spcBef>
              <a:spcAft>
                <a:spcPts val="0"/>
              </a:spcAft>
              <a:buClr>
                <a:srgbClr val="333333"/>
              </a:buClr>
              <a:buSzPts val="1200"/>
              <a:buChar char="●"/>
            </a:pPr>
            <a:r>
              <a:rPr lang="en" sz="1200">
                <a:solidFill>
                  <a:srgbClr val="333333"/>
                </a:solidFill>
              </a:rPr>
              <a:t>The dataset contains images stored in directory structure format of: IDC_regular_ps50_idx5/&lt;patient_id&gt;/&lt;class_label&gt;/&lt;image_name&gt;.png</a:t>
            </a:r>
            <a:endParaRPr sz="1200">
              <a:solidFill>
                <a:srgbClr val="333333"/>
              </a:solidFill>
            </a:endParaRPr>
          </a:p>
          <a:p>
            <a:pPr indent="-304800" lvl="0" marL="457200" rtl="0" algn="l">
              <a:lnSpc>
                <a:spcPct val="130000"/>
              </a:lnSpc>
              <a:spcBef>
                <a:spcPts val="0"/>
              </a:spcBef>
              <a:spcAft>
                <a:spcPts val="0"/>
              </a:spcAft>
              <a:buClr>
                <a:srgbClr val="333333"/>
              </a:buClr>
              <a:buSzPts val="1200"/>
              <a:buChar char="●"/>
            </a:pPr>
            <a:r>
              <a:rPr lang="en" sz="1200">
                <a:solidFill>
                  <a:srgbClr val="333333"/>
                </a:solidFill>
              </a:rPr>
              <a:t>The data in this directory structure would be difficult to process. So we store it in the format of: train_dir/&lt;class_label&gt;/&lt;image_name&gt;.png</a:t>
            </a:r>
            <a:endParaRPr sz="1200">
              <a:solidFill>
                <a:srgbClr val="333333"/>
              </a:solidFill>
            </a:endParaRPr>
          </a:p>
          <a:p>
            <a:pPr indent="-304800" lvl="0" marL="457200" rtl="0" algn="l">
              <a:lnSpc>
                <a:spcPct val="130000"/>
              </a:lnSpc>
              <a:spcBef>
                <a:spcPts val="0"/>
              </a:spcBef>
              <a:spcAft>
                <a:spcPts val="0"/>
              </a:spcAft>
              <a:buClr>
                <a:srgbClr val="333333"/>
              </a:buClr>
              <a:buSzPts val="1200"/>
              <a:buChar char="●"/>
            </a:pPr>
            <a:r>
              <a:rPr lang="en" sz="1200">
                <a:solidFill>
                  <a:srgbClr val="333333"/>
                </a:solidFill>
              </a:rPr>
              <a:t>Further, we load the data using pandas and perform a few numpy operations after which the data looks like:</a:t>
            </a:r>
            <a:endParaRPr sz="1200">
              <a:solidFill>
                <a:srgbClr val="333333"/>
              </a:solidFill>
            </a:endParaRPr>
          </a:p>
        </p:txBody>
      </p:sp>
      <p:sp>
        <p:nvSpPr>
          <p:cNvPr id="255" name="Google Shape;255;p31"/>
          <p:cNvSpPr txBox="1"/>
          <p:nvPr/>
        </p:nvSpPr>
        <p:spPr>
          <a:xfrm>
            <a:off x="244400" y="105625"/>
            <a:ext cx="66108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None/>
            </a:pPr>
            <a:r>
              <a:rPr b="1" lang="en" sz="3000">
                <a:solidFill>
                  <a:schemeClr val="dk1"/>
                </a:solidFill>
              </a:rPr>
              <a:t>Data Pre-Processing</a:t>
            </a:r>
            <a:endParaRPr b="1" sz="3000">
              <a:solidFill>
                <a:schemeClr val="dk1"/>
              </a:solidFill>
            </a:endParaRPr>
          </a:p>
        </p:txBody>
      </p:sp>
      <p:sp>
        <p:nvSpPr>
          <p:cNvPr id="256" name="Google Shape;256;p31"/>
          <p:cNvSpPr/>
          <p:nvPr/>
        </p:nvSpPr>
        <p:spPr>
          <a:xfrm>
            <a:off x="7689596" y="2597952"/>
            <a:ext cx="117848" cy="104173"/>
          </a:xfrm>
          <a:custGeom>
            <a:rect b="b" l="l" r="r" t="t"/>
            <a:pathLst>
              <a:path extrusionOk="0" h="5347" w="5347">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31"/>
          <p:cNvGrpSpPr/>
          <p:nvPr/>
        </p:nvGrpSpPr>
        <p:grpSpPr>
          <a:xfrm>
            <a:off x="7881031" y="1626050"/>
            <a:ext cx="1181010" cy="1509098"/>
            <a:chOff x="2559294" y="1722840"/>
            <a:chExt cx="1495517" cy="1772073"/>
          </a:xfrm>
        </p:grpSpPr>
        <p:sp>
          <p:nvSpPr>
            <p:cNvPr id="258" name="Google Shape;258;p31"/>
            <p:cNvSpPr/>
            <p:nvPr/>
          </p:nvSpPr>
          <p:spPr>
            <a:xfrm>
              <a:off x="2559294" y="2070564"/>
              <a:ext cx="1424335" cy="1424335"/>
            </a:xfrm>
            <a:custGeom>
              <a:rect b="b" l="l" r="r" t="t"/>
              <a:pathLst>
                <a:path extrusionOk="0" h="50281" w="50281">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2" y="1"/>
                    <a:pt x="0" y="11252"/>
                    <a:pt x="0" y="25135"/>
                  </a:cubicBezTo>
                  <a:cubicBezTo>
                    <a:pt x="0" y="39017"/>
                    <a:pt x="11252" y="50281"/>
                    <a:pt x="25134" y="50281"/>
                  </a:cubicBezTo>
                  <a:cubicBezTo>
                    <a:pt x="39017" y="50281"/>
                    <a:pt x="50280" y="39017"/>
                    <a:pt x="50280" y="25135"/>
                  </a:cubicBezTo>
                  <a:cubicBezTo>
                    <a:pt x="50280" y="11252"/>
                    <a:pt x="39017" y="1"/>
                    <a:pt x="251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59" name="Google Shape;259;p31"/>
            <p:cNvSpPr/>
            <p:nvPr/>
          </p:nvSpPr>
          <p:spPr>
            <a:xfrm>
              <a:off x="2559634" y="2794714"/>
              <a:ext cx="1423655" cy="700199"/>
            </a:xfrm>
            <a:custGeom>
              <a:rect b="b" l="l" r="r" t="t"/>
              <a:pathLst>
                <a:path extrusionOk="0" h="24718" w="50257">
                  <a:moveTo>
                    <a:pt x="0" y="0"/>
                  </a:moveTo>
                  <a:cubicBezTo>
                    <a:pt x="226" y="13681"/>
                    <a:pt x="11382" y="24718"/>
                    <a:pt x="25122" y="24718"/>
                  </a:cubicBezTo>
                  <a:cubicBezTo>
                    <a:pt x="38862" y="24718"/>
                    <a:pt x="50030" y="13681"/>
                    <a:pt x="50256" y="0"/>
                  </a:cubicBezTo>
                  <a:lnTo>
                    <a:pt x="45815" y="0"/>
                  </a:lnTo>
                  <a:cubicBezTo>
                    <a:pt x="45589" y="11216"/>
                    <a:pt x="36397" y="20277"/>
                    <a:pt x="25122" y="20277"/>
                  </a:cubicBezTo>
                  <a:cubicBezTo>
                    <a:pt x="13847" y="20277"/>
                    <a:pt x="4655" y="11216"/>
                    <a:pt x="4429"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60" name="Google Shape;260;p31"/>
            <p:cNvSpPr/>
            <p:nvPr/>
          </p:nvSpPr>
          <p:spPr>
            <a:xfrm>
              <a:off x="3791025" y="2662819"/>
              <a:ext cx="263786" cy="263786"/>
            </a:xfrm>
            <a:custGeom>
              <a:rect b="b" l="l" r="r" t="t"/>
              <a:pathLst>
                <a:path extrusionOk="0" h="9312" w="9312">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61" name="Google Shape;261;p31"/>
            <p:cNvSpPr/>
            <p:nvPr/>
          </p:nvSpPr>
          <p:spPr>
            <a:xfrm>
              <a:off x="3847030" y="2718823"/>
              <a:ext cx="151467" cy="151467"/>
            </a:xfrm>
            <a:custGeom>
              <a:rect b="b" l="l" r="r" t="t"/>
              <a:pathLst>
                <a:path extrusionOk="0" h="5347" w="5347">
                  <a:moveTo>
                    <a:pt x="2679" y="0"/>
                  </a:moveTo>
                  <a:cubicBezTo>
                    <a:pt x="1191" y="0"/>
                    <a:pt x="0" y="1191"/>
                    <a:pt x="0" y="2679"/>
                  </a:cubicBezTo>
                  <a:cubicBezTo>
                    <a:pt x="0" y="4156"/>
                    <a:pt x="1191"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62" name="Google Shape;262;p31"/>
            <p:cNvSpPr txBox="1"/>
            <p:nvPr/>
          </p:nvSpPr>
          <p:spPr>
            <a:xfrm>
              <a:off x="2559539" y="1722840"/>
              <a:ext cx="14952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Pre-processing</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263" name="Google Shape;263;p31"/>
          <p:cNvGrpSpPr/>
          <p:nvPr/>
        </p:nvGrpSpPr>
        <p:grpSpPr>
          <a:xfrm>
            <a:off x="6855315" y="1922172"/>
            <a:ext cx="1179153" cy="1595275"/>
            <a:chOff x="1260425" y="2070564"/>
            <a:chExt cx="1493166" cy="1873268"/>
          </a:xfrm>
        </p:grpSpPr>
        <p:sp>
          <p:nvSpPr>
            <p:cNvPr id="264" name="Google Shape;264;p31"/>
            <p:cNvSpPr/>
            <p:nvPr/>
          </p:nvSpPr>
          <p:spPr>
            <a:xfrm>
              <a:off x="1260425" y="2070564"/>
              <a:ext cx="1424335" cy="1424335"/>
            </a:xfrm>
            <a:custGeom>
              <a:rect b="b" l="l" r="r" t="t"/>
              <a:pathLst>
                <a:path extrusionOk="0" h="50281" w="50281">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65" name="Google Shape;265;p31"/>
            <p:cNvSpPr/>
            <p:nvPr/>
          </p:nvSpPr>
          <p:spPr>
            <a:xfrm>
              <a:off x="1260425"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66" name="Google Shape;266;p31"/>
            <p:cNvSpPr/>
            <p:nvPr/>
          </p:nvSpPr>
          <p:spPr>
            <a:xfrm>
              <a:off x="2489805" y="2662819"/>
              <a:ext cx="263786" cy="263786"/>
            </a:xfrm>
            <a:custGeom>
              <a:rect b="b" l="l" r="r" t="t"/>
              <a:pathLst>
                <a:path extrusionOk="0" h="9312" w="9312">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67" name="Google Shape;267;p31"/>
            <p:cNvSpPr/>
            <p:nvPr/>
          </p:nvSpPr>
          <p:spPr>
            <a:xfrm>
              <a:off x="2546121" y="2718823"/>
              <a:ext cx="151467" cy="151467"/>
            </a:xfrm>
            <a:custGeom>
              <a:rect b="b" l="l" r="r" t="t"/>
              <a:pathLst>
                <a:path extrusionOk="0" h="5347" w="5347">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68" name="Google Shape;268;p31"/>
            <p:cNvSpPr txBox="1"/>
            <p:nvPr/>
          </p:nvSpPr>
          <p:spPr>
            <a:xfrm>
              <a:off x="1260472" y="3514232"/>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Collection</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269" name="Google Shape;269;p31"/>
          <p:cNvGrpSpPr/>
          <p:nvPr/>
        </p:nvGrpSpPr>
        <p:grpSpPr>
          <a:xfrm>
            <a:off x="7264406" y="2344057"/>
            <a:ext cx="331208" cy="358139"/>
            <a:chOff x="-3771675" y="3971775"/>
            <a:chExt cx="291300" cy="292025"/>
          </a:xfrm>
        </p:grpSpPr>
        <p:sp>
          <p:nvSpPr>
            <p:cNvPr id="270" name="Google Shape;270;p31"/>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71" name="Google Shape;271;p31"/>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72" name="Google Shape;272;p31"/>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73" name="Google Shape;273;p31"/>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74" name="Google Shape;274;p31"/>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275" name="Google Shape;275;p31"/>
          <p:cNvGrpSpPr/>
          <p:nvPr/>
        </p:nvGrpSpPr>
        <p:grpSpPr>
          <a:xfrm>
            <a:off x="8277172" y="2341809"/>
            <a:ext cx="334079" cy="360316"/>
            <a:chOff x="-4478975" y="3251700"/>
            <a:chExt cx="293825" cy="293800"/>
          </a:xfrm>
        </p:grpSpPr>
        <p:sp>
          <p:nvSpPr>
            <p:cNvPr id="276" name="Google Shape;276;p31"/>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77" name="Google Shape;277;p31"/>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78" name="Google Shape;278;p31"/>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279" name="Google Shape;279;p31"/>
          <p:cNvGrpSpPr/>
          <p:nvPr/>
        </p:nvGrpSpPr>
        <p:grpSpPr>
          <a:xfrm>
            <a:off x="8219840" y="-691932"/>
            <a:ext cx="1582340" cy="1729312"/>
            <a:chOff x="10578244" y="-1141719"/>
            <a:chExt cx="2952128" cy="3226328"/>
          </a:xfrm>
        </p:grpSpPr>
        <p:sp>
          <p:nvSpPr>
            <p:cNvPr id="280" name="Google Shape;280;p31"/>
            <p:cNvSpPr/>
            <p:nvPr/>
          </p:nvSpPr>
          <p:spPr>
            <a:xfrm flipH="1" rot="-2162217">
              <a:off x="11555808" y="-605004"/>
              <a:ext cx="1251501" cy="221136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81" name="Google Shape;281;p31"/>
            <p:cNvSpPr/>
            <p:nvPr/>
          </p:nvSpPr>
          <p:spPr>
            <a:xfrm flipH="1" rot="-2162092">
              <a:off x="11254564" y="-940488"/>
              <a:ext cx="1599488" cy="2823867"/>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noFill/>
            <a:ln cap="rnd" cmpd="sng" w="69850">
              <a:solidFill>
                <a:srgbClr val="FF9900"/>
              </a:solidFill>
              <a:prstDash val="dot"/>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pic>
        <p:nvPicPr>
          <p:cNvPr id="282" name="Google Shape;282;p31"/>
          <p:cNvPicPr preferRelativeResize="0"/>
          <p:nvPr/>
        </p:nvPicPr>
        <p:blipFill>
          <a:blip r:embed="rId3">
            <a:alphaModFix/>
          </a:blip>
          <a:stretch>
            <a:fillRect/>
          </a:stretch>
        </p:blipFill>
        <p:spPr>
          <a:xfrm>
            <a:off x="626650" y="2091325"/>
            <a:ext cx="4035237" cy="1816350"/>
          </a:xfrm>
          <a:prstGeom prst="rect">
            <a:avLst/>
          </a:prstGeom>
          <a:noFill/>
          <a:ln>
            <a:noFill/>
          </a:ln>
        </p:spPr>
      </p:pic>
      <p:sp>
        <p:nvSpPr>
          <p:cNvPr id="283" name="Google Shape;283;p31"/>
          <p:cNvSpPr txBox="1"/>
          <p:nvPr/>
        </p:nvSpPr>
        <p:spPr>
          <a:xfrm>
            <a:off x="174950" y="3980000"/>
            <a:ext cx="6749700" cy="253800"/>
          </a:xfrm>
          <a:prstGeom prst="rect">
            <a:avLst/>
          </a:prstGeom>
          <a:noFill/>
          <a:ln>
            <a:noFill/>
          </a:ln>
        </p:spPr>
        <p:txBody>
          <a:bodyPr anchorCtr="0" anchor="t" bIns="34275" lIns="68575" spcFirstLastPara="1" rIns="68575" wrap="square" tIns="34275">
            <a:spAutoFit/>
          </a:bodyPr>
          <a:lstStyle/>
          <a:p>
            <a:pPr indent="-304800" lvl="0" marL="457200" rtl="0" algn="l">
              <a:lnSpc>
                <a:spcPct val="130000"/>
              </a:lnSpc>
              <a:spcBef>
                <a:spcPts val="0"/>
              </a:spcBef>
              <a:spcAft>
                <a:spcPts val="0"/>
              </a:spcAft>
              <a:buClr>
                <a:srgbClr val="333333"/>
              </a:buClr>
              <a:buSzPts val="1200"/>
              <a:buChar char="●"/>
            </a:pPr>
            <a:r>
              <a:rPr lang="en" sz="1200">
                <a:solidFill>
                  <a:srgbClr val="333333"/>
                </a:solidFill>
              </a:rPr>
              <a:t>Finally, we read the images using openCV functions and visualize it.</a:t>
            </a:r>
            <a:endParaRPr sz="1200">
              <a:solidFill>
                <a:srgbClr val="33333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1000"/>
                                        <p:tgtEl>
                                          <p:spTgt spid="28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2"/>
          <p:cNvSpPr txBox="1"/>
          <p:nvPr/>
        </p:nvSpPr>
        <p:spPr>
          <a:xfrm>
            <a:off x="490725" y="861050"/>
            <a:ext cx="5698500" cy="1405200"/>
          </a:xfrm>
          <a:prstGeom prst="rect">
            <a:avLst/>
          </a:prstGeom>
          <a:noFill/>
          <a:ln>
            <a:noFill/>
          </a:ln>
        </p:spPr>
        <p:txBody>
          <a:bodyPr anchorCtr="0" anchor="t" bIns="34275" lIns="68575" spcFirstLastPara="1" rIns="68575" wrap="square" tIns="34275">
            <a:spAutoFit/>
          </a:bodyPr>
          <a:lstStyle/>
          <a:p>
            <a:pPr indent="-317500" lvl="0" marL="457200" marR="0" rtl="0" algn="l">
              <a:lnSpc>
                <a:spcPct val="130000"/>
              </a:lnSpc>
              <a:spcBef>
                <a:spcPts val="0"/>
              </a:spcBef>
              <a:spcAft>
                <a:spcPts val="0"/>
              </a:spcAft>
              <a:buClr>
                <a:srgbClr val="3A3838"/>
              </a:buClr>
              <a:buSzPts val="1400"/>
              <a:buChar char="●"/>
            </a:pPr>
            <a:r>
              <a:rPr lang="en">
                <a:solidFill>
                  <a:srgbClr val="3A3838"/>
                </a:solidFill>
              </a:rPr>
              <a:t>After visualizing initial data, we see that it is highly imbalanced as it has many more class 0 rows than class 1 rows as shown in Fig 1 alongside.</a:t>
            </a:r>
            <a:endParaRPr>
              <a:solidFill>
                <a:srgbClr val="3A3838"/>
              </a:solidFill>
            </a:endParaRPr>
          </a:p>
          <a:p>
            <a:pPr indent="-317500" lvl="0" marL="457200" marR="0" rtl="0" algn="l">
              <a:lnSpc>
                <a:spcPct val="130000"/>
              </a:lnSpc>
              <a:spcBef>
                <a:spcPts val="0"/>
              </a:spcBef>
              <a:spcAft>
                <a:spcPts val="0"/>
              </a:spcAft>
              <a:buClr>
                <a:srgbClr val="3A3838"/>
              </a:buClr>
              <a:buSzPts val="1400"/>
              <a:buChar char="●"/>
            </a:pPr>
            <a:r>
              <a:rPr lang="en">
                <a:solidFill>
                  <a:srgbClr val="3A3838"/>
                </a:solidFill>
              </a:rPr>
              <a:t>To balance the dataset, we make use of </a:t>
            </a:r>
            <a:r>
              <a:rPr b="1" lang="en">
                <a:solidFill>
                  <a:srgbClr val="3A3838"/>
                </a:solidFill>
              </a:rPr>
              <a:t>RandomOverSampler</a:t>
            </a:r>
            <a:r>
              <a:rPr lang="en">
                <a:solidFill>
                  <a:srgbClr val="3A3838"/>
                </a:solidFill>
              </a:rPr>
              <a:t> after which the data looks as shown in Fig2.</a:t>
            </a:r>
            <a:endParaRPr>
              <a:solidFill>
                <a:srgbClr val="3A3838"/>
              </a:solidFill>
            </a:endParaRPr>
          </a:p>
        </p:txBody>
      </p:sp>
      <p:sp>
        <p:nvSpPr>
          <p:cNvPr id="289" name="Google Shape;289;p32"/>
          <p:cNvSpPr txBox="1"/>
          <p:nvPr/>
        </p:nvSpPr>
        <p:spPr>
          <a:xfrm>
            <a:off x="493223" y="165650"/>
            <a:ext cx="5760300" cy="145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dk1"/>
              </a:buClr>
              <a:buSzPts val="1100"/>
              <a:buFont typeface="Arial"/>
              <a:buNone/>
            </a:pPr>
            <a:r>
              <a:rPr b="1" lang="en" sz="3000">
                <a:solidFill>
                  <a:schemeClr val="dk1"/>
                </a:solidFill>
              </a:rPr>
              <a:t>Handling Imbalanced Data</a:t>
            </a:r>
            <a:endParaRPr b="1" sz="3000">
              <a:solidFill>
                <a:schemeClr val="dk1"/>
              </a:solidFill>
            </a:endParaRPr>
          </a:p>
          <a:p>
            <a:pPr indent="0" lvl="0" marL="0" marR="0" rtl="0" algn="ctr">
              <a:spcBef>
                <a:spcPts val="0"/>
              </a:spcBef>
              <a:spcAft>
                <a:spcPts val="0"/>
              </a:spcAft>
              <a:buClr>
                <a:schemeClr val="dk1"/>
              </a:buClr>
              <a:buSzPts val="1100"/>
              <a:buFont typeface="Arial"/>
              <a:buNone/>
            </a:pPr>
            <a:r>
              <a:t/>
            </a:r>
            <a:endParaRPr b="1" sz="3000">
              <a:solidFill>
                <a:schemeClr val="dk1"/>
              </a:solidFill>
            </a:endParaRPr>
          </a:p>
          <a:p>
            <a:pPr indent="0" lvl="0" marL="0" marR="0" rtl="0" algn="ctr">
              <a:spcBef>
                <a:spcPts val="0"/>
              </a:spcBef>
              <a:spcAft>
                <a:spcPts val="0"/>
              </a:spcAft>
              <a:buNone/>
            </a:pPr>
            <a:r>
              <a:t/>
            </a:r>
            <a:endParaRPr b="1" sz="3000">
              <a:solidFill>
                <a:schemeClr val="dk1"/>
              </a:solidFill>
            </a:endParaRPr>
          </a:p>
        </p:txBody>
      </p:sp>
      <p:grpSp>
        <p:nvGrpSpPr>
          <p:cNvPr id="290" name="Google Shape;290;p32"/>
          <p:cNvGrpSpPr/>
          <p:nvPr/>
        </p:nvGrpSpPr>
        <p:grpSpPr>
          <a:xfrm>
            <a:off x="3776226" y="3402972"/>
            <a:ext cx="1180771" cy="1596150"/>
            <a:chOff x="3860477" y="2070564"/>
            <a:chExt cx="1495214" cy="1874296"/>
          </a:xfrm>
        </p:grpSpPr>
        <p:sp>
          <p:nvSpPr>
            <p:cNvPr id="291" name="Google Shape;291;p32"/>
            <p:cNvSpPr/>
            <p:nvPr/>
          </p:nvSpPr>
          <p:spPr>
            <a:xfrm>
              <a:off x="3860514" y="2070564"/>
              <a:ext cx="1424335" cy="1424335"/>
            </a:xfrm>
            <a:custGeom>
              <a:rect b="b" l="l" r="r" t="t"/>
              <a:pathLst>
                <a:path extrusionOk="0" h="50281" w="50281">
                  <a:moveTo>
                    <a:pt x="25146" y="4430"/>
                  </a:moveTo>
                  <a:cubicBezTo>
                    <a:pt x="36565" y="4430"/>
                    <a:pt x="45851" y="13717"/>
                    <a:pt x="45851" y="25135"/>
                  </a:cubicBezTo>
                  <a:cubicBezTo>
                    <a:pt x="45851" y="36553"/>
                    <a:pt x="36565" y="45840"/>
                    <a:pt x="25146" y="45840"/>
                  </a:cubicBezTo>
                  <a:cubicBezTo>
                    <a:pt x="13728" y="45840"/>
                    <a:pt x="4442" y="36553"/>
                    <a:pt x="4442" y="25135"/>
                  </a:cubicBezTo>
                  <a:cubicBezTo>
                    <a:pt x="4442" y="13717"/>
                    <a:pt x="13728" y="4430"/>
                    <a:pt x="25146" y="4430"/>
                  </a:cubicBezTo>
                  <a:close/>
                  <a:moveTo>
                    <a:pt x="25146" y="1"/>
                  </a:moveTo>
                  <a:cubicBezTo>
                    <a:pt x="11264" y="1"/>
                    <a:pt x="0" y="11252"/>
                    <a:pt x="0" y="25135"/>
                  </a:cubicBezTo>
                  <a:cubicBezTo>
                    <a:pt x="0" y="39017"/>
                    <a:pt x="11264" y="50281"/>
                    <a:pt x="25146" y="50281"/>
                  </a:cubicBezTo>
                  <a:cubicBezTo>
                    <a:pt x="39029" y="50281"/>
                    <a:pt x="50281" y="39017"/>
                    <a:pt x="50281" y="25135"/>
                  </a:cubicBezTo>
                  <a:cubicBezTo>
                    <a:pt x="50281"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92" name="Google Shape;292;p32"/>
            <p:cNvSpPr/>
            <p:nvPr/>
          </p:nvSpPr>
          <p:spPr>
            <a:xfrm>
              <a:off x="3860514"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2" y="25278"/>
                    <a:pt x="4442" y="25135"/>
                  </a:cubicBezTo>
                  <a:cubicBezTo>
                    <a:pt x="4442" y="13717"/>
                    <a:pt x="13728" y="4430"/>
                    <a:pt x="25146" y="4430"/>
                  </a:cubicBezTo>
                  <a:cubicBezTo>
                    <a:pt x="36565" y="4430"/>
                    <a:pt x="45851" y="13717"/>
                    <a:pt x="45851" y="25135"/>
                  </a:cubicBezTo>
                  <a:cubicBezTo>
                    <a:pt x="45851" y="25278"/>
                    <a:pt x="45840" y="25420"/>
                    <a:pt x="45840" y="25563"/>
                  </a:cubicBezTo>
                  <a:lnTo>
                    <a:pt x="50269" y="25563"/>
                  </a:lnTo>
                  <a:cubicBezTo>
                    <a:pt x="50281" y="25420"/>
                    <a:pt x="50281" y="25278"/>
                    <a:pt x="50281" y="25135"/>
                  </a:cubicBezTo>
                  <a:cubicBezTo>
                    <a:pt x="50281" y="11252"/>
                    <a:pt x="39029" y="1"/>
                    <a:pt x="2514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93" name="Google Shape;293;p32"/>
            <p:cNvSpPr txBox="1"/>
            <p:nvPr/>
          </p:nvSpPr>
          <p:spPr>
            <a:xfrm>
              <a:off x="3860477" y="3515260"/>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Balancing</a:t>
              </a:r>
              <a:r>
                <a:rPr lang="en" sz="1200">
                  <a:solidFill>
                    <a:srgbClr val="434343"/>
                  </a:solidFill>
                  <a:latin typeface="Fira Sans Extra Condensed Medium"/>
                  <a:ea typeface="Fira Sans Extra Condensed Medium"/>
                  <a:cs typeface="Fira Sans Extra Condensed Medium"/>
                  <a:sym typeface="Fira Sans Extra Condensed Medium"/>
                </a:rPr>
                <a:t> Data</a:t>
              </a:r>
              <a:endParaRPr sz="1200">
                <a:solidFill>
                  <a:srgbClr val="434343"/>
                </a:solidFill>
                <a:latin typeface="Fira Sans Extra Condensed Medium"/>
                <a:ea typeface="Fira Sans Extra Condensed Medium"/>
                <a:cs typeface="Fira Sans Extra Condensed Medium"/>
                <a:sym typeface="Fira Sans Extra Condensed Medium"/>
              </a:endParaRPr>
            </a:p>
          </p:txBody>
        </p:sp>
        <p:sp>
          <p:nvSpPr>
            <p:cNvPr id="294" name="Google Shape;294;p32"/>
            <p:cNvSpPr/>
            <p:nvPr/>
          </p:nvSpPr>
          <p:spPr>
            <a:xfrm>
              <a:off x="5091934" y="2662819"/>
              <a:ext cx="263757" cy="263786"/>
            </a:xfrm>
            <a:custGeom>
              <a:rect b="b" l="l" r="r" t="t"/>
              <a:pathLst>
                <a:path extrusionOk="0" h="9312" w="9311">
                  <a:moveTo>
                    <a:pt x="4656" y="1"/>
                  </a:moveTo>
                  <a:cubicBezTo>
                    <a:pt x="2084" y="1"/>
                    <a:pt x="0" y="2085"/>
                    <a:pt x="0" y="4656"/>
                  </a:cubicBezTo>
                  <a:cubicBezTo>
                    <a:pt x="0" y="7228"/>
                    <a:pt x="2084" y="9312"/>
                    <a:pt x="4656" y="9312"/>
                  </a:cubicBezTo>
                  <a:cubicBezTo>
                    <a:pt x="7227" y="9312"/>
                    <a:pt x="9311" y="7228"/>
                    <a:pt x="9311" y="4656"/>
                  </a:cubicBezTo>
                  <a:cubicBezTo>
                    <a:pt x="9311" y="2085"/>
                    <a:pt x="7227" y="1"/>
                    <a:pt x="465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95" name="Google Shape;295;p32"/>
            <p:cNvSpPr/>
            <p:nvPr/>
          </p:nvSpPr>
          <p:spPr>
            <a:xfrm>
              <a:off x="5147910" y="2718823"/>
              <a:ext cx="151807" cy="151467"/>
            </a:xfrm>
            <a:custGeom>
              <a:rect b="b" l="l" r="r" t="t"/>
              <a:pathLst>
                <a:path extrusionOk="0" h="5347" w="5359">
                  <a:moveTo>
                    <a:pt x="2680" y="0"/>
                  </a:moveTo>
                  <a:cubicBezTo>
                    <a:pt x="1203" y="0"/>
                    <a:pt x="1" y="1191"/>
                    <a:pt x="1" y="2679"/>
                  </a:cubicBezTo>
                  <a:cubicBezTo>
                    <a:pt x="1" y="4156"/>
                    <a:pt x="1203" y="5346"/>
                    <a:pt x="2680" y="5346"/>
                  </a:cubicBezTo>
                  <a:cubicBezTo>
                    <a:pt x="4156" y="5346"/>
                    <a:pt x="5358" y="4156"/>
                    <a:pt x="5358" y="2679"/>
                  </a:cubicBezTo>
                  <a:cubicBezTo>
                    <a:pt x="5358" y="1191"/>
                    <a:pt x="4156" y="0"/>
                    <a:pt x="26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296" name="Google Shape;296;p32"/>
          <p:cNvGrpSpPr/>
          <p:nvPr/>
        </p:nvGrpSpPr>
        <p:grpSpPr>
          <a:xfrm>
            <a:off x="2748681" y="3106850"/>
            <a:ext cx="1181010" cy="1509098"/>
            <a:chOff x="2559294" y="1722840"/>
            <a:chExt cx="1495517" cy="1772073"/>
          </a:xfrm>
        </p:grpSpPr>
        <p:sp>
          <p:nvSpPr>
            <p:cNvPr id="297" name="Google Shape;297;p32"/>
            <p:cNvSpPr/>
            <p:nvPr/>
          </p:nvSpPr>
          <p:spPr>
            <a:xfrm>
              <a:off x="2559294" y="2070564"/>
              <a:ext cx="1424335" cy="1424335"/>
            </a:xfrm>
            <a:custGeom>
              <a:rect b="b" l="l" r="r" t="t"/>
              <a:pathLst>
                <a:path extrusionOk="0" h="50281" w="50281">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2" y="1"/>
                    <a:pt x="0" y="11252"/>
                    <a:pt x="0" y="25135"/>
                  </a:cubicBezTo>
                  <a:cubicBezTo>
                    <a:pt x="0" y="39017"/>
                    <a:pt x="11252" y="50281"/>
                    <a:pt x="25134" y="50281"/>
                  </a:cubicBezTo>
                  <a:cubicBezTo>
                    <a:pt x="39017" y="50281"/>
                    <a:pt x="50280" y="39017"/>
                    <a:pt x="50280" y="25135"/>
                  </a:cubicBezTo>
                  <a:cubicBezTo>
                    <a:pt x="50280" y="11252"/>
                    <a:pt x="39017" y="1"/>
                    <a:pt x="251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98" name="Google Shape;298;p32"/>
            <p:cNvSpPr/>
            <p:nvPr/>
          </p:nvSpPr>
          <p:spPr>
            <a:xfrm>
              <a:off x="2559634" y="2794714"/>
              <a:ext cx="1423655" cy="700199"/>
            </a:xfrm>
            <a:custGeom>
              <a:rect b="b" l="l" r="r" t="t"/>
              <a:pathLst>
                <a:path extrusionOk="0" h="24718" w="50257">
                  <a:moveTo>
                    <a:pt x="0" y="0"/>
                  </a:moveTo>
                  <a:cubicBezTo>
                    <a:pt x="226" y="13681"/>
                    <a:pt x="11382" y="24718"/>
                    <a:pt x="25122" y="24718"/>
                  </a:cubicBezTo>
                  <a:cubicBezTo>
                    <a:pt x="38862" y="24718"/>
                    <a:pt x="50030" y="13681"/>
                    <a:pt x="50256" y="0"/>
                  </a:cubicBezTo>
                  <a:lnTo>
                    <a:pt x="45815" y="0"/>
                  </a:lnTo>
                  <a:cubicBezTo>
                    <a:pt x="45589" y="11216"/>
                    <a:pt x="36397" y="20277"/>
                    <a:pt x="25122" y="20277"/>
                  </a:cubicBezTo>
                  <a:cubicBezTo>
                    <a:pt x="13847" y="20277"/>
                    <a:pt x="4655" y="11216"/>
                    <a:pt x="4429"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99" name="Google Shape;299;p32"/>
            <p:cNvSpPr/>
            <p:nvPr/>
          </p:nvSpPr>
          <p:spPr>
            <a:xfrm>
              <a:off x="3791025" y="2662819"/>
              <a:ext cx="263786" cy="263786"/>
            </a:xfrm>
            <a:custGeom>
              <a:rect b="b" l="l" r="r" t="t"/>
              <a:pathLst>
                <a:path extrusionOk="0" h="9312" w="9312">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00" name="Google Shape;300;p32"/>
            <p:cNvSpPr/>
            <p:nvPr/>
          </p:nvSpPr>
          <p:spPr>
            <a:xfrm>
              <a:off x="3847030" y="2718823"/>
              <a:ext cx="151467" cy="151467"/>
            </a:xfrm>
            <a:custGeom>
              <a:rect b="b" l="l" r="r" t="t"/>
              <a:pathLst>
                <a:path extrusionOk="0" h="5347" w="5347">
                  <a:moveTo>
                    <a:pt x="2679" y="0"/>
                  </a:moveTo>
                  <a:cubicBezTo>
                    <a:pt x="1191" y="0"/>
                    <a:pt x="0" y="1191"/>
                    <a:pt x="0" y="2679"/>
                  </a:cubicBezTo>
                  <a:cubicBezTo>
                    <a:pt x="0" y="4156"/>
                    <a:pt x="1191"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01" name="Google Shape;301;p32"/>
            <p:cNvSpPr txBox="1"/>
            <p:nvPr/>
          </p:nvSpPr>
          <p:spPr>
            <a:xfrm>
              <a:off x="2559539" y="1722840"/>
              <a:ext cx="14952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Pre-processing</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302" name="Google Shape;302;p32"/>
          <p:cNvGrpSpPr/>
          <p:nvPr/>
        </p:nvGrpSpPr>
        <p:grpSpPr>
          <a:xfrm>
            <a:off x="1722965" y="3402972"/>
            <a:ext cx="1179153" cy="1595275"/>
            <a:chOff x="1260425" y="2070564"/>
            <a:chExt cx="1493166" cy="1873268"/>
          </a:xfrm>
        </p:grpSpPr>
        <p:sp>
          <p:nvSpPr>
            <p:cNvPr id="303" name="Google Shape;303;p32"/>
            <p:cNvSpPr/>
            <p:nvPr/>
          </p:nvSpPr>
          <p:spPr>
            <a:xfrm>
              <a:off x="1260425" y="2070564"/>
              <a:ext cx="1424335" cy="1424335"/>
            </a:xfrm>
            <a:custGeom>
              <a:rect b="b" l="l" r="r" t="t"/>
              <a:pathLst>
                <a:path extrusionOk="0" h="50281" w="50281">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04" name="Google Shape;304;p32"/>
            <p:cNvSpPr/>
            <p:nvPr/>
          </p:nvSpPr>
          <p:spPr>
            <a:xfrm>
              <a:off x="1260425"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05" name="Google Shape;305;p32"/>
            <p:cNvSpPr/>
            <p:nvPr/>
          </p:nvSpPr>
          <p:spPr>
            <a:xfrm>
              <a:off x="2489805" y="2662819"/>
              <a:ext cx="263786" cy="263786"/>
            </a:xfrm>
            <a:custGeom>
              <a:rect b="b" l="l" r="r" t="t"/>
              <a:pathLst>
                <a:path extrusionOk="0" h="9312" w="9312">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06" name="Google Shape;306;p32"/>
            <p:cNvSpPr/>
            <p:nvPr/>
          </p:nvSpPr>
          <p:spPr>
            <a:xfrm>
              <a:off x="2546121" y="2718823"/>
              <a:ext cx="151467" cy="151467"/>
            </a:xfrm>
            <a:custGeom>
              <a:rect b="b" l="l" r="r" t="t"/>
              <a:pathLst>
                <a:path extrusionOk="0" h="5347" w="5347">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07" name="Google Shape;307;p32"/>
            <p:cNvSpPr txBox="1"/>
            <p:nvPr/>
          </p:nvSpPr>
          <p:spPr>
            <a:xfrm>
              <a:off x="1260472" y="3514232"/>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Collection</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308" name="Google Shape;308;p32"/>
          <p:cNvGrpSpPr/>
          <p:nvPr/>
        </p:nvGrpSpPr>
        <p:grpSpPr>
          <a:xfrm>
            <a:off x="2132056" y="3824857"/>
            <a:ext cx="331208" cy="358139"/>
            <a:chOff x="-3771675" y="3971775"/>
            <a:chExt cx="291300" cy="292025"/>
          </a:xfrm>
        </p:grpSpPr>
        <p:sp>
          <p:nvSpPr>
            <p:cNvPr id="309" name="Google Shape;309;p32"/>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10" name="Google Shape;310;p32"/>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11" name="Google Shape;311;p32"/>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12" name="Google Shape;312;p32"/>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13" name="Google Shape;313;p32"/>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314" name="Google Shape;314;p32"/>
          <p:cNvGrpSpPr/>
          <p:nvPr/>
        </p:nvGrpSpPr>
        <p:grpSpPr>
          <a:xfrm>
            <a:off x="3144822" y="3822609"/>
            <a:ext cx="334079" cy="360316"/>
            <a:chOff x="-4478975" y="3251700"/>
            <a:chExt cx="293825" cy="293800"/>
          </a:xfrm>
        </p:grpSpPr>
        <p:sp>
          <p:nvSpPr>
            <p:cNvPr id="315" name="Google Shape;315;p32"/>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16" name="Google Shape;316;p32"/>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17" name="Google Shape;317;p32"/>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318" name="Google Shape;318;p32"/>
          <p:cNvGrpSpPr/>
          <p:nvPr/>
        </p:nvGrpSpPr>
        <p:grpSpPr>
          <a:xfrm>
            <a:off x="4198126" y="3886104"/>
            <a:ext cx="281278" cy="302324"/>
            <a:chOff x="-13947000" y="3212800"/>
            <a:chExt cx="353675" cy="352400"/>
          </a:xfrm>
        </p:grpSpPr>
        <p:sp>
          <p:nvSpPr>
            <p:cNvPr id="319" name="Google Shape;319;p32"/>
            <p:cNvSpPr/>
            <p:nvPr/>
          </p:nvSpPr>
          <p:spPr>
            <a:xfrm>
              <a:off x="-13947000" y="3212800"/>
              <a:ext cx="229225" cy="268125"/>
            </a:xfrm>
            <a:custGeom>
              <a:rect b="b" l="l" r="r" t="t"/>
              <a:pathLst>
                <a:path extrusionOk="0" h="10725" w="9169">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20" name="Google Shape;320;p32"/>
            <p:cNvSpPr/>
            <p:nvPr/>
          </p:nvSpPr>
          <p:spPr>
            <a:xfrm>
              <a:off x="-13821775" y="3295600"/>
              <a:ext cx="228450" cy="269600"/>
            </a:xfrm>
            <a:custGeom>
              <a:rect b="b" l="l" r="r" t="t"/>
              <a:pathLst>
                <a:path extrusionOk="0" h="10784" w="9138">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321" name="Google Shape;321;p32"/>
          <p:cNvSpPr/>
          <p:nvPr/>
        </p:nvSpPr>
        <p:spPr>
          <a:xfrm rot="-3517186">
            <a:off x="-298916" y="4038625"/>
            <a:ext cx="938996" cy="2197885"/>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22" name="Google Shape;322;p32"/>
          <p:cNvSpPr/>
          <p:nvPr/>
        </p:nvSpPr>
        <p:spPr>
          <a:xfrm rot="1718335">
            <a:off x="587059" y="4954276"/>
            <a:ext cx="580285" cy="53964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pic>
        <p:nvPicPr>
          <p:cNvPr id="323" name="Google Shape;323;p32"/>
          <p:cNvPicPr preferRelativeResize="0"/>
          <p:nvPr/>
        </p:nvPicPr>
        <p:blipFill>
          <a:blip r:embed="rId3">
            <a:alphaModFix/>
          </a:blip>
          <a:stretch>
            <a:fillRect/>
          </a:stretch>
        </p:blipFill>
        <p:spPr>
          <a:xfrm>
            <a:off x="6003075" y="345425"/>
            <a:ext cx="3185326" cy="2104901"/>
          </a:xfrm>
          <a:prstGeom prst="rect">
            <a:avLst/>
          </a:prstGeom>
          <a:noFill/>
          <a:ln>
            <a:noFill/>
          </a:ln>
        </p:spPr>
      </p:pic>
      <p:pic>
        <p:nvPicPr>
          <p:cNvPr id="324" name="Google Shape;324;p32"/>
          <p:cNvPicPr preferRelativeResize="0"/>
          <p:nvPr/>
        </p:nvPicPr>
        <p:blipFill>
          <a:blip r:embed="rId4">
            <a:alphaModFix/>
          </a:blip>
          <a:stretch>
            <a:fillRect/>
          </a:stretch>
        </p:blipFill>
        <p:spPr>
          <a:xfrm>
            <a:off x="6072875" y="2571750"/>
            <a:ext cx="2945199" cy="2025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1000"/>
                                        <p:tgtEl>
                                          <p:spTgt spid="324"/>
                                        </p:tgtEl>
                                        <p:attrNameLst>
                                          <p:attrName>ppt_w</p:attrName>
                                        </p:attrNameLst>
                                      </p:cBhvr>
                                      <p:tavLst>
                                        <p:tav fmla="" tm="0">
                                          <p:val>
                                            <p:strVal val="0"/>
                                          </p:val>
                                        </p:tav>
                                        <p:tav fmla="" tm="100000">
                                          <p:val>
                                            <p:strVal val="#ppt_w"/>
                                          </p:val>
                                        </p:tav>
                                      </p:tavLst>
                                    </p:anim>
                                    <p:anim calcmode="lin" valueType="num">
                                      <p:cBhvr additive="base">
                                        <p:cTn dur="1000"/>
                                        <p:tgtEl>
                                          <p:spTgt spid="32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nvSpPr>
        <p:spPr>
          <a:xfrm>
            <a:off x="377900" y="784175"/>
            <a:ext cx="7342500" cy="2420400"/>
          </a:xfrm>
          <a:prstGeom prst="rect">
            <a:avLst/>
          </a:prstGeom>
          <a:noFill/>
          <a:ln>
            <a:noFill/>
          </a:ln>
        </p:spPr>
        <p:txBody>
          <a:bodyPr anchorCtr="0" anchor="t" bIns="34275" lIns="68575" spcFirstLastPara="1" rIns="68575" wrap="square" tIns="34275">
            <a:spAutoFit/>
          </a:bodyPr>
          <a:lstStyle/>
          <a:p>
            <a:pPr indent="-317500" lvl="0" marL="457200" marR="0" rtl="0" algn="l">
              <a:lnSpc>
                <a:spcPct val="130000"/>
              </a:lnSpc>
              <a:spcBef>
                <a:spcPts val="0"/>
              </a:spcBef>
              <a:spcAft>
                <a:spcPts val="0"/>
              </a:spcAft>
              <a:buClr>
                <a:srgbClr val="3A3838"/>
              </a:buClr>
              <a:buSzPts val="1400"/>
              <a:buChar char="●"/>
            </a:pPr>
            <a:r>
              <a:rPr lang="en">
                <a:solidFill>
                  <a:srgbClr val="3A3838"/>
                </a:solidFill>
              </a:rPr>
              <a:t>Once the dataset is balanced, we split the data into train, test and validation datasets. </a:t>
            </a:r>
            <a:endParaRPr>
              <a:solidFill>
                <a:srgbClr val="3A3838"/>
              </a:solidFill>
            </a:endParaRPr>
          </a:p>
          <a:p>
            <a:pPr indent="-317500" lvl="0" marL="457200" marR="0" rtl="0" algn="l">
              <a:lnSpc>
                <a:spcPct val="130000"/>
              </a:lnSpc>
              <a:spcBef>
                <a:spcPts val="0"/>
              </a:spcBef>
              <a:spcAft>
                <a:spcPts val="0"/>
              </a:spcAft>
              <a:buClr>
                <a:srgbClr val="3A3838"/>
              </a:buClr>
              <a:buSzPts val="1400"/>
              <a:buChar char="●"/>
            </a:pPr>
            <a:r>
              <a:rPr lang="en">
                <a:solidFill>
                  <a:srgbClr val="3A3838"/>
                </a:solidFill>
              </a:rPr>
              <a:t>85% data is kept for training and 15% for testing. The 85% data is further split into 75% training dataset and 15% validation dataset:</a:t>
            </a:r>
            <a:endParaRPr>
              <a:solidFill>
                <a:srgbClr val="3A3838"/>
              </a:solidFill>
            </a:endParaRPr>
          </a:p>
          <a:p>
            <a:pPr indent="0" lvl="0" marL="914400" marR="0" rtl="0" algn="l">
              <a:lnSpc>
                <a:spcPct val="130000"/>
              </a:lnSpc>
              <a:spcBef>
                <a:spcPts val="0"/>
              </a:spcBef>
              <a:spcAft>
                <a:spcPts val="0"/>
              </a:spcAft>
              <a:buNone/>
            </a:pPr>
            <a:r>
              <a:t/>
            </a:r>
            <a:endParaRPr>
              <a:solidFill>
                <a:srgbClr val="3A3838"/>
              </a:solidFill>
            </a:endParaRPr>
          </a:p>
          <a:p>
            <a:pPr indent="457200" lvl="0" marL="0" marR="0" rtl="0" algn="l">
              <a:lnSpc>
                <a:spcPct val="130000"/>
              </a:lnSpc>
              <a:spcBef>
                <a:spcPts val="0"/>
              </a:spcBef>
              <a:spcAft>
                <a:spcPts val="0"/>
              </a:spcAft>
              <a:buNone/>
            </a:pPr>
            <a:r>
              <a:rPr lang="en" sz="1050">
                <a:solidFill>
                  <a:srgbClr val="AF00DB"/>
                </a:solidFill>
                <a:highlight>
                  <a:srgbClr val="FFFFFE"/>
                </a:highlight>
                <a:latin typeface="Courier New"/>
                <a:ea typeface="Courier New"/>
                <a:cs typeface="Courier New"/>
                <a:sym typeface="Courier New"/>
              </a:rPr>
              <a:t>from</a:t>
            </a:r>
            <a:r>
              <a:rPr lang="en" sz="1050">
                <a:solidFill>
                  <a:schemeClr val="dk1"/>
                </a:solidFill>
                <a:highlight>
                  <a:srgbClr val="FFFFFE"/>
                </a:highlight>
                <a:latin typeface="Courier New"/>
                <a:ea typeface="Courier New"/>
                <a:cs typeface="Courier New"/>
                <a:sym typeface="Courier New"/>
              </a:rPr>
              <a:t> sklearn.model_selection </a:t>
            </a:r>
            <a:r>
              <a:rPr lang="en" sz="1050">
                <a:solidFill>
                  <a:srgbClr val="AF00DB"/>
                </a:solidFill>
                <a:highlight>
                  <a:srgbClr val="FFFFFE"/>
                </a:highlight>
                <a:latin typeface="Courier New"/>
                <a:ea typeface="Courier New"/>
                <a:cs typeface="Courier New"/>
                <a:sym typeface="Courier New"/>
              </a:rPr>
              <a:t>import</a:t>
            </a:r>
            <a:r>
              <a:rPr lang="en" sz="1050">
                <a:solidFill>
                  <a:schemeClr val="dk1"/>
                </a:solidFill>
                <a:highlight>
                  <a:srgbClr val="FFFFFE"/>
                </a:highlight>
                <a:latin typeface="Courier New"/>
                <a:ea typeface="Courier New"/>
                <a:cs typeface="Courier New"/>
                <a:sym typeface="Courier New"/>
              </a:rPr>
              <a:t> train_test_split</a:t>
            </a:r>
            <a:endParaRPr sz="1050">
              <a:solidFill>
                <a:schemeClr val="dk1"/>
              </a:solidFill>
              <a:highlight>
                <a:srgbClr val="FFFFFE"/>
              </a:highlight>
              <a:latin typeface="Courier New"/>
              <a:ea typeface="Courier New"/>
              <a:cs typeface="Courier New"/>
              <a:sym typeface="Courier New"/>
            </a:endParaRPr>
          </a:p>
          <a:p>
            <a:pPr indent="0" lvl="0" marL="457200" marR="0" rtl="0" algn="l">
              <a:lnSpc>
                <a:spcPct val="130000"/>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X_train, X_test, y_train, y_test = train_test_split(X_resampled, Y_resampled, test_size=</a:t>
            </a:r>
            <a:r>
              <a:rPr lang="en" sz="1050">
                <a:solidFill>
                  <a:srgbClr val="098156"/>
                </a:solidFill>
                <a:highlight>
                  <a:srgbClr val="FFFFFE"/>
                </a:highlight>
                <a:latin typeface="Courier New"/>
                <a:ea typeface="Courier New"/>
                <a:cs typeface="Courier New"/>
                <a:sym typeface="Courier New"/>
              </a:rPr>
              <a:t>0.15</a:t>
            </a:r>
            <a:r>
              <a:rPr lang="en" sz="1050">
                <a:solidFill>
                  <a:schemeClr val="dk1"/>
                </a:solidFill>
                <a:highlight>
                  <a:srgbClr val="FFFFFE"/>
                </a:highlight>
                <a:latin typeface="Courier New"/>
                <a:ea typeface="Courier New"/>
                <a:cs typeface="Courier New"/>
                <a:sym typeface="Courier New"/>
              </a:rPr>
              <a:t>, random_state=</a:t>
            </a:r>
            <a:r>
              <a:rPr lang="en" sz="1050">
                <a:solidFill>
                  <a:srgbClr val="098156"/>
                </a:solidFill>
                <a:highlight>
                  <a:srgbClr val="FFFFFE"/>
                </a:highlight>
                <a:latin typeface="Courier New"/>
                <a:ea typeface="Courier New"/>
                <a:cs typeface="Courier New"/>
                <a:sym typeface="Courier New"/>
              </a:rPr>
              <a:t>42</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X_train, X_val, y_train, y_val = train_test_split(X_train, y_train, test_size=</a:t>
            </a:r>
            <a:r>
              <a:rPr lang="en" sz="1050">
                <a:solidFill>
                  <a:srgbClr val="098156"/>
                </a:solidFill>
                <a:highlight>
                  <a:srgbClr val="FFFFFE"/>
                </a:highlight>
                <a:latin typeface="Courier New"/>
                <a:ea typeface="Courier New"/>
                <a:cs typeface="Courier New"/>
                <a:sym typeface="Courier New"/>
              </a:rPr>
              <a:t>0.15</a:t>
            </a:r>
            <a:r>
              <a:rPr lang="en" sz="1050">
                <a:solidFill>
                  <a:schemeClr val="dk1"/>
                </a:solidFill>
                <a:highlight>
                  <a:srgbClr val="FFFFFE"/>
                </a:highlight>
                <a:latin typeface="Courier New"/>
                <a:ea typeface="Courier New"/>
                <a:cs typeface="Courier New"/>
                <a:sym typeface="Courier New"/>
              </a:rPr>
              <a:t>, random_state=</a:t>
            </a:r>
            <a:r>
              <a:rPr lang="en" sz="1050">
                <a:solidFill>
                  <a:srgbClr val="098156"/>
                </a:solidFill>
                <a:highlight>
                  <a:srgbClr val="FFFFFE"/>
                </a:highlight>
                <a:latin typeface="Courier New"/>
                <a:ea typeface="Courier New"/>
                <a:cs typeface="Courier New"/>
                <a:sym typeface="Courier New"/>
              </a:rPr>
              <a:t>42</a:t>
            </a:r>
            <a:r>
              <a:rPr lang="en" sz="1050">
                <a:solidFill>
                  <a:schemeClr val="dk1"/>
                </a:solidFill>
                <a:highlight>
                  <a:srgbClr val="FFFFFE"/>
                </a:highlight>
                <a:latin typeface="Courier New"/>
                <a:ea typeface="Courier New"/>
                <a:cs typeface="Courier New"/>
                <a:sym typeface="Courier New"/>
              </a:rPr>
              <a:t>)</a:t>
            </a:r>
            <a:endParaRPr>
              <a:solidFill>
                <a:srgbClr val="3A3838"/>
              </a:solidFill>
            </a:endParaRPr>
          </a:p>
        </p:txBody>
      </p:sp>
      <p:sp>
        <p:nvSpPr>
          <p:cNvPr id="330" name="Google Shape;330;p33"/>
          <p:cNvSpPr txBox="1"/>
          <p:nvPr/>
        </p:nvSpPr>
        <p:spPr>
          <a:xfrm>
            <a:off x="362100" y="206975"/>
            <a:ext cx="60963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3000">
                <a:solidFill>
                  <a:schemeClr val="dk1"/>
                </a:solidFill>
              </a:rPr>
              <a:t>Train Test Split</a:t>
            </a:r>
            <a:endParaRPr b="1" sz="3000">
              <a:solidFill>
                <a:schemeClr val="dk1"/>
              </a:solidFill>
            </a:endParaRPr>
          </a:p>
        </p:txBody>
      </p:sp>
      <p:grpSp>
        <p:nvGrpSpPr>
          <p:cNvPr id="331" name="Google Shape;331;p33"/>
          <p:cNvGrpSpPr/>
          <p:nvPr/>
        </p:nvGrpSpPr>
        <p:grpSpPr>
          <a:xfrm>
            <a:off x="4131100" y="3229325"/>
            <a:ext cx="1488269" cy="1449823"/>
            <a:chOff x="4930629" y="1792444"/>
            <a:chExt cx="1884600" cy="1702469"/>
          </a:xfrm>
        </p:grpSpPr>
        <p:sp>
          <p:nvSpPr>
            <p:cNvPr id="332" name="Google Shape;332;p33"/>
            <p:cNvSpPr/>
            <p:nvPr/>
          </p:nvSpPr>
          <p:spPr>
            <a:xfrm>
              <a:off x="5160743" y="2070564"/>
              <a:ext cx="1424335" cy="1424335"/>
            </a:xfrm>
            <a:custGeom>
              <a:rect b="b" l="l" r="r" t="t"/>
              <a:pathLst>
                <a:path extrusionOk="0" h="50281" w="50281">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1" y="1"/>
                    <a:pt x="0" y="11252"/>
                    <a:pt x="0" y="25135"/>
                  </a:cubicBezTo>
                  <a:cubicBezTo>
                    <a:pt x="0" y="39017"/>
                    <a:pt x="11251" y="50281"/>
                    <a:pt x="25134" y="50281"/>
                  </a:cubicBezTo>
                  <a:cubicBezTo>
                    <a:pt x="39017" y="50281"/>
                    <a:pt x="50280" y="39017"/>
                    <a:pt x="50280" y="25135"/>
                  </a:cubicBezTo>
                  <a:cubicBezTo>
                    <a:pt x="50280" y="11252"/>
                    <a:pt x="39017" y="1"/>
                    <a:pt x="251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33" name="Google Shape;333;p33"/>
            <p:cNvSpPr/>
            <p:nvPr/>
          </p:nvSpPr>
          <p:spPr>
            <a:xfrm>
              <a:off x="5161054" y="2794714"/>
              <a:ext cx="1423683" cy="700199"/>
            </a:xfrm>
            <a:custGeom>
              <a:rect b="b" l="l" r="r" t="t"/>
              <a:pathLst>
                <a:path extrusionOk="0" h="24718" w="50258">
                  <a:moveTo>
                    <a:pt x="1" y="0"/>
                  </a:moveTo>
                  <a:cubicBezTo>
                    <a:pt x="227" y="13681"/>
                    <a:pt x="11383" y="24718"/>
                    <a:pt x="25123" y="24718"/>
                  </a:cubicBezTo>
                  <a:cubicBezTo>
                    <a:pt x="38875" y="24718"/>
                    <a:pt x="50031" y="13681"/>
                    <a:pt x="50257" y="0"/>
                  </a:cubicBezTo>
                  <a:lnTo>
                    <a:pt x="45816" y="0"/>
                  </a:lnTo>
                  <a:cubicBezTo>
                    <a:pt x="45590" y="11216"/>
                    <a:pt x="36398" y="20277"/>
                    <a:pt x="25123" y="20277"/>
                  </a:cubicBezTo>
                  <a:cubicBezTo>
                    <a:pt x="13848" y="20277"/>
                    <a:pt x="4656" y="11216"/>
                    <a:pt x="4430"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34" name="Google Shape;334;p33"/>
            <p:cNvSpPr txBox="1"/>
            <p:nvPr/>
          </p:nvSpPr>
          <p:spPr>
            <a:xfrm>
              <a:off x="4930629" y="1792444"/>
              <a:ext cx="18846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Train Test Split</a:t>
              </a:r>
              <a:endParaRPr sz="1200">
                <a:solidFill>
                  <a:srgbClr val="434343"/>
                </a:solidFill>
                <a:latin typeface="Fira Sans Extra Condensed Medium"/>
                <a:ea typeface="Fira Sans Extra Condensed Medium"/>
                <a:cs typeface="Fira Sans Extra Condensed Medium"/>
                <a:sym typeface="Fira Sans Extra Condensed Medium"/>
              </a:endParaRPr>
            </a:p>
          </p:txBody>
        </p:sp>
        <p:sp>
          <p:nvSpPr>
            <p:cNvPr id="335" name="Google Shape;335;p33"/>
            <p:cNvSpPr/>
            <p:nvPr/>
          </p:nvSpPr>
          <p:spPr>
            <a:xfrm>
              <a:off x="6392814" y="2662819"/>
              <a:ext cx="263786" cy="263786"/>
            </a:xfrm>
            <a:custGeom>
              <a:rect b="b" l="l" r="r" t="t"/>
              <a:pathLst>
                <a:path extrusionOk="0" h="9312" w="9312">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36" name="Google Shape;336;p33"/>
            <p:cNvSpPr/>
            <p:nvPr/>
          </p:nvSpPr>
          <p:spPr>
            <a:xfrm>
              <a:off x="6449130" y="2718823"/>
              <a:ext cx="151467" cy="151467"/>
            </a:xfrm>
            <a:custGeom>
              <a:rect b="b" l="l" r="r" t="t"/>
              <a:pathLst>
                <a:path extrusionOk="0" h="5347" w="5347">
                  <a:moveTo>
                    <a:pt x="2668" y="0"/>
                  </a:moveTo>
                  <a:cubicBezTo>
                    <a:pt x="1192" y="0"/>
                    <a:pt x="1" y="1191"/>
                    <a:pt x="1" y="2679"/>
                  </a:cubicBezTo>
                  <a:cubicBezTo>
                    <a:pt x="1" y="4156"/>
                    <a:pt x="1192"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337" name="Google Shape;337;p33"/>
          <p:cNvGrpSpPr/>
          <p:nvPr/>
        </p:nvGrpSpPr>
        <p:grpSpPr>
          <a:xfrm>
            <a:off x="3286001" y="3466172"/>
            <a:ext cx="1180771" cy="1596150"/>
            <a:chOff x="3860477" y="2070564"/>
            <a:chExt cx="1495214" cy="1874296"/>
          </a:xfrm>
        </p:grpSpPr>
        <p:sp>
          <p:nvSpPr>
            <p:cNvPr id="338" name="Google Shape;338;p33"/>
            <p:cNvSpPr/>
            <p:nvPr/>
          </p:nvSpPr>
          <p:spPr>
            <a:xfrm>
              <a:off x="3860514" y="2070564"/>
              <a:ext cx="1424335" cy="1424335"/>
            </a:xfrm>
            <a:custGeom>
              <a:rect b="b" l="l" r="r" t="t"/>
              <a:pathLst>
                <a:path extrusionOk="0" h="50281" w="50281">
                  <a:moveTo>
                    <a:pt x="25146" y="4430"/>
                  </a:moveTo>
                  <a:cubicBezTo>
                    <a:pt x="36565" y="4430"/>
                    <a:pt x="45851" y="13717"/>
                    <a:pt x="45851" y="25135"/>
                  </a:cubicBezTo>
                  <a:cubicBezTo>
                    <a:pt x="45851" y="36553"/>
                    <a:pt x="36565" y="45840"/>
                    <a:pt x="25146" y="45840"/>
                  </a:cubicBezTo>
                  <a:cubicBezTo>
                    <a:pt x="13728" y="45840"/>
                    <a:pt x="4442" y="36553"/>
                    <a:pt x="4442" y="25135"/>
                  </a:cubicBezTo>
                  <a:cubicBezTo>
                    <a:pt x="4442" y="13717"/>
                    <a:pt x="13728" y="4430"/>
                    <a:pt x="25146" y="4430"/>
                  </a:cubicBezTo>
                  <a:close/>
                  <a:moveTo>
                    <a:pt x="25146" y="1"/>
                  </a:moveTo>
                  <a:cubicBezTo>
                    <a:pt x="11264" y="1"/>
                    <a:pt x="0" y="11252"/>
                    <a:pt x="0" y="25135"/>
                  </a:cubicBezTo>
                  <a:cubicBezTo>
                    <a:pt x="0" y="39017"/>
                    <a:pt x="11264" y="50281"/>
                    <a:pt x="25146" y="50281"/>
                  </a:cubicBezTo>
                  <a:cubicBezTo>
                    <a:pt x="39029" y="50281"/>
                    <a:pt x="50281" y="39017"/>
                    <a:pt x="50281" y="25135"/>
                  </a:cubicBezTo>
                  <a:cubicBezTo>
                    <a:pt x="50281"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39" name="Google Shape;339;p33"/>
            <p:cNvSpPr/>
            <p:nvPr/>
          </p:nvSpPr>
          <p:spPr>
            <a:xfrm>
              <a:off x="3860514"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2" y="25278"/>
                    <a:pt x="4442" y="25135"/>
                  </a:cubicBezTo>
                  <a:cubicBezTo>
                    <a:pt x="4442" y="13717"/>
                    <a:pt x="13728" y="4430"/>
                    <a:pt x="25146" y="4430"/>
                  </a:cubicBezTo>
                  <a:cubicBezTo>
                    <a:pt x="36565" y="4430"/>
                    <a:pt x="45851" y="13717"/>
                    <a:pt x="45851" y="25135"/>
                  </a:cubicBezTo>
                  <a:cubicBezTo>
                    <a:pt x="45851" y="25278"/>
                    <a:pt x="45840" y="25420"/>
                    <a:pt x="45840" y="25563"/>
                  </a:cubicBezTo>
                  <a:lnTo>
                    <a:pt x="50269" y="25563"/>
                  </a:lnTo>
                  <a:cubicBezTo>
                    <a:pt x="50281" y="25420"/>
                    <a:pt x="50281" y="25278"/>
                    <a:pt x="50281" y="25135"/>
                  </a:cubicBezTo>
                  <a:cubicBezTo>
                    <a:pt x="50281" y="11252"/>
                    <a:pt x="39029" y="1"/>
                    <a:pt x="2514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40" name="Google Shape;340;p33"/>
            <p:cNvSpPr txBox="1"/>
            <p:nvPr/>
          </p:nvSpPr>
          <p:spPr>
            <a:xfrm>
              <a:off x="3860477" y="3515260"/>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rgbClr val="434343"/>
                  </a:solidFill>
                  <a:latin typeface="Fira Sans Extra Condensed Medium"/>
                  <a:ea typeface="Fira Sans Extra Condensed Medium"/>
                  <a:cs typeface="Fira Sans Extra Condensed Medium"/>
                  <a:sym typeface="Fira Sans Extra Condensed Medium"/>
                </a:rPr>
                <a:t>Balancing Data</a:t>
              </a:r>
              <a:endParaRPr sz="1200">
                <a:solidFill>
                  <a:srgbClr val="434343"/>
                </a:solidFill>
                <a:latin typeface="Fira Sans Extra Condensed Medium"/>
                <a:ea typeface="Fira Sans Extra Condensed Medium"/>
                <a:cs typeface="Fira Sans Extra Condensed Medium"/>
                <a:sym typeface="Fira Sans Extra Condensed Medium"/>
              </a:endParaRPr>
            </a:p>
            <a:p>
              <a:pPr indent="0" lvl="0" marL="0" rtl="0" algn="ctr">
                <a:spcBef>
                  <a:spcPts val="0"/>
                </a:spcBef>
                <a:spcAft>
                  <a:spcPts val="0"/>
                </a:spcAft>
                <a:buNone/>
              </a:pPr>
              <a:r>
                <a:t/>
              </a:r>
              <a:endParaRPr sz="1200">
                <a:solidFill>
                  <a:srgbClr val="434343"/>
                </a:solidFill>
                <a:latin typeface="Fira Sans Extra Condensed Medium"/>
                <a:ea typeface="Fira Sans Extra Condensed Medium"/>
                <a:cs typeface="Fira Sans Extra Condensed Medium"/>
                <a:sym typeface="Fira Sans Extra Condensed Medium"/>
              </a:endParaRPr>
            </a:p>
          </p:txBody>
        </p:sp>
        <p:sp>
          <p:nvSpPr>
            <p:cNvPr id="341" name="Google Shape;341;p33"/>
            <p:cNvSpPr/>
            <p:nvPr/>
          </p:nvSpPr>
          <p:spPr>
            <a:xfrm>
              <a:off x="5091934" y="2662819"/>
              <a:ext cx="263757" cy="263786"/>
            </a:xfrm>
            <a:custGeom>
              <a:rect b="b" l="l" r="r" t="t"/>
              <a:pathLst>
                <a:path extrusionOk="0" h="9312" w="9311">
                  <a:moveTo>
                    <a:pt x="4656" y="1"/>
                  </a:moveTo>
                  <a:cubicBezTo>
                    <a:pt x="2084" y="1"/>
                    <a:pt x="0" y="2085"/>
                    <a:pt x="0" y="4656"/>
                  </a:cubicBezTo>
                  <a:cubicBezTo>
                    <a:pt x="0" y="7228"/>
                    <a:pt x="2084" y="9312"/>
                    <a:pt x="4656" y="9312"/>
                  </a:cubicBezTo>
                  <a:cubicBezTo>
                    <a:pt x="7227" y="9312"/>
                    <a:pt x="9311" y="7228"/>
                    <a:pt x="9311" y="4656"/>
                  </a:cubicBezTo>
                  <a:cubicBezTo>
                    <a:pt x="9311" y="2085"/>
                    <a:pt x="7227" y="1"/>
                    <a:pt x="465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42" name="Google Shape;342;p33"/>
            <p:cNvSpPr/>
            <p:nvPr/>
          </p:nvSpPr>
          <p:spPr>
            <a:xfrm>
              <a:off x="5147910" y="2718823"/>
              <a:ext cx="151807" cy="151467"/>
            </a:xfrm>
            <a:custGeom>
              <a:rect b="b" l="l" r="r" t="t"/>
              <a:pathLst>
                <a:path extrusionOk="0" h="5347" w="5359">
                  <a:moveTo>
                    <a:pt x="2680" y="0"/>
                  </a:moveTo>
                  <a:cubicBezTo>
                    <a:pt x="1203" y="0"/>
                    <a:pt x="1" y="1191"/>
                    <a:pt x="1" y="2679"/>
                  </a:cubicBezTo>
                  <a:cubicBezTo>
                    <a:pt x="1" y="4156"/>
                    <a:pt x="1203" y="5346"/>
                    <a:pt x="2680" y="5346"/>
                  </a:cubicBezTo>
                  <a:cubicBezTo>
                    <a:pt x="4156" y="5346"/>
                    <a:pt x="5358" y="4156"/>
                    <a:pt x="5358" y="2679"/>
                  </a:cubicBezTo>
                  <a:cubicBezTo>
                    <a:pt x="5358" y="1191"/>
                    <a:pt x="4156" y="0"/>
                    <a:pt x="26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343" name="Google Shape;343;p33"/>
          <p:cNvGrpSpPr/>
          <p:nvPr/>
        </p:nvGrpSpPr>
        <p:grpSpPr>
          <a:xfrm>
            <a:off x="2258456" y="3170050"/>
            <a:ext cx="1181010" cy="1509098"/>
            <a:chOff x="2559294" y="1722840"/>
            <a:chExt cx="1495517" cy="1772073"/>
          </a:xfrm>
        </p:grpSpPr>
        <p:sp>
          <p:nvSpPr>
            <p:cNvPr id="344" name="Google Shape;344;p33"/>
            <p:cNvSpPr/>
            <p:nvPr/>
          </p:nvSpPr>
          <p:spPr>
            <a:xfrm>
              <a:off x="2559294" y="2070564"/>
              <a:ext cx="1424335" cy="1424335"/>
            </a:xfrm>
            <a:custGeom>
              <a:rect b="b" l="l" r="r" t="t"/>
              <a:pathLst>
                <a:path extrusionOk="0" h="50281" w="50281">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2" y="1"/>
                    <a:pt x="0" y="11252"/>
                    <a:pt x="0" y="25135"/>
                  </a:cubicBezTo>
                  <a:cubicBezTo>
                    <a:pt x="0" y="39017"/>
                    <a:pt x="11252" y="50281"/>
                    <a:pt x="25134" y="50281"/>
                  </a:cubicBezTo>
                  <a:cubicBezTo>
                    <a:pt x="39017" y="50281"/>
                    <a:pt x="50280" y="39017"/>
                    <a:pt x="50280" y="25135"/>
                  </a:cubicBezTo>
                  <a:cubicBezTo>
                    <a:pt x="50280" y="11252"/>
                    <a:pt x="39017" y="1"/>
                    <a:pt x="251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45" name="Google Shape;345;p33"/>
            <p:cNvSpPr/>
            <p:nvPr/>
          </p:nvSpPr>
          <p:spPr>
            <a:xfrm>
              <a:off x="2559634" y="2794714"/>
              <a:ext cx="1423655" cy="700199"/>
            </a:xfrm>
            <a:custGeom>
              <a:rect b="b" l="l" r="r" t="t"/>
              <a:pathLst>
                <a:path extrusionOk="0" h="24718" w="50257">
                  <a:moveTo>
                    <a:pt x="0" y="0"/>
                  </a:moveTo>
                  <a:cubicBezTo>
                    <a:pt x="226" y="13681"/>
                    <a:pt x="11382" y="24718"/>
                    <a:pt x="25122" y="24718"/>
                  </a:cubicBezTo>
                  <a:cubicBezTo>
                    <a:pt x="38862" y="24718"/>
                    <a:pt x="50030" y="13681"/>
                    <a:pt x="50256" y="0"/>
                  </a:cubicBezTo>
                  <a:lnTo>
                    <a:pt x="45815" y="0"/>
                  </a:lnTo>
                  <a:cubicBezTo>
                    <a:pt x="45589" y="11216"/>
                    <a:pt x="36397" y="20277"/>
                    <a:pt x="25122" y="20277"/>
                  </a:cubicBezTo>
                  <a:cubicBezTo>
                    <a:pt x="13847" y="20277"/>
                    <a:pt x="4655" y="11216"/>
                    <a:pt x="4429"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46" name="Google Shape;346;p33"/>
            <p:cNvSpPr/>
            <p:nvPr/>
          </p:nvSpPr>
          <p:spPr>
            <a:xfrm>
              <a:off x="3791025" y="2662819"/>
              <a:ext cx="263786" cy="263786"/>
            </a:xfrm>
            <a:custGeom>
              <a:rect b="b" l="l" r="r" t="t"/>
              <a:pathLst>
                <a:path extrusionOk="0" h="9312" w="9312">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47" name="Google Shape;347;p33"/>
            <p:cNvSpPr/>
            <p:nvPr/>
          </p:nvSpPr>
          <p:spPr>
            <a:xfrm>
              <a:off x="3847030" y="2718823"/>
              <a:ext cx="151467" cy="151467"/>
            </a:xfrm>
            <a:custGeom>
              <a:rect b="b" l="l" r="r" t="t"/>
              <a:pathLst>
                <a:path extrusionOk="0" h="5347" w="5347">
                  <a:moveTo>
                    <a:pt x="2679" y="0"/>
                  </a:moveTo>
                  <a:cubicBezTo>
                    <a:pt x="1191" y="0"/>
                    <a:pt x="0" y="1191"/>
                    <a:pt x="0" y="2679"/>
                  </a:cubicBezTo>
                  <a:cubicBezTo>
                    <a:pt x="0" y="4156"/>
                    <a:pt x="1191"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48" name="Google Shape;348;p33"/>
            <p:cNvSpPr txBox="1"/>
            <p:nvPr/>
          </p:nvSpPr>
          <p:spPr>
            <a:xfrm>
              <a:off x="2559539" y="1722840"/>
              <a:ext cx="14952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Pre-processing</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349" name="Google Shape;349;p33"/>
          <p:cNvGrpSpPr/>
          <p:nvPr/>
        </p:nvGrpSpPr>
        <p:grpSpPr>
          <a:xfrm>
            <a:off x="1232740" y="3466172"/>
            <a:ext cx="1179153" cy="1595275"/>
            <a:chOff x="1260425" y="2070564"/>
            <a:chExt cx="1493166" cy="1873268"/>
          </a:xfrm>
        </p:grpSpPr>
        <p:sp>
          <p:nvSpPr>
            <p:cNvPr id="350" name="Google Shape;350;p33"/>
            <p:cNvSpPr/>
            <p:nvPr/>
          </p:nvSpPr>
          <p:spPr>
            <a:xfrm>
              <a:off x="1260425" y="2070564"/>
              <a:ext cx="1424335" cy="1424335"/>
            </a:xfrm>
            <a:custGeom>
              <a:rect b="b" l="l" r="r" t="t"/>
              <a:pathLst>
                <a:path extrusionOk="0" h="50281" w="50281">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51" name="Google Shape;351;p33"/>
            <p:cNvSpPr/>
            <p:nvPr/>
          </p:nvSpPr>
          <p:spPr>
            <a:xfrm>
              <a:off x="1260425"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52" name="Google Shape;352;p33"/>
            <p:cNvSpPr/>
            <p:nvPr/>
          </p:nvSpPr>
          <p:spPr>
            <a:xfrm>
              <a:off x="2489805" y="2662819"/>
              <a:ext cx="263786" cy="263786"/>
            </a:xfrm>
            <a:custGeom>
              <a:rect b="b" l="l" r="r" t="t"/>
              <a:pathLst>
                <a:path extrusionOk="0" h="9312" w="9312">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53" name="Google Shape;353;p33"/>
            <p:cNvSpPr/>
            <p:nvPr/>
          </p:nvSpPr>
          <p:spPr>
            <a:xfrm>
              <a:off x="2546121" y="2718823"/>
              <a:ext cx="151467" cy="151467"/>
            </a:xfrm>
            <a:custGeom>
              <a:rect b="b" l="l" r="r" t="t"/>
              <a:pathLst>
                <a:path extrusionOk="0" h="5347" w="5347">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54" name="Google Shape;354;p33"/>
            <p:cNvSpPr txBox="1"/>
            <p:nvPr/>
          </p:nvSpPr>
          <p:spPr>
            <a:xfrm>
              <a:off x="1260472" y="3514232"/>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Collection</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355" name="Google Shape;355;p33"/>
          <p:cNvGrpSpPr/>
          <p:nvPr/>
        </p:nvGrpSpPr>
        <p:grpSpPr>
          <a:xfrm>
            <a:off x="1641831" y="3888057"/>
            <a:ext cx="331208" cy="358139"/>
            <a:chOff x="-3771675" y="3971775"/>
            <a:chExt cx="291300" cy="292025"/>
          </a:xfrm>
        </p:grpSpPr>
        <p:sp>
          <p:nvSpPr>
            <p:cNvPr id="356" name="Google Shape;356;p33"/>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57" name="Google Shape;357;p33"/>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58" name="Google Shape;358;p33"/>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59" name="Google Shape;359;p33"/>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60" name="Google Shape;360;p33"/>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361" name="Google Shape;361;p33"/>
          <p:cNvGrpSpPr/>
          <p:nvPr/>
        </p:nvGrpSpPr>
        <p:grpSpPr>
          <a:xfrm>
            <a:off x="2654597" y="3885809"/>
            <a:ext cx="334079" cy="360316"/>
            <a:chOff x="-4478975" y="3251700"/>
            <a:chExt cx="293825" cy="293800"/>
          </a:xfrm>
        </p:grpSpPr>
        <p:sp>
          <p:nvSpPr>
            <p:cNvPr id="362" name="Google Shape;362;p33"/>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63" name="Google Shape;363;p33"/>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64" name="Google Shape;364;p33"/>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365" name="Google Shape;365;p33"/>
          <p:cNvGrpSpPr/>
          <p:nvPr/>
        </p:nvGrpSpPr>
        <p:grpSpPr>
          <a:xfrm>
            <a:off x="3707901" y="3949304"/>
            <a:ext cx="281278" cy="302324"/>
            <a:chOff x="-13947000" y="3212800"/>
            <a:chExt cx="353675" cy="352400"/>
          </a:xfrm>
        </p:grpSpPr>
        <p:sp>
          <p:nvSpPr>
            <p:cNvPr id="366" name="Google Shape;366;p33"/>
            <p:cNvSpPr/>
            <p:nvPr/>
          </p:nvSpPr>
          <p:spPr>
            <a:xfrm>
              <a:off x="-13947000" y="3212800"/>
              <a:ext cx="229225" cy="268125"/>
            </a:xfrm>
            <a:custGeom>
              <a:rect b="b" l="l" r="r" t="t"/>
              <a:pathLst>
                <a:path extrusionOk="0" h="10725" w="9169">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67" name="Google Shape;367;p33"/>
            <p:cNvSpPr/>
            <p:nvPr/>
          </p:nvSpPr>
          <p:spPr>
            <a:xfrm>
              <a:off x="-13821775" y="3295600"/>
              <a:ext cx="228450" cy="269600"/>
            </a:xfrm>
            <a:custGeom>
              <a:rect b="b" l="l" r="r" t="t"/>
              <a:pathLst>
                <a:path extrusionOk="0" h="10784" w="9138">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368" name="Google Shape;368;p33"/>
          <p:cNvGrpSpPr/>
          <p:nvPr/>
        </p:nvGrpSpPr>
        <p:grpSpPr>
          <a:xfrm>
            <a:off x="4684794" y="3895688"/>
            <a:ext cx="379045" cy="409735"/>
            <a:chOff x="-5251625" y="3272950"/>
            <a:chExt cx="292225" cy="292250"/>
          </a:xfrm>
        </p:grpSpPr>
        <p:sp>
          <p:nvSpPr>
            <p:cNvPr id="369" name="Google Shape;369;p33"/>
            <p:cNvSpPr/>
            <p:nvPr/>
          </p:nvSpPr>
          <p:spPr>
            <a:xfrm>
              <a:off x="-5156325" y="3462775"/>
              <a:ext cx="33900" cy="33100"/>
            </a:xfrm>
            <a:custGeom>
              <a:rect b="b" l="l" r="r" t="t"/>
              <a:pathLst>
                <a:path extrusionOk="0" h="1324" w="1356">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70" name="Google Shape;370;p33"/>
            <p:cNvSpPr/>
            <p:nvPr/>
          </p:nvSpPr>
          <p:spPr>
            <a:xfrm>
              <a:off x="-5251625" y="3272950"/>
              <a:ext cx="292225" cy="292250"/>
            </a:xfrm>
            <a:custGeom>
              <a:rect b="b" l="l" r="r" t="t"/>
              <a:pathLst>
                <a:path extrusionOk="0" h="11690" w="11689">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71" name="Google Shape;371;p33"/>
            <p:cNvSpPr/>
            <p:nvPr/>
          </p:nvSpPr>
          <p:spPr>
            <a:xfrm>
              <a:off x="-5011400" y="3350150"/>
              <a:ext cx="33900" cy="33875"/>
            </a:xfrm>
            <a:custGeom>
              <a:rect b="b" l="l" r="r" t="t"/>
              <a:pathLst>
                <a:path extrusionOk="0" h="1355" w="1356">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372" name="Google Shape;372;p33"/>
          <p:cNvSpPr/>
          <p:nvPr/>
        </p:nvSpPr>
        <p:spPr>
          <a:xfrm rot="-3517186">
            <a:off x="-298916" y="4038625"/>
            <a:ext cx="938996" cy="2197885"/>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73" name="Google Shape;373;p33"/>
          <p:cNvSpPr/>
          <p:nvPr/>
        </p:nvSpPr>
        <p:spPr>
          <a:xfrm rot="1718335">
            <a:off x="587059" y="4954276"/>
            <a:ext cx="580285" cy="53964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4"/>
          <p:cNvSpPr txBox="1"/>
          <p:nvPr/>
        </p:nvSpPr>
        <p:spPr>
          <a:xfrm>
            <a:off x="362100" y="660875"/>
            <a:ext cx="7342500" cy="1162200"/>
          </a:xfrm>
          <a:prstGeom prst="rect">
            <a:avLst/>
          </a:prstGeom>
          <a:noFill/>
          <a:ln>
            <a:noFill/>
          </a:ln>
        </p:spPr>
        <p:txBody>
          <a:bodyPr anchorCtr="0" anchor="t" bIns="34275" lIns="68575" spcFirstLastPara="1" rIns="68575" wrap="square" tIns="34275">
            <a:spAutoFit/>
          </a:bodyPr>
          <a:lstStyle/>
          <a:p>
            <a:pPr indent="-317500" lvl="0" marL="457200" rtl="0" algn="l">
              <a:lnSpc>
                <a:spcPct val="135714"/>
              </a:lnSpc>
              <a:spcBef>
                <a:spcPts val="0"/>
              </a:spcBef>
              <a:spcAft>
                <a:spcPts val="0"/>
              </a:spcAft>
              <a:buClr>
                <a:srgbClr val="3A3838"/>
              </a:buClr>
              <a:buSzPts val="1400"/>
              <a:buChar char="●"/>
            </a:pPr>
            <a:r>
              <a:rPr lang="en">
                <a:solidFill>
                  <a:srgbClr val="3A3838"/>
                </a:solidFill>
              </a:rPr>
              <a:t>We perform image augmentation to generate new transformed versions of images from the given image dataset to increase its diversity.</a:t>
            </a:r>
            <a:endParaRPr>
              <a:solidFill>
                <a:srgbClr val="3A3838"/>
              </a:solidFill>
            </a:endParaRPr>
          </a:p>
          <a:p>
            <a:pPr indent="-317500" lvl="0" marL="457200" rtl="0" algn="l">
              <a:lnSpc>
                <a:spcPct val="135714"/>
              </a:lnSpc>
              <a:spcBef>
                <a:spcPts val="0"/>
              </a:spcBef>
              <a:spcAft>
                <a:spcPts val="0"/>
              </a:spcAft>
              <a:buClr>
                <a:srgbClr val="3A3838"/>
              </a:buClr>
              <a:buSzPts val="1400"/>
              <a:buChar char="●"/>
            </a:pPr>
            <a:r>
              <a:rPr lang="en">
                <a:solidFill>
                  <a:srgbClr val="3A3838"/>
                </a:solidFill>
              </a:rPr>
              <a:t>We consider multiple combinations of images, like at different</a:t>
            </a:r>
            <a:endParaRPr>
              <a:solidFill>
                <a:srgbClr val="3A3838"/>
              </a:solidFill>
            </a:endParaRPr>
          </a:p>
          <a:p>
            <a:pPr indent="0" lvl="0" marL="457200" rtl="0" algn="l">
              <a:lnSpc>
                <a:spcPct val="135714"/>
              </a:lnSpc>
              <a:spcBef>
                <a:spcPts val="0"/>
              </a:spcBef>
              <a:spcAft>
                <a:spcPts val="0"/>
              </a:spcAft>
              <a:buNone/>
            </a:pPr>
            <a:r>
              <a:rPr lang="en">
                <a:solidFill>
                  <a:srgbClr val="3A3838"/>
                </a:solidFill>
              </a:rPr>
              <a:t>Zoom, Rotations or Angles as depicted in the figure alongside.</a:t>
            </a:r>
            <a:endParaRPr>
              <a:solidFill>
                <a:srgbClr val="3A3838"/>
              </a:solidFill>
            </a:endParaRPr>
          </a:p>
        </p:txBody>
      </p:sp>
      <p:sp>
        <p:nvSpPr>
          <p:cNvPr id="379" name="Google Shape;379;p34"/>
          <p:cNvSpPr txBox="1"/>
          <p:nvPr/>
        </p:nvSpPr>
        <p:spPr>
          <a:xfrm>
            <a:off x="362100" y="206975"/>
            <a:ext cx="6096300" cy="45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500">
                <a:solidFill>
                  <a:schemeClr val="dk1"/>
                </a:solidFill>
              </a:rPr>
              <a:t>Image Augmentation</a:t>
            </a:r>
            <a:endParaRPr b="1" sz="2500">
              <a:solidFill>
                <a:schemeClr val="dk1"/>
              </a:solidFill>
            </a:endParaRPr>
          </a:p>
        </p:txBody>
      </p:sp>
      <p:sp>
        <p:nvSpPr>
          <p:cNvPr id="380" name="Google Shape;380;p34"/>
          <p:cNvSpPr/>
          <p:nvPr/>
        </p:nvSpPr>
        <p:spPr>
          <a:xfrm rot="-3517186">
            <a:off x="-298916" y="4038625"/>
            <a:ext cx="938996" cy="2197885"/>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81" name="Google Shape;381;p34"/>
          <p:cNvSpPr/>
          <p:nvPr/>
        </p:nvSpPr>
        <p:spPr>
          <a:xfrm rot="1718335">
            <a:off x="587059" y="4954276"/>
            <a:ext cx="580285" cy="53964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nvGrpSpPr>
          <p:cNvPr id="382" name="Google Shape;382;p34"/>
          <p:cNvGrpSpPr/>
          <p:nvPr/>
        </p:nvGrpSpPr>
        <p:grpSpPr>
          <a:xfrm>
            <a:off x="4547531" y="3414722"/>
            <a:ext cx="1183404" cy="1589200"/>
            <a:chOff x="6459272" y="2070564"/>
            <a:chExt cx="1498548" cy="1866135"/>
          </a:xfrm>
        </p:grpSpPr>
        <p:sp>
          <p:nvSpPr>
            <p:cNvPr id="383" name="Google Shape;383;p34"/>
            <p:cNvSpPr/>
            <p:nvPr/>
          </p:nvSpPr>
          <p:spPr>
            <a:xfrm>
              <a:off x="6459282" y="2070564"/>
              <a:ext cx="1424335" cy="1424335"/>
            </a:xfrm>
            <a:custGeom>
              <a:rect b="b" l="l" r="r" t="t"/>
              <a:pathLst>
                <a:path extrusionOk="0" h="50281" w="50281">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84" name="Google Shape;384;p34"/>
            <p:cNvSpPr/>
            <p:nvPr/>
          </p:nvSpPr>
          <p:spPr>
            <a:xfrm>
              <a:off x="6459272" y="2070564"/>
              <a:ext cx="1424335" cy="724164"/>
            </a:xfrm>
            <a:custGeom>
              <a:rect b="b" l="l" r="r" t="t"/>
              <a:pathLst>
                <a:path extrusionOk="0" h="25564" w="50281">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85" name="Google Shape;385;p34"/>
            <p:cNvSpPr/>
            <p:nvPr/>
          </p:nvSpPr>
          <p:spPr>
            <a:xfrm>
              <a:off x="7694034" y="2662819"/>
              <a:ext cx="263786" cy="263786"/>
            </a:xfrm>
            <a:custGeom>
              <a:rect b="b" l="l" r="r" t="t"/>
              <a:pathLst>
                <a:path extrusionOk="0" h="9312" w="9312">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86" name="Google Shape;386;p34"/>
            <p:cNvSpPr/>
            <p:nvPr/>
          </p:nvSpPr>
          <p:spPr>
            <a:xfrm>
              <a:off x="7750039" y="2718823"/>
              <a:ext cx="151467" cy="151467"/>
            </a:xfrm>
            <a:custGeom>
              <a:rect b="b" l="l" r="r" t="t"/>
              <a:pathLst>
                <a:path extrusionOk="0" h="5347" w="5347">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87" name="Google Shape;387;p34"/>
            <p:cNvSpPr txBox="1"/>
            <p:nvPr/>
          </p:nvSpPr>
          <p:spPr>
            <a:xfrm>
              <a:off x="6459280" y="3507099"/>
              <a:ext cx="1498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Image Augmentation &amp; Regularization</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388" name="Google Shape;388;p34"/>
          <p:cNvGrpSpPr/>
          <p:nvPr/>
        </p:nvGrpSpPr>
        <p:grpSpPr>
          <a:xfrm>
            <a:off x="3340362" y="3177875"/>
            <a:ext cx="1488269" cy="1449823"/>
            <a:chOff x="4930629" y="1792444"/>
            <a:chExt cx="1884600" cy="1702469"/>
          </a:xfrm>
        </p:grpSpPr>
        <p:sp>
          <p:nvSpPr>
            <p:cNvPr id="389" name="Google Shape;389;p34"/>
            <p:cNvSpPr/>
            <p:nvPr/>
          </p:nvSpPr>
          <p:spPr>
            <a:xfrm>
              <a:off x="5160743" y="2070564"/>
              <a:ext cx="1424335" cy="1424335"/>
            </a:xfrm>
            <a:custGeom>
              <a:rect b="b" l="l" r="r" t="t"/>
              <a:pathLst>
                <a:path extrusionOk="0" h="50281" w="50281">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1" y="1"/>
                    <a:pt x="0" y="11252"/>
                    <a:pt x="0" y="25135"/>
                  </a:cubicBezTo>
                  <a:cubicBezTo>
                    <a:pt x="0" y="39017"/>
                    <a:pt x="11251" y="50281"/>
                    <a:pt x="25134" y="50281"/>
                  </a:cubicBezTo>
                  <a:cubicBezTo>
                    <a:pt x="39017" y="50281"/>
                    <a:pt x="50280" y="39017"/>
                    <a:pt x="50280" y="25135"/>
                  </a:cubicBezTo>
                  <a:cubicBezTo>
                    <a:pt x="50280" y="11252"/>
                    <a:pt x="39017" y="1"/>
                    <a:pt x="251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90" name="Google Shape;390;p34"/>
            <p:cNvSpPr/>
            <p:nvPr/>
          </p:nvSpPr>
          <p:spPr>
            <a:xfrm>
              <a:off x="5161054" y="2794714"/>
              <a:ext cx="1423683" cy="700199"/>
            </a:xfrm>
            <a:custGeom>
              <a:rect b="b" l="l" r="r" t="t"/>
              <a:pathLst>
                <a:path extrusionOk="0" h="24718" w="50258">
                  <a:moveTo>
                    <a:pt x="1" y="0"/>
                  </a:moveTo>
                  <a:cubicBezTo>
                    <a:pt x="227" y="13681"/>
                    <a:pt x="11383" y="24718"/>
                    <a:pt x="25123" y="24718"/>
                  </a:cubicBezTo>
                  <a:cubicBezTo>
                    <a:pt x="38875" y="24718"/>
                    <a:pt x="50031" y="13681"/>
                    <a:pt x="50257" y="0"/>
                  </a:cubicBezTo>
                  <a:lnTo>
                    <a:pt x="45816" y="0"/>
                  </a:lnTo>
                  <a:cubicBezTo>
                    <a:pt x="45590" y="11216"/>
                    <a:pt x="36398" y="20277"/>
                    <a:pt x="25123" y="20277"/>
                  </a:cubicBezTo>
                  <a:cubicBezTo>
                    <a:pt x="13848" y="20277"/>
                    <a:pt x="4656" y="11216"/>
                    <a:pt x="4430"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91" name="Google Shape;391;p34"/>
            <p:cNvSpPr txBox="1"/>
            <p:nvPr/>
          </p:nvSpPr>
          <p:spPr>
            <a:xfrm>
              <a:off x="4930629" y="1792444"/>
              <a:ext cx="18846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Train Test Split</a:t>
              </a:r>
              <a:endParaRPr sz="1200">
                <a:solidFill>
                  <a:srgbClr val="434343"/>
                </a:solidFill>
                <a:latin typeface="Fira Sans Extra Condensed Medium"/>
                <a:ea typeface="Fira Sans Extra Condensed Medium"/>
                <a:cs typeface="Fira Sans Extra Condensed Medium"/>
                <a:sym typeface="Fira Sans Extra Condensed Medium"/>
              </a:endParaRPr>
            </a:p>
          </p:txBody>
        </p:sp>
        <p:sp>
          <p:nvSpPr>
            <p:cNvPr id="392" name="Google Shape;392;p34"/>
            <p:cNvSpPr/>
            <p:nvPr/>
          </p:nvSpPr>
          <p:spPr>
            <a:xfrm>
              <a:off x="6392814" y="2662819"/>
              <a:ext cx="263786" cy="263786"/>
            </a:xfrm>
            <a:custGeom>
              <a:rect b="b" l="l" r="r" t="t"/>
              <a:pathLst>
                <a:path extrusionOk="0" h="9312" w="9312">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93" name="Google Shape;393;p34"/>
            <p:cNvSpPr/>
            <p:nvPr/>
          </p:nvSpPr>
          <p:spPr>
            <a:xfrm>
              <a:off x="6449130" y="2718823"/>
              <a:ext cx="151467" cy="151467"/>
            </a:xfrm>
            <a:custGeom>
              <a:rect b="b" l="l" r="r" t="t"/>
              <a:pathLst>
                <a:path extrusionOk="0" h="5347" w="5347">
                  <a:moveTo>
                    <a:pt x="2668" y="0"/>
                  </a:moveTo>
                  <a:cubicBezTo>
                    <a:pt x="1192" y="0"/>
                    <a:pt x="1" y="1191"/>
                    <a:pt x="1" y="2679"/>
                  </a:cubicBezTo>
                  <a:cubicBezTo>
                    <a:pt x="1" y="4156"/>
                    <a:pt x="1192"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394" name="Google Shape;394;p34"/>
          <p:cNvGrpSpPr/>
          <p:nvPr/>
        </p:nvGrpSpPr>
        <p:grpSpPr>
          <a:xfrm>
            <a:off x="2495263" y="3414722"/>
            <a:ext cx="1180771" cy="1596150"/>
            <a:chOff x="3860477" y="2070564"/>
            <a:chExt cx="1495214" cy="1874296"/>
          </a:xfrm>
        </p:grpSpPr>
        <p:sp>
          <p:nvSpPr>
            <p:cNvPr id="395" name="Google Shape;395;p34"/>
            <p:cNvSpPr/>
            <p:nvPr/>
          </p:nvSpPr>
          <p:spPr>
            <a:xfrm>
              <a:off x="3860514" y="2070564"/>
              <a:ext cx="1424335" cy="1424335"/>
            </a:xfrm>
            <a:custGeom>
              <a:rect b="b" l="l" r="r" t="t"/>
              <a:pathLst>
                <a:path extrusionOk="0" h="50281" w="50281">
                  <a:moveTo>
                    <a:pt x="25146" y="4430"/>
                  </a:moveTo>
                  <a:cubicBezTo>
                    <a:pt x="36565" y="4430"/>
                    <a:pt x="45851" y="13717"/>
                    <a:pt x="45851" y="25135"/>
                  </a:cubicBezTo>
                  <a:cubicBezTo>
                    <a:pt x="45851" y="36553"/>
                    <a:pt x="36565" y="45840"/>
                    <a:pt x="25146" y="45840"/>
                  </a:cubicBezTo>
                  <a:cubicBezTo>
                    <a:pt x="13728" y="45840"/>
                    <a:pt x="4442" y="36553"/>
                    <a:pt x="4442" y="25135"/>
                  </a:cubicBezTo>
                  <a:cubicBezTo>
                    <a:pt x="4442" y="13717"/>
                    <a:pt x="13728" y="4430"/>
                    <a:pt x="25146" y="4430"/>
                  </a:cubicBezTo>
                  <a:close/>
                  <a:moveTo>
                    <a:pt x="25146" y="1"/>
                  </a:moveTo>
                  <a:cubicBezTo>
                    <a:pt x="11264" y="1"/>
                    <a:pt x="0" y="11252"/>
                    <a:pt x="0" y="25135"/>
                  </a:cubicBezTo>
                  <a:cubicBezTo>
                    <a:pt x="0" y="39017"/>
                    <a:pt x="11264" y="50281"/>
                    <a:pt x="25146" y="50281"/>
                  </a:cubicBezTo>
                  <a:cubicBezTo>
                    <a:pt x="39029" y="50281"/>
                    <a:pt x="50281" y="39017"/>
                    <a:pt x="50281" y="25135"/>
                  </a:cubicBezTo>
                  <a:cubicBezTo>
                    <a:pt x="50281"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96" name="Google Shape;396;p34"/>
            <p:cNvSpPr/>
            <p:nvPr/>
          </p:nvSpPr>
          <p:spPr>
            <a:xfrm>
              <a:off x="3860514"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2" y="25278"/>
                    <a:pt x="4442" y="25135"/>
                  </a:cubicBezTo>
                  <a:cubicBezTo>
                    <a:pt x="4442" y="13717"/>
                    <a:pt x="13728" y="4430"/>
                    <a:pt x="25146" y="4430"/>
                  </a:cubicBezTo>
                  <a:cubicBezTo>
                    <a:pt x="36565" y="4430"/>
                    <a:pt x="45851" y="13717"/>
                    <a:pt x="45851" y="25135"/>
                  </a:cubicBezTo>
                  <a:cubicBezTo>
                    <a:pt x="45851" y="25278"/>
                    <a:pt x="45840" y="25420"/>
                    <a:pt x="45840" y="25563"/>
                  </a:cubicBezTo>
                  <a:lnTo>
                    <a:pt x="50269" y="25563"/>
                  </a:lnTo>
                  <a:cubicBezTo>
                    <a:pt x="50281" y="25420"/>
                    <a:pt x="50281" y="25278"/>
                    <a:pt x="50281" y="25135"/>
                  </a:cubicBezTo>
                  <a:cubicBezTo>
                    <a:pt x="50281" y="11252"/>
                    <a:pt x="39029" y="1"/>
                    <a:pt x="2514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97" name="Google Shape;397;p34"/>
            <p:cNvSpPr txBox="1"/>
            <p:nvPr/>
          </p:nvSpPr>
          <p:spPr>
            <a:xfrm>
              <a:off x="3860477" y="3515260"/>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rgbClr val="434343"/>
                  </a:solidFill>
                  <a:latin typeface="Fira Sans Extra Condensed Medium"/>
                  <a:ea typeface="Fira Sans Extra Condensed Medium"/>
                  <a:cs typeface="Fira Sans Extra Condensed Medium"/>
                  <a:sym typeface="Fira Sans Extra Condensed Medium"/>
                </a:rPr>
                <a:t>Balancing Data</a:t>
              </a:r>
              <a:endParaRPr sz="1200">
                <a:solidFill>
                  <a:srgbClr val="434343"/>
                </a:solidFill>
                <a:latin typeface="Fira Sans Extra Condensed Medium"/>
                <a:ea typeface="Fira Sans Extra Condensed Medium"/>
                <a:cs typeface="Fira Sans Extra Condensed Medium"/>
                <a:sym typeface="Fira Sans Extra Condensed Medium"/>
              </a:endParaRPr>
            </a:p>
            <a:p>
              <a:pPr indent="0" lvl="0" marL="0" rtl="0" algn="ctr">
                <a:spcBef>
                  <a:spcPts val="0"/>
                </a:spcBef>
                <a:spcAft>
                  <a:spcPts val="0"/>
                </a:spcAft>
                <a:buNone/>
              </a:pPr>
              <a:r>
                <a:t/>
              </a:r>
              <a:endParaRPr sz="1200">
                <a:solidFill>
                  <a:srgbClr val="434343"/>
                </a:solidFill>
                <a:latin typeface="Fira Sans Extra Condensed Medium"/>
                <a:ea typeface="Fira Sans Extra Condensed Medium"/>
                <a:cs typeface="Fira Sans Extra Condensed Medium"/>
                <a:sym typeface="Fira Sans Extra Condensed Medium"/>
              </a:endParaRPr>
            </a:p>
          </p:txBody>
        </p:sp>
        <p:sp>
          <p:nvSpPr>
            <p:cNvPr id="398" name="Google Shape;398;p34"/>
            <p:cNvSpPr/>
            <p:nvPr/>
          </p:nvSpPr>
          <p:spPr>
            <a:xfrm>
              <a:off x="5091934" y="2662819"/>
              <a:ext cx="263757" cy="263786"/>
            </a:xfrm>
            <a:custGeom>
              <a:rect b="b" l="l" r="r" t="t"/>
              <a:pathLst>
                <a:path extrusionOk="0" h="9312" w="9311">
                  <a:moveTo>
                    <a:pt x="4656" y="1"/>
                  </a:moveTo>
                  <a:cubicBezTo>
                    <a:pt x="2084" y="1"/>
                    <a:pt x="0" y="2085"/>
                    <a:pt x="0" y="4656"/>
                  </a:cubicBezTo>
                  <a:cubicBezTo>
                    <a:pt x="0" y="7228"/>
                    <a:pt x="2084" y="9312"/>
                    <a:pt x="4656" y="9312"/>
                  </a:cubicBezTo>
                  <a:cubicBezTo>
                    <a:pt x="7227" y="9312"/>
                    <a:pt x="9311" y="7228"/>
                    <a:pt x="9311" y="4656"/>
                  </a:cubicBezTo>
                  <a:cubicBezTo>
                    <a:pt x="9311" y="2085"/>
                    <a:pt x="7227" y="1"/>
                    <a:pt x="465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399" name="Google Shape;399;p34"/>
            <p:cNvSpPr/>
            <p:nvPr/>
          </p:nvSpPr>
          <p:spPr>
            <a:xfrm>
              <a:off x="5147910" y="2718823"/>
              <a:ext cx="151807" cy="151467"/>
            </a:xfrm>
            <a:custGeom>
              <a:rect b="b" l="l" r="r" t="t"/>
              <a:pathLst>
                <a:path extrusionOk="0" h="5347" w="5359">
                  <a:moveTo>
                    <a:pt x="2680" y="0"/>
                  </a:moveTo>
                  <a:cubicBezTo>
                    <a:pt x="1203" y="0"/>
                    <a:pt x="1" y="1191"/>
                    <a:pt x="1" y="2679"/>
                  </a:cubicBezTo>
                  <a:cubicBezTo>
                    <a:pt x="1" y="4156"/>
                    <a:pt x="1203" y="5346"/>
                    <a:pt x="2680" y="5346"/>
                  </a:cubicBezTo>
                  <a:cubicBezTo>
                    <a:pt x="4156" y="5346"/>
                    <a:pt x="5358" y="4156"/>
                    <a:pt x="5358" y="2679"/>
                  </a:cubicBezTo>
                  <a:cubicBezTo>
                    <a:pt x="5358" y="1191"/>
                    <a:pt x="4156" y="0"/>
                    <a:pt x="26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00" name="Google Shape;400;p34"/>
          <p:cNvGrpSpPr/>
          <p:nvPr/>
        </p:nvGrpSpPr>
        <p:grpSpPr>
          <a:xfrm>
            <a:off x="1467719" y="3118600"/>
            <a:ext cx="1181010" cy="1509098"/>
            <a:chOff x="2559294" y="1722840"/>
            <a:chExt cx="1495517" cy="1772073"/>
          </a:xfrm>
        </p:grpSpPr>
        <p:sp>
          <p:nvSpPr>
            <p:cNvPr id="401" name="Google Shape;401;p34"/>
            <p:cNvSpPr/>
            <p:nvPr/>
          </p:nvSpPr>
          <p:spPr>
            <a:xfrm>
              <a:off x="2559294" y="2070564"/>
              <a:ext cx="1424335" cy="1424335"/>
            </a:xfrm>
            <a:custGeom>
              <a:rect b="b" l="l" r="r" t="t"/>
              <a:pathLst>
                <a:path extrusionOk="0" h="50281" w="50281">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2" y="1"/>
                    <a:pt x="0" y="11252"/>
                    <a:pt x="0" y="25135"/>
                  </a:cubicBezTo>
                  <a:cubicBezTo>
                    <a:pt x="0" y="39017"/>
                    <a:pt x="11252" y="50281"/>
                    <a:pt x="25134" y="50281"/>
                  </a:cubicBezTo>
                  <a:cubicBezTo>
                    <a:pt x="39017" y="50281"/>
                    <a:pt x="50280" y="39017"/>
                    <a:pt x="50280" y="25135"/>
                  </a:cubicBezTo>
                  <a:cubicBezTo>
                    <a:pt x="50280" y="11252"/>
                    <a:pt x="39017" y="1"/>
                    <a:pt x="251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02" name="Google Shape;402;p34"/>
            <p:cNvSpPr/>
            <p:nvPr/>
          </p:nvSpPr>
          <p:spPr>
            <a:xfrm>
              <a:off x="2559634" y="2794714"/>
              <a:ext cx="1423655" cy="700199"/>
            </a:xfrm>
            <a:custGeom>
              <a:rect b="b" l="l" r="r" t="t"/>
              <a:pathLst>
                <a:path extrusionOk="0" h="24718" w="50257">
                  <a:moveTo>
                    <a:pt x="0" y="0"/>
                  </a:moveTo>
                  <a:cubicBezTo>
                    <a:pt x="226" y="13681"/>
                    <a:pt x="11382" y="24718"/>
                    <a:pt x="25122" y="24718"/>
                  </a:cubicBezTo>
                  <a:cubicBezTo>
                    <a:pt x="38862" y="24718"/>
                    <a:pt x="50030" y="13681"/>
                    <a:pt x="50256" y="0"/>
                  </a:cubicBezTo>
                  <a:lnTo>
                    <a:pt x="45815" y="0"/>
                  </a:lnTo>
                  <a:cubicBezTo>
                    <a:pt x="45589" y="11216"/>
                    <a:pt x="36397" y="20277"/>
                    <a:pt x="25122" y="20277"/>
                  </a:cubicBezTo>
                  <a:cubicBezTo>
                    <a:pt x="13847" y="20277"/>
                    <a:pt x="4655" y="11216"/>
                    <a:pt x="4429"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03" name="Google Shape;403;p34"/>
            <p:cNvSpPr/>
            <p:nvPr/>
          </p:nvSpPr>
          <p:spPr>
            <a:xfrm>
              <a:off x="3791025" y="2662819"/>
              <a:ext cx="263786" cy="263786"/>
            </a:xfrm>
            <a:custGeom>
              <a:rect b="b" l="l" r="r" t="t"/>
              <a:pathLst>
                <a:path extrusionOk="0" h="9312" w="9312">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04" name="Google Shape;404;p34"/>
            <p:cNvSpPr/>
            <p:nvPr/>
          </p:nvSpPr>
          <p:spPr>
            <a:xfrm>
              <a:off x="3847030" y="2718823"/>
              <a:ext cx="151467" cy="151467"/>
            </a:xfrm>
            <a:custGeom>
              <a:rect b="b" l="l" r="r" t="t"/>
              <a:pathLst>
                <a:path extrusionOk="0" h="5347" w="5347">
                  <a:moveTo>
                    <a:pt x="2679" y="0"/>
                  </a:moveTo>
                  <a:cubicBezTo>
                    <a:pt x="1191" y="0"/>
                    <a:pt x="0" y="1191"/>
                    <a:pt x="0" y="2679"/>
                  </a:cubicBezTo>
                  <a:cubicBezTo>
                    <a:pt x="0" y="4156"/>
                    <a:pt x="1191"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05" name="Google Shape;405;p34"/>
            <p:cNvSpPr txBox="1"/>
            <p:nvPr/>
          </p:nvSpPr>
          <p:spPr>
            <a:xfrm>
              <a:off x="2559539" y="1722840"/>
              <a:ext cx="14952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Pre-processing</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406" name="Google Shape;406;p34"/>
          <p:cNvGrpSpPr/>
          <p:nvPr/>
        </p:nvGrpSpPr>
        <p:grpSpPr>
          <a:xfrm>
            <a:off x="442002" y="3414722"/>
            <a:ext cx="1179153" cy="1595275"/>
            <a:chOff x="1260425" y="2070564"/>
            <a:chExt cx="1493166" cy="1873268"/>
          </a:xfrm>
        </p:grpSpPr>
        <p:sp>
          <p:nvSpPr>
            <p:cNvPr id="407" name="Google Shape;407;p34"/>
            <p:cNvSpPr/>
            <p:nvPr/>
          </p:nvSpPr>
          <p:spPr>
            <a:xfrm>
              <a:off x="1260425" y="2070564"/>
              <a:ext cx="1424335" cy="1424335"/>
            </a:xfrm>
            <a:custGeom>
              <a:rect b="b" l="l" r="r" t="t"/>
              <a:pathLst>
                <a:path extrusionOk="0" h="50281" w="50281">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08" name="Google Shape;408;p34"/>
            <p:cNvSpPr/>
            <p:nvPr/>
          </p:nvSpPr>
          <p:spPr>
            <a:xfrm>
              <a:off x="1260425" y="2070564"/>
              <a:ext cx="1424335" cy="724164"/>
            </a:xfrm>
            <a:custGeom>
              <a:rect b="b" l="l" r="r" t="t"/>
              <a:pathLst>
                <a:path extrusionOk="0" h="25564" w="50281">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09" name="Google Shape;409;p34"/>
            <p:cNvSpPr/>
            <p:nvPr/>
          </p:nvSpPr>
          <p:spPr>
            <a:xfrm>
              <a:off x="2489805" y="2662819"/>
              <a:ext cx="263786" cy="263786"/>
            </a:xfrm>
            <a:custGeom>
              <a:rect b="b" l="l" r="r" t="t"/>
              <a:pathLst>
                <a:path extrusionOk="0" h="9312" w="9312">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10" name="Google Shape;410;p34"/>
            <p:cNvSpPr/>
            <p:nvPr/>
          </p:nvSpPr>
          <p:spPr>
            <a:xfrm>
              <a:off x="2546121" y="2718823"/>
              <a:ext cx="151467" cy="151467"/>
            </a:xfrm>
            <a:custGeom>
              <a:rect b="b" l="l" r="r" t="t"/>
              <a:pathLst>
                <a:path extrusionOk="0" h="5347" w="5347">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11" name="Google Shape;411;p34"/>
            <p:cNvSpPr txBox="1"/>
            <p:nvPr/>
          </p:nvSpPr>
          <p:spPr>
            <a:xfrm>
              <a:off x="1260472" y="3514232"/>
              <a:ext cx="14244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Fira Sans Extra Condensed Medium"/>
                  <a:ea typeface="Fira Sans Extra Condensed Medium"/>
                  <a:cs typeface="Fira Sans Extra Condensed Medium"/>
                  <a:sym typeface="Fira Sans Extra Condensed Medium"/>
                </a:rPr>
                <a:t>Data Collection</a:t>
              </a:r>
              <a:endParaRPr sz="120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412" name="Google Shape;412;p34"/>
          <p:cNvGrpSpPr/>
          <p:nvPr/>
        </p:nvGrpSpPr>
        <p:grpSpPr>
          <a:xfrm>
            <a:off x="851094" y="3836607"/>
            <a:ext cx="331208" cy="358139"/>
            <a:chOff x="-3771675" y="3971775"/>
            <a:chExt cx="291300" cy="292025"/>
          </a:xfrm>
        </p:grpSpPr>
        <p:sp>
          <p:nvSpPr>
            <p:cNvPr id="413" name="Google Shape;413;p34"/>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14" name="Google Shape;414;p34"/>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15" name="Google Shape;415;p34"/>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16" name="Google Shape;416;p34"/>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17" name="Google Shape;417;p34"/>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18" name="Google Shape;418;p34"/>
          <p:cNvGrpSpPr/>
          <p:nvPr/>
        </p:nvGrpSpPr>
        <p:grpSpPr>
          <a:xfrm>
            <a:off x="1863859" y="3834359"/>
            <a:ext cx="334079" cy="360316"/>
            <a:chOff x="-4478975" y="3251700"/>
            <a:chExt cx="293825" cy="293800"/>
          </a:xfrm>
        </p:grpSpPr>
        <p:sp>
          <p:nvSpPr>
            <p:cNvPr id="419" name="Google Shape;419;p34"/>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20" name="Google Shape;420;p34"/>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21" name="Google Shape;421;p34"/>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22" name="Google Shape;422;p34"/>
          <p:cNvGrpSpPr/>
          <p:nvPr/>
        </p:nvGrpSpPr>
        <p:grpSpPr>
          <a:xfrm>
            <a:off x="2917164" y="3897854"/>
            <a:ext cx="281278" cy="302324"/>
            <a:chOff x="-13947000" y="3212800"/>
            <a:chExt cx="353675" cy="352400"/>
          </a:xfrm>
        </p:grpSpPr>
        <p:sp>
          <p:nvSpPr>
            <p:cNvPr id="423" name="Google Shape;423;p34"/>
            <p:cNvSpPr/>
            <p:nvPr/>
          </p:nvSpPr>
          <p:spPr>
            <a:xfrm>
              <a:off x="-13947000" y="3212800"/>
              <a:ext cx="229225" cy="268125"/>
            </a:xfrm>
            <a:custGeom>
              <a:rect b="b" l="l" r="r" t="t"/>
              <a:pathLst>
                <a:path extrusionOk="0" h="10725" w="9169">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24" name="Google Shape;424;p34"/>
            <p:cNvSpPr/>
            <p:nvPr/>
          </p:nvSpPr>
          <p:spPr>
            <a:xfrm>
              <a:off x="-13821775" y="3295600"/>
              <a:ext cx="228450" cy="269600"/>
            </a:xfrm>
            <a:custGeom>
              <a:rect b="b" l="l" r="r" t="t"/>
              <a:pathLst>
                <a:path extrusionOk="0" h="10784" w="9138">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25" name="Google Shape;425;p34"/>
          <p:cNvGrpSpPr/>
          <p:nvPr/>
        </p:nvGrpSpPr>
        <p:grpSpPr>
          <a:xfrm>
            <a:off x="4987672" y="3863969"/>
            <a:ext cx="235642" cy="301901"/>
            <a:chOff x="-48233050" y="3569725"/>
            <a:chExt cx="252050" cy="299475"/>
          </a:xfrm>
        </p:grpSpPr>
        <p:sp>
          <p:nvSpPr>
            <p:cNvPr id="426" name="Google Shape;426;p34"/>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27" name="Google Shape;427;p34"/>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28" name="Google Shape;428;p34"/>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29" name="Google Shape;429;p34"/>
          <p:cNvGrpSpPr/>
          <p:nvPr/>
        </p:nvGrpSpPr>
        <p:grpSpPr>
          <a:xfrm>
            <a:off x="3894056" y="3844238"/>
            <a:ext cx="379045" cy="409735"/>
            <a:chOff x="-5251625" y="3272950"/>
            <a:chExt cx="292225" cy="292250"/>
          </a:xfrm>
        </p:grpSpPr>
        <p:sp>
          <p:nvSpPr>
            <p:cNvPr id="430" name="Google Shape;430;p34"/>
            <p:cNvSpPr/>
            <p:nvPr/>
          </p:nvSpPr>
          <p:spPr>
            <a:xfrm>
              <a:off x="-5156325" y="3462775"/>
              <a:ext cx="33900" cy="33100"/>
            </a:xfrm>
            <a:custGeom>
              <a:rect b="b" l="l" r="r" t="t"/>
              <a:pathLst>
                <a:path extrusionOk="0" h="1324" w="1356">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31" name="Google Shape;431;p34"/>
            <p:cNvSpPr/>
            <p:nvPr/>
          </p:nvSpPr>
          <p:spPr>
            <a:xfrm>
              <a:off x="-5251625" y="3272950"/>
              <a:ext cx="292225" cy="292250"/>
            </a:xfrm>
            <a:custGeom>
              <a:rect b="b" l="l" r="r" t="t"/>
              <a:pathLst>
                <a:path extrusionOk="0" h="11690" w="11689">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32" name="Google Shape;432;p34"/>
            <p:cNvSpPr/>
            <p:nvPr/>
          </p:nvSpPr>
          <p:spPr>
            <a:xfrm>
              <a:off x="-5011400" y="3350150"/>
              <a:ext cx="33900" cy="33875"/>
            </a:xfrm>
            <a:custGeom>
              <a:rect b="b" l="l" r="r" t="t"/>
              <a:pathLst>
                <a:path extrusionOk="0" h="1355" w="1356">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pic>
        <p:nvPicPr>
          <p:cNvPr id="433" name="Google Shape;433;p34"/>
          <p:cNvPicPr preferRelativeResize="0"/>
          <p:nvPr/>
        </p:nvPicPr>
        <p:blipFill>
          <a:blip r:embed="rId3">
            <a:alphaModFix/>
          </a:blip>
          <a:stretch>
            <a:fillRect/>
          </a:stretch>
        </p:blipFill>
        <p:spPr>
          <a:xfrm>
            <a:off x="6005350" y="1301450"/>
            <a:ext cx="2930674" cy="2793850"/>
          </a:xfrm>
          <a:prstGeom prst="rect">
            <a:avLst/>
          </a:prstGeom>
          <a:noFill/>
          <a:ln>
            <a:noFill/>
          </a:ln>
        </p:spPr>
      </p:pic>
      <p:sp>
        <p:nvSpPr>
          <p:cNvPr id="434" name="Google Shape;434;p34"/>
          <p:cNvSpPr txBox="1"/>
          <p:nvPr/>
        </p:nvSpPr>
        <p:spPr>
          <a:xfrm>
            <a:off x="210700" y="2199425"/>
            <a:ext cx="5520300" cy="869700"/>
          </a:xfrm>
          <a:prstGeom prst="rect">
            <a:avLst/>
          </a:prstGeom>
          <a:noFill/>
          <a:ln>
            <a:noFill/>
          </a:ln>
        </p:spPr>
        <p:txBody>
          <a:bodyPr anchorCtr="0" anchor="t" bIns="34275" lIns="68575" spcFirstLastPara="1" rIns="68575" wrap="square" tIns="34275">
            <a:spAutoFit/>
          </a:bodyPr>
          <a:lstStyle/>
          <a:p>
            <a:pPr indent="-317500" lvl="0" marL="457200" rtl="0" algn="l">
              <a:lnSpc>
                <a:spcPct val="135714"/>
              </a:lnSpc>
              <a:spcBef>
                <a:spcPts val="0"/>
              </a:spcBef>
              <a:spcAft>
                <a:spcPts val="0"/>
              </a:spcAft>
              <a:buClr>
                <a:srgbClr val="3A3838"/>
              </a:buClr>
              <a:buSzPts val="1400"/>
              <a:buChar char="●"/>
            </a:pPr>
            <a:r>
              <a:rPr lang="en">
                <a:solidFill>
                  <a:srgbClr val="3A3838"/>
                </a:solidFill>
              </a:rPr>
              <a:t>Furthermore, after training we apply L2 Regularization with a lambda value of 0.0001. Also, we add Dropouts with 0.5 threshold after Dense layers to avoid overfitting. </a:t>
            </a:r>
            <a:endParaRPr>
              <a:solidFill>
                <a:srgbClr val="3A3838"/>
              </a:solidFill>
            </a:endParaRPr>
          </a:p>
        </p:txBody>
      </p:sp>
      <p:sp>
        <p:nvSpPr>
          <p:cNvPr id="435" name="Google Shape;435;p34"/>
          <p:cNvSpPr txBox="1"/>
          <p:nvPr/>
        </p:nvSpPr>
        <p:spPr>
          <a:xfrm>
            <a:off x="362100" y="1692425"/>
            <a:ext cx="6096300" cy="45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500">
                <a:solidFill>
                  <a:schemeClr val="dk1"/>
                </a:solidFill>
              </a:rPr>
              <a:t>Regularization</a:t>
            </a:r>
            <a:endParaRPr b="1" sz="2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43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