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9" r:id="rId2"/>
    <p:sldId id="256" r:id="rId3"/>
    <p:sldId id="265" r:id="rId4"/>
    <p:sldId id="261" r:id="rId5"/>
    <p:sldId id="262" r:id="rId6"/>
    <p:sldId id="258" r:id="rId7"/>
    <p:sldId id="263"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59" d="100"/>
          <a:sy n="59" d="100"/>
        </p:scale>
        <p:origin x="7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069454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81807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8430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4414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06511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0758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09256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8F32D-D8B6-4B9E-9CBF-DCAC30B7B93D}" type="datetimeFigureOut">
              <a:rPr lang="en-US" smtClean="0"/>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7734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8F32D-D8B6-4B9E-9CBF-DCAC30B7B93D}" type="datetimeFigureOut">
              <a:rPr lang="en-US" smtClean="0"/>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03060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5449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1130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8F32D-D8B6-4B9E-9CBF-DCAC30B7B93D}" type="datetimeFigureOut">
              <a:rPr lang="en-US" smtClean="0"/>
              <a:pPr/>
              <a:t>7/18/2023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413123810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Netflix Intro Netflix Opening GIF - Netflix Intro Netflix Netflix Opening GIFs">
            <a:extLst>
              <a:ext uri="{FF2B5EF4-FFF2-40B4-BE49-F238E27FC236}">
                <a16:creationId xmlns:a16="http://schemas.microsoft.com/office/drawing/2014/main" id="{39CFE66F-B083-0B74-60B8-52584C0D5D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99" y="0"/>
            <a:ext cx="1228519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92787"/>
      </p:ext>
    </p:extLst>
  </p:cSld>
  <p:clrMapOvr>
    <a:masterClrMapping/>
  </p:clrMapOvr>
  <mc:AlternateContent xmlns:mc="http://schemas.openxmlformats.org/markup-compatibility/2006" xmlns:p14="http://schemas.microsoft.com/office/powerpoint/2010/main">
    <mc:Choice Requires="p14">
      <p:transition spd="slow" p14:dur="2000" advClick="0">
        <p:sndAc>
          <p:stSnd>
            <p:snd r:embed="rId2" name="Netflix-Intro-Sound-Effect.wav"/>
          </p:stSnd>
        </p:sndAc>
      </p:transition>
    </mc:Choice>
    <mc:Fallback xmlns="">
      <p:transition spd="slow" advClick="0">
        <p:sndAc>
          <p:stSnd>
            <p:snd r:embed="rId4" name="Netflix-Intro-Sound-Effect.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69075F-E48E-FFB0-C344-AA87E6C48D6C}"/>
              </a:ext>
            </a:extLst>
          </p:cNvPr>
          <p:cNvSpPr/>
          <p:nvPr/>
        </p:nvSpPr>
        <p:spPr>
          <a:xfrm>
            <a:off x="0" y="1745731"/>
            <a:ext cx="12192000" cy="3069265"/>
          </a:xfrm>
          <a:prstGeom prst="rect">
            <a:avLst/>
          </a:prstGeom>
          <a:noFill/>
          <a:effectLst/>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a:solidFill>
                    <a:srgbClr val="FF0000"/>
                  </a:solidFill>
                </a:ln>
                <a:solidFill>
                  <a:srgbClr val="FF0000"/>
                </a:solidFill>
                <a:latin typeface="Bebas Neue" panose="020B0606020202050201" pitchFamily="34" charset="0"/>
              </a:rPr>
              <a:t>Walkthrough</a:t>
            </a:r>
            <a:r>
              <a:rPr lang="en-US" sz="9600" b="1" dirty="0">
                <a:ln>
                  <a:solidFill>
                    <a:srgbClr val="FF0000"/>
                  </a:solidFill>
                </a:ln>
                <a:solidFill>
                  <a:srgbClr val="FF0000"/>
                </a:solidFill>
                <a:latin typeface="Bebas Neue" panose="020B0606020202050201" pitchFamily="34" charset="0"/>
              </a:rPr>
              <a:t> </a:t>
            </a:r>
          </a:p>
          <a:p>
            <a:pPr algn="ctr"/>
            <a:r>
              <a:rPr lang="en-US" sz="9600" b="1" dirty="0">
                <a:ln>
                  <a:solidFill>
                    <a:srgbClr val="FF0000"/>
                  </a:solidFill>
                </a:ln>
                <a:solidFill>
                  <a:srgbClr val="FF0000"/>
                </a:solidFill>
                <a:latin typeface="Bebas Neue" panose="020B0606020202050201" pitchFamily="34" charset="0"/>
              </a:rPr>
              <a:t>Netflix viewing trend</a:t>
            </a:r>
            <a:endParaRPr lang="en-IN" sz="9600" b="1" dirty="0">
              <a:ln>
                <a:solidFill>
                  <a:srgbClr val="FF0000"/>
                </a:solidFill>
              </a:ln>
              <a:solidFill>
                <a:srgbClr val="FF0000"/>
              </a:solidFill>
            </a:endParaRPr>
          </a:p>
        </p:txBody>
      </p:sp>
    </p:spTree>
    <p:extLst>
      <p:ext uri="{BB962C8B-B14F-4D97-AF65-F5344CB8AC3E}">
        <p14:creationId xmlns:p14="http://schemas.microsoft.com/office/powerpoint/2010/main" val="200088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bunch, several">
            <a:extLst>
              <a:ext uri="{FF2B5EF4-FFF2-40B4-BE49-F238E27FC236}">
                <a16:creationId xmlns:a16="http://schemas.microsoft.com/office/drawing/2014/main" id="{BE882FA1-0000-B97E-3A56-9B762BE2C21F}"/>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3012" y="1692"/>
            <a:ext cx="12195012" cy="6856307"/>
          </a:xfrm>
          <a:prstGeom prst="rect">
            <a:avLst/>
          </a:prstGeom>
        </p:spPr>
      </p:pic>
      <p:sp>
        <p:nvSpPr>
          <p:cNvPr id="7" name="TextBox 6">
            <a:extLst>
              <a:ext uri="{FF2B5EF4-FFF2-40B4-BE49-F238E27FC236}">
                <a16:creationId xmlns:a16="http://schemas.microsoft.com/office/drawing/2014/main" id="{8A871162-E9A8-3052-6F21-DC304DAEE697}"/>
              </a:ext>
            </a:extLst>
          </p:cNvPr>
          <p:cNvSpPr txBox="1"/>
          <p:nvPr/>
        </p:nvSpPr>
        <p:spPr>
          <a:xfrm>
            <a:off x="-3012" y="1927082"/>
            <a:ext cx="12195012" cy="3046988"/>
          </a:xfrm>
          <a:prstGeom prst="rect">
            <a:avLst/>
          </a:prstGeom>
          <a:noFill/>
        </p:spPr>
        <p:txBody>
          <a:bodyPr wrap="square">
            <a:spAutoFit/>
          </a:bodyPr>
          <a:lstStyle/>
          <a:p>
            <a:pPr marL="0" marR="0" algn="just">
              <a:spcBef>
                <a:spcPts val="0"/>
              </a:spcBef>
              <a:spcAft>
                <a:spcPts val="0"/>
              </a:spcAft>
            </a:pPr>
            <a:r>
              <a:rPr lang="en-US" sz="3200" dirty="0">
                <a:ln>
                  <a:solidFill>
                    <a:schemeClr val="tx1"/>
                  </a:solidFill>
                </a:ln>
                <a:effectLst/>
                <a:latin typeface="Bebas Neue" panose="020B0606020202050201" pitchFamily="34" charset="0"/>
                <a:ea typeface="Calibri" panose="020F0502020204030204" pitchFamily="34" charset="0"/>
                <a:cs typeface="Times New Roman" panose="02020603050405020304" pitchFamily="18" charset="0"/>
              </a:rPr>
              <a:t>Netflix is an internet streaming platform that offers wide variety of award-winning TV shows, movies, anime, documentaries, and more on thousands of internet-connected devices. </a:t>
            </a:r>
            <a:r>
              <a:rPr lang="en-US" sz="3200" dirty="0">
                <a:ln>
                  <a:solidFill>
                    <a:schemeClr val="tx1"/>
                  </a:solidFill>
                </a:ln>
                <a:latin typeface="Bebas Neue" panose="020B0606020202050201" pitchFamily="34" charset="0"/>
                <a:ea typeface="Calibri" panose="020F0502020204030204" pitchFamily="34" charset="0"/>
                <a:cs typeface="Times New Roman" panose="02020603050405020304" pitchFamily="18" charset="0"/>
              </a:rPr>
              <a:t>INITIALLY IT </a:t>
            </a:r>
            <a:r>
              <a:rPr lang="en-US" sz="3200" dirty="0">
                <a:ln>
                  <a:solidFill>
                    <a:schemeClr val="tx1"/>
                  </a:solidFill>
                </a:ln>
                <a:effectLst/>
                <a:latin typeface="Bebas Neue" panose="020B0606020202050201" pitchFamily="34" charset="0"/>
                <a:ea typeface="Calibri" panose="020F0502020204030204" pitchFamily="34" charset="0"/>
                <a:cs typeface="Times New Roman" panose="02020603050405020304" pitchFamily="18" charset="0"/>
              </a:rPr>
              <a:t>was founded in 1997 by Reed Hastings and Marc Randolph as a DVD rental-by-mail service but gradually TRANSFORMED into a streaming platform. I myself analyzed the growth </a:t>
            </a:r>
            <a:r>
              <a:rPr lang="en-US" sz="3200" dirty="0">
                <a:ln>
                  <a:solidFill>
                    <a:schemeClr val="tx1"/>
                  </a:solidFill>
                </a:ln>
                <a:latin typeface="Bebas Neue" panose="020B0606020202050201" pitchFamily="34" charset="0"/>
                <a:ea typeface="Calibri" panose="020F0502020204030204" pitchFamily="34" charset="0"/>
                <a:cs typeface="Times New Roman" panose="02020603050405020304" pitchFamily="18" charset="0"/>
              </a:rPr>
              <a:t>trend</a:t>
            </a:r>
            <a:r>
              <a:rPr lang="en-US" sz="3200" dirty="0">
                <a:ln>
                  <a:solidFill>
                    <a:schemeClr val="tx1"/>
                  </a:solidFill>
                </a:ln>
                <a:effectLst/>
                <a:latin typeface="Bebas Neue" panose="020B0606020202050201" pitchFamily="34" charset="0"/>
                <a:ea typeface="Calibri" panose="020F0502020204030204" pitchFamily="34" charset="0"/>
                <a:cs typeface="Times New Roman" panose="02020603050405020304" pitchFamily="18" charset="0"/>
              </a:rPr>
              <a:t> and the content strategy of Netflix</a:t>
            </a:r>
            <a:r>
              <a:rPr lang="en-US" sz="3200" dirty="0">
                <a:ln>
                  <a:solidFill>
                    <a:schemeClr val="tx1"/>
                  </a:solidFill>
                </a:ln>
                <a:latin typeface="Bebas Neue" panose="020B0606020202050201" pitchFamily="34" charset="0"/>
                <a:ea typeface="Calibri" panose="020F0502020204030204" pitchFamily="34" charset="0"/>
                <a:cs typeface="Times New Roman" panose="02020603050405020304" pitchFamily="18" charset="0"/>
              </a:rPr>
              <a:t> in</a:t>
            </a:r>
            <a:r>
              <a:rPr lang="en-US" sz="3200" dirty="0">
                <a:ln>
                  <a:solidFill>
                    <a:schemeClr val="tx1"/>
                  </a:solidFill>
                </a:ln>
                <a:effectLst/>
                <a:latin typeface="Bebas Neue" panose="020B0606020202050201" pitchFamily="34" charset="0"/>
                <a:ea typeface="Calibri" panose="020F0502020204030204" pitchFamily="34" charset="0"/>
                <a:cs typeface="Times New Roman" panose="02020603050405020304" pitchFamily="18" charset="0"/>
              </a:rPr>
              <a:t> respect to demographics, Content, and customer segmentation.</a:t>
            </a:r>
            <a:endParaRPr lang="en-IN" sz="2800" dirty="0">
              <a:ln>
                <a:solidFill>
                  <a:schemeClr val="tx1"/>
                </a:solidFill>
              </a:ln>
              <a:effectLst/>
              <a:latin typeface="Bebas Neue" panose="020B0606020202050201"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924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Chart&#10;&#10;Description automatically generated">
            <a:extLst>
              <a:ext uri="{FF2B5EF4-FFF2-40B4-BE49-F238E27FC236}">
                <a16:creationId xmlns:a16="http://schemas.microsoft.com/office/drawing/2014/main" id="{FFB4BBBA-4FC9-99E3-A9DD-FD32AC6E5005}"/>
              </a:ext>
            </a:extLst>
          </p:cNvPr>
          <p:cNvPicPr>
            <a:picLocks noChangeAspect="1"/>
          </p:cNvPicPr>
          <p:nvPr/>
        </p:nvPicPr>
        <p:blipFill>
          <a:blip r:embed="rId2"/>
          <a:stretch>
            <a:fillRect/>
          </a:stretch>
        </p:blipFill>
        <p:spPr>
          <a:xfrm>
            <a:off x="4234543" y="-10886"/>
            <a:ext cx="7957457" cy="6808695"/>
          </a:xfrm>
          <a:prstGeom prst="rect">
            <a:avLst/>
          </a:prstGeom>
        </p:spPr>
      </p:pic>
      <p:sp>
        <p:nvSpPr>
          <p:cNvPr id="3" name="TextBox 2">
            <a:extLst>
              <a:ext uri="{FF2B5EF4-FFF2-40B4-BE49-F238E27FC236}">
                <a16:creationId xmlns:a16="http://schemas.microsoft.com/office/drawing/2014/main" id="{6396C921-F2D4-BCDA-6073-774A76DA411B}"/>
              </a:ext>
            </a:extLst>
          </p:cNvPr>
          <p:cNvSpPr txBox="1"/>
          <p:nvPr/>
        </p:nvSpPr>
        <p:spPr>
          <a:xfrm>
            <a:off x="119741" y="696689"/>
            <a:ext cx="3755571" cy="1569660"/>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a:ln/>
                <a:solidFill>
                  <a:srgbClr val="FF0000"/>
                </a:solidFill>
                <a:latin typeface="Times New Roman" panose="02020603050405020304" pitchFamily="18" charset="0"/>
                <a:cs typeface="Times New Roman" panose="02020603050405020304" pitchFamily="18" charset="0"/>
              </a:rPr>
              <a:t>Movies ACE TV SHOWS BY HUGE MARGINS</a:t>
            </a:r>
          </a:p>
        </p:txBody>
      </p:sp>
      <p:sp>
        <p:nvSpPr>
          <p:cNvPr id="4" name="TextBox 3">
            <a:extLst>
              <a:ext uri="{FF2B5EF4-FFF2-40B4-BE49-F238E27FC236}">
                <a16:creationId xmlns:a16="http://schemas.microsoft.com/office/drawing/2014/main" id="{5D8B1F0B-10CA-0555-A090-E3277A62E6C5}"/>
              </a:ext>
            </a:extLst>
          </p:cNvPr>
          <p:cNvSpPr txBox="1"/>
          <p:nvPr/>
        </p:nvSpPr>
        <p:spPr>
          <a:xfrm>
            <a:off x="397325" y="2498379"/>
            <a:ext cx="3200401" cy="3477875"/>
          </a:xfrm>
          <a:prstGeom prst="rect">
            <a:avLst/>
          </a:prstGeom>
          <a:noFill/>
        </p:spPr>
        <p:txBody>
          <a:bodyPr wrap="square" rtlCol="0">
            <a:spAutoFit/>
          </a:bodyPr>
          <a:lstStyle/>
          <a:p>
            <a:pPr marL="0" marR="0" algn="just">
              <a:spcBef>
                <a:spcPts val="0"/>
              </a:spcBef>
              <a:spcAft>
                <a:spcPts val="0"/>
              </a:spcAft>
            </a:pPr>
            <a:r>
              <a:rPr lang="en-US" sz="2000" dirty="0">
                <a:latin typeface="Bebas Neue" panose="020B0606020202050201" pitchFamily="34" charset="0"/>
                <a:ea typeface="Calibri" panose="020F0502020204030204" pitchFamily="34" charset="0"/>
                <a:cs typeface="Times New Roman" panose="02020603050405020304" pitchFamily="18" charset="0"/>
              </a:rPr>
              <a:t>Its almost a decade the release of movies annually have surpassed the release of TV shows annually. The numbers pitfall during the Pandemic Era for both cases due to social isolations were in effect.</a:t>
            </a:r>
            <a:endParaRPr lang="en-IN" sz="2000" dirty="0">
              <a:latin typeface="Bebas Neue" panose="020B0606020202050201"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IN" sz="2000" dirty="0">
                <a:latin typeface="Bebas Neue" panose="020B0606020202050201" pitchFamily="34" charset="0"/>
                <a:ea typeface="Calibri" panose="020F0502020204030204" pitchFamily="34" charset="0"/>
                <a:cs typeface="Times New Roman" panose="02020603050405020304" pitchFamily="18" charset="0"/>
              </a:rPr>
              <a:t>The trend illustrates viewers feels mundane for prolonged TV shows over a time than they do for movies which usually wraps up in short hours.</a:t>
            </a:r>
          </a:p>
        </p:txBody>
      </p:sp>
    </p:spTree>
    <p:extLst>
      <p:ext uri="{BB962C8B-B14F-4D97-AF65-F5344CB8AC3E}">
        <p14:creationId xmlns:p14="http://schemas.microsoft.com/office/powerpoint/2010/main" val="263611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Map&#10;&#10;Description automatically generated">
            <a:extLst>
              <a:ext uri="{FF2B5EF4-FFF2-40B4-BE49-F238E27FC236}">
                <a16:creationId xmlns:a16="http://schemas.microsoft.com/office/drawing/2014/main" id="{9063F6FA-0299-B6FB-01AF-5B80D44AB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562" y="544286"/>
            <a:ext cx="8260438" cy="5519057"/>
          </a:xfrm>
          <a:prstGeom prst="rect">
            <a:avLst/>
          </a:prstGeom>
        </p:spPr>
      </p:pic>
      <p:sp>
        <p:nvSpPr>
          <p:cNvPr id="3" name="TextBox 2">
            <a:extLst>
              <a:ext uri="{FF2B5EF4-FFF2-40B4-BE49-F238E27FC236}">
                <a16:creationId xmlns:a16="http://schemas.microsoft.com/office/drawing/2014/main" id="{D1D47B59-82BF-6BB4-C587-0C417C5A2990}"/>
              </a:ext>
            </a:extLst>
          </p:cNvPr>
          <p:cNvSpPr txBox="1"/>
          <p:nvPr/>
        </p:nvSpPr>
        <p:spPr>
          <a:xfrm>
            <a:off x="110917" y="382386"/>
            <a:ext cx="3454650" cy="1200329"/>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a:solidFill>
                  <a:srgbClr val="FF0000"/>
                </a:solidFill>
                <a:latin typeface="Bebas Neue" panose="020B0606020202050201" pitchFamily="34" charset="0"/>
                <a:cs typeface="Helvetica" panose="020B0604020202020204" pitchFamily="34" charset="0"/>
              </a:rPr>
              <a:t>USA &amp; INDIA ARE THE HOTSPOTS for Netflix</a:t>
            </a:r>
          </a:p>
        </p:txBody>
      </p:sp>
      <p:sp>
        <p:nvSpPr>
          <p:cNvPr id="5" name="TextBox 4">
            <a:extLst>
              <a:ext uri="{FF2B5EF4-FFF2-40B4-BE49-F238E27FC236}">
                <a16:creationId xmlns:a16="http://schemas.microsoft.com/office/drawing/2014/main" id="{F61D19DC-1E0A-D34B-B4AA-794B5C2A1A1D}"/>
              </a:ext>
            </a:extLst>
          </p:cNvPr>
          <p:cNvSpPr txBox="1"/>
          <p:nvPr/>
        </p:nvSpPr>
        <p:spPr>
          <a:xfrm>
            <a:off x="153430" y="1994842"/>
            <a:ext cx="3369624" cy="4524315"/>
          </a:xfrm>
          <a:prstGeom prst="rect">
            <a:avLst/>
          </a:prstGeom>
          <a:noFill/>
        </p:spPr>
        <p:txBody>
          <a:bodyPr wrap="square">
            <a:spAutoFit/>
          </a:bodyPr>
          <a:lstStyle/>
          <a:p>
            <a:pPr marL="0" marR="0" algn="just">
              <a:spcBef>
                <a:spcPts val="0"/>
              </a:spcBef>
              <a:spcAft>
                <a:spcPts val="0"/>
              </a:spcAft>
            </a:pPr>
            <a:r>
              <a:rPr lang="en-US" dirty="0">
                <a:latin typeface="Bebas Neue" panose="020B0606020202050201" pitchFamily="34" charset="0"/>
                <a:ea typeface="Calibri" panose="020F0502020204030204" pitchFamily="34" charset="0"/>
                <a:cs typeface="Times New Roman" panose="02020603050405020304" pitchFamily="18" charset="0"/>
              </a:rPr>
              <a:t>USA and India turn out to be the top two nations where Netflix has the highest number of content releases and makes most of its revenue share. </a:t>
            </a:r>
            <a:r>
              <a:rPr lang="en-US" dirty="0">
                <a:effectLst/>
                <a:latin typeface="Bebas Neue" panose="020B0606020202050201" pitchFamily="34" charset="0"/>
                <a:ea typeface="Calibri" panose="020F0502020204030204" pitchFamily="34" charset="0"/>
                <a:cs typeface="Times New Roman" panose="02020603050405020304" pitchFamily="18" charset="0"/>
              </a:rPr>
              <a:t> whereas other countries like Egypt, Saudi Arabia, China, </a:t>
            </a:r>
            <a:r>
              <a:rPr lang="en-US" dirty="0">
                <a:latin typeface="Bebas Neue" panose="020B0606020202050201" pitchFamily="34" charset="0"/>
                <a:ea typeface="Calibri" panose="020F0502020204030204" pitchFamily="34" charset="0"/>
                <a:cs typeface="Times New Roman" panose="02020603050405020304" pitchFamily="18" charset="0"/>
              </a:rPr>
              <a:t>Pakistan, and Russia</a:t>
            </a:r>
            <a:r>
              <a:rPr lang="en-US" dirty="0">
                <a:effectLst/>
                <a:latin typeface="Bebas Neue" panose="020B0606020202050201" pitchFamily="34" charset="0"/>
                <a:ea typeface="Calibri" panose="020F0502020204030204" pitchFamily="34" charset="0"/>
                <a:cs typeface="Times New Roman" panose="02020603050405020304" pitchFamily="18" charset="0"/>
              </a:rPr>
              <a:t> occupy a </a:t>
            </a:r>
            <a:r>
              <a:rPr lang="en-US" dirty="0">
                <a:latin typeface="Bebas Neue" panose="020B0606020202050201" pitchFamily="34" charset="0"/>
                <a:ea typeface="Calibri" panose="020F0502020204030204" pitchFamily="34" charset="0"/>
                <a:cs typeface="Times New Roman" panose="02020603050405020304" pitchFamily="18" charset="0"/>
              </a:rPr>
              <a:t>small</a:t>
            </a:r>
            <a:r>
              <a:rPr lang="en-US" dirty="0">
                <a:effectLst/>
                <a:latin typeface="Bebas Neue" panose="020B0606020202050201" pitchFamily="34" charset="0"/>
                <a:ea typeface="Calibri" panose="020F0502020204030204" pitchFamily="34" charset="0"/>
                <a:cs typeface="Times New Roman" panose="02020603050405020304" pitchFamily="18" charset="0"/>
              </a:rPr>
              <a:t> portion of the total </a:t>
            </a:r>
            <a:r>
              <a:rPr lang="en-US" dirty="0">
                <a:latin typeface="Bebas Neue" panose="020B0606020202050201" pitchFamily="34" charset="0"/>
                <a:ea typeface="Calibri" panose="020F0502020204030204" pitchFamily="34" charset="0"/>
                <a:cs typeface="Times New Roman" panose="02020603050405020304" pitchFamily="18" charset="0"/>
              </a:rPr>
              <a:t>share could possibly be reasons for social media restrictions, and government impositions on broadcasting.</a:t>
            </a:r>
          </a:p>
          <a:p>
            <a:pPr marL="0" marR="0" algn="just">
              <a:spcBef>
                <a:spcPts val="0"/>
              </a:spcBef>
              <a:spcAft>
                <a:spcPts val="0"/>
              </a:spcAft>
            </a:pPr>
            <a:r>
              <a:rPr lang="en-US" dirty="0">
                <a:effectLst/>
                <a:latin typeface="Bebas Neue" panose="020B0606020202050201" pitchFamily="34" charset="0"/>
                <a:ea typeface="Calibri" panose="020F0502020204030204" pitchFamily="34" charset="0"/>
                <a:cs typeface="Times New Roman" panose="02020603050405020304" pitchFamily="18" charset="0"/>
              </a:rPr>
              <a:t>Interestingly most of the African nations and Central Asian nations where Netflix is yet to debut are also due to cultural or social obligations or maybe a strategical phase-wise global expansion policy.</a:t>
            </a:r>
            <a:endParaRPr lang="en-IN" dirty="0">
              <a:effectLst/>
              <a:latin typeface="Bebas Neue" panose="020B0606020202050201"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038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949F71-2DDC-0E00-900A-2CBC2AF83676}"/>
              </a:ext>
            </a:extLst>
          </p:cNvPr>
          <p:cNvSpPr txBox="1"/>
          <p:nvPr/>
        </p:nvSpPr>
        <p:spPr>
          <a:xfrm>
            <a:off x="88900" y="940448"/>
            <a:ext cx="4193178" cy="1938992"/>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rgbClr val="FF0000"/>
                </a:solidFill>
                <a:latin typeface="Bebas Neue" panose="020B0606020202050201" pitchFamily="34" charset="0"/>
                <a:cs typeface="Helvetica" panose="020B0604020202020204" pitchFamily="34" charset="0"/>
              </a:rPr>
              <a:t>MORE MATURE CONTENT IS BEING RELEASED AS LITTLE CENSORSHIP HURDLES</a:t>
            </a:r>
          </a:p>
        </p:txBody>
      </p:sp>
      <p:sp>
        <p:nvSpPr>
          <p:cNvPr id="8" name="TextBox 7">
            <a:extLst>
              <a:ext uri="{FF2B5EF4-FFF2-40B4-BE49-F238E27FC236}">
                <a16:creationId xmlns:a16="http://schemas.microsoft.com/office/drawing/2014/main" id="{545FAFB5-425B-E82D-F4DA-13322EE97EBD}"/>
              </a:ext>
            </a:extLst>
          </p:cNvPr>
          <p:cNvSpPr txBox="1"/>
          <p:nvPr/>
        </p:nvSpPr>
        <p:spPr>
          <a:xfrm>
            <a:off x="209732" y="3510475"/>
            <a:ext cx="3951514" cy="1938992"/>
          </a:xfrm>
          <a:prstGeom prst="rect">
            <a:avLst/>
          </a:prstGeom>
          <a:noFill/>
        </p:spPr>
        <p:txBody>
          <a:bodyPr wrap="square">
            <a:spAutoFit/>
          </a:bodyPr>
          <a:lstStyle/>
          <a:p>
            <a:pPr marL="0" marR="0" algn="just">
              <a:spcBef>
                <a:spcPts val="0"/>
              </a:spcBef>
              <a:spcAft>
                <a:spcPts val="0"/>
              </a:spcAft>
            </a:pPr>
            <a:r>
              <a:rPr lang="en-IN" sz="2000" dirty="0">
                <a:effectLst/>
                <a:latin typeface="Bebas Neue" panose="020B0606020202050201" pitchFamily="34" charset="0"/>
                <a:ea typeface="Calibri" panose="020F0502020204030204" pitchFamily="34" charset="0"/>
                <a:cs typeface="Times New Roman" panose="02020603050405020304" pitchFamily="18" charset="0"/>
              </a:rPr>
              <a:t>The viz shows most</a:t>
            </a:r>
            <a:r>
              <a:rPr lang="en-IN" sz="2000" dirty="0">
                <a:latin typeface="Bebas Neue" panose="020B0606020202050201" pitchFamily="34" charset="0"/>
                <a:ea typeface="Calibri" panose="020F0502020204030204" pitchFamily="34" charset="0"/>
                <a:cs typeface="Times New Roman" panose="02020603050405020304" pitchFamily="18" charset="0"/>
              </a:rPr>
              <a:t>ly the viewers of Netflix are older folks who are youth or elderly people than children or kids, who prefers specific rated shows and their content is therefore flooded over the </a:t>
            </a:r>
            <a:r>
              <a:rPr lang="en-IN" sz="2000" dirty="0" err="1">
                <a:latin typeface="Bebas Neue" panose="020B0606020202050201" pitchFamily="34" charset="0"/>
                <a:ea typeface="Calibri" panose="020F0502020204030204" pitchFamily="34" charset="0"/>
                <a:cs typeface="Times New Roman" panose="02020603050405020304" pitchFamily="18" charset="0"/>
              </a:rPr>
              <a:t>netflix</a:t>
            </a:r>
            <a:r>
              <a:rPr lang="en-IN" sz="2000" dirty="0">
                <a:latin typeface="Bebas Neue" panose="020B0606020202050201" pitchFamily="34" charset="0"/>
                <a:ea typeface="Calibri" panose="020F0502020204030204" pitchFamily="34" charset="0"/>
                <a:cs typeface="Times New Roman" panose="02020603050405020304" pitchFamily="18" charset="0"/>
              </a:rPr>
              <a:t> platform. </a:t>
            </a:r>
            <a:endParaRPr lang="en-IN" sz="2000" dirty="0">
              <a:effectLst/>
              <a:latin typeface="Bebas Neue" panose="020B0606020202050201"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264640F-F3E1-A58D-C369-BD5B3A400D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12641" y="0"/>
            <a:ext cx="7396480" cy="6776720"/>
          </a:xfrm>
          <a:prstGeom prst="rect">
            <a:avLst/>
          </a:prstGeom>
        </p:spPr>
      </p:pic>
    </p:spTree>
    <p:extLst>
      <p:ext uri="{BB962C8B-B14F-4D97-AF65-F5344CB8AC3E}">
        <p14:creationId xmlns:p14="http://schemas.microsoft.com/office/powerpoint/2010/main" val="551790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ubble chart&#10;&#10;Description automatically generated">
            <a:extLst>
              <a:ext uri="{FF2B5EF4-FFF2-40B4-BE49-F238E27FC236}">
                <a16:creationId xmlns:a16="http://schemas.microsoft.com/office/drawing/2014/main" id="{06CE9013-15B7-36B6-90F7-125DC1871452}"/>
              </a:ext>
            </a:extLst>
          </p:cNvPr>
          <p:cNvPicPr>
            <a:picLocks noChangeAspect="1"/>
          </p:cNvPicPr>
          <p:nvPr/>
        </p:nvPicPr>
        <p:blipFill>
          <a:blip r:embed="rId2"/>
          <a:stretch>
            <a:fillRect/>
          </a:stretch>
        </p:blipFill>
        <p:spPr>
          <a:xfrm>
            <a:off x="4218039" y="-1"/>
            <a:ext cx="7973961" cy="6769513"/>
          </a:xfrm>
          <a:prstGeom prst="rect">
            <a:avLst/>
          </a:prstGeom>
        </p:spPr>
      </p:pic>
      <p:sp>
        <p:nvSpPr>
          <p:cNvPr id="5" name="TextBox 4">
            <a:extLst>
              <a:ext uri="{FF2B5EF4-FFF2-40B4-BE49-F238E27FC236}">
                <a16:creationId xmlns:a16="http://schemas.microsoft.com/office/drawing/2014/main" id="{896F7980-B30B-474C-722D-2C4C0B04BB48}"/>
              </a:ext>
            </a:extLst>
          </p:cNvPr>
          <p:cNvSpPr txBox="1"/>
          <p:nvPr/>
        </p:nvSpPr>
        <p:spPr>
          <a:xfrm>
            <a:off x="119741" y="888101"/>
            <a:ext cx="3472543" cy="1754326"/>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a:solidFill>
                  <a:srgbClr val="FF0000"/>
                </a:solidFill>
                <a:latin typeface="Bebas Neue" panose="020B0606020202050201" pitchFamily="34" charset="0"/>
                <a:cs typeface="Helvetica" panose="020B0604020202020204" pitchFamily="34" charset="0"/>
              </a:rPr>
              <a:t>THE TV SHOWS ARE HARDLY BEYOND 2-3 SEASONS</a:t>
            </a:r>
          </a:p>
        </p:txBody>
      </p:sp>
      <p:sp>
        <p:nvSpPr>
          <p:cNvPr id="7" name="TextBox 6">
            <a:extLst>
              <a:ext uri="{FF2B5EF4-FFF2-40B4-BE49-F238E27FC236}">
                <a16:creationId xmlns:a16="http://schemas.microsoft.com/office/drawing/2014/main" id="{73C0D04A-3D5B-A7EC-352B-E4F96CFC884C}"/>
              </a:ext>
            </a:extLst>
          </p:cNvPr>
          <p:cNvSpPr txBox="1"/>
          <p:nvPr/>
        </p:nvSpPr>
        <p:spPr>
          <a:xfrm>
            <a:off x="234040" y="3429000"/>
            <a:ext cx="3243943" cy="1938992"/>
          </a:xfrm>
          <a:prstGeom prst="rect">
            <a:avLst/>
          </a:prstGeom>
          <a:noFill/>
        </p:spPr>
        <p:txBody>
          <a:bodyPr wrap="square" rtlCol="0">
            <a:spAutoFit/>
          </a:bodyPr>
          <a:lstStyle/>
          <a:p>
            <a:pPr algn="just"/>
            <a:r>
              <a:rPr lang="en-IN" sz="2000" dirty="0">
                <a:latin typeface="Bebas Neue" panose="020B0606020202050201" pitchFamily="34" charset="0"/>
              </a:rPr>
              <a:t>In a fast-revolutionizing era where people prefer reels over videos, emojis &amp; </a:t>
            </a:r>
            <a:r>
              <a:rPr lang="en-IN" sz="2000" dirty="0" err="1">
                <a:latin typeface="Bebas Neue" panose="020B0606020202050201" pitchFamily="34" charset="0"/>
              </a:rPr>
              <a:t>memojis</a:t>
            </a:r>
            <a:r>
              <a:rPr lang="en-IN" sz="2000" dirty="0">
                <a:latin typeface="Bebas Neue" panose="020B0606020202050201" pitchFamily="34" charset="0"/>
              </a:rPr>
              <a:t> over comments, likewise lengthier seasons tv shows are now ousted by single or max 2 or 3 seasons tv shows. </a:t>
            </a:r>
          </a:p>
        </p:txBody>
      </p:sp>
    </p:spTree>
    <p:extLst>
      <p:ext uri="{BB962C8B-B14F-4D97-AF65-F5344CB8AC3E}">
        <p14:creationId xmlns:p14="http://schemas.microsoft.com/office/powerpoint/2010/main" val="16881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7D04A7-0DFE-C474-1EE9-68D038EC4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2673" y="9832"/>
            <a:ext cx="7612862" cy="6769512"/>
          </a:xfrm>
          <a:prstGeom prst="rect">
            <a:avLst/>
          </a:prstGeom>
        </p:spPr>
      </p:pic>
      <p:sp>
        <p:nvSpPr>
          <p:cNvPr id="4" name="TextBox 3">
            <a:extLst>
              <a:ext uri="{FF2B5EF4-FFF2-40B4-BE49-F238E27FC236}">
                <a16:creationId xmlns:a16="http://schemas.microsoft.com/office/drawing/2014/main" id="{1A91B1C1-B812-8316-1D21-1F3F5DAF0847}"/>
              </a:ext>
            </a:extLst>
          </p:cNvPr>
          <p:cNvSpPr txBox="1"/>
          <p:nvPr/>
        </p:nvSpPr>
        <p:spPr>
          <a:xfrm>
            <a:off x="204984" y="537965"/>
            <a:ext cx="4151674" cy="1938992"/>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rgbClr val="FF0000"/>
                </a:solidFill>
                <a:latin typeface="Bebas Neue" panose="020B0606020202050201" pitchFamily="34" charset="0"/>
                <a:cs typeface="Helvetica" panose="020B0604020202020204" pitchFamily="34" charset="0"/>
              </a:rPr>
              <a:t>Drama &amp; Documentaries tops Viewer’s choice, NEW GENRES CATCHING UP</a:t>
            </a:r>
          </a:p>
        </p:txBody>
      </p:sp>
      <p:sp>
        <p:nvSpPr>
          <p:cNvPr id="5" name="TextBox 4">
            <a:extLst>
              <a:ext uri="{FF2B5EF4-FFF2-40B4-BE49-F238E27FC236}">
                <a16:creationId xmlns:a16="http://schemas.microsoft.com/office/drawing/2014/main" id="{C5D74877-43D3-9C8B-AA35-BD6E62FEDF6B}"/>
              </a:ext>
            </a:extLst>
          </p:cNvPr>
          <p:cNvSpPr txBox="1"/>
          <p:nvPr/>
        </p:nvSpPr>
        <p:spPr>
          <a:xfrm>
            <a:off x="588356" y="2954983"/>
            <a:ext cx="3384930" cy="3416320"/>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just"/>
            <a:r>
              <a:rPr lang="en-US" sz="1800" b="1" dirty="0">
                <a:ln/>
                <a:solidFill>
                  <a:schemeClr val="tx1">
                    <a:lumMod val="95000"/>
                  </a:schemeClr>
                </a:solidFill>
                <a:latin typeface="Bebas Neue" panose="020B0606020202050201" pitchFamily="34" charset="0"/>
                <a:ea typeface="Calibri" panose="020F0502020204030204" pitchFamily="34" charset="0"/>
              </a:rPr>
              <a:t>The following viz establish the fact that most of the content being released is “Drama, International Movies” with almost the same quantum being shared by “Documentaries” with a total count of 362 and 359 behind it.</a:t>
            </a:r>
            <a:endParaRPr lang="en-US" b="1" dirty="0">
              <a:ln/>
              <a:solidFill>
                <a:schemeClr val="tx1">
                  <a:lumMod val="95000"/>
                </a:schemeClr>
              </a:solidFill>
              <a:latin typeface="Bebas Neue" panose="020B0606020202050201" pitchFamily="34" charset="0"/>
              <a:ea typeface="Calibri" panose="020F0502020204030204" pitchFamily="34" charset="0"/>
            </a:endParaRPr>
          </a:p>
          <a:p>
            <a:pPr algn="just"/>
            <a:r>
              <a:rPr lang="en-US" sz="1800" b="1" dirty="0">
                <a:ln/>
                <a:solidFill>
                  <a:schemeClr val="tx1">
                    <a:lumMod val="95000"/>
                  </a:schemeClr>
                </a:solidFill>
                <a:latin typeface="Bebas Neue" panose="020B0606020202050201" pitchFamily="34" charset="0"/>
                <a:ea typeface="Calibri" panose="020F0502020204030204" pitchFamily="34" charset="0"/>
              </a:rPr>
              <a:t>” Stand-Up Comedy” is as expected loved by the public and is a focus of Netflix’s Content creation strategy. We can see that the traditional genres like “Dramas” and “Documentary” are as focused as the newer genres like “Stand-Up “Comedy.</a:t>
            </a:r>
            <a:endParaRPr lang="en-IN" b="1" dirty="0">
              <a:ln/>
              <a:solidFill>
                <a:schemeClr val="tx1">
                  <a:lumMod val="95000"/>
                </a:schemeClr>
              </a:solidFill>
              <a:latin typeface="Bebas Neue" panose="020B0606020202050201" pitchFamily="34" charset="0"/>
            </a:endParaRPr>
          </a:p>
        </p:txBody>
      </p:sp>
    </p:spTree>
    <p:extLst>
      <p:ext uri="{BB962C8B-B14F-4D97-AF65-F5344CB8AC3E}">
        <p14:creationId xmlns:p14="http://schemas.microsoft.com/office/powerpoint/2010/main" val="366956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6521DE-3F11-6BCA-33CE-5C4709FEAD99}"/>
              </a:ext>
            </a:extLst>
          </p:cNvPr>
          <p:cNvSpPr txBox="1"/>
          <p:nvPr/>
        </p:nvSpPr>
        <p:spPr>
          <a:xfrm>
            <a:off x="3047998" y="420390"/>
            <a:ext cx="6096000" cy="1107996"/>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rgbClr val="FF0000"/>
                </a:solidFill>
                <a:latin typeface="Bebas Neue" panose="020B0606020202050201" pitchFamily="34" charset="0"/>
                <a:cs typeface="Helvetica" panose="020B0604020202020204" pitchFamily="34" charset="0"/>
              </a:rPr>
              <a:t>CONCLUSION</a:t>
            </a:r>
          </a:p>
        </p:txBody>
      </p:sp>
      <p:sp>
        <p:nvSpPr>
          <p:cNvPr id="4" name="TextBox 3">
            <a:extLst>
              <a:ext uri="{FF2B5EF4-FFF2-40B4-BE49-F238E27FC236}">
                <a16:creationId xmlns:a16="http://schemas.microsoft.com/office/drawing/2014/main" id="{BDE5160F-626E-6958-00C1-C5191735D402}"/>
              </a:ext>
            </a:extLst>
          </p:cNvPr>
          <p:cNvSpPr txBox="1"/>
          <p:nvPr/>
        </p:nvSpPr>
        <p:spPr>
          <a:xfrm>
            <a:off x="1583870" y="1626708"/>
            <a:ext cx="9024257" cy="440120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marL="457200" indent="-457200" algn="just">
              <a:buFont typeface="Wingdings" panose="05000000000000000000" pitchFamily="2" charset="2"/>
              <a:buChar char="§"/>
            </a:pPr>
            <a:r>
              <a:rPr lang="en-US" sz="2800" b="1" dirty="0">
                <a:ln>
                  <a:solidFill>
                    <a:schemeClr val="tx1"/>
                  </a:solidFill>
                </a:ln>
                <a:latin typeface="Bebas Neue" panose="020B0606020202050201" pitchFamily="34" charset="0"/>
              </a:rPr>
              <a:t>To summarize, the visualization of the Netflix data tells us insights into Netflix’s Content Strategy and its demographic and geographic footprint.</a:t>
            </a:r>
          </a:p>
          <a:p>
            <a:pPr marL="457200" indent="-457200" algn="just">
              <a:buFont typeface="Wingdings" panose="05000000000000000000" pitchFamily="2" charset="2"/>
              <a:buChar char="§"/>
            </a:pPr>
            <a:r>
              <a:rPr lang="en-US" sz="2800" b="1" dirty="0">
                <a:ln>
                  <a:solidFill>
                    <a:schemeClr val="tx1"/>
                  </a:solidFill>
                </a:ln>
                <a:latin typeface="Bebas Neue" panose="020B0606020202050201" pitchFamily="34" charset="0"/>
              </a:rPr>
              <a:t>Netflix’s content strategy has been tapping into big economies and population hotspots and its demographic focus has been the matured audience </a:t>
            </a:r>
          </a:p>
          <a:p>
            <a:pPr marL="457200" indent="-457200" algn="just">
              <a:buFont typeface="Wingdings" panose="05000000000000000000" pitchFamily="2" charset="2"/>
              <a:buChar char="§"/>
            </a:pPr>
            <a:r>
              <a:rPr lang="en-US" sz="2800" b="1" dirty="0">
                <a:ln>
                  <a:solidFill>
                    <a:schemeClr val="tx1"/>
                  </a:solidFill>
                </a:ln>
                <a:latin typeface="Bebas Neue" panose="020B0606020202050201" pitchFamily="34" charset="0"/>
              </a:rPr>
              <a:t>The traditional genres still dominate but newer genres like Stand-Up Comedy is Catching Up</a:t>
            </a:r>
          </a:p>
          <a:p>
            <a:pPr marL="457200" indent="-457200" algn="just">
              <a:buFont typeface="Wingdings" panose="05000000000000000000" pitchFamily="2" charset="2"/>
              <a:buChar char="§"/>
            </a:pPr>
            <a:r>
              <a:rPr lang="en-US" sz="2800" b="1" dirty="0">
                <a:ln>
                  <a:solidFill>
                    <a:schemeClr val="tx1"/>
                  </a:solidFill>
                </a:ln>
                <a:latin typeface="Bebas Neue" panose="020B0606020202050201" pitchFamily="34" charset="0"/>
              </a:rPr>
              <a:t>An increased focus on lesser-span TV shows and movies seems to indicate a change in people’s preferences.</a:t>
            </a:r>
            <a:endParaRPr lang="en-IN" sz="2800" b="1" dirty="0">
              <a:ln>
                <a:solidFill>
                  <a:schemeClr val="tx1"/>
                </a:solidFill>
              </a:ln>
              <a:latin typeface="Bebas Neue" panose="020B0606020202050201" pitchFamily="34" charset="0"/>
            </a:endParaRPr>
          </a:p>
        </p:txBody>
      </p:sp>
    </p:spTree>
    <p:extLst>
      <p:ext uri="{BB962C8B-B14F-4D97-AF65-F5344CB8AC3E}">
        <p14:creationId xmlns:p14="http://schemas.microsoft.com/office/powerpoint/2010/main" val="34571195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198</TotalTime>
  <Words>528</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Bebas Neue</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Kaushik Pal</dc:creator>
  <cp:lastModifiedBy>Kaushik Pal</cp:lastModifiedBy>
  <cp:revision>4</cp:revision>
  <dcterms:created xsi:type="dcterms:W3CDTF">2023-03-16T07:13:52Z</dcterms:created>
  <dcterms:modified xsi:type="dcterms:W3CDTF">2023-07-18T08:36:44Z</dcterms:modified>
</cp:coreProperties>
</file>