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46"/>
  </p:notesMasterIdLst>
  <p:handoutMasterIdLst>
    <p:handoutMasterId r:id="rId47"/>
  </p:handoutMasterIdLst>
  <p:sldIdLst>
    <p:sldId id="12541097" r:id="rId2"/>
    <p:sldId id="12541098" r:id="rId3"/>
    <p:sldId id="12541100" r:id="rId4"/>
    <p:sldId id="12541095" r:id="rId5"/>
    <p:sldId id="12541119" r:id="rId6"/>
    <p:sldId id="12541118" r:id="rId7"/>
    <p:sldId id="12541096" r:id="rId8"/>
    <p:sldId id="12541120" r:id="rId9"/>
    <p:sldId id="12541136" r:id="rId10"/>
    <p:sldId id="12541135" r:id="rId11"/>
    <p:sldId id="12541103" r:id="rId12"/>
    <p:sldId id="12541138" r:id="rId13"/>
    <p:sldId id="12541104" r:id="rId14"/>
    <p:sldId id="12541121" r:id="rId15"/>
    <p:sldId id="12541106" r:id="rId16"/>
    <p:sldId id="12541139" r:id="rId17"/>
    <p:sldId id="12541107" r:id="rId18"/>
    <p:sldId id="12541141" r:id="rId19"/>
    <p:sldId id="12541122" r:id="rId20"/>
    <p:sldId id="12541109" r:id="rId21"/>
    <p:sldId id="12541160" r:id="rId22"/>
    <p:sldId id="12541110" r:id="rId23"/>
    <p:sldId id="12541143" r:id="rId24"/>
    <p:sldId id="12541144" r:id="rId25"/>
    <p:sldId id="12541123" r:id="rId26"/>
    <p:sldId id="12541112" r:id="rId27"/>
    <p:sldId id="12541113" r:id="rId28"/>
    <p:sldId id="12541124" r:id="rId29"/>
    <p:sldId id="12541116" r:id="rId30"/>
    <p:sldId id="12541161" r:id="rId31"/>
    <p:sldId id="12541162" r:id="rId32"/>
    <p:sldId id="12541170" r:id="rId33"/>
    <p:sldId id="12541117" r:id="rId34"/>
    <p:sldId id="12541163" r:id="rId35"/>
    <p:sldId id="12541164" r:id="rId36"/>
    <p:sldId id="12541166" r:id="rId37"/>
    <p:sldId id="12541154" r:id="rId38"/>
    <p:sldId id="12541125" r:id="rId39"/>
    <p:sldId id="12541128" r:id="rId40"/>
    <p:sldId id="12541171" r:id="rId41"/>
    <p:sldId id="12541127" r:id="rId42"/>
    <p:sldId id="12541132" r:id="rId43"/>
    <p:sldId id="12541172" r:id="rId44"/>
    <p:sldId id="280" r:id="rId45"/>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页_图片版" id="{E8D0D622-F6C6-F44A-B365-B4A5FF6195C2}">
          <p14:sldIdLst>
            <p14:sldId id="12541097"/>
            <p14:sldId id="12541098"/>
            <p14:sldId id="12541100"/>
            <p14:sldId id="12541095"/>
            <p14:sldId id="12541119"/>
            <p14:sldId id="12541118"/>
            <p14:sldId id="12541096"/>
            <p14:sldId id="12541120"/>
            <p14:sldId id="12541136"/>
            <p14:sldId id="12541135"/>
            <p14:sldId id="12541103"/>
            <p14:sldId id="12541138"/>
            <p14:sldId id="12541104"/>
            <p14:sldId id="12541121"/>
            <p14:sldId id="12541106"/>
            <p14:sldId id="12541139"/>
            <p14:sldId id="12541107"/>
            <p14:sldId id="12541141"/>
            <p14:sldId id="12541122"/>
            <p14:sldId id="12541109"/>
            <p14:sldId id="12541160"/>
            <p14:sldId id="12541110"/>
            <p14:sldId id="12541143"/>
            <p14:sldId id="12541144"/>
            <p14:sldId id="12541123"/>
            <p14:sldId id="12541112"/>
            <p14:sldId id="12541113"/>
            <p14:sldId id="12541124"/>
            <p14:sldId id="12541116"/>
            <p14:sldId id="12541161"/>
            <p14:sldId id="12541162"/>
            <p14:sldId id="12541170"/>
            <p14:sldId id="12541117"/>
            <p14:sldId id="12541163"/>
            <p14:sldId id="12541164"/>
            <p14:sldId id="12541166"/>
            <p14:sldId id="12541154"/>
            <p14:sldId id="12541125"/>
            <p14:sldId id="12541128"/>
            <p14:sldId id="12541171"/>
            <p14:sldId id="12541127"/>
            <p14:sldId id="12541132"/>
            <p14:sldId id="12541172"/>
          </p14:sldIdLst>
        </p14:section>
        <p14:section name="结束页" id="{3F9D54A7-3BE2-2540-BB4C-DFE5509085F3}">
          <p14:sldIdLst>
            <p14:sldId id="280"/>
          </p14:sldIdLst>
        </p14:section>
      </p14:sectionLst>
    </p:ext>
    <p:ext uri="{EFAFB233-063F-42B5-8137-9DF3F51BA10A}">
      <p15:sldGuideLst xmlns:p15="http://schemas.microsoft.com/office/powerpoint/2012/main">
        <p15:guide id="5" pos="3701" userDrawn="1">
          <p15:clr>
            <a:srgbClr val="A4A3A4"/>
          </p15:clr>
        </p15:guide>
        <p15:guide id="6" orient="horz" pos="2159" userDrawn="1">
          <p15:clr>
            <a:srgbClr val="A4A3A4"/>
          </p15:clr>
        </p15:guide>
        <p15:guide id="7" pos="35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05"/>
    <a:srgbClr val="FFA500"/>
    <a:srgbClr val="C7010B"/>
    <a:srgbClr val="008001"/>
    <a:srgbClr val="0000FF"/>
    <a:srgbClr val="C00000"/>
    <a:srgbClr val="7F0000"/>
    <a:srgbClr val="FCE4D6"/>
    <a:srgbClr val="B8ACA5"/>
    <a:srgbClr val="DFF3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808104-C68B-194D-B0B2-AEDC60A591B8}" v="1234" dt="2023-04-08T05:23:37.049"/>
    <p1510:client id="{6DA717C2-78CB-2A96-96A8-28A1824EA449}" v="2689" dt="2023-04-07T11:47:39.491"/>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57" autoAdjust="0"/>
    <p:restoredTop sz="91690" autoAdjust="0"/>
  </p:normalViewPr>
  <p:slideViewPr>
    <p:cSldViewPr snapToGrid="0" snapToObjects="1">
      <p:cViewPr>
        <p:scale>
          <a:sx n="101" d="100"/>
          <a:sy n="101" d="100"/>
        </p:scale>
        <p:origin x="1040" y="488"/>
      </p:cViewPr>
      <p:guideLst>
        <p:guide pos="3701"/>
        <p:guide orient="horz" pos="2159"/>
        <p:guide pos="3539"/>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5491"/>
    </p:cViewPr>
  </p:sorterViewPr>
  <p:notesViewPr>
    <p:cSldViewPr snapToGrid="0" snapToObjects="1">
      <p:cViewPr varScale="1">
        <p:scale>
          <a:sx n="48" d="100"/>
          <a:sy n="48" d="100"/>
        </p:scale>
        <p:origin x="2752"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4/7/2023</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4/7/2023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7326F3-4732-B74B-9C70-D0992466E499}" type="slidenum">
              <a:rPr lang="en-US" smtClean="0"/>
              <a:t>2</a:t>
            </a:fld>
            <a:endParaRPr lang="en-US"/>
          </a:p>
        </p:txBody>
      </p:sp>
    </p:spTree>
    <p:extLst>
      <p:ext uri="{BB962C8B-B14F-4D97-AF65-F5344CB8AC3E}">
        <p14:creationId xmlns:p14="http://schemas.microsoft.com/office/powerpoint/2010/main" val="1002421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7326F3-4732-B74B-9C70-D0992466E499}" type="slidenum">
              <a:rPr lang="en-US" smtClean="0"/>
              <a:t>31</a:t>
            </a:fld>
            <a:endParaRPr lang="en-US"/>
          </a:p>
        </p:txBody>
      </p:sp>
    </p:spTree>
    <p:extLst>
      <p:ext uri="{BB962C8B-B14F-4D97-AF65-F5344CB8AC3E}">
        <p14:creationId xmlns:p14="http://schemas.microsoft.com/office/powerpoint/2010/main" val="4274303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t>44</a:t>
            </a:fld>
            <a:endParaRPr lang="en-US"/>
          </a:p>
        </p:txBody>
      </p:sp>
    </p:spTree>
    <p:extLst>
      <p:ext uri="{BB962C8B-B14F-4D97-AF65-F5344CB8AC3E}">
        <p14:creationId xmlns:p14="http://schemas.microsoft.com/office/powerpoint/2010/main" val="131184562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探索">
    <p:bg>
      <p:bgPr>
        <a:solidFill>
          <a:srgbClr val="FFFFF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4AD5446-97F2-4813-B94F-B7EDE54854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719"/>
            <a:ext cx="12192000" cy="6858000"/>
          </a:xfrm>
          <a:prstGeom prst="rect">
            <a:avLst/>
          </a:prstGeom>
        </p:spPr>
      </p:pic>
      <p:sp>
        <p:nvSpPr>
          <p:cNvPr id="12" name="Title 1">
            <a:extLst>
              <a:ext uri="{FF2B5EF4-FFF2-40B4-BE49-F238E27FC236}">
                <a16:creationId xmlns:a16="http://schemas.microsoft.com/office/drawing/2014/main" id="{77ABA388-7944-464C-9223-D61B2B0624B0}"/>
              </a:ext>
            </a:extLst>
          </p:cNvPr>
          <p:cNvSpPr>
            <a:spLocks noGrp="1"/>
          </p:cNvSpPr>
          <p:nvPr>
            <p:ph type="ctrTitle"/>
          </p:nvPr>
        </p:nvSpPr>
        <p:spPr>
          <a:xfrm>
            <a:off x="366228" y="1907234"/>
            <a:ext cx="5822155" cy="1119311"/>
          </a:xfrm>
          <a:prstGeom prst="rect">
            <a:avLst/>
          </a:prstGeom>
        </p:spPr>
        <p:txBody>
          <a:bodyPr/>
          <a:lstStyle/>
          <a:p>
            <a:pPr algn="l"/>
            <a:endParaRPr lang="en-MY" dirty="0"/>
          </a:p>
        </p:txBody>
      </p:sp>
      <p:sp>
        <p:nvSpPr>
          <p:cNvPr id="13" name="Subtitle 2">
            <a:extLst>
              <a:ext uri="{FF2B5EF4-FFF2-40B4-BE49-F238E27FC236}">
                <a16:creationId xmlns:a16="http://schemas.microsoft.com/office/drawing/2014/main" id="{516561D6-D7EA-4FFE-B3F7-243F440E5351}"/>
              </a:ext>
            </a:extLst>
          </p:cNvPr>
          <p:cNvSpPr>
            <a:spLocks noGrp="1"/>
          </p:cNvSpPr>
          <p:nvPr>
            <p:ph type="subTitle" idx="1"/>
          </p:nvPr>
        </p:nvSpPr>
        <p:spPr>
          <a:xfrm>
            <a:off x="366228" y="3118621"/>
            <a:ext cx="5822155" cy="1655762"/>
          </a:xfrm>
          <a:prstGeom prst="rect">
            <a:avLst/>
          </a:prstGeom>
        </p:spPr>
        <p:txBody>
          <a:bodyPr/>
          <a:lstStyle/>
          <a:p>
            <a:pPr algn="l"/>
            <a:endParaRPr lang="en-MY" dirty="0"/>
          </a:p>
        </p:txBody>
      </p:sp>
      <p:pic>
        <p:nvPicPr>
          <p:cNvPr id="14" name="Picture 13">
            <a:extLst>
              <a:ext uri="{FF2B5EF4-FFF2-40B4-BE49-F238E27FC236}">
                <a16:creationId xmlns:a16="http://schemas.microsoft.com/office/drawing/2014/main" id="{1B035DAA-767C-419D-A3B7-DA3BF613D6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66809" y="6199503"/>
            <a:ext cx="897371" cy="368970"/>
          </a:xfrm>
          <a:prstGeom prst="rect">
            <a:avLst/>
          </a:prstGeom>
        </p:spPr>
      </p:pic>
      <p:grpSp>
        <p:nvGrpSpPr>
          <p:cNvPr id="15" name="Group 14">
            <a:extLst>
              <a:ext uri="{FF2B5EF4-FFF2-40B4-BE49-F238E27FC236}">
                <a16:creationId xmlns:a16="http://schemas.microsoft.com/office/drawing/2014/main" id="{14EEF4C3-0939-4174-B9EE-CF668F624228}"/>
              </a:ext>
            </a:extLst>
          </p:cNvPr>
          <p:cNvGrpSpPr/>
          <p:nvPr userDrawn="1"/>
        </p:nvGrpSpPr>
        <p:grpSpPr>
          <a:xfrm>
            <a:off x="366228" y="334310"/>
            <a:ext cx="2355048" cy="348541"/>
            <a:chOff x="345908" y="293670"/>
            <a:chExt cx="2678707" cy="396442"/>
          </a:xfrm>
        </p:grpSpPr>
        <p:pic>
          <p:nvPicPr>
            <p:cNvPr id="16" name="Picture 15">
              <a:extLst>
                <a:ext uri="{FF2B5EF4-FFF2-40B4-BE49-F238E27FC236}">
                  <a16:creationId xmlns:a16="http://schemas.microsoft.com/office/drawing/2014/main" id="{96DA2BCB-4ABE-4AA1-BD7E-FC23F16CDD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7107" y="293670"/>
              <a:ext cx="867508" cy="396442"/>
            </a:xfrm>
            <a:prstGeom prst="rect">
              <a:avLst/>
            </a:prstGeom>
          </p:spPr>
        </p:pic>
        <p:pic>
          <p:nvPicPr>
            <p:cNvPr id="17" name="Picture 16">
              <a:extLst>
                <a:ext uri="{FF2B5EF4-FFF2-40B4-BE49-F238E27FC236}">
                  <a16:creationId xmlns:a16="http://schemas.microsoft.com/office/drawing/2014/main" id="{378811AA-522F-46FE-BC44-FD398315FA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908" y="312070"/>
              <a:ext cx="1320572" cy="289510"/>
            </a:xfrm>
            <a:prstGeom prst="rect">
              <a:avLst/>
            </a:prstGeom>
          </p:spPr>
        </p:pic>
        <p:cxnSp>
          <p:nvCxnSpPr>
            <p:cNvPr id="18" name="Straight Connector 17">
              <a:extLst>
                <a:ext uri="{FF2B5EF4-FFF2-40B4-BE49-F238E27FC236}">
                  <a16:creationId xmlns:a16="http://schemas.microsoft.com/office/drawing/2014/main" id="{7E34194B-E195-461D-92DE-E20D89299FF0}"/>
                </a:ext>
              </a:extLst>
            </p:cNvPr>
            <p:cNvCxnSpPr/>
            <p:nvPr/>
          </p:nvCxnSpPr>
          <p:spPr>
            <a:xfrm>
              <a:off x="1913021" y="325328"/>
              <a:ext cx="0" cy="294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9" name="Picture 18">
            <a:extLst>
              <a:ext uri="{FF2B5EF4-FFF2-40B4-BE49-F238E27FC236}">
                <a16:creationId xmlns:a16="http://schemas.microsoft.com/office/drawing/2014/main" id="{C452FCB3-47F3-45F0-8D42-4F36C6A3861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858500" y="5919473"/>
            <a:ext cx="1045274" cy="649000"/>
          </a:xfrm>
          <a:prstGeom prst="rect">
            <a:avLst/>
          </a:prstGeom>
        </p:spPr>
      </p:pic>
      <p:sp>
        <p:nvSpPr>
          <p:cNvPr id="20" name="Subtitle 2">
            <a:extLst>
              <a:ext uri="{FF2B5EF4-FFF2-40B4-BE49-F238E27FC236}">
                <a16:creationId xmlns:a16="http://schemas.microsoft.com/office/drawing/2014/main" id="{B556DC6E-3A2F-4102-91A2-E1332CE27B56}"/>
              </a:ext>
            </a:extLst>
          </p:cNvPr>
          <p:cNvSpPr txBox="1">
            <a:spLocks/>
          </p:cNvSpPr>
          <p:nvPr userDrawn="1"/>
        </p:nvSpPr>
        <p:spPr>
          <a:xfrm>
            <a:off x="124691" y="6276455"/>
            <a:ext cx="1833895" cy="2841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MY" sz="1600" dirty="0"/>
              <a:t>In partnership with: </a:t>
            </a:r>
          </a:p>
        </p:txBody>
      </p:sp>
      <p:pic>
        <p:nvPicPr>
          <p:cNvPr id="21" name="Graphic 20">
            <a:extLst>
              <a:ext uri="{FF2B5EF4-FFF2-40B4-BE49-F238E27FC236}">
                <a16:creationId xmlns:a16="http://schemas.microsoft.com/office/drawing/2014/main" id="{7F9E17B5-5E10-49E7-A623-B25B0D29BF65}"/>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408417" y="2042183"/>
            <a:ext cx="5417355" cy="2736197"/>
          </a:xfrm>
          <a:prstGeom prst="rect">
            <a:avLst/>
          </a:prstGeom>
        </p:spPr>
      </p:pic>
    </p:spTree>
    <p:extLst>
      <p:ext uri="{BB962C8B-B14F-4D97-AF65-F5344CB8AC3E}">
        <p14:creationId xmlns:p14="http://schemas.microsoft.com/office/powerpoint/2010/main" val="13538715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0F7C7B5-0135-F749-B910-7325E96AE705}"/>
              </a:ext>
            </a:extLst>
          </p:cNvPr>
          <p:cNvSpPr>
            <a:spLocks noGrp="1"/>
          </p:cNvSpPr>
          <p:nvPr>
            <p:ph type="body" sz="quarter" idx="10" hasCustomPrompt="1"/>
          </p:nvPr>
        </p:nvSpPr>
        <p:spPr>
          <a:xfrm>
            <a:off x="1033620" y="1843088"/>
            <a:ext cx="10122060" cy="3013725"/>
          </a:xfrm>
          <a:prstGeom prst="rect">
            <a:avLst/>
          </a:prstGeom>
        </p:spPr>
        <p:txBody>
          <a:bodyPr tIns="90000" bIns="90000"/>
          <a:lstStyle>
            <a:lvl1pPr marL="412750" indent="-398463">
              <a:lnSpc>
                <a:spcPct val="70000"/>
              </a:lnSpc>
              <a:buFont typeface="+mj-lt"/>
              <a:buAutoNum type="arabicPeriod"/>
              <a:tabLst/>
              <a:defRPr sz="2200">
                <a:solidFill>
                  <a:schemeClr val="tx1"/>
                </a:solidFill>
                <a:latin typeface="Microsoft YaHei" panose="020B0503020204020204" pitchFamily="34" charset="-122"/>
                <a:ea typeface="Microsoft YaHei" panose="020B0503020204020204" pitchFamily="34" charset="-122"/>
              </a:defRPr>
            </a:lvl1pPr>
            <a:lvl2pPr marL="412750" indent="-398463">
              <a:buFont typeface="+mj-lt"/>
              <a:buAutoNum type="arabicPeriod"/>
              <a:tabLst/>
              <a:defRPr/>
            </a:lvl2pPr>
            <a:lvl3pPr marL="14287" indent="0">
              <a:buFont typeface="+mj-lt"/>
              <a:buNone/>
              <a:tabLst/>
              <a:defRPr sz="2200">
                <a:latin typeface="Microsoft YaHei" panose="020B0503020204020204" pitchFamily="34" charset="-122"/>
                <a:ea typeface="Microsoft YaHei" panose="020B0503020204020204" pitchFamily="34" charset="-122"/>
              </a:defRPr>
            </a:lvl3pPr>
            <a:lvl4pPr marL="14287" indent="0">
              <a:buFont typeface="+mj-lt"/>
              <a:buNone/>
              <a:tabLst/>
              <a:defRPr sz="2200">
                <a:latin typeface="Microsoft YaHei" panose="020B0503020204020204" pitchFamily="34" charset="-122"/>
                <a:ea typeface="Microsoft YaHei" panose="020B0503020204020204" pitchFamily="34" charset="-122"/>
              </a:defRPr>
            </a:lvl4pPr>
            <a:lvl5pPr marL="14287" indent="0">
              <a:buFont typeface="+mj-lt"/>
              <a:buNone/>
              <a:tabLst/>
              <a:defRPr sz="2200">
                <a:latin typeface="Microsoft YaHei" panose="020B0503020204020204" pitchFamily="34" charset="-122"/>
                <a:ea typeface="Microsoft YaHei" panose="020B0503020204020204" pitchFamily="34" charset="-122"/>
              </a:defRPr>
            </a:lvl5pPr>
          </a:lstStyle>
          <a:p>
            <a:pPr lvl="0"/>
            <a:r>
              <a:rPr lang="en-US" altLang="zh-CN" dirty="0"/>
              <a:t>Click here to add content</a:t>
            </a:r>
          </a:p>
        </p:txBody>
      </p:sp>
      <p:cxnSp>
        <p:nvCxnSpPr>
          <p:cNvPr id="3"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a16="http://schemas.microsoft.com/office/drawing/2014/main" id="{568EC886-2612-1F43-AB51-21A76A078357}"/>
              </a:ext>
            </a:extLst>
          </p:cNvPr>
          <p:cNvSpPr txBox="1"/>
          <p:nvPr userDrawn="1"/>
        </p:nvSpPr>
        <p:spPr>
          <a:xfrm>
            <a:off x="918916" y="630373"/>
            <a:ext cx="1899879" cy="646331"/>
          </a:xfrm>
          <a:prstGeom prst="rect">
            <a:avLst/>
          </a:prstGeom>
          <a:noFill/>
        </p:spPr>
        <p:txBody>
          <a:bodyPr wrap="none" rtlCol="0">
            <a:spAutoFit/>
          </a:bodyPr>
          <a:lstStyle/>
          <a:p>
            <a:r>
              <a:rPr kumimoji="1" lang="en-US" altLang="zh-CN" sz="3600" dirty="0">
                <a:solidFill>
                  <a:srgbClr val="1D1D1A"/>
                </a:solidFill>
                <a:latin typeface="Microsoft YaHei" charset="-122"/>
                <a:ea typeface="Microsoft YaHei" charset="-122"/>
                <a:cs typeface="Microsoft YaHei" charset="-122"/>
              </a:rPr>
              <a:t>Agenda</a:t>
            </a:r>
            <a:endParaRPr kumimoji="1" lang="zh-CN" altLang="en-US" sz="3600" dirty="0">
              <a:solidFill>
                <a:srgbClr val="1D1D1A"/>
              </a:solidFill>
              <a:latin typeface="Microsoft YaHei" charset="-122"/>
              <a:ea typeface="Microsoft YaHei" charset="-122"/>
              <a:cs typeface="Microsoft YaHei" charset="-122"/>
            </a:endParaRPr>
          </a:p>
        </p:txBody>
      </p:sp>
      <p:pic>
        <p:nvPicPr>
          <p:cNvPr id="5" name="Picture 4">
            <a:extLst>
              <a:ext uri="{FF2B5EF4-FFF2-40B4-BE49-F238E27FC236}">
                <a16:creationId xmlns:a16="http://schemas.microsoft.com/office/drawing/2014/main" id="{651445C2-0EE8-4649-9D54-705C24634E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6809" y="6199503"/>
            <a:ext cx="897371" cy="368970"/>
          </a:xfrm>
          <a:prstGeom prst="rect">
            <a:avLst/>
          </a:prstGeom>
        </p:spPr>
      </p:pic>
      <p:grpSp>
        <p:nvGrpSpPr>
          <p:cNvPr id="6" name="Group 5">
            <a:extLst>
              <a:ext uri="{FF2B5EF4-FFF2-40B4-BE49-F238E27FC236}">
                <a16:creationId xmlns:a16="http://schemas.microsoft.com/office/drawing/2014/main" id="{E98063D6-453D-4D4C-B903-9740B25B503A}"/>
              </a:ext>
            </a:extLst>
          </p:cNvPr>
          <p:cNvGrpSpPr/>
          <p:nvPr userDrawn="1"/>
        </p:nvGrpSpPr>
        <p:grpSpPr>
          <a:xfrm>
            <a:off x="9548726" y="271682"/>
            <a:ext cx="2355048" cy="348541"/>
            <a:chOff x="345908" y="293670"/>
            <a:chExt cx="2678707" cy="396442"/>
          </a:xfrm>
        </p:grpSpPr>
        <p:pic>
          <p:nvPicPr>
            <p:cNvPr id="7" name="Picture 6">
              <a:extLst>
                <a:ext uri="{FF2B5EF4-FFF2-40B4-BE49-F238E27FC236}">
                  <a16:creationId xmlns:a16="http://schemas.microsoft.com/office/drawing/2014/main" id="{14D7F1E4-7409-46D7-A1BA-6677C4700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107" y="293670"/>
              <a:ext cx="867508" cy="396442"/>
            </a:xfrm>
            <a:prstGeom prst="rect">
              <a:avLst/>
            </a:prstGeom>
          </p:spPr>
        </p:pic>
        <p:pic>
          <p:nvPicPr>
            <p:cNvPr id="9" name="Picture 8">
              <a:extLst>
                <a:ext uri="{FF2B5EF4-FFF2-40B4-BE49-F238E27FC236}">
                  <a16:creationId xmlns:a16="http://schemas.microsoft.com/office/drawing/2014/main" id="{729BBFFF-43E2-479B-A32B-05027F4491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908" y="312070"/>
              <a:ext cx="1320572" cy="289510"/>
            </a:xfrm>
            <a:prstGeom prst="rect">
              <a:avLst/>
            </a:prstGeom>
          </p:spPr>
        </p:pic>
        <p:cxnSp>
          <p:nvCxnSpPr>
            <p:cNvPr id="10" name="Straight Connector 9">
              <a:extLst>
                <a:ext uri="{FF2B5EF4-FFF2-40B4-BE49-F238E27FC236}">
                  <a16:creationId xmlns:a16="http://schemas.microsoft.com/office/drawing/2014/main" id="{73C0B08D-7896-4B9D-9216-682D11219B5D}"/>
                </a:ext>
              </a:extLst>
            </p:cNvPr>
            <p:cNvCxnSpPr/>
            <p:nvPr/>
          </p:nvCxnSpPr>
          <p:spPr>
            <a:xfrm>
              <a:off x="1913021" y="325328"/>
              <a:ext cx="0" cy="294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3470A842-D6FA-4BAE-A12F-77C9B8BD779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858500" y="5919473"/>
            <a:ext cx="1045274" cy="649000"/>
          </a:xfrm>
          <a:prstGeom prst="rect">
            <a:avLst/>
          </a:prstGeom>
        </p:spPr>
      </p:pic>
      <p:sp>
        <p:nvSpPr>
          <p:cNvPr id="12" name="Subtitle 2">
            <a:extLst>
              <a:ext uri="{FF2B5EF4-FFF2-40B4-BE49-F238E27FC236}">
                <a16:creationId xmlns:a16="http://schemas.microsoft.com/office/drawing/2014/main" id="{46B426B4-272D-4D52-A9FC-4433D091B328}"/>
              </a:ext>
            </a:extLst>
          </p:cNvPr>
          <p:cNvSpPr txBox="1">
            <a:spLocks/>
          </p:cNvSpPr>
          <p:nvPr userDrawn="1"/>
        </p:nvSpPr>
        <p:spPr>
          <a:xfrm>
            <a:off x="124691" y="6276455"/>
            <a:ext cx="1833895" cy="2841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MY" sz="1600" dirty="0"/>
              <a:t>In partnership with: </a:t>
            </a:r>
          </a:p>
        </p:txBody>
      </p:sp>
    </p:spTree>
    <p:extLst>
      <p:ext uri="{BB962C8B-B14F-4D97-AF65-F5344CB8AC3E}">
        <p14:creationId xmlns:p14="http://schemas.microsoft.com/office/powerpoint/2010/main" val="215750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28"/>
              </a:lnSpc>
              <a:spcBef>
                <a:spcPts val="0"/>
              </a:spcBef>
              <a:buNone/>
              <a:defRPr sz="2798" baseline="0">
                <a:solidFill>
                  <a:schemeClr val="tx1"/>
                </a:solidFill>
                <a:latin typeface="Microsoft YaHei" panose="020B0503020204020204" pitchFamily="34" charset="-122"/>
                <a:ea typeface="Microsoft YaHei" panose="020B0503020204020204" pitchFamily="34" charset="-122"/>
              </a:defRPr>
            </a:lvl1pPr>
            <a:lvl2pPr marL="593425" indent="0" algn="ctr">
              <a:buNone/>
              <a:defRPr sz="2596"/>
            </a:lvl2pPr>
            <a:lvl3pPr marL="1186848" indent="0" algn="ctr">
              <a:buNone/>
              <a:defRPr sz="2336"/>
            </a:lvl3pPr>
            <a:lvl4pPr marL="1780274" indent="0" algn="ctr">
              <a:buNone/>
              <a:defRPr sz="2077"/>
            </a:lvl4pPr>
            <a:lvl5pPr marL="2373698" indent="0" algn="ctr">
              <a:buNone/>
              <a:defRPr sz="2077"/>
            </a:lvl5pPr>
            <a:lvl6pPr marL="2967122" indent="0" algn="ctr">
              <a:buNone/>
              <a:defRPr sz="2077"/>
            </a:lvl6pPr>
            <a:lvl7pPr marL="3560546" indent="0" algn="ctr">
              <a:buNone/>
              <a:defRPr sz="2077"/>
            </a:lvl7pPr>
            <a:lvl8pPr marL="4153972" indent="0" algn="ctr">
              <a:buNone/>
              <a:defRPr sz="2077"/>
            </a:lvl8pPr>
            <a:lvl9pPr marL="4747395" indent="0" algn="ctr">
              <a:buNone/>
              <a:defRPr sz="2077"/>
            </a:lvl9pPr>
          </a:lstStyle>
          <a:p>
            <a:r>
              <a:rPr lang="en-US" altLang="zh-CN" dirty="0"/>
              <a:t>Click here to add title</a:t>
            </a:r>
            <a:endParaRPr lang="en-US" dirty="0"/>
          </a:p>
        </p:txBody>
      </p:sp>
      <p:pic>
        <p:nvPicPr>
          <p:cNvPr id="4" name="Picture 3">
            <a:extLst>
              <a:ext uri="{FF2B5EF4-FFF2-40B4-BE49-F238E27FC236}">
                <a16:creationId xmlns:a16="http://schemas.microsoft.com/office/drawing/2014/main" id="{F5544611-C3B2-4634-B075-A184D3445F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6809" y="6199503"/>
            <a:ext cx="897371" cy="368970"/>
          </a:xfrm>
          <a:prstGeom prst="rect">
            <a:avLst/>
          </a:prstGeom>
        </p:spPr>
      </p:pic>
      <p:pic>
        <p:nvPicPr>
          <p:cNvPr id="5" name="Picture 4">
            <a:extLst>
              <a:ext uri="{FF2B5EF4-FFF2-40B4-BE49-F238E27FC236}">
                <a16:creationId xmlns:a16="http://schemas.microsoft.com/office/drawing/2014/main" id="{C80D7B48-3F6E-4970-A1D0-A4E6E58E47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8500" y="5919473"/>
            <a:ext cx="1045274" cy="649000"/>
          </a:xfrm>
          <a:prstGeom prst="rect">
            <a:avLst/>
          </a:prstGeom>
        </p:spPr>
      </p:pic>
      <p:sp>
        <p:nvSpPr>
          <p:cNvPr id="6" name="Subtitle 2">
            <a:extLst>
              <a:ext uri="{FF2B5EF4-FFF2-40B4-BE49-F238E27FC236}">
                <a16:creationId xmlns:a16="http://schemas.microsoft.com/office/drawing/2014/main" id="{4B08C350-01BE-4298-8BE2-933B1FCEF778}"/>
              </a:ext>
            </a:extLst>
          </p:cNvPr>
          <p:cNvSpPr txBox="1">
            <a:spLocks/>
          </p:cNvSpPr>
          <p:nvPr userDrawn="1"/>
        </p:nvSpPr>
        <p:spPr>
          <a:xfrm>
            <a:off x="6178" y="6276455"/>
            <a:ext cx="2066810" cy="2841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MY" sz="1600" dirty="0"/>
              <a:t>In partnership with: </a:t>
            </a:r>
          </a:p>
        </p:txBody>
      </p:sp>
    </p:spTree>
    <p:extLst>
      <p:ext uri="{BB962C8B-B14F-4D97-AF65-F5344CB8AC3E}">
        <p14:creationId xmlns:p14="http://schemas.microsoft.com/office/powerpoint/2010/main" val="1807481970"/>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
        <p:nvSpPr>
          <p:cNvPr id="5" name="object 2">
            <a:extLst>
              <a:ext uri="{FF2B5EF4-FFF2-40B4-BE49-F238E27FC236}">
                <a16:creationId xmlns:a16="http://schemas.microsoft.com/office/drawing/2014/main" id="{93F4072F-8149-490B-B7B1-3E8404DFAA74}"/>
              </a:ext>
            </a:extLst>
          </p:cNvPr>
          <p:cNvSpPr txBox="1"/>
          <p:nvPr userDrawn="1"/>
        </p:nvSpPr>
        <p:spPr>
          <a:xfrm>
            <a:off x="7966656" y="2770815"/>
            <a:ext cx="3137535" cy="1701800"/>
          </a:xfrm>
          <a:prstGeom prst="rect">
            <a:avLst/>
          </a:prstGeom>
        </p:spPr>
        <p:txBody>
          <a:bodyPr vert="horz" wrap="square" lIns="0" tIns="12065" rIns="0" bIns="0" rtlCol="0">
            <a:spAutoFit/>
          </a:bodyPr>
          <a:lstStyle/>
          <a:p>
            <a:pPr marL="12700" marR="676275">
              <a:lnSpc>
                <a:spcPct val="106600"/>
              </a:lnSpc>
              <a:spcBef>
                <a:spcPts val="95"/>
              </a:spcBef>
            </a:pPr>
            <a:r>
              <a:rPr sz="850" b="1" dirty="0">
                <a:solidFill>
                  <a:srgbClr val="1D1D1B"/>
                </a:solidFill>
                <a:latin typeface="Arial"/>
                <a:cs typeface="Arial"/>
              </a:rPr>
              <a:t>Copyright©2018</a:t>
            </a:r>
            <a:r>
              <a:rPr sz="850" b="1" spc="-20" dirty="0">
                <a:solidFill>
                  <a:srgbClr val="1D1D1B"/>
                </a:solidFill>
                <a:latin typeface="Arial"/>
                <a:cs typeface="Arial"/>
              </a:rPr>
              <a:t> </a:t>
            </a:r>
            <a:r>
              <a:rPr sz="850" b="1" dirty="0">
                <a:solidFill>
                  <a:srgbClr val="1D1D1B"/>
                </a:solidFill>
                <a:latin typeface="Arial"/>
                <a:cs typeface="Arial"/>
              </a:rPr>
              <a:t>Huawei</a:t>
            </a:r>
            <a:r>
              <a:rPr sz="850" b="1" spc="-50" dirty="0">
                <a:solidFill>
                  <a:srgbClr val="1D1D1B"/>
                </a:solidFill>
                <a:latin typeface="Arial"/>
                <a:cs typeface="Arial"/>
              </a:rPr>
              <a:t> </a:t>
            </a:r>
            <a:r>
              <a:rPr sz="850" b="1" dirty="0">
                <a:solidFill>
                  <a:srgbClr val="1D1D1B"/>
                </a:solidFill>
                <a:latin typeface="Arial"/>
                <a:cs typeface="Arial"/>
              </a:rPr>
              <a:t>Technologies</a:t>
            </a:r>
            <a:r>
              <a:rPr sz="850" b="1" spc="-15" dirty="0">
                <a:solidFill>
                  <a:srgbClr val="1D1D1B"/>
                </a:solidFill>
                <a:latin typeface="Arial"/>
                <a:cs typeface="Arial"/>
              </a:rPr>
              <a:t> </a:t>
            </a:r>
            <a:r>
              <a:rPr sz="850" b="1" dirty="0">
                <a:solidFill>
                  <a:srgbClr val="1D1D1B"/>
                </a:solidFill>
                <a:latin typeface="Arial"/>
                <a:cs typeface="Arial"/>
              </a:rPr>
              <a:t>Co.,</a:t>
            </a:r>
            <a:r>
              <a:rPr sz="850" b="1" spc="5" dirty="0">
                <a:solidFill>
                  <a:srgbClr val="1D1D1B"/>
                </a:solidFill>
                <a:latin typeface="Arial"/>
                <a:cs typeface="Arial"/>
              </a:rPr>
              <a:t> </a:t>
            </a:r>
            <a:r>
              <a:rPr sz="850" b="1" spc="-20" dirty="0">
                <a:solidFill>
                  <a:srgbClr val="1D1D1B"/>
                </a:solidFill>
                <a:latin typeface="Arial"/>
                <a:cs typeface="Arial"/>
              </a:rPr>
              <a:t>Ltd. </a:t>
            </a:r>
            <a:r>
              <a:rPr sz="850" b="1" dirty="0">
                <a:solidFill>
                  <a:srgbClr val="1D1D1B"/>
                </a:solidFill>
                <a:latin typeface="Arial"/>
                <a:cs typeface="Arial"/>
              </a:rPr>
              <a:t>All</a:t>
            </a:r>
            <a:r>
              <a:rPr sz="850" b="1" spc="5" dirty="0">
                <a:solidFill>
                  <a:srgbClr val="1D1D1B"/>
                </a:solidFill>
                <a:latin typeface="Arial"/>
                <a:cs typeface="Arial"/>
              </a:rPr>
              <a:t> </a:t>
            </a:r>
            <a:r>
              <a:rPr sz="850" b="1" dirty="0">
                <a:solidFill>
                  <a:srgbClr val="1D1D1B"/>
                </a:solidFill>
                <a:latin typeface="Arial"/>
                <a:cs typeface="Arial"/>
              </a:rPr>
              <a:t>Rights</a:t>
            </a:r>
            <a:r>
              <a:rPr sz="850" b="1" spc="-15" dirty="0">
                <a:solidFill>
                  <a:srgbClr val="1D1D1B"/>
                </a:solidFill>
                <a:latin typeface="Arial"/>
                <a:cs typeface="Arial"/>
              </a:rPr>
              <a:t> </a:t>
            </a:r>
            <a:r>
              <a:rPr sz="850" b="1" spc="-10" dirty="0">
                <a:solidFill>
                  <a:srgbClr val="1D1D1B"/>
                </a:solidFill>
                <a:latin typeface="Arial"/>
                <a:cs typeface="Arial"/>
              </a:rPr>
              <a:t>Reserved.</a:t>
            </a:r>
            <a:endParaRPr sz="850" dirty="0">
              <a:latin typeface="Arial"/>
              <a:cs typeface="Arial"/>
            </a:endParaRPr>
          </a:p>
          <a:p>
            <a:pPr>
              <a:lnSpc>
                <a:spcPct val="100000"/>
              </a:lnSpc>
              <a:spcBef>
                <a:spcPts val="15"/>
              </a:spcBef>
            </a:pPr>
            <a:endParaRPr sz="950" dirty="0">
              <a:latin typeface="Arial"/>
              <a:cs typeface="Arial"/>
            </a:endParaRPr>
          </a:p>
          <a:p>
            <a:pPr marL="12700" marR="197485">
              <a:lnSpc>
                <a:spcPct val="108400"/>
              </a:lnSpc>
            </a:pPr>
            <a:r>
              <a:rPr sz="850" dirty="0">
                <a:solidFill>
                  <a:srgbClr val="1D1D1B"/>
                </a:solidFill>
                <a:latin typeface="Arial"/>
                <a:cs typeface="Arial"/>
              </a:rPr>
              <a:t>The</a:t>
            </a:r>
            <a:r>
              <a:rPr sz="850" spc="5" dirty="0">
                <a:solidFill>
                  <a:srgbClr val="1D1D1B"/>
                </a:solidFill>
                <a:latin typeface="Arial"/>
                <a:cs typeface="Arial"/>
              </a:rPr>
              <a:t> </a:t>
            </a:r>
            <a:r>
              <a:rPr sz="850" dirty="0">
                <a:solidFill>
                  <a:srgbClr val="1D1D1B"/>
                </a:solidFill>
                <a:latin typeface="Arial"/>
                <a:cs typeface="Arial"/>
              </a:rPr>
              <a:t>information</a:t>
            </a:r>
            <a:r>
              <a:rPr sz="850" spc="-30" dirty="0">
                <a:solidFill>
                  <a:srgbClr val="1D1D1B"/>
                </a:solidFill>
                <a:latin typeface="Arial"/>
                <a:cs typeface="Arial"/>
              </a:rPr>
              <a:t> </a:t>
            </a:r>
            <a:r>
              <a:rPr sz="850" dirty="0">
                <a:solidFill>
                  <a:srgbClr val="1D1D1B"/>
                </a:solidFill>
                <a:latin typeface="Arial"/>
                <a:cs typeface="Arial"/>
              </a:rPr>
              <a:t>in</a:t>
            </a:r>
            <a:r>
              <a:rPr sz="850" spc="-25" dirty="0">
                <a:solidFill>
                  <a:srgbClr val="1D1D1B"/>
                </a:solidFill>
                <a:latin typeface="Arial"/>
                <a:cs typeface="Arial"/>
              </a:rPr>
              <a:t> </a:t>
            </a:r>
            <a:r>
              <a:rPr sz="850" dirty="0">
                <a:solidFill>
                  <a:srgbClr val="1D1D1B"/>
                </a:solidFill>
                <a:latin typeface="Arial"/>
                <a:cs typeface="Arial"/>
              </a:rPr>
              <a:t>this</a:t>
            </a:r>
            <a:r>
              <a:rPr sz="850" spc="-15" dirty="0">
                <a:solidFill>
                  <a:srgbClr val="1D1D1B"/>
                </a:solidFill>
                <a:latin typeface="Arial"/>
                <a:cs typeface="Arial"/>
              </a:rPr>
              <a:t> </a:t>
            </a:r>
            <a:r>
              <a:rPr sz="850" dirty="0">
                <a:solidFill>
                  <a:srgbClr val="1D1D1B"/>
                </a:solidFill>
                <a:latin typeface="Arial"/>
                <a:cs typeface="Arial"/>
              </a:rPr>
              <a:t>document</a:t>
            </a:r>
            <a:r>
              <a:rPr sz="850" spc="55" dirty="0">
                <a:solidFill>
                  <a:srgbClr val="1D1D1B"/>
                </a:solidFill>
                <a:latin typeface="Arial"/>
                <a:cs typeface="Arial"/>
              </a:rPr>
              <a:t> </a:t>
            </a:r>
            <a:r>
              <a:rPr sz="850" dirty="0">
                <a:solidFill>
                  <a:srgbClr val="1D1D1B"/>
                </a:solidFill>
                <a:latin typeface="Arial"/>
                <a:cs typeface="Arial"/>
              </a:rPr>
              <a:t>may</a:t>
            </a:r>
            <a:r>
              <a:rPr sz="850" spc="-20" dirty="0">
                <a:solidFill>
                  <a:srgbClr val="1D1D1B"/>
                </a:solidFill>
                <a:latin typeface="Arial"/>
                <a:cs typeface="Arial"/>
              </a:rPr>
              <a:t> </a:t>
            </a:r>
            <a:r>
              <a:rPr sz="850" dirty="0">
                <a:solidFill>
                  <a:srgbClr val="1D1D1B"/>
                </a:solidFill>
                <a:latin typeface="Arial"/>
                <a:cs typeface="Arial"/>
              </a:rPr>
              <a:t>contain</a:t>
            </a:r>
            <a:r>
              <a:rPr sz="850" spc="-25" dirty="0">
                <a:solidFill>
                  <a:srgbClr val="1D1D1B"/>
                </a:solidFill>
                <a:latin typeface="Arial"/>
                <a:cs typeface="Arial"/>
              </a:rPr>
              <a:t> </a:t>
            </a:r>
            <a:r>
              <a:rPr sz="850" spc="-10" dirty="0">
                <a:solidFill>
                  <a:srgbClr val="1D1D1B"/>
                </a:solidFill>
                <a:latin typeface="Arial"/>
                <a:cs typeface="Arial"/>
              </a:rPr>
              <a:t>predictive </a:t>
            </a:r>
            <a:r>
              <a:rPr sz="850" dirty="0">
                <a:solidFill>
                  <a:srgbClr val="1D1D1B"/>
                </a:solidFill>
                <a:latin typeface="Arial"/>
                <a:cs typeface="Arial"/>
              </a:rPr>
              <a:t>statements</a:t>
            </a:r>
            <a:r>
              <a:rPr sz="850" spc="-15" dirty="0">
                <a:solidFill>
                  <a:srgbClr val="1D1D1B"/>
                </a:solidFill>
                <a:latin typeface="Arial"/>
                <a:cs typeface="Arial"/>
              </a:rPr>
              <a:t> </a:t>
            </a:r>
            <a:r>
              <a:rPr sz="850" spc="-10" dirty="0">
                <a:solidFill>
                  <a:srgbClr val="1D1D1B"/>
                </a:solidFill>
                <a:latin typeface="Arial"/>
                <a:cs typeface="Arial"/>
              </a:rPr>
              <a:t>including,</a:t>
            </a:r>
            <a:r>
              <a:rPr sz="850" spc="50" dirty="0">
                <a:solidFill>
                  <a:srgbClr val="1D1D1B"/>
                </a:solidFill>
                <a:latin typeface="Arial"/>
                <a:cs typeface="Arial"/>
              </a:rPr>
              <a:t> </a:t>
            </a:r>
            <a:r>
              <a:rPr sz="850" spc="-10" dirty="0">
                <a:solidFill>
                  <a:srgbClr val="1D1D1B"/>
                </a:solidFill>
                <a:latin typeface="Arial"/>
                <a:cs typeface="Arial"/>
              </a:rPr>
              <a:t>without</a:t>
            </a:r>
            <a:r>
              <a:rPr sz="850" spc="20" dirty="0">
                <a:solidFill>
                  <a:srgbClr val="1D1D1B"/>
                </a:solidFill>
                <a:latin typeface="Arial"/>
                <a:cs typeface="Arial"/>
              </a:rPr>
              <a:t> </a:t>
            </a:r>
            <a:r>
              <a:rPr sz="850" dirty="0">
                <a:solidFill>
                  <a:srgbClr val="1D1D1B"/>
                </a:solidFill>
                <a:latin typeface="Arial"/>
                <a:cs typeface="Arial"/>
              </a:rPr>
              <a:t>limitation,</a:t>
            </a:r>
            <a:r>
              <a:rPr sz="850" spc="50" dirty="0">
                <a:solidFill>
                  <a:srgbClr val="1D1D1B"/>
                </a:solidFill>
                <a:latin typeface="Arial"/>
                <a:cs typeface="Arial"/>
              </a:rPr>
              <a:t> </a:t>
            </a:r>
            <a:r>
              <a:rPr sz="850" dirty="0">
                <a:solidFill>
                  <a:srgbClr val="1D1D1B"/>
                </a:solidFill>
                <a:latin typeface="Arial"/>
                <a:cs typeface="Arial"/>
              </a:rPr>
              <a:t>statements</a:t>
            </a:r>
            <a:r>
              <a:rPr sz="850" spc="-45" dirty="0">
                <a:solidFill>
                  <a:srgbClr val="1D1D1B"/>
                </a:solidFill>
                <a:latin typeface="Arial"/>
                <a:cs typeface="Arial"/>
              </a:rPr>
              <a:t> </a:t>
            </a:r>
            <a:r>
              <a:rPr sz="850" spc="-10" dirty="0">
                <a:solidFill>
                  <a:srgbClr val="1D1D1B"/>
                </a:solidFill>
                <a:latin typeface="Arial"/>
                <a:cs typeface="Arial"/>
              </a:rPr>
              <a:t>regarding </a:t>
            </a:r>
            <a:r>
              <a:rPr sz="850" dirty="0">
                <a:solidFill>
                  <a:srgbClr val="1D1D1B"/>
                </a:solidFill>
                <a:latin typeface="Arial"/>
                <a:cs typeface="Arial"/>
              </a:rPr>
              <a:t>the future</a:t>
            </a:r>
            <a:r>
              <a:rPr sz="850" spc="10" dirty="0">
                <a:solidFill>
                  <a:srgbClr val="1D1D1B"/>
                </a:solidFill>
                <a:latin typeface="Arial"/>
                <a:cs typeface="Arial"/>
              </a:rPr>
              <a:t> </a:t>
            </a:r>
            <a:r>
              <a:rPr sz="850" dirty="0">
                <a:solidFill>
                  <a:srgbClr val="1D1D1B"/>
                </a:solidFill>
                <a:latin typeface="Arial"/>
                <a:cs typeface="Arial"/>
              </a:rPr>
              <a:t>financial</a:t>
            </a:r>
            <a:r>
              <a:rPr sz="850" spc="-60" dirty="0">
                <a:solidFill>
                  <a:srgbClr val="1D1D1B"/>
                </a:solidFill>
                <a:latin typeface="Arial"/>
                <a:cs typeface="Arial"/>
              </a:rPr>
              <a:t> </a:t>
            </a:r>
            <a:r>
              <a:rPr sz="850" dirty="0">
                <a:solidFill>
                  <a:srgbClr val="1D1D1B"/>
                </a:solidFill>
                <a:latin typeface="Arial"/>
                <a:cs typeface="Arial"/>
              </a:rPr>
              <a:t>and</a:t>
            </a:r>
            <a:r>
              <a:rPr sz="850" spc="10" dirty="0">
                <a:solidFill>
                  <a:srgbClr val="1D1D1B"/>
                </a:solidFill>
                <a:latin typeface="Arial"/>
                <a:cs typeface="Arial"/>
              </a:rPr>
              <a:t> </a:t>
            </a:r>
            <a:r>
              <a:rPr sz="850" dirty="0">
                <a:solidFill>
                  <a:srgbClr val="1D1D1B"/>
                </a:solidFill>
                <a:latin typeface="Arial"/>
                <a:cs typeface="Arial"/>
              </a:rPr>
              <a:t>operating</a:t>
            </a:r>
            <a:r>
              <a:rPr sz="850" spc="-20" dirty="0">
                <a:solidFill>
                  <a:srgbClr val="1D1D1B"/>
                </a:solidFill>
                <a:latin typeface="Arial"/>
                <a:cs typeface="Arial"/>
              </a:rPr>
              <a:t> </a:t>
            </a:r>
            <a:r>
              <a:rPr sz="850" dirty="0">
                <a:solidFill>
                  <a:srgbClr val="1D1D1B"/>
                </a:solidFill>
                <a:latin typeface="Arial"/>
                <a:cs typeface="Arial"/>
              </a:rPr>
              <a:t>results,</a:t>
            </a:r>
            <a:r>
              <a:rPr sz="850" spc="-5" dirty="0">
                <a:solidFill>
                  <a:srgbClr val="1D1D1B"/>
                </a:solidFill>
                <a:latin typeface="Arial"/>
                <a:cs typeface="Arial"/>
              </a:rPr>
              <a:t> </a:t>
            </a:r>
            <a:r>
              <a:rPr sz="850" dirty="0">
                <a:solidFill>
                  <a:srgbClr val="1D1D1B"/>
                </a:solidFill>
                <a:latin typeface="Arial"/>
                <a:cs typeface="Arial"/>
              </a:rPr>
              <a:t>future</a:t>
            </a:r>
            <a:r>
              <a:rPr sz="850" spc="-25" dirty="0">
                <a:solidFill>
                  <a:srgbClr val="1D1D1B"/>
                </a:solidFill>
                <a:latin typeface="Arial"/>
                <a:cs typeface="Arial"/>
              </a:rPr>
              <a:t> </a:t>
            </a:r>
            <a:r>
              <a:rPr sz="850" spc="-10" dirty="0">
                <a:solidFill>
                  <a:srgbClr val="1D1D1B"/>
                </a:solidFill>
                <a:latin typeface="Arial"/>
                <a:cs typeface="Arial"/>
              </a:rPr>
              <a:t>product</a:t>
            </a:r>
            <a:endParaRPr sz="850" dirty="0">
              <a:latin typeface="Arial"/>
              <a:cs typeface="Arial"/>
            </a:endParaRPr>
          </a:p>
          <a:p>
            <a:pPr marL="12700" marR="5080">
              <a:lnSpc>
                <a:spcPct val="106600"/>
              </a:lnSpc>
            </a:pPr>
            <a:r>
              <a:rPr sz="850" dirty="0">
                <a:solidFill>
                  <a:srgbClr val="1D1D1B"/>
                </a:solidFill>
                <a:latin typeface="Arial"/>
                <a:cs typeface="Arial"/>
              </a:rPr>
              <a:t>portfolio,</a:t>
            </a:r>
            <a:r>
              <a:rPr sz="850" spc="-10" dirty="0">
                <a:solidFill>
                  <a:srgbClr val="1D1D1B"/>
                </a:solidFill>
                <a:latin typeface="Arial"/>
                <a:cs typeface="Arial"/>
              </a:rPr>
              <a:t> </a:t>
            </a:r>
            <a:r>
              <a:rPr sz="850" dirty="0">
                <a:solidFill>
                  <a:srgbClr val="1D1D1B"/>
                </a:solidFill>
                <a:latin typeface="Arial"/>
                <a:cs typeface="Arial"/>
              </a:rPr>
              <a:t>new</a:t>
            </a:r>
            <a:r>
              <a:rPr sz="850" spc="-10" dirty="0">
                <a:solidFill>
                  <a:srgbClr val="1D1D1B"/>
                </a:solidFill>
                <a:latin typeface="Arial"/>
                <a:cs typeface="Arial"/>
              </a:rPr>
              <a:t> </a:t>
            </a:r>
            <a:r>
              <a:rPr sz="850" dirty="0">
                <a:solidFill>
                  <a:srgbClr val="1D1D1B"/>
                </a:solidFill>
                <a:latin typeface="Arial"/>
                <a:cs typeface="Arial"/>
              </a:rPr>
              <a:t>technology,</a:t>
            </a:r>
            <a:r>
              <a:rPr sz="850" spc="35" dirty="0">
                <a:solidFill>
                  <a:srgbClr val="1D1D1B"/>
                </a:solidFill>
                <a:latin typeface="Arial"/>
                <a:cs typeface="Arial"/>
              </a:rPr>
              <a:t> </a:t>
            </a:r>
            <a:r>
              <a:rPr sz="850" dirty="0">
                <a:solidFill>
                  <a:srgbClr val="1D1D1B"/>
                </a:solidFill>
                <a:latin typeface="Arial"/>
                <a:cs typeface="Arial"/>
              </a:rPr>
              <a:t>etc.</a:t>
            </a:r>
            <a:r>
              <a:rPr sz="850" spc="-35" dirty="0">
                <a:solidFill>
                  <a:srgbClr val="1D1D1B"/>
                </a:solidFill>
                <a:latin typeface="Arial"/>
                <a:cs typeface="Arial"/>
              </a:rPr>
              <a:t> </a:t>
            </a:r>
            <a:r>
              <a:rPr sz="850" dirty="0">
                <a:solidFill>
                  <a:srgbClr val="1D1D1B"/>
                </a:solidFill>
                <a:latin typeface="Arial"/>
                <a:cs typeface="Arial"/>
              </a:rPr>
              <a:t>There</a:t>
            </a:r>
            <a:r>
              <a:rPr sz="850" spc="-15" dirty="0">
                <a:solidFill>
                  <a:srgbClr val="1D1D1B"/>
                </a:solidFill>
                <a:latin typeface="Arial"/>
                <a:cs typeface="Arial"/>
              </a:rPr>
              <a:t> </a:t>
            </a:r>
            <a:r>
              <a:rPr sz="850" dirty="0">
                <a:solidFill>
                  <a:srgbClr val="1D1D1B"/>
                </a:solidFill>
                <a:latin typeface="Arial"/>
                <a:cs typeface="Arial"/>
              </a:rPr>
              <a:t>are</a:t>
            </a:r>
            <a:r>
              <a:rPr sz="850" spc="-15" dirty="0">
                <a:solidFill>
                  <a:srgbClr val="1D1D1B"/>
                </a:solidFill>
                <a:latin typeface="Arial"/>
                <a:cs typeface="Arial"/>
              </a:rPr>
              <a:t> </a:t>
            </a:r>
            <a:r>
              <a:rPr sz="850" dirty="0">
                <a:solidFill>
                  <a:srgbClr val="1D1D1B"/>
                </a:solidFill>
                <a:latin typeface="Arial"/>
                <a:cs typeface="Arial"/>
              </a:rPr>
              <a:t>a</a:t>
            </a:r>
            <a:r>
              <a:rPr sz="850" spc="-15" dirty="0">
                <a:solidFill>
                  <a:srgbClr val="1D1D1B"/>
                </a:solidFill>
                <a:latin typeface="Arial"/>
                <a:cs typeface="Arial"/>
              </a:rPr>
              <a:t> </a:t>
            </a:r>
            <a:r>
              <a:rPr sz="850" dirty="0">
                <a:solidFill>
                  <a:srgbClr val="1D1D1B"/>
                </a:solidFill>
                <a:latin typeface="Arial"/>
                <a:cs typeface="Arial"/>
              </a:rPr>
              <a:t>number</a:t>
            </a:r>
            <a:r>
              <a:rPr sz="850" spc="65" dirty="0">
                <a:solidFill>
                  <a:srgbClr val="1D1D1B"/>
                </a:solidFill>
                <a:latin typeface="Arial"/>
                <a:cs typeface="Arial"/>
              </a:rPr>
              <a:t> </a:t>
            </a:r>
            <a:r>
              <a:rPr sz="850" dirty="0">
                <a:solidFill>
                  <a:srgbClr val="1D1D1B"/>
                </a:solidFill>
                <a:latin typeface="Arial"/>
                <a:cs typeface="Arial"/>
              </a:rPr>
              <a:t>of factors</a:t>
            </a:r>
            <a:r>
              <a:rPr sz="850" spc="-70" dirty="0">
                <a:solidFill>
                  <a:srgbClr val="1D1D1B"/>
                </a:solidFill>
                <a:latin typeface="Arial"/>
                <a:cs typeface="Arial"/>
              </a:rPr>
              <a:t> </a:t>
            </a:r>
            <a:r>
              <a:rPr sz="850" spc="-20" dirty="0">
                <a:solidFill>
                  <a:srgbClr val="1D1D1B"/>
                </a:solidFill>
                <a:latin typeface="Arial"/>
                <a:cs typeface="Arial"/>
              </a:rPr>
              <a:t>that </a:t>
            </a:r>
            <a:r>
              <a:rPr sz="850" dirty="0">
                <a:solidFill>
                  <a:srgbClr val="1D1D1B"/>
                </a:solidFill>
                <a:latin typeface="Arial"/>
                <a:cs typeface="Arial"/>
              </a:rPr>
              <a:t>could</a:t>
            </a:r>
            <a:r>
              <a:rPr sz="850" spc="20" dirty="0">
                <a:solidFill>
                  <a:srgbClr val="1D1D1B"/>
                </a:solidFill>
                <a:latin typeface="Arial"/>
                <a:cs typeface="Arial"/>
              </a:rPr>
              <a:t> </a:t>
            </a:r>
            <a:r>
              <a:rPr sz="850" dirty="0">
                <a:solidFill>
                  <a:srgbClr val="1D1D1B"/>
                </a:solidFill>
                <a:latin typeface="Arial"/>
                <a:cs typeface="Arial"/>
              </a:rPr>
              <a:t>cause</a:t>
            </a:r>
            <a:r>
              <a:rPr sz="850" spc="-50" dirty="0">
                <a:solidFill>
                  <a:srgbClr val="1D1D1B"/>
                </a:solidFill>
                <a:latin typeface="Arial"/>
                <a:cs typeface="Arial"/>
              </a:rPr>
              <a:t> </a:t>
            </a:r>
            <a:r>
              <a:rPr sz="850" dirty="0">
                <a:solidFill>
                  <a:srgbClr val="1D1D1B"/>
                </a:solidFill>
                <a:latin typeface="Arial"/>
                <a:cs typeface="Arial"/>
              </a:rPr>
              <a:t>actual</a:t>
            </a:r>
            <a:r>
              <a:rPr sz="850" spc="-25" dirty="0">
                <a:solidFill>
                  <a:srgbClr val="1D1D1B"/>
                </a:solidFill>
                <a:latin typeface="Arial"/>
                <a:cs typeface="Arial"/>
              </a:rPr>
              <a:t> </a:t>
            </a:r>
            <a:r>
              <a:rPr sz="850" dirty="0">
                <a:solidFill>
                  <a:srgbClr val="1D1D1B"/>
                </a:solidFill>
                <a:latin typeface="Arial"/>
                <a:cs typeface="Arial"/>
              </a:rPr>
              <a:t>results and</a:t>
            </a:r>
            <a:r>
              <a:rPr sz="850" spc="-10" dirty="0">
                <a:solidFill>
                  <a:srgbClr val="1D1D1B"/>
                </a:solidFill>
                <a:latin typeface="Arial"/>
                <a:cs typeface="Arial"/>
              </a:rPr>
              <a:t> developments</a:t>
            </a:r>
            <a:r>
              <a:rPr sz="850" spc="105" dirty="0">
                <a:solidFill>
                  <a:srgbClr val="1D1D1B"/>
                </a:solidFill>
                <a:latin typeface="Arial"/>
                <a:cs typeface="Arial"/>
              </a:rPr>
              <a:t> </a:t>
            </a:r>
            <a:r>
              <a:rPr sz="850" dirty="0">
                <a:solidFill>
                  <a:srgbClr val="1D1D1B"/>
                </a:solidFill>
                <a:latin typeface="Arial"/>
                <a:cs typeface="Arial"/>
              </a:rPr>
              <a:t>to</a:t>
            </a:r>
            <a:r>
              <a:rPr sz="850" spc="20" dirty="0">
                <a:solidFill>
                  <a:srgbClr val="1D1D1B"/>
                </a:solidFill>
                <a:latin typeface="Arial"/>
                <a:cs typeface="Arial"/>
              </a:rPr>
              <a:t> </a:t>
            </a:r>
            <a:r>
              <a:rPr sz="850" dirty="0">
                <a:solidFill>
                  <a:srgbClr val="1D1D1B"/>
                </a:solidFill>
                <a:latin typeface="Arial"/>
                <a:cs typeface="Arial"/>
              </a:rPr>
              <a:t>differ</a:t>
            </a:r>
            <a:r>
              <a:rPr sz="850" spc="-45" dirty="0">
                <a:solidFill>
                  <a:srgbClr val="1D1D1B"/>
                </a:solidFill>
                <a:latin typeface="Arial"/>
                <a:cs typeface="Arial"/>
              </a:rPr>
              <a:t> </a:t>
            </a:r>
            <a:r>
              <a:rPr sz="850" spc="-10" dirty="0">
                <a:solidFill>
                  <a:srgbClr val="1D1D1B"/>
                </a:solidFill>
                <a:latin typeface="Arial"/>
                <a:cs typeface="Arial"/>
              </a:rPr>
              <a:t>materially</a:t>
            </a:r>
            <a:endParaRPr sz="850" dirty="0">
              <a:latin typeface="Arial"/>
              <a:cs typeface="Arial"/>
            </a:endParaRPr>
          </a:p>
          <a:p>
            <a:pPr marL="12700" marR="58419">
              <a:lnSpc>
                <a:spcPct val="107800"/>
              </a:lnSpc>
              <a:spcBef>
                <a:spcPts val="25"/>
              </a:spcBef>
            </a:pPr>
            <a:r>
              <a:rPr sz="850" dirty="0">
                <a:solidFill>
                  <a:srgbClr val="1D1D1B"/>
                </a:solidFill>
                <a:latin typeface="Arial"/>
                <a:cs typeface="Arial"/>
              </a:rPr>
              <a:t>from</a:t>
            </a:r>
            <a:r>
              <a:rPr sz="850" spc="-60" dirty="0">
                <a:solidFill>
                  <a:srgbClr val="1D1D1B"/>
                </a:solidFill>
                <a:latin typeface="Arial"/>
                <a:cs typeface="Arial"/>
              </a:rPr>
              <a:t> </a:t>
            </a:r>
            <a:r>
              <a:rPr sz="850" dirty="0">
                <a:solidFill>
                  <a:srgbClr val="1D1D1B"/>
                </a:solidFill>
                <a:latin typeface="Arial"/>
                <a:cs typeface="Arial"/>
              </a:rPr>
              <a:t>those</a:t>
            </a:r>
            <a:r>
              <a:rPr sz="850" spc="-20" dirty="0">
                <a:solidFill>
                  <a:srgbClr val="1D1D1B"/>
                </a:solidFill>
                <a:latin typeface="Arial"/>
                <a:cs typeface="Arial"/>
              </a:rPr>
              <a:t> </a:t>
            </a:r>
            <a:r>
              <a:rPr sz="850" dirty="0">
                <a:solidFill>
                  <a:srgbClr val="1D1D1B"/>
                </a:solidFill>
                <a:latin typeface="Arial"/>
                <a:cs typeface="Arial"/>
              </a:rPr>
              <a:t>expressed</a:t>
            </a:r>
            <a:r>
              <a:rPr sz="850" spc="-80" dirty="0">
                <a:solidFill>
                  <a:srgbClr val="1D1D1B"/>
                </a:solidFill>
                <a:latin typeface="Arial"/>
                <a:cs typeface="Arial"/>
              </a:rPr>
              <a:t> </a:t>
            </a:r>
            <a:r>
              <a:rPr sz="850" dirty="0">
                <a:solidFill>
                  <a:srgbClr val="1D1D1B"/>
                </a:solidFill>
                <a:latin typeface="Arial"/>
                <a:cs typeface="Arial"/>
              </a:rPr>
              <a:t>or</a:t>
            </a:r>
            <a:r>
              <a:rPr sz="850" spc="-10" dirty="0">
                <a:solidFill>
                  <a:srgbClr val="1D1D1B"/>
                </a:solidFill>
                <a:latin typeface="Arial"/>
                <a:cs typeface="Arial"/>
              </a:rPr>
              <a:t> </a:t>
            </a:r>
            <a:r>
              <a:rPr sz="850" dirty="0">
                <a:solidFill>
                  <a:srgbClr val="1D1D1B"/>
                </a:solidFill>
                <a:latin typeface="Arial"/>
                <a:cs typeface="Arial"/>
              </a:rPr>
              <a:t>implied</a:t>
            </a:r>
            <a:r>
              <a:rPr sz="850" spc="60" dirty="0">
                <a:solidFill>
                  <a:srgbClr val="1D1D1B"/>
                </a:solidFill>
                <a:latin typeface="Arial"/>
                <a:cs typeface="Arial"/>
              </a:rPr>
              <a:t> </a:t>
            </a:r>
            <a:r>
              <a:rPr sz="850" dirty="0">
                <a:solidFill>
                  <a:srgbClr val="1D1D1B"/>
                </a:solidFill>
                <a:latin typeface="Arial"/>
                <a:cs typeface="Arial"/>
              </a:rPr>
              <a:t>in</a:t>
            </a:r>
            <a:r>
              <a:rPr sz="850" spc="-15" dirty="0">
                <a:solidFill>
                  <a:srgbClr val="1D1D1B"/>
                </a:solidFill>
                <a:latin typeface="Arial"/>
                <a:cs typeface="Arial"/>
              </a:rPr>
              <a:t> </a:t>
            </a:r>
            <a:r>
              <a:rPr sz="850" dirty="0">
                <a:solidFill>
                  <a:srgbClr val="1D1D1B"/>
                </a:solidFill>
                <a:latin typeface="Arial"/>
                <a:cs typeface="Arial"/>
              </a:rPr>
              <a:t>the</a:t>
            </a:r>
            <a:r>
              <a:rPr sz="850" spc="25" dirty="0">
                <a:solidFill>
                  <a:srgbClr val="1D1D1B"/>
                </a:solidFill>
                <a:latin typeface="Arial"/>
                <a:cs typeface="Arial"/>
              </a:rPr>
              <a:t> </a:t>
            </a:r>
            <a:r>
              <a:rPr sz="850" dirty="0">
                <a:solidFill>
                  <a:srgbClr val="1D1D1B"/>
                </a:solidFill>
                <a:latin typeface="Arial"/>
                <a:cs typeface="Arial"/>
              </a:rPr>
              <a:t>predictive</a:t>
            </a:r>
            <a:r>
              <a:rPr sz="850" spc="20" dirty="0">
                <a:solidFill>
                  <a:srgbClr val="1D1D1B"/>
                </a:solidFill>
                <a:latin typeface="Arial"/>
                <a:cs typeface="Arial"/>
              </a:rPr>
              <a:t> </a:t>
            </a:r>
            <a:r>
              <a:rPr sz="850" spc="-10" dirty="0">
                <a:solidFill>
                  <a:srgbClr val="1D1D1B"/>
                </a:solidFill>
                <a:latin typeface="Arial"/>
                <a:cs typeface="Arial"/>
              </a:rPr>
              <a:t>statements. </a:t>
            </a:r>
            <a:r>
              <a:rPr sz="850" dirty="0">
                <a:solidFill>
                  <a:srgbClr val="1D1D1B"/>
                </a:solidFill>
                <a:latin typeface="Arial"/>
                <a:cs typeface="Arial"/>
              </a:rPr>
              <a:t>Therefore,</a:t>
            </a:r>
            <a:r>
              <a:rPr sz="850" spc="-50" dirty="0">
                <a:solidFill>
                  <a:srgbClr val="1D1D1B"/>
                </a:solidFill>
                <a:latin typeface="Arial"/>
                <a:cs typeface="Arial"/>
              </a:rPr>
              <a:t> </a:t>
            </a:r>
            <a:r>
              <a:rPr sz="850" dirty="0">
                <a:solidFill>
                  <a:srgbClr val="1D1D1B"/>
                </a:solidFill>
                <a:latin typeface="Arial"/>
                <a:cs typeface="Arial"/>
              </a:rPr>
              <a:t>such</a:t>
            </a:r>
            <a:r>
              <a:rPr sz="850" spc="-25" dirty="0">
                <a:solidFill>
                  <a:srgbClr val="1D1D1B"/>
                </a:solidFill>
                <a:latin typeface="Arial"/>
                <a:cs typeface="Arial"/>
              </a:rPr>
              <a:t> </a:t>
            </a:r>
            <a:r>
              <a:rPr sz="850" dirty="0">
                <a:solidFill>
                  <a:srgbClr val="1D1D1B"/>
                </a:solidFill>
                <a:latin typeface="Arial"/>
                <a:cs typeface="Arial"/>
              </a:rPr>
              <a:t>information</a:t>
            </a:r>
            <a:r>
              <a:rPr sz="850" spc="20" dirty="0">
                <a:solidFill>
                  <a:srgbClr val="1D1D1B"/>
                </a:solidFill>
                <a:latin typeface="Arial"/>
                <a:cs typeface="Arial"/>
              </a:rPr>
              <a:t> </a:t>
            </a:r>
            <a:r>
              <a:rPr sz="850" dirty="0">
                <a:solidFill>
                  <a:srgbClr val="1D1D1B"/>
                </a:solidFill>
                <a:latin typeface="Arial"/>
                <a:cs typeface="Arial"/>
              </a:rPr>
              <a:t>is</a:t>
            </a:r>
            <a:r>
              <a:rPr sz="850" spc="30" dirty="0">
                <a:solidFill>
                  <a:srgbClr val="1D1D1B"/>
                </a:solidFill>
                <a:latin typeface="Arial"/>
                <a:cs typeface="Arial"/>
              </a:rPr>
              <a:t> </a:t>
            </a:r>
            <a:r>
              <a:rPr sz="850" dirty="0">
                <a:solidFill>
                  <a:srgbClr val="1D1D1B"/>
                </a:solidFill>
                <a:latin typeface="Arial"/>
                <a:cs typeface="Arial"/>
              </a:rPr>
              <a:t>provided</a:t>
            </a:r>
            <a:r>
              <a:rPr sz="850" spc="20" dirty="0">
                <a:solidFill>
                  <a:srgbClr val="1D1D1B"/>
                </a:solidFill>
                <a:latin typeface="Arial"/>
                <a:cs typeface="Arial"/>
              </a:rPr>
              <a:t> </a:t>
            </a:r>
            <a:r>
              <a:rPr sz="850" dirty="0">
                <a:solidFill>
                  <a:srgbClr val="1D1D1B"/>
                </a:solidFill>
                <a:latin typeface="Arial"/>
                <a:cs typeface="Arial"/>
              </a:rPr>
              <a:t>for</a:t>
            </a:r>
            <a:r>
              <a:rPr sz="850" spc="-20" dirty="0">
                <a:solidFill>
                  <a:srgbClr val="1D1D1B"/>
                </a:solidFill>
                <a:latin typeface="Arial"/>
                <a:cs typeface="Arial"/>
              </a:rPr>
              <a:t> </a:t>
            </a:r>
            <a:r>
              <a:rPr sz="850" dirty="0">
                <a:solidFill>
                  <a:srgbClr val="1D1D1B"/>
                </a:solidFill>
                <a:latin typeface="Arial"/>
                <a:cs typeface="Arial"/>
              </a:rPr>
              <a:t>reference</a:t>
            </a:r>
            <a:r>
              <a:rPr sz="850" spc="-65" dirty="0">
                <a:solidFill>
                  <a:srgbClr val="1D1D1B"/>
                </a:solidFill>
                <a:latin typeface="Arial"/>
                <a:cs typeface="Arial"/>
              </a:rPr>
              <a:t> </a:t>
            </a:r>
            <a:r>
              <a:rPr sz="850" spc="-10" dirty="0">
                <a:solidFill>
                  <a:srgbClr val="1D1D1B"/>
                </a:solidFill>
                <a:latin typeface="Arial"/>
                <a:cs typeface="Arial"/>
              </a:rPr>
              <a:t>purpose </a:t>
            </a:r>
            <a:r>
              <a:rPr sz="850" dirty="0">
                <a:solidFill>
                  <a:srgbClr val="1D1D1B"/>
                </a:solidFill>
                <a:latin typeface="Arial"/>
                <a:cs typeface="Arial"/>
              </a:rPr>
              <a:t>only</a:t>
            </a:r>
            <a:r>
              <a:rPr sz="850" spc="35" dirty="0">
                <a:solidFill>
                  <a:srgbClr val="1D1D1B"/>
                </a:solidFill>
                <a:latin typeface="Arial"/>
                <a:cs typeface="Arial"/>
              </a:rPr>
              <a:t> </a:t>
            </a:r>
            <a:r>
              <a:rPr sz="850" dirty="0">
                <a:solidFill>
                  <a:srgbClr val="1D1D1B"/>
                </a:solidFill>
                <a:latin typeface="Arial"/>
                <a:cs typeface="Arial"/>
              </a:rPr>
              <a:t>and</a:t>
            </a:r>
            <a:r>
              <a:rPr sz="850" spc="-5" dirty="0">
                <a:solidFill>
                  <a:srgbClr val="1D1D1B"/>
                </a:solidFill>
                <a:latin typeface="Arial"/>
                <a:cs typeface="Arial"/>
              </a:rPr>
              <a:t> </a:t>
            </a:r>
            <a:r>
              <a:rPr sz="850" dirty="0">
                <a:solidFill>
                  <a:srgbClr val="1D1D1B"/>
                </a:solidFill>
                <a:latin typeface="Arial"/>
                <a:cs typeface="Arial"/>
              </a:rPr>
              <a:t>constitutes neither</a:t>
            </a:r>
            <a:r>
              <a:rPr sz="850" spc="35" dirty="0">
                <a:solidFill>
                  <a:srgbClr val="1D1D1B"/>
                </a:solidFill>
                <a:latin typeface="Arial"/>
                <a:cs typeface="Arial"/>
              </a:rPr>
              <a:t> </a:t>
            </a:r>
            <a:r>
              <a:rPr sz="850" dirty="0">
                <a:solidFill>
                  <a:srgbClr val="1D1D1B"/>
                </a:solidFill>
                <a:latin typeface="Arial"/>
                <a:cs typeface="Arial"/>
              </a:rPr>
              <a:t>an</a:t>
            </a:r>
            <a:r>
              <a:rPr sz="850" spc="-10" dirty="0">
                <a:solidFill>
                  <a:srgbClr val="1D1D1B"/>
                </a:solidFill>
                <a:latin typeface="Arial"/>
                <a:cs typeface="Arial"/>
              </a:rPr>
              <a:t> </a:t>
            </a:r>
            <a:r>
              <a:rPr sz="850" dirty="0">
                <a:solidFill>
                  <a:srgbClr val="1D1D1B"/>
                </a:solidFill>
                <a:latin typeface="Arial"/>
                <a:cs typeface="Arial"/>
              </a:rPr>
              <a:t>offer</a:t>
            </a:r>
            <a:r>
              <a:rPr sz="850" spc="-75" dirty="0">
                <a:solidFill>
                  <a:srgbClr val="1D1D1B"/>
                </a:solidFill>
                <a:latin typeface="Arial"/>
                <a:cs typeface="Arial"/>
              </a:rPr>
              <a:t> </a:t>
            </a:r>
            <a:r>
              <a:rPr sz="850" dirty="0">
                <a:solidFill>
                  <a:srgbClr val="1D1D1B"/>
                </a:solidFill>
                <a:latin typeface="Arial"/>
                <a:cs typeface="Arial"/>
              </a:rPr>
              <a:t>nor an</a:t>
            </a:r>
            <a:r>
              <a:rPr sz="850" spc="-5" dirty="0">
                <a:solidFill>
                  <a:srgbClr val="1D1D1B"/>
                </a:solidFill>
                <a:latin typeface="Arial"/>
                <a:cs typeface="Arial"/>
              </a:rPr>
              <a:t> </a:t>
            </a:r>
            <a:r>
              <a:rPr sz="850" dirty="0">
                <a:solidFill>
                  <a:srgbClr val="1D1D1B"/>
                </a:solidFill>
                <a:latin typeface="Arial"/>
                <a:cs typeface="Arial"/>
              </a:rPr>
              <a:t>acceptance.</a:t>
            </a:r>
            <a:r>
              <a:rPr sz="850" spc="-65" dirty="0">
                <a:solidFill>
                  <a:srgbClr val="1D1D1B"/>
                </a:solidFill>
                <a:latin typeface="Arial"/>
                <a:cs typeface="Arial"/>
              </a:rPr>
              <a:t> </a:t>
            </a:r>
            <a:r>
              <a:rPr sz="850" spc="-10" dirty="0">
                <a:solidFill>
                  <a:srgbClr val="1D1D1B"/>
                </a:solidFill>
                <a:latin typeface="Arial"/>
                <a:cs typeface="Arial"/>
              </a:rPr>
              <a:t>Huawei </a:t>
            </a:r>
            <a:r>
              <a:rPr sz="850" dirty="0">
                <a:solidFill>
                  <a:srgbClr val="1D1D1B"/>
                </a:solidFill>
                <a:latin typeface="Arial"/>
                <a:cs typeface="Arial"/>
              </a:rPr>
              <a:t>may</a:t>
            </a:r>
            <a:r>
              <a:rPr sz="850" spc="-20" dirty="0">
                <a:solidFill>
                  <a:srgbClr val="1D1D1B"/>
                </a:solidFill>
                <a:latin typeface="Arial"/>
                <a:cs typeface="Arial"/>
              </a:rPr>
              <a:t> </a:t>
            </a:r>
            <a:r>
              <a:rPr sz="850" dirty="0">
                <a:solidFill>
                  <a:srgbClr val="1D1D1B"/>
                </a:solidFill>
                <a:latin typeface="Arial"/>
                <a:cs typeface="Arial"/>
              </a:rPr>
              <a:t>change</a:t>
            </a:r>
            <a:r>
              <a:rPr sz="850" spc="5" dirty="0">
                <a:solidFill>
                  <a:srgbClr val="1D1D1B"/>
                </a:solidFill>
                <a:latin typeface="Arial"/>
                <a:cs typeface="Arial"/>
              </a:rPr>
              <a:t> </a:t>
            </a:r>
            <a:r>
              <a:rPr sz="850" dirty="0">
                <a:solidFill>
                  <a:srgbClr val="1D1D1B"/>
                </a:solidFill>
                <a:latin typeface="Arial"/>
                <a:cs typeface="Arial"/>
              </a:rPr>
              <a:t>the information</a:t>
            </a:r>
            <a:r>
              <a:rPr sz="850" spc="-25" dirty="0">
                <a:solidFill>
                  <a:srgbClr val="1D1D1B"/>
                </a:solidFill>
                <a:latin typeface="Arial"/>
                <a:cs typeface="Arial"/>
              </a:rPr>
              <a:t> </a:t>
            </a:r>
            <a:r>
              <a:rPr sz="850" dirty="0">
                <a:solidFill>
                  <a:srgbClr val="1D1D1B"/>
                </a:solidFill>
                <a:latin typeface="Arial"/>
                <a:cs typeface="Arial"/>
              </a:rPr>
              <a:t>at</a:t>
            </a:r>
            <a:r>
              <a:rPr sz="850" spc="-15" dirty="0">
                <a:solidFill>
                  <a:srgbClr val="1D1D1B"/>
                </a:solidFill>
                <a:latin typeface="Arial"/>
                <a:cs typeface="Arial"/>
              </a:rPr>
              <a:t> </a:t>
            </a:r>
            <a:r>
              <a:rPr sz="850" dirty="0">
                <a:solidFill>
                  <a:srgbClr val="1D1D1B"/>
                </a:solidFill>
                <a:latin typeface="Arial"/>
                <a:cs typeface="Arial"/>
              </a:rPr>
              <a:t>any</a:t>
            </a:r>
            <a:r>
              <a:rPr sz="850" spc="-20" dirty="0">
                <a:solidFill>
                  <a:srgbClr val="1D1D1B"/>
                </a:solidFill>
                <a:latin typeface="Arial"/>
                <a:cs typeface="Arial"/>
              </a:rPr>
              <a:t> </a:t>
            </a:r>
            <a:r>
              <a:rPr sz="850" dirty="0">
                <a:solidFill>
                  <a:srgbClr val="1D1D1B"/>
                </a:solidFill>
                <a:latin typeface="Arial"/>
                <a:cs typeface="Arial"/>
              </a:rPr>
              <a:t>time</a:t>
            </a:r>
            <a:r>
              <a:rPr sz="850" spc="5" dirty="0">
                <a:solidFill>
                  <a:srgbClr val="1D1D1B"/>
                </a:solidFill>
                <a:latin typeface="Arial"/>
                <a:cs typeface="Arial"/>
              </a:rPr>
              <a:t> </a:t>
            </a:r>
            <a:r>
              <a:rPr sz="850" spc="-10" dirty="0">
                <a:solidFill>
                  <a:srgbClr val="1D1D1B"/>
                </a:solidFill>
                <a:latin typeface="Arial"/>
                <a:cs typeface="Arial"/>
              </a:rPr>
              <a:t>without</a:t>
            </a:r>
            <a:r>
              <a:rPr sz="850" spc="55" dirty="0">
                <a:solidFill>
                  <a:srgbClr val="1D1D1B"/>
                </a:solidFill>
                <a:latin typeface="Arial"/>
                <a:cs typeface="Arial"/>
              </a:rPr>
              <a:t> </a:t>
            </a:r>
            <a:r>
              <a:rPr sz="850" spc="-10" dirty="0">
                <a:solidFill>
                  <a:srgbClr val="1D1D1B"/>
                </a:solidFill>
                <a:latin typeface="Arial"/>
                <a:cs typeface="Arial"/>
              </a:rPr>
              <a:t>notice.</a:t>
            </a:r>
            <a:endParaRPr sz="850" dirty="0">
              <a:latin typeface="Arial"/>
              <a:cs typeface="Arial"/>
            </a:endParaRPr>
          </a:p>
        </p:txBody>
      </p:sp>
      <p:sp>
        <p:nvSpPr>
          <p:cNvPr id="6" name="object 3">
            <a:extLst>
              <a:ext uri="{FF2B5EF4-FFF2-40B4-BE49-F238E27FC236}">
                <a16:creationId xmlns:a16="http://schemas.microsoft.com/office/drawing/2014/main" id="{2F993A21-6BD2-4D15-88E7-1D14C1FE2150}"/>
              </a:ext>
            </a:extLst>
          </p:cNvPr>
          <p:cNvSpPr txBox="1"/>
          <p:nvPr userDrawn="1"/>
        </p:nvSpPr>
        <p:spPr>
          <a:xfrm>
            <a:off x="7964971" y="1600050"/>
            <a:ext cx="2859405" cy="1011555"/>
          </a:xfrm>
          <a:prstGeom prst="rect">
            <a:avLst/>
          </a:prstGeom>
        </p:spPr>
        <p:txBody>
          <a:bodyPr vert="horz" wrap="square" lIns="0" tIns="12065" rIns="0" bIns="0" rtlCol="0">
            <a:spAutoFit/>
          </a:bodyPr>
          <a:lstStyle/>
          <a:p>
            <a:pPr marL="12700" marR="5080" indent="9525">
              <a:lnSpc>
                <a:spcPct val="108200"/>
              </a:lnSpc>
              <a:spcBef>
                <a:spcPts val="95"/>
              </a:spcBef>
            </a:pPr>
            <a:r>
              <a:rPr sz="1300" spc="-15" dirty="0">
                <a:solidFill>
                  <a:srgbClr val="1D1D1B"/>
                </a:solidFill>
                <a:latin typeface="Microsoft YaHei"/>
                <a:cs typeface="Microsoft YaHei"/>
              </a:rPr>
              <a:t>把数字世界带入每个人、每个家庭、</a:t>
            </a:r>
            <a:r>
              <a:rPr sz="1300" spc="500" dirty="0">
                <a:solidFill>
                  <a:srgbClr val="1D1D1B"/>
                </a:solidFill>
                <a:latin typeface="Microsoft YaHei"/>
                <a:cs typeface="Microsoft YaHei"/>
              </a:rPr>
              <a:t> </a:t>
            </a:r>
            <a:r>
              <a:rPr sz="1300" spc="-15" dirty="0">
                <a:solidFill>
                  <a:srgbClr val="1D1D1B"/>
                </a:solidFill>
                <a:latin typeface="Microsoft YaHei"/>
                <a:cs typeface="Microsoft YaHei"/>
              </a:rPr>
              <a:t>每个组织，构建万物互联的智能世界。</a:t>
            </a:r>
            <a:endParaRPr sz="1300">
              <a:latin typeface="Microsoft YaHei"/>
              <a:cs typeface="Microsoft YaHei"/>
            </a:endParaRPr>
          </a:p>
          <a:p>
            <a:pPr marL="12700" marR="196850">
              <a:lnSpc>
                <a:spcPts val="1310"/>
              </a:lnSpc>
              <a:spcBef>
                <a:spcPts val="475"/>
              </a:spcBef>
            </a:pPr>
            <a:r>
              <a:rPr sz="1200" dirty="0">
                <a:solidFill>
                  <a:srgbClr val="1D1D1B"/>
                </a:solidFill>
                <a:latin typeface="Arial"/>
                <a:cs typeface="Arial"/>
              </a:rPr>
              <a:t>Bring</a:t>
            </a:r>
            <a:r>
              <a:rPr sz="1200" spc="-80" dirty="0">
                <a:solidFill>
                  <a:srgbClr val="1D1D1B"/>
                </a:solidFill>
                <a:latin typeface="Arial"/>
                <a:cs typeface="Arial"/>
              </a:rPr>
              <a:t> </a:t>
            </a:r>
            <a:r>
              <a:rPr sz="1200" dirty="0">
                <a:solidFill>
                  <a:srgbClr val="1D1D1B"/>
                </a:solidFill>
                <a:latin typeface="Arial"/>
                <a:cs typeface="Arial"/>
              </a:rPr>
              <a:t>digital</a:t>
            </a:r>
            <a:r>
              <a:rPr sz="1200" spc="15" dirty="0">
                <a:solidFill>
                  <a:srgbClr val="1D1D1B"/>
                </a:solidFill>
                <a:latin typeface="Arial"/>
                <a:cs typeface="Arial"/>
              </a:rPr>
              <a:t> </a:t>
            </a:r>
            <a:r>
              <a:rPr sz="1200" dirty="0">
                <a:solidFill>
                  <a:srgbClr val="1D1D1B"/>
                </a:solidFill>
                <a:latin typeface="Arial"/>
                <a:cs typeface="Arial"/>
              </a:rPr>
              <a:t>to</a:t>
            </a:r>
            <a:r>
              <a:rPr sz="1200" spc="-40" dirty="0">
                <a:solidFill>
                  <a:srgbClr val="1D1D1B"/>
                </a:solidFill>
                <a:latin typeface="Arial"/>
                <a:cs typeface="Arial"/>
              </a:rPr>
              <a:t> </a:t>
            </a:r>
            <a:r>
              <a:rPr sz="1200" dirty="0">
                <a:solidFill>
                  <a:srgbClr val="1D1D1B"/>
                </a:solidFill>
                <a:latin typeface="Arial"/>
                <a:cs typeface="Arial"/>
              </a:rPr>
              <a:t>every</a:t>
            </a:r>
            <a:r>
              <a:rPr sz="1200" spc="10" dirty="0">
                <a:solidFill>
                  <a:srgbClr val="1D1D1B"/>
                </a:solidFill>
                <a:latin typeface="Arial"/>
                <a:cs typeface="Arial"/>
              </a:rPr>
              <a:t> </a:t>
            </a:r>
            <a:r>
              <a:rPr sz="1200" dirty="0">
                <a:solidFill>
                  <a:srgbClr val="1D1D1B"/>
                </a:solidFill>
                <a:latin typeface="Arial"/>
                <a:cs typeface="Arial"/>
              </a:rPr>
              <a:t>person,</a:t>
            </a:r>
            <a:r>
              <a:rPr sz="1200" spc="-10" dirty="0">
                <a:solidFill>
                  <a:srgbClr val="1D1D1B"/>
                </a:solidFill>
                <a:latin typeface="Arial"/>
                <a:cs typeface="Arial"/>
              </a:rPr>
              <a:t> </a:t>
            </a:r>
            <a:r>
              <a:rPr sz="1200" dirty="0">
                <a:solidFill>
                  <a:srgbClr val="1D1D1B"/>
                </a:solidFill>
                <a:latin typeface="Arial"/>
                <a:cs typeface="Arial"/>
              </a:rPr>
              <a:t>home</a:t>
            </a:r>
            <a:r>
              <a:rPr sz="1200" spc="-40" dirty="0">
                <a:solidFill>
                  <a:srgbClr val="1D1D1B"/>
                </a:solidFill>
                <a:latin typeface="Arial"/>
                <a:cs typeface="Arial"/>
              </a:rPr>
              <a:t> </a:t>
            </a:r>
            <a:r>
              <a:rPr sz="1200" spc="-25" dirty="0">
                <a:solidFill>
                  <a:srgbClr val="1D1D1B"/>
                </a:solidFill>
                <a:latin typeface="Arial"/>
                <a:cs typeface="Arial"/>
              </a:rPr>
              <a:t>and </a:t>
            </a:r>
            <a:r>
              <a:rPr sz="1200" spc="-10" dirty="0">
                <a:solidFill>
                  <a:srgbClr val="1D1D1B"/>
                </a:solidFill>
                <a:latin typeface="Arial"/>
                <a:cs typeface="Arial"/>
              </a:rPr>
              <a:t>organization</a:t>
            </a:r>
            <a:r>
              <a:rPr sz="1200" spc="100" dirty="0">
                <a:solidFill>
                  <a:srgbClr val="1D1D1B"/>
                </a:solidFill>
                <a:latin typeface="Arial"/>
                <a:cs typeface="Arial"/>
              </a:rPr>
              <a:t> </a:t>
            </a:r>
            <a:r>
              <a:rPr sz="1200" dirty="0">
                <a:solidFill>
                  <a:srgbClr val="1D1D1B"/>
                </a:solidFill>
                <a:latin typeface="Arial"/>
                <a:cs typeface="Arial"/>
              </a:rPr>
              <a:t>for</a:t>
            </a:r>
            <a:r>
              <a:rPr sz="1200" spc="5" dirty="0">
                <a:solidFill>
                  <a:srgbClr val="1D1D1B"/>
                </a:solidFill>
                <a:latin typeface="Arial"/>
                <a:cs typeface="Arial"/>
              </a:rPr>
              <a:t> </a:t>
            </a:r>
            <a:r>
              <a:rPr sz="1200" dirty="0">
                <a:solidFill>
                  <a:srgbClr val="1D1D1B"/>
                </a:solidFill>
                <a:latin typeface="Arial"/>
                <a:cs typeface="Arial"/>
              </a:rPr>
              <a:t>a</a:t>
            </a:r>
            <a:r>
              <a:rPr sz="1200" spc="-40" dirty="0">
                <a:solidFill>
                  <a:srgbClr val="1D1D1B"/>
                </a:solidFill>
                <a:latin typeface="Arial"/>
                <a:cs typeface="Arial"/>
              </a:rPr>
              <a:t> </a:t>
            </a:r>
            <a:r>
              <a:rPr sz="1200" dirty="0">
                <a:solidFill>
                  <a:srgbClr val="1D1D1B"/>
                </a:solidFill>
                <a:latin typeface="Arial"/>
                <a:cs typeface="Arial"/>
              </a:rPr>
              <a:t>fully</a:t>
            </a:r>
            <a:r>
              <a:rPr sz="1200" spc="-45" dirty="0">
                <a:solidFill>
                  <a:srgbClr val="1D1D1B"/>
                </a:solidFill>
                <a:latin typeface="Arial"/>
                <a:cs typeface="Arial"/>
              </a:rPr>
              <a:t> </a:t>
            </a:r>
            <a:r>
              <a:rPr sz="1200" spc="-10" dirty="0">
                <a:solidFill>
                  <a:srgbClr val="1D1D1B"/>
                </a:solidFill>
                <a:latin typeface="Arial"/>
                <a:cs typeface="Arial"/>
              </a:rPr>
              <a:t>connected, </a:t>
            </a:r>
            <a:r>
              <a:rPr sz="1200" dirty="0">
                <a:solidFill>
                  <a:srgbClr val="1D1D1B"/>
                </a:solidFill>
                <a:latin typeface="Arial"/>
                <a:cs typeface="Arial"/>
              </a:rPr>
              <a:t>intelligent</a:t>
            </a:r>
            <a:r>
              <a:rPr sz="1200" spc="-55" dirty="0">
                <a:solidFill>
                  <a:srgbClr val="1D1D1B"/>
                </a:solidFill>
                <a:latin typeface="Arial"/>
                <a:cs typeface="Arial"/>
              </a:rPr>
              <a:t> </a:t>
            </a:r>
            <a:r>
              <a:rPr sz="1200" spc="-10" dirty="0">
                <a:solidFill>
                  <a:srgbClr val="1D1D1B"/>
                </a:solidFill>
                <a:latin typeface="Arial"/>
                <a:cs typeface="Arial"/>
              </a:rPr>
              <a:t>world.</a:t>
            </a:r>
            <a:endParaRPr sz="1200">
              <a:latin typeface="Arial"/>
              <a:cs typeface="Arial"/>
            </a:endParaRPr>
          </a:p>
        </p:txBody>
      </p:sp>
      <p:grpSp>
        <p:nvGrpSpPr>
          <p:cNvPr id="8" name="Group 7">
            <a:extLst>
              <a:ext uri="{FF2B5EF4-FFF2-40B4-BE49-F238E27FC236}">
                <a16:creationId xmlns:a16="http://schemas.microsoft.com/office/drawing/2014/main" id="{BE1A7445-78C4-447D-8101-57232067B94E}"/>
              </a:ext>
            </a:extLst>
          </p:cNvPr>
          <p:cNvGrpSpPr/>
          <p:nvPr userDrawn="1"/>
        </p:nvGrpSpPr>
        <p:grpSpPr>
          <a:xfrm>
            <a:off x="7964971" y="4909409"/>
            <a:ext cx="2355048" cy="348541"/>
            <a:chOff x="345908" y="293670"/>
            <a:chExt cx="2678707" cy="396442"/>
          </a:xfrm>
        </p:grpSpPr>
        <p:pic>
          <p:nvPicPr>
            <p:cNvPr id="9" name="Picture 8">
              <a:extLst>
                <a:ext uri="{FF2B5EF4-FFF2-40B4-BE49-F238E27FC236}">
                  <a16:creationId xmlns:a16="http://schemas.microsoft.com/office/drawing/2014/main" id="{40343849-ECBB-4212-BA15-C042C96D0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107" y="293670"/>
              <a:ext cx="867508" cy="396442"/>
            </a:xfrm>
            <a:prstGeom prst="rect">
              <a:avLst/>
            </a:prstGeom>
          </p:spPr>
        </p:pic>
        <p:pic>
          <p:nvPicPr>
            <p:cNvPr id="10" name="Picture 9">
              <a:extLst>
                <a:ext uri="{FF2B5EF4-FFF2-40B4-BE49-F238E27FC236}">
                  <a16:creationId xmlns:a16="http://schemas.microsoft.com/office/drawing/2014/main" id="{0D714F77-5534-42AD-9260-95202E0CC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908" y="312070"/>
              <a:ext cx="1320572" cy="289510"/>
            </a:xfrm>
            <a:prstGeom prst="rect">
              <a:avLst/>
            </a:prstGeom>
          </p:spPr>
        </p:pic>
        <p:cxnSp>
          <p:nvCxnSpPr>
            <p:cNvPr id="11" name="Straight Connector 10">
              <a:extLst>
                <a:ext uri="{FF2B5EF4-FFF2-40B4-BE49-F238E27FC236}">
                  <a16:creationId xmlns:a16="http://schemas.microsoft.com/office/drawing/2014/main" id="{0722F220-7EBB-4356-B1BC-9B38A4EC2C38}"/>
                </a:ext>
              </a:extLst>
            </p:cNvPr>
            <p:cNvCxnSpPr/>
            <p:nvPr/>
          </p:nvCxnSpPr>
          <p:spPr>
            <a:xfrm>
              <a:off x="1913021" y="325328"/>
              <a:ext cx="0" cy="294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1D7C1C58-9DD0-4AB0-A48D-E462F17589A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58500" y="5919473"/>
            <a:ext cx="1045274" cy="649000"/>
          </a:xfrm>
          <a:prstGeom prst="rect">
            <a:avLst/>
          </a:prstGeom>
        </p:spPr>
      </p:pic>
    </p:spTree>
    <p:extLst>
      <p:ext uri="{BB962C8B-B14F-4D97-AF65-F5344CB8AC3E}">
        <p14:creationId xmlns:p14="http://schemas.microsoft.com/office/powerpoint/2010/main" val="30723073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9181AA-8E93-7743-ADEB-8A06A0DFC13A}"/>
              </a:ext>
            </a:extLst>
          </p:cNvPr>
          <p:cNvSpPr/>
          <p:nvPr userDrawn="1"/>
        </p:nvSpPr>
        <p:spPr>
          <a:xfrm>
            <a:off x="0" y="5590903"/>
            <a:ext cx="12196763"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666666"/>
              </a:solidFill>
            </a:endParaRPr>
          </a:p>
        </p:txBody>
      </p:sp>
    </p:spTree>
    <p:extLst>
      <p:ext uri="{BB962C8B-B14F-4D97-AF65-F5344CB8AC3E}">
        <p14:creationId xmlns:p14="http://schemas.microsoft.com/office/powerpoint/2010/main" val="3897365228"/>
      </p:ext>
    </p:extLst>
  </p:cSld>
  <p:clrMap bg1="lt1" tx1="dk1" bg2="lt2" tx2="dk2" accent1="accent1" accent2="accent2" accent3="accent3" accent4="accent4" accent5="accent5" accent6="accent6" hlink="hlink" folHlink="folHlink"/>
  <p:sldLayoutIdLst>
    <p:sldLayoutId id="2147483893" r:id="rId1"/>
    <p:sldLayoutId id="2147484003" r:id="rId2"/>
    <p:sldLayoutId id="2147483894" r:id="rId3"/>
    <p:sldLayoutId id="2147484029" r:id="rId4"/>
  </p:sldLayoutIdLs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9A33-B231-4F37-A1C3-CC53F5C46AEE}"/>
              </a:ext>
            </a:extLst>
          </p:cNvPr>
          <p:cNvSpPr>
            <a:spLocks noGrp="1"/>
          </p:cNvSpPr>
          <p:nvPr>
            <p:ph type="ctrTitle"/>
          </p:nvPr>
        </p:nvSpPr>
        <p:spPr>
          <a:xfrm>
            <a:off x="351826" y="2324089"/>
            <a:ext cx="5822155" cy="1119311"/>
          </a:xfrm>
        </p:spPr>
        <p:txBody>
          <a:bodyPr/>
          <a:lstStyle/>
          <a:p>
            <a:r>
              <a:rPr lang="en-US" sz="3800" b="1" dirty="0">
                <a:latin typeface="+mn-lt"/>
              </a:rPr>
              <a:t>HUAWEI-NUS</a:t>
            </a:r>
            <a:br>
              <a:rPr lang="en-US" sz="3800" b="1" dirty="0">
                <a:latin typeface="+mn-lt"/>
              </a:rPr>
            </a:br>
            <a:r>
              <a:rPr lang="en-US" sz="3800" b="1" dirty="0">
                <a:latin typeface="+mn-lt"/>
              </a:rPr>
              <a:t>Innovation Challenge</a:t>
            </a:r>
          </a:p>
        </p:txBody>
      </p:sp>
      <p:sp>
        <p:nvSpPr>
          <p:cNvPr id="3" name="Subtitle 2">
            <a:extLst>
              <a:ext uri="{FF2B5EF4-FFF2-40B4-BE49-F238E27FC236}">
                <a16:creationId xmlns:a16="http://schemas.microsoft.com/office/drawing/2014/main" id="{0E55865E-3BCD-450C-B6D5-E1B907D4377F}"/>
              </a:ext>
            </a:extLst>
          </p:cNvPr>
          <p:cNvSpPr>
            <a:spLocks noGrp="1"/>
          </p:cNvSpPr>
          <p:nvPr>
            <p:ph type="subTitle" idx="1"/>
          </p:nvPr>
        </p:nvSpPr>
        <p:spPr>
          <a:xfrm>
            <a:off x="366227" y="3285745"/>
            <a:ext cx="5822155" cy="1655762"/>
          </a:xfrm>
          <a:effectLst/>
        </p:spPr>
        <p:txBody>
          <a:bodyPr/>
          <a:lstStyle/>
          <a:p>
            <a:pPr>
              <a:lnSpc>
                <a:spcPct val="150000"/>
              </a:lnSpc>
            </a:pPr>
            <a:r>
              <a:rPr lang="en-US" sz="2000" b="1" dirty="0">
                <a:ln w="0"/>
                <a:solidFill>
                  <a:schemeClr val="tx1"/>
                </a:solidFill>
                <a:latin typeface="+mn-lt"/>
              </a:rPr>
              <a:t>Solution Presentation</a:t>
            </a:r>
            <a:r>
              <a:rPr lang="en-US" sz="2000" dirty="0">
                <a:ln w="0"/>
                <a:solidFill>
                  <a:schemeClr val="tx1"/>
                </a:solidFill>
                <a:latin typeface="+mn-lt"/>
              </a:rPr>
              <a:t> </a:t>
            </a:r>
          </a:p>
          <a:p>
            <a:pPr>
              <a:lnSpc>
                <a:spcPct val="150000"/>
              </a:lnSpc>
            </a:pPr>
            <a:r>
              <a:rPr lang="en-US" sz="1800" dirty="0">
                <a:ln w="0"/>
                <a:solidFill>
                  <a:schemeClr val="tx1"/>
                </a:solidFill>
                <a:latin typeface="+mn-lt"/>
              </a:rPr>
              <a:t>April 9</a:t>
            </a:r>
            <a:r>
              <a:rPr lang="en-US" sz="1800" baseline="30000" dirty="0">
                <a:ln w="0"/>
                <a:solidFill>
                  <a:schemeClr val="tx1"/>
                </a:solidFill>
                <a:latin typeface="+mn-lt"/>
              </a:rPr>
              <a:t>th</a:t>
            </a:r>
            <a:r>
              <a:rPr lang="en-US" sz="1800" dirty="0">
                <a:ln w="0"/>
                <a:solidFill>
                  <a:schemeClr val="tx1"/>
                </a:solidFill>
                <a:latin typeface="+mn-lt"/>
              </a:rPr>
              <a:t> 2023</a:t>
            </a:r>
          </a:p>
          <a:p>
            <a:pPr>
              <a:lnSpc>
                <a:spcPct val="150000"/>
              </a:lnSpc>
            </a:pPr>
            <a:r>
              <a:rPr lang="en-US" sz="1800" dirty="0">
                <a:ln w="0"/>
                <a:solidFill>
                  <a:schemeClr val="tx1"/>
                </a:solidFill>
                <a:latin typeface="+mn-lt"/>
              </a:rPr>
              <a:t>Sultans of Trade</a:t>
            </a:r>
          </a:p>
          <a:p>
            <a:pPr>
              <a:lnSpc>
                <a:spcPct val="150000"/>
              </a:lnSpc>
            </a:pPr>
            <a:r>
              <a:rPr lang="en-US" dirty="0">
                <a:ln w="0"/>
                <a:solidFill>
                  <a:schemeClr val="tx1"/>
                </a:solidFill>
                <a:latin typeface="+mn-lt"/>
              </a:rPr>
              <a:t>Manan </a:t>
            </a:r>
            <a:r>
              <a:rPr lang="en-US" dirty="0" err="1">
                <a:ln w="0"/>
                <a:solidFill>
                  <a:schemeClr val="tx1"/>
                </a:solidFill>
                <a:latin typeface="+mn-lt"/>
              </a:rPr>
              <a:t>Lohia</a:t>
            </a:r>
            <a:endParaRPr lang="en-US" dirty="0">
              <a:ln w="0"/>
              <a:solidFill>
                <a:schemeClr val="tx1"/>
              </a:solidFill>
              <a:latin typeface="+mn-lt"/>
            </a:endParaRPr>
          </a:p>
          <a:p>
            <a:pPr>
              <a:lnSpc>
                <a:spcPct val="150000"/>
              </a:lnSpc>
            </a:pPr>
            <a:r>
              <a:rPr lang="en-US" dirty="0" err="1">
                <a:ln w="0"/>
                <a:solidFill>
                  <a:schemeClr val="tx1"/>
                </a:solidFill>
                <a:latin typeface="+mn-lt"/>
              </a:rPr>
              <a:t>Muthukumaran</a:t>
            </a:r>
            <a:r>
              <a:rPr lang="en-US" dirty="0">
                <a:ln w="0"/>
                <a:solidFill>
                  <a:schemeClr val="tx1"/>
                </a:solidFill>
                <a:latin typeface="+mn-lt"/>
              </a:rPr>
              <a:t> S/O </a:t>
            </a:r>
            <a:r>
              <a:rPr lang="en-US" dirty="0" err="1">
                <a:ln w="0"/>
                <a:solidFill>
                  <a:schemeClr val="tx1"/>
                </a:solidFill>
                <a:latin typeface="+mn-lt"/>
              </a:rPr>
              <a:t>Samiayyan</a:t>
            </a:r>
            <a:endParaRPr lang="en-US" dirty="0">
              <a:ln w="0"/>
              <a:solidFill>
                <a:schemeClr val="tx1"/>
              </a:solidFill>
              <a:latin typeface="+mn-lt"/>
            </a:endParaRPr>
          </a:p>
          <a:p>
            <a:pPr>
              <a:lnSpc>
                <a:spcPct val="150000"/>
              </a:lnSpc>
            </a:pPr>
            <a:r>
              <a:rPr lang="en-US" dirty="0">
                <a:ln w="0"/>
                <a:solidFill>
                  <a:schemeClr val="tx1"/>
                </a:solidFill>
                <a:latin typeface="+mn-lt"/>
              </a:rPr>
              <a:t>Pragati </a:t>
            </a:r>
            <a:r>
              <a:rPr lang="en-US" dirty="0" err="1">
                <a:ln w="0"/>
                <a:solidFill>
                  <a:schemeClr val="tx1"/>
                </a:solidFill>
                <a:latin typeface="+mn-lt"/>
              </a:rPr>
              <a:t>Sangal</a:t>
            </a:r>
            <a:endParaRPr lang="en-US" dirty="0">
              <a:ln w="0"/>
              <a:solidFill>
                <a:schemeClr val="tx1"/>
              </a:solidFill>
              <a:latin typeface="+mn-lt"/>
            </a:endParaRPr>
          </a:p>
          <a:p>
            <a:pPr>
              <a:lnSpc>
                <a:spcPct val="150000"/>
              </a:lnSpc>
            </a:pPr>
            <a:r>
              <a:rPr lang="en-US" dirty="0">
                <a:ln w="0"/>
                <a:solidFill>
                  <a:schemeClr val="tx1"/>
                </a:solidFill>
                <a:latin typeface="+mn-lt"/>
              </a:rPr>
              <a:t>Prasanna Govindarajan</a:t>
            </a:r>
          </a:p>
          <a:p>
            <a:pPr>
              <a:lnSpc>
                <a:spcPct val="150000"/>
              </a:lnSpc>
            </a:pPr>
            <a:r>
              <a:rPr lang="en-US" dirty="0">
                <a:ln w="0"/>
                <a:solidFill>
                  <a:schemeClr val="tx1"/>
                </a:solidFill>
                <a:latin typeface="+mn-lt"/>
              </a:rPr>
              <a:t>Kaushik </a:t>
            </a:r>
            <a:r>
              <a:rPr lang="en-US" dirty="0" err="1">
                <a:ln w="0"/>
                <a:solidFill>
                  <a:schemeClr val="tx1"/>
                </a:solidFill>
                <a:latin typeface="+mn-lt"/>
              </a:rPr>
              <a:t>Asok</a:t>
            </a:r>
            <a:endParaRPr lang="en-US" dirty="0">
              <a:ln w="0"/>
              <a:solidFill>
                <a:schemeClr val="tx1"/>
              </a:solidFill>
              <a:latin typeface="+mn-lt"/>
            </a:endParaRPr>
          </a:p>
          <a:p>
            <a:pPr>
              <a:lnSpc>
                <a:spcPct val="150000"/>
              </a:lnSpc>
            </a:pPr>
            <a:r>
              <a:rPr lang="en-US" dirty="0">
                <a:ln w="0"/>
                <a:solidFill>
                  <a:schemeClr val="tx1"/>
                </a:solidFill>
                <a:latin typeface="+mn-lt"/>
              </a:rPr>
              <a:t>Jung Hyun Park</a:t>
            </a:r>
          </a:p>
        </p:txBody>
      </p:sp>
    </p:spTree>
    <p:extLst>
      <p:ext uri="{BB962C8B-B14F-4D97-AF65-F5344CB8AC3E}">
        <p14:creationId xmlns:p14="http://schemas.microsoft.com/office/powerpoint/2010/main" val="348393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2851170" y="3113314"/>
            <a:ext cx="6494422" cy="631371"/>
          </a:xfrm>
        </p:spPr>
        <p:txBody>
          <a:bodyPr>
            <a:normAutofit/>
          </a:bodyPr>
          <a:lstStyle/>
          <a:p>
            <a:r>
              <a:rPr lang="en-US" sz="5000" dirty="0">
                <a:latin typeface="+mj-lt"/>
              </a:rPr>
              <a:t>3. Data Preprocessing</a:t>
            </a:r>
          </a:p>
        </p:txBody>
      </p:sp>
    </p:spTree>
    <p:extLst>
      <p:ext uri="{BB962C8B-B14F-4D97-AF65-F5344CB8AC3E}">
        <p14:creationId xmlns:p14="http://schemas.microsoft.com/office/powerpoint/2010/main" val="2388700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3607125" y="269522"/>
            <a:ext cx="4982512" cy="524527"/>
          </a:xfrm>
        </p:spPr>
        <p:txBody>
          <a:bodyPr>
            <a:normAutofit fontScale="92500"/>
          </a:bodyPr>
          <a:lstStyle/>
          <a:p>
            <a:r>
              <a:rPr lang="en-US" sz="3400" b="1" dirty="0"/>
              <a:t>Label for Model Training </a:t>
            </a:r>
          </a:p>
        </p:txBody>
      </p:sp>
      <p:sp>
        <p:nvSpPr>
          <p:cNvPr id="3" name="TextBox 2">
            <a:extLst>
              <a:ext uri="{FF2B5EF4-FFF2-40B4-BE49-F238E27FC236}">
                <a16:creationId xmlns:a16="http://schemas.microsoft.com/office/drawing/2014/main" id="{C92CC889-0524-C367-29F0-10BDB0095EE7}"/>
              </a:ext>
            </a:extLst>
          </p:cNvPr>
          <p:cNvSpPr txBox="1"/>
          <p:nvPr/>
        </p:nvSpPr>
        <p:spPr>
          <a:xfrm>
            <a:off x="366518" y="1204596"/>
            <a:ext cx="11463725" cy="4862870"/>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kumimoji="1" lang="en-US" sz="2800" dirty="0">
                <a:latin typeface="Microsoft YaHei" panose="020B0503020204020204" pitchFamily="34" charset="-122"/>
                <a:ea typeface="Microsoft YaHei" panose="020B0503020204020204" pitchFamily="34" charset="-122"/>
              </a:rPr>
              <a:t>It is to create a target variable for the model training.</a:t>
            </a:r>
          </a:p>
          <a:p>
            <a:pPr marL="457200" indent="-457200" algn="l">
              <a:buFont typeface="Arial" panose="020B0604020202020204" pitchFamily="34" charset="0"/>
              <a:buChar char="•"/>
            </a:pPr>
            <a:endParaRPr kumimoji="1" lang="en-US" sz="2800" dirty="0">
              <a:latin typeface="Microsoft YaHei" panose="020B0503020204020204" pitchFamily="34" charset="-122"/>
              <a:ea typeface="Microsoft YaHei" panose="020B0503020204020204" pitchFamily="34" charset="-122"/>
            </a:endParaRPr>
          </a:p>
          <a:p>
            <a:pPr marL="457200" indent="-457200" algn="l">
              <a:buFont typeface="Arial" panose="020B0604020202020204" pitchFamily="34" charset="0"/>
              <a:buChar char="•"/>
            </a:pPr>
            <a:r>
              <a:rPr kumimoji="1" lang="en-US" sz="2800" dirty="0">
                <a:latin typeface="Microsoft YaHei" panose="020B0503020204020204" pitchFamily="34" charset="-122"/>
                <a:ea typeface="Microsoft YaHei" panose="020B0503020204020204" pitchFamily="34" charset="-122"/>
              </a:rPr>
              <a:t>The main label to train our model is determined by local minima</a:t>
            </a:r>
          </a:p>
          <a:p>
            <a:pPr marL="1371678" lvl="2" indent="-457200">
              <a:buFont typeface="Wingdings" pitchFamily="2" charset="2"/>
              <a:buChar char="Ø"/>
            </a:pPr>
            <a:r>
              <a:rPr lang="en-SG" sz="2800" b="0" i="0" u="none" strike="noStrike" dirty="0">
                <a:effectLst/>
                <a:latin typeface="Microsoft YaHei" panose="020B0503020204020204" pitchFamily="34" charset="-122"/>
                <a:ea typeface="Microsoft YaHei" panose="020B0503020204020204" pitchFamily="34" charset="-122"/>
              </a:rPr>
              <a:t>A local minimum is a point in the time series where the price of an asset is at its lowest point in a given interval of time.</a:t>
            </a:r>
            <a:endParaRPr kumimoji="1" lang="en-US" sz="2800" dirty="0">
              <a:latin typeface="Microsoft YaHei" panose="020B0503020204020204" pitchFamily="34" charset="-122"/>
              <a:ea typeface="Microsoft YaHei" panose="020B0503020204020204" pitchFamily="34" charset="-122"/>
            </a:endParaRPr>
          </a:p>
          <a:p>
            <a:endParaRPr kumimoji="1" lang="en-US" sz="2800" dirty="0">
              <a:latin typeface="Microsoft YaHei" panose="020B0503020204020204" pitchFamily="34" charset="-122"/>
              <a:ea typeface="Microsoft YaHei" panose="020B0503020204020204" pitchFamily="34" charset="-122"/>
            </a:endParaRPr>
          </a:p>
          <a:p>
            <a:pPr marL="457200" indent="-457200">
              <a:buFont typeface="Arial" panose="020B0604020202020204" pitchFamily="34" charset="0"/>
              <a:buChar char="•"/>
            </a:pPr>
            <a:r>
              <a:rPr lang="en-SG" sz="2800" b="0" i="0" u="none" strike="noStrike" dirty="0">
                <a:effectLst/>
                <a:latin typeface="Microsoft YaHei" panose="020B0503020204020204" pitchFamily="34" charset="-122"/>
                <a:ea typeface="Microsoft YaHei" panose="020B0503020204020204" pitchFamily="34" charset="-122"/>
              </a:rPr>
              <a:t>This label is important for identifying potential buy signals looking to buy an asset at a low point in its price trajectory.</a:t>
            </a: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a:p>
            <a:pPr algn="l"/>
            <a:r>
              <a:rPr kumimoji="1" lang="en-US" sz="3200" dirty="0">
                <a:solidFill>
                  <a:srgbClr val="000000"/>
                </a:solidFill>
                <a:latin typeface="Microsoft YaHei" panose="020B0503020204020204" pitchFamily="34" charset="-122"/>
                <a:ea typeface="Microsoft YaHei" panose="020B0503020204020204" pitchFamily="34" charset="-122"/>
              </a:rPr>
              <a:t>	</a:t>
            </a:r>
          </a:p>
        </p:txBody>
      </p:sp>
    </p:spTree>
    <p:extLst>
      <p:ext uri="{BB962C8B-B14F-4D97-AF65-F5344CB8AC3E}">
        <p14:creationId xmlns:p14="http://schemas.microsoft.com/office/powerpoint/2010/main" val="4123996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1107196" y="251791"/>
            <a:ext cx="9982370" cy="752061"/>
          </a:xfrm>
        </p:spPr>
        <p:txBody>
          <a:bodyPr>
            <a:noAutofit/>
          </a:bodyPr>
          <a:lstStyle/>
          <a:p>
            <a:r>
              <a:rPr lang="en-US" sz="3400" b="1" dirty="0">
                <a:latin typeface="Microsoft YaHei UI" panose="020B0400000000000000" pitchFamily="34" charset="-122"/>
                <a:ea typeface="Microsoft YaHei UI" panose="020B0400000000000000" pitchFamily="34" charset="-122"/>
              </a:rPr>
              <a:t>Label Generation Techniques – </a:t>
            </a:r>
            <a:r>
              <a:rPr lang="en-US" sz="3400" b="1" u="sng" dirty="0">
                <a:latin typeface="Microsoft YaHei UI" panose="020B0400000000000000" pitchFamily="34" charset="-122"/>
                <a:ea typeface="Microsoft YaHei UI" panose="020B0400000000000000" pitchFamily="34" charset="-122"/>
              </a:rPr>
              <a:t>Local Minima</a:t>
            </a:r>
          </a:p>
        </p:txBody>
      </p:sp>
      <p:pic>
        <p:nvPicPr>
          <p:cNvPr id="4" name="Picture 3" descr="Graphical user interface, text, application, email&#10;&#10;Description automatically generated">
            <a:extLst>
              <a:ext uri="{FF2B5EF4-FFF2-40B4-BE49-F238E27FC236}">
                <a16:creationId xmlns:a16="http://schemas.microsoft.com/office/drawing/2014/main" id="{5DB1878C-C9D5-E563-5320-C8406DA80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407" y="1003852"/>
            <a:ext cx="9665948" cy="4850296"/>
          </a:xfrm>
          <a:prstGeom prst="rect">
            <a:avLst/>
          </a:prstGeom>
        </p:spPr>
      </p:pic>
    </p:spTree>
    <p:extLst>
      <p:ext uri="{BB962C8B-B14F-4D97-AF65-F5344CB8AC3E}">
        <p14:creationId xmlns:p14="http://schemas.microsoft.com/office/powerpoint/2010/main" val="271163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F001B8-8F70-3047-A118-4D970873A744}"/>
              </a:ext>
            </a:extLst>
          </p:cNvPr>
          <p:cNvSpPr txBox="1"/>
          <p:nvPr/>
        </p:nvSpPr>
        <p:spPr>
          <a:xfrm>
            <a:off x="1107195" y="251790"/>
            <a:ext cx="10550156" cy="6647974"/>
          </a:xfrm>
          <a:prstGeom prst="rect">
            <a:avLst/>
          </a:prstGeom>
          <a:noFill/>
        </p:spPr>
        <p:txBody>
          <a:bodyPr wrap="square" lIns="0" tIns="0" rIns="0" bIns="0" rtlCol="0">
            <a:spAutoFit/>
          </a:bodyPr>
          <a:lstStyle/>
          <a:p>
            <a:pPr algn="l"/>
            <a:endParaRPr kumimoji="1" lang="en-US" sz="3200" dirty="0">
              <a:solidFill>
                <a:srgbClr val="000000"/>
              </a:solidFill>
              <a:latin typeface="Microsoft YaHei" panose="020B0503020204020204" pitchFamily="34" charset="-122"/>
              <a:ea typeface="Microsoft YaHei" panose="020B0503020204020204" pitchFamily="34" charset="-122"/>
            </a:endParaRPr>
          </a:p>
          <a:p>
            <a:pPr algn="l">
              <a:buFont typeface="Arial" panose="020B0604020202020204" pitchFamily="34" charset="0"/>
              <a:buChar char="•"/>
            </a:pPr>
            <a:endParaRPr lang="en-SG" sz="2800" b="0" i="0" u="none" strike="noStrike" dirty="0">
              <a:effectLst/>
              <a:latin typeface="Microsoft YaHei" panose="020B0503020204020204" pitchFamily="34" charset="-122"/>
              <a:ea typeface="Microsoft YaHei" panose="020B0503020204020204" pitchFamily="34" charset="-122"/>
            </a:endParaRPr>
          </a:p>
          <a:p>
            <a:pPr marL="457200" indent="-457200" algn="l">
              <a:buFont typeface="Arial" panose="020B0604020202020204" pitchFamily="34" charset="0"/>
              <a:buChar char="•"/>
            </a:pPr>
            <a:r>
              <a:rPr lang="en-SG" sz="2800" b="0" i="0" u="none" strike="noStrike" dirty="0">
                <a:effectLst/>
                <a:latin typeface="Microsoft YaHei" panose="020B0503020204020204" pitchFamily="34" charset="-122"/>
                <a:ea typeface="Microsoft YaHei" panose="020B0503020204020204" pitchFamily="34" charset="-122"/>
              </a:rPr>
              <a:t>Our Local Minima Label class implements the SciPy library's </a:t>
            </a:r>
            <a:r>
              <a:rPr lang="en-SG" sz="2800" b="0" i="0" u="none" strike="noStrike" dirty="0" err="1">
                <a:effectLst/>
                <a:latin typeface="Microsoft YaHei" panose="020B0503020204020204" pitchFamily="34" charset="-122"/>
                <a:ea typeface="Microsoft YaHei" panose="020B0503020204020204" pitchFamily="34" charset="-122"/>
              </a:rPr>
              <a:t>argrelextrema</a:t>
            </a:r>
            <a:r>
              <a:rPr lang="en-SG" sz="2800" b="0" i="0" u="none" strike="noStrike" dirty="0">
                <a:effectLst/>
                <a:latin typeface="Microsoft YaHei" panose="020B0503020204020204" pitchFamily="34" charset="-122"/>
                <a:ea typeface="Microsoft YaHei" panose="020B0503020204020204" pitchFamily="34" charset="-122"/>
              </a:rPr>
              <a:t> function to identify local minima in the ‘</a:t>
            </a:r>
            <a:r>
              <a:rPr lang="en-SG" sz="2800" b="0" i="0" u="none" strike="noStrike" dirty="0" err="1">
                <a:effectLst/>
                <a:latin typeface="Microsoft YaHei" panose="020B0503020204020204" pitchFamily="34" charset="-122"/>
                <a:ea typeface="Microsoft YaHei" panose="020B0503020204020204" pitchFamily="34" charset="-122"/>
              </a:rPr>
              <a:t>LatestTransactionPriceToTick</a:t>
            </a:r>
            <a:r>
              <a:rPr lang="en-SG" sz="2800" b="0" i="0" u="none" strike="noStrike" dirty="0">
                <a:effectLst/>
                <a:latin typeface="Microsoft YaHei" panose="020B0503020204020204" pitchFamily="34" charset="-122"/>
                <a:ea typeface="Microsoft YaHei" panose="020B0503020204020204" pitchFamily="34" charset="-122"/>
              </a:rPr>
              <a:t>’ column of our dataset.</a:t>
            </a:r>
          </a:p>
          <a:p>
            <a:pPr algn="l">
              <a:buFont typeface="Arial" panose="020B0604020202020204" pitchFamily="34" charset="0"/>
              <a:buChar char="•"/>
            </a:pPr>
            <a:endParaRPr lang="en-SG" sz="2800" b="0" i="0" u="none" strike="noStrike" dirty="0">
              <a:effectLst/>
              <a:latin typeface="Microsoft YaHei" panose="020B0503020204020204" pitchFamily="34" charset="-122"/>
              <a:ea typeface="Microsoft YaHei" panose="020B0503020204020204" pitchFamily="34" charset="-122"/>
            </a:endParaRPr>
          </a:p>
          <a:p>
            <a:pPr marL="457200" indent="-457200" algn="l">
              <a:buFont typeface="Arial" panose="020B0604020202020204" pitchFamily="34" charset="0"/>
              <a:buChar char="•"/>
            </a:pPr>
            <a:r>
              <a:rPr lang="en-SG" sz="2800" b="0" i="0" u="none" strike="noStrike" dirty="0">
                <a:effectLst/>
                <a:latin typeface="Microsoft YaHei" panose="020B0503020204020204" pitchFamily="34" charset="-122"/>
                <a:ea typeface="Microsoft YaHei" panose="020B0503020204020204" pitchFamily="34" charset="-122"/>
              </a:rPr>
              <a:t>The class groups the data by ‘</a:t>
            </a:r>
            <a:r>
              <a:rPr lang="en-SG" sz="2800" b="0" i="0" u="none" strike="noStrike" dirty="0" err="1">
                <a:effectLst/>
                <a:latin typeface="Microsoft YaHei" panose="020B0503020204020204" pitchFamily="34" charset="-122"/>
                <a:ea typeface="Microsoft YaHei" panose="020B0503020204020204" pitchFamily="34" charset="-122"/>
              </a:rPr>
              <a:t>StockCode</a:t>
            </a:r>
            <a:r>
              <a:rPr lang="en-SG" sz="2800" b="0" i="0" u="none" strike="noStrike" dirty="0">
                <a:effectLst/>
                <a:latin typeface="Microsoft YaHei" panose="020B0503020204020204" pitchFamily="34" charset="-122"/>
                <a:ea typeface="Microsoft YaHei" panose="020B0503020204020204" pitchFamily="34" charset="-122"/>
              </a:rPr>
              <a:t>’ and applies the </a:t>
            </a:r>
            <a:r>
              <a:rPr lang="en-SG" sz="2800" b="0" i="0" u="none" strike="noStrike" dirty="0" err="1">
                <a:effectLst/>
                <a:latin typeface="Microsoft YaHei" panose="020B0503020204020204" pitchFamily="34" charset="-122"/>
                <a:ea typeface="Microsoft YaHei" panose="020B0503020204020204" pitchFamily="34" charset="-122"/>
              </a:rPr>
              <a:t>argrelextrema</a:t>
            </a:r>
            <a:r>
              <a:rPr lang="en-SG" sz="2800" b="0" i="0" u="none" strike="noStrike" dirty="0">
                <a:effectLst/>
                <a:latin typeface="Microsoft YaHei" panose="020B0503020204020204" pitchFamily="34" charset="-122"/>
                <a:ea typeface="Microsoft YaHei" panose="020B0503020204020204" pitchFamily="34" charset="-122"/>
              </a:rPr>
              <a:t> function to each group to identify local minima for that specific stock.</a:t>
            </a:r>
          </a:p>
          <a:p>
            <a:pPr algn="l">
              <a:buFont typeface="Arial" panose="020B0604020202020204" pitchFamily="34" charset="0"/>
              <a:buChar char="•"/>
            </a:pPr>
            <a:endParaRPr lang="en-SG" sz="2800" b="0" i="0" u="none" strike="noStrike" dirty="0">
              <a:effectLst/>
              <a:latin typeface="Microsoft YaHei" panose="020B0503020204020204" pitchFamily="34" charset="-122"/>
              <a:ea typeface="Microsoft YaHei" panose="020B0503020204020204" pitchFamily="34" charset="-122"/>
            </a:endParaRPr>
          </a:p>
          <a:p>
            <a:pPr marL="457200" indent="-457200" algn="l">
              <a:buFont typeface="Arial" panose="020B0604020202020204" pitchFamily="34" charset="0"/>
              <a:buChar char="•"/>
            </a:pPr>
            <a:r>
              <a:rPr lang="en-SG" sz="2800" b="0" i="0" u="none" strike="noStrike" dirty="0">
                <a:effectLst/>
                <a:latin typeface="Microsoft YaHei" panose="020B0503020204020204" pitchFamily="34" charset="-122"/>
                <a:ea typeface="Microsoft YaHei" panose="020B0503020204020204" pitchFamily="34" charset="-122"/>
              </a:rPr>
              <a:t>The resulting labels are binary values, with 1 indicating that the price is at a local minimum and 0 indicating otherwise.</a:t>
            </a:r>
          </a:p>
          <a:p>
            <a:pPr algn="l"/>
            <a:endParaRPr lang="en-SG" sz="3200" b="0" i="0" u="none" strike="noStrike" dirty="0">
              <a:solidFill>
                <a:srgbClr val="D1D5DB"/>
              </a:solidFill>
              <a:effectLst/>
              <a:latin typeface="Söhne"/>
            </a:endParaRP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p:txBody>
      </p:sp>
      <p:sp>
        <p:nvSpPr>
          <p:cNvPr id="8" name="Subtitle 1">
            <a:extLst>
              <a:ext uri="{FF2B5EF4-FFF2-40B4-BE49-F238E27FC236}">
                <a16:creationId xmlns:a16="http://schemas.microsoft.com/office/drawing/2014/main" id="{FA272890-4555-07FC-ECD7-236BEB39ED2B}"/>
              </a:ext>
            </a:extLst>
          </p:cNvPr>
          <p:cNvSpPr txBox="1">
            <a:spLocks/>
          </p:cNvSpPr>
          <p:nvPr/>
        </p:nvSpPr>
        <p:spPr>
          <a:xfrm>
            <a:off x="1107195" y="251790"/>
            <a:ext cx="9982370" cy="752061"/>
          </a:xfrm>
          <a:prstGeom prst="rect">
            <a:avLst/>
          </a:prstGeom>
        </p:spPr>
        <p:txBody>
          <a:bodyPr lIns="0" tIns="0" rIns="0" bIns="0" anchor="t">
            <a:noAutofit/>
          </a:bodyPr>
          <a:lstStyle>
            <a:lvl1pPr marL="0" indent="0" algn="l" defTabSz="914400" rtl="0" eaLnBrk="1" latinLnBrk="0" hangingPunct="1">
              <a:lnSpc>
                <a:spcPts val="3428"/>
              </a:lnSpc>
              <a:spcBef>
                <a:spcPts val="0"/>
              </a:spcBef>
              <a:buFontTx/>
              <a:buNone/>
              <a:defRPr sz="2798" kern="12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93425" indent="0" algn="ctr" defTabSz="914400" rtl="0" eaLnBrk="1" latinLnBrk="0" hangingPunct="1">
              <a:lnSpc>
                <a:spcPct val="90000"/>
              </a:lnSpc>
              <a:spcBef>
                <a:spcPts val="500"/>
              </a:spcBef>
              <a:buFontTx/>
              <a:buNone/>
              <a:defRPr sz="2596" kern="1200">
                <a:solidFill>
                  <a:schemeClr val="tx1"/>
                </a:solidFill>
                <a:latin typeface="Arial" panose="020B0604020202020204" pitchFamily="34" charset="0"/>
                <a:ea typeface="+mn-ea"/>
                <a:cs typeface="Arial" panose="020B0604020202020204" pitchFamily="34" charset="0"/>
              </a:defRPr>
            </a:lvl2pPr>
            <a:lvl3pPr marL="1186848" indent="0" algn="ctr" defTabSz="914400" rtl="0" eaLnBrk="1" latinLnBrk="0" hangingPunct="1">
              <a:lnSpc>
                <a:spcPct val="90000"/>
              </a:lnSpc>
              <a:spcBef>
                <a:spcPts val="500"/>
              </a:spcBef>
              <a:buFontTx/>
              <a:buNone/>
              <a:defRPr sz="2336" kern="1200">
                <a:solidFill>
                  <a:schemeClr val="tx1"/>
                </a:solidFill>
                <a:latin typeface="Arial" panose="020B0604020202020204" pitchFamily="34" charset="0"/>
                <a:ea typeface="+mn-ea"/>
                <a:cs typeface="Arial" panose="020B0604020202020204" pitchFamily="34" charset="0"/>
              </a:defRPr>
            </a:lvl3pPr>
            <a:lvl4pPr marL="1780274" indent="0" algn="ctr" defTabSz="914400" rtl="0" eaLnBrk="1" latinLnBrk="0" hangingPunct="1">
              <a:lnSpc>
                <a:spcPct val="90000"/>
              </a:lnSpc>
              <a:spcBef>
                <a:spcPts val="500"/>
              </a:spcBef>
              <a:buFontTx/>
              <a:buNone/>
              <a:defRPr sz="2077" kern="1200">
                <a:solidFill>
                  <a:schemeClr val="tx1"/>
                </a:solidFill>
                <a:latin typeface="Arial" panose="020B0604020202020204" pitchFamily="34" charset="0"/>
                <a:ea typeface="+mn-ea"/>
                <a:cs typeface="Arial" panose="020B0604020202020204" pitchFamily="34" charset="0"/>
              </a:defRPr>
            </a:lvl4pPr>
            <a:lvl5pPr marL="2373698" indent="0" algn="ctr" defTabSz="914400" rtl="0" eaLnBrk="1" latinLnBrk="0" hangingPunct="1">
              <a:lnSpc>
                <a:spcPct val="90000"/>
              </a:lnSpc>
              <a:spcBef>
                <a:spcPts val="500"/>
              </a:spcBef>
              <a:buFontTx/>
              <a:buNone/>
              <a:defRPr sz="2077" kern="1200">
                <a:solidFill>
                  <a:schemeClr val="tx1"/>
                </a:solidFill>
                <a:latin typeface="Arial" panose="020B0604020202020204" pitchFamily="34" charset="0"/>
                <a:ea typeface="+mn-ea"/>
                <a:cs typeface="Arial" panose="020B0604020202020204" pitchFamily="34" charset="0"/>
              </a:defRPr>
            </a:lvl5pPr>
            <a:lvl6pPr marL="2967122" indent="0" algn="ctr" defTabSz="914400" rtl="0" eaLnBrk="1" latinLnBrk="0" hangingPunct="1">
              <a:lnSpc>
                <a:spcPct val="90000"/>
              </a:lnSpc>
              <a:spcBef>
                <a:spcPts val="500"/>
              </a:spcBef>
              <a:buFont typeface="Arial" panose="020B0604020202020204" pitchFamily="34" charset="0"/>
              <a:buNone/>
              <a:defRPr sz="2077" kern="1200">
                <a:solidFill>
                  <a:schemeClr val="tx1"/>
                </a:solidFill>
                <a:latin typeface="+mn-lt"/>
                <a:ea typeface="+mn-ea"/>
                <a:cs typeface="+mn-cs"/>
              </a:defRPr>
            </a:lvl6pPr>
            <a:lvl7pPr marL="3560546" indent="0" algn="ctr" defTabSz="914400" rtl="0" eaLnBrk="1" latinLnBrk="0" hangingPunct="1">
              <a:lnSpc>
                <a:spcPct val="90000"/>
              </a:lnSpc>
              <a:spcBef>
                <a:spcPts val="500"/>
              </a:spcBef>
              <a:buFont typeface="Arial" panose="020B0604020202020204" pitchFamily="34" charset="0"/>
              <a:buNone/>
              <a:defRPr sz="2077" kern="1200">
                <a:solidFill>
                  <a:schemeClr val="tx1"/>
                </a:solidFill>
                <a:latin typeface="+mn-lt"/>
                <a:ea typeface="+mn-ea"/>
                <a:cs typeface="+mn-cs"/>
              </a:defRPr>
            </a:lvl7pPr>
            <a:lvl8pPr marL="4153972" indent="0" algn="ctr" defTabSz="914400" rtl="0" eaLnBrk="1" latinLnBrk="0" hangingPunct="1">
              <a:lnSpc>
                <a:spcPct val="90000"/>
              </a:lnSpc>
              <a:spcBef>
                <a:spcPts val="500"/>
              </a:spcBef>
              <a:buFont typeface="Arial" panose="020B0604020202020204" pitchFamily="34" charset="0"/>
              <a:buNone/>
              <a:defRPr sz="2077" kern="1200">
                <a:solidFill>
                  <a:schemeClr val="tx1"/>
                </a:solidFill>
                <a:latin typeface="+mn-lt"/>
                <a:ea typeface="+mn-ea"/>
                <a:cs typeface="+mn-cs"/>
              </a:defRPr>
            </a:lvl8pPr>
            <a:lvl9pPr marL="4747395" indent="0" algn="ctr" defTabSz="914400" rtl="0" eaLnBrk="1" latinLnBrk="0" hangingPunct="1">
              <a:lnSpc>
                <a:spcPct val="90000"/>
              </a:lnSpc>
              <a:spcBef>
                <a:spcPts val="500"/>
              </a:spcBef>
              <a:buFont typeface="Arial" panose="020B0604020202020204" pitchFamily="34" charset="0"/>
              <a:buNone/>
              <a:defRPr sz="2077" kern="1200">
                <a:solidFill>
                  <a:schemeClr val="tx1"/>
                </a:solidFill>
                <a:latin typeface="+mn-lt"/>
                <a:ea typeface="+mn-ea"/>
                <a:cs typeface="+mn-cs"/>
              </a:defRPr>
            </a:lvl9pPr>
          </a:lstStyle>
          <a:p>
            <a:r>
              <a:rPr lang="en-US" sz="3400" b="1" dirty="0">
                <a:latin typeface="Microsoft YaHei UI" panose="020B0400000000000000" pitchFamily="34" charset="-122"/>
                <a:ea typeface="Microsoft YaHei UI" panose="020B0400000000000000" pitchFamily="34" charset="-122"/>
              </a:rPr>
              <a:t>Label Generation Techniques – </a:t>
            </a:r>
            <a:r>
              <a:rPr lang="en-US" sz="3400" b="1" u="sng" dirty="0">
                <a:latin typeface="Microsoft YaHei UI" panose="020B0400000000000000" pitchFamily="34" charset="-122"/>
                <a:ea typeface="Microsoft YaHei UI" panose="020B0400000000000000" pitchFamily="34" charset="-122"/>
              </a:rPr>
              <a:t>Local Minima</a:t>
            </a:r>
          </a:p>
        </p:txBody>
      </p:sp>
    </p:spTree>
    <p:extLst>
      <p:ext uri="{BB962C8B-B14F-4D97-AF65-F5344CB8AC3E}">
        <p14:creationId xmlns:p14="http://schemas.microsoft.com/office/powerpoint/2010/main" val="3000297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2801978" y="3154017"/>
            <a:ext cx="6592805" cy="549965"/>
          </a:xfrm>
        </p:spPr>
        <p:txBody>
          <a:bodyPr>
            <a:normAutofit/>
          </a:bodyPr>
          <a:lstStyle/>
          <a:p>
            <a:r>
              <a:rPr lang="en-US" sz="5000" dirty="0">
                <a:latin typeface="+mj-lt"/>
              </a:rPr>
              <a:t>4. Feature Engineering</a:t>
            </a:r>
          </a:p>
        </p:txBody>
      </p:sp>
    </p:spTree>
    <p:extLst>
      <p:ext uri="{BB962C8B-B14F-4D97-AF65-F5344CB8AC3E}">
        <p14:creationId xmlns:p14="http://schemas.microsoft.com/office/powerpoint/2010/main" val="135801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2609425" y="288183"/>
            <a:ext cx="6977911" cy="492556"/>
          </a:xfrm>
        </p:spPr>
        <p:txBody>
          <a:bodyPr>
            <a:normAutofit/>
          </a:bodyPr>
          <a:lstStyle/>
          <a:p>
            <a:r>
              <a:rPr lang="en-US" sz="3400" b="1" dirty="0">
                <a:latin typeface="+mj-lt"/>
              </a:rPr>
              <a:t>Overview of Feature Engineering</a:t>
            </a:r>
          </a:p>
        </p:txBody>
      </p:sp>
      <p:sp>
        <p:nvSpPr>
          <p:cNvPr id="3" name="TextBox 2">
            <a:extLst>
              <a:ext uri="{FF2B5EF4-FFF2-40B4-BE49-F238E27FC236}">
                <a16:creationId xmlns:a16="http://schemas.microsoft.com/office/drawing/2014/main" id="{67C8E37E-8DE7-385F-C348-ED0BABEE48C8}"/>
              </a:ext>
            </a:extLst>
          </p:cNvPr>
          <p:cNvSpPr txBox="1"/>
          <p:nvPr/>
        </p:nvSpPr>
        <p:spPr>
          <a:xfrm>
            <a:off x="597159" y="948690"/>
            <a:ext cx="11122089" cy="5663089"/>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SG" sz="2800" b="0" i="0" u="none" strike="noStrike" dirty="0">
                <a:effectLst/>
                <a:latin typeface="Microsoft YaHei" panose="020B0503020204020204" pitchFamily="34" charset="-122"/>
                <a:ea typeface="Microsoft YaHei" panose="020B0503020204020204" pitchFamily="34" charset="-122"/>
              </a:rPr>
              <a:t>Feature engineering is the process of creating new features that capture meaningful patterns or relationships in the data.</a:t>
            </a:r>
          </a:p>
          <a:p>
            <a:pPr marL="1371678" lvl="2" indent="-457200">
              <a:buFont typeface="Wingdings" pitchFamily="2" charset="2"/>
              <a:buChar char="Ø"/>
            </a:pPr>
            <a:r>
              <a:rPr lang="en-SG" sz="2800" b="0" i="0" u="none" strike="noStrike" dirty="0">
                <a:effectLst/>
                <a:latin typeface="Microsoft YaHei" panose="020B0503020204020204" pitchFamily="34" charset="-122"/>
                <a:ea typeface="Microsoft YaHei" panose="020B0503020204020204" pitchFamily="34" charset="-122"/>
              </a:rPr>
              <a:t>Thus, Feature engineering is a critical step in building effective machine learning models.</a:t>
            </a:r>
          </a:p>
          <a:p>
            <a:pPr marL="1371678" lvl="2" indent="-457200">
              <a:buFont typeface="Wingdings" pitchFamily="2" charset="2"/>
              <a:buChar char="Ø"/>
            </a:pPr>
            <a:endParaRPr lang="en-SG" sz="2800" b="0" i="0" u="none" strike="noStrike" dirty="0">
              <a:effectLst/>
              <a:latin typeface="Microsoft YaHei" panose="020B0503020204020204" pitchFamily="34" charset="-122"/>
              <a:ea typeface="Microsoft YaHei" panose="020B0503020204020204" pitchFamily="34" charset="-122"/>
            </a:endParaRPr>
          </a:p>
          <a:p>
            <a:pPr marL="457200" indent="-457200" algn="l">
              <a:buFont typeface="Arial" panose="020B0604020202020204" pitchFamily="34" charset="0"/>
              <a:buChar char="•"/>
            </a:pPr>
            <a:r>
              <a:rPr lang="en-SG" sz="2800" b="0" i="0" u="none" strike="noStrike" dirty="0">
                <a:effectLst/>
                <a:latin typeface="Microsoft YaHei" panose="020B0503020204020204" pitchFamily="34" charset="-122"/>
                <a:ea typeface="Microsoft YaHei" panose="020B0503020204020204" pitchFamily="34" charset="-122"/>
              </a:rPr>
              <a:t>Our pipeline of custom features complements the original features provided by the competition and enhances the information in our data.</a:t>
            </a:r>
          </a:p>
          <a:p>
            <a:pPr marL="457200" indent="-457200" algn="l">
              <a:buFont typeface="Arial" panose="020B0604020202020204" pitchFamily="34" charset="0"/>
              <a:buChar char="•"/>
            </a:pPr>
            <a:endParaRPr lang="en-SG" sz="2800" b="0" i="0" u="none" strike="noStrike" dirty="0">
              <a:effectLst/>
              <a:latin typeface="Microsoft YaHei" panose="020B0503020204020204" pitchFamily="34" charset="-122"/>
              <a:ea typeface="Microsoft YaHei" panose="020B0503020204020204" pitchFamily="34" charset="-122"/>
            </a:endParaRPr>
          </a:p>
          <a:p>
            <a:pPr marL="457200" indent="-457200" algn="l">
              <a:buFont typeface="Arial" panose="020B0604020202020204" pitchFamily="34" charset="0"/>
              <a:buChar char="•"/>
            </a:pPr>
            <a:r>
              <a:rPr lang="en-SG" sz="2800" b="0" i="0" u="none" strike="noStrike" dirty="0">
                <a:effectLst/>
                <a:latin typeface="Microsoft YaHei" panose="020B0503020204020204" pitchFamily="34" charset="-122"/>
                <a:ea typeface="Microsoft YaHei" panose="020B0503020204020204" pitchFamily="34" charset="-122"/>
              </a:rPr>
              <a:t>These features enable our models to capture meaningful patterns and relationships in the price and volume dynamics of the financial instruments we are </a:t>
            </a:r>
            <a:r>
              <a:rPr lang="en-SG" sz="2800" b="0" i="0" u="none" strike="noStrike" dirty="0" err="1">
                <a:effectLst/>
                <a:latin typeface="Microsoft YaHei" panose="020B0503020204020204" pitchFamily="34" charset="-122"/>
                <a:ea typeface="Microsoft YaHei" panose="020B0503020204020204" pitchFamily="34" charset="-122"/>
              </a:rPr>
              <a:t>analyzing</a:t>
            </a:r>
            <a:r>
              <a:rPr lang="en-SG" sz="2800" b="0" i="0" u="none" strike="noStrike" dirty="0">
                <a:effectLst/>
                <a:latin typeface="Microsoft YaHei" panose="020B0503020204020204" pitchFamily="34" charset="-122"/>
                <a:ea typeface="Microsoft YaHei" panose="020B0503020204020204" pitchFamily="34" charset="-122"/>
              </a:rPr>
              <a:t>.</a:t>
            </a:r>
          </a:p>
          <a:p>
            <a:pPr algn="l">
              <a:buFont typeface="Arial" panose="020B0604020202020204" pitchFamily="34" charset="0"/>
              <a:buChar char="•"/>
            </a:pPr>
            <a:endParaRPr lang="en-SG" sz="3200" b="0" i="0" u="none" strike="noStrike" dirty="0">
              <a:solidFill>
                <a:srgbClr val="D1D5DB"/>
              </a:solidFill>
              <a:effectLst/>
              <a:latin typeface="Söhne"/>
            </a:endParaRPr>
          </a:p>
        </p:txBody>
      </p:sp>
    </p:spTree>
    <p:extLst>
      <p:ext uri="{BB962C8B-B14F-4D97-AF65-F5344CB8AC3E}">
        <p14:creationId xmlns:p14="http://schemas.microsoft.com/office/powerpoint/2010/main" val="51342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3066625" y="311498"/>
            <a:ext cx="6063511" cy="532911"/>
          </a:xfrm>
        </p:spPr>
        <p:txBody>
          <a:bodyPr>
            <a:normAutofit/>
          </a:bodyPr>
          <a:lstStyle/>
          <a:p>
            <a:r>
              <a:rPr lang="en-US" sz="3400" b="1" dirty="0">
                <a:latin typeface="+mj-lt"/>
              </a:rPr>
              <a:t>Feature Engineering Pipeline</a:t>
            </a:r>
          </a:p>
        </p:txBody>
      </p:sp>
      <p:sp>
        <p:nvSpPr>
          <p:cNvPr id="3" name="TextBox 2">
            <a:extLst>
              <a:ext uri="{FF2B5EF4-FFF2-40B4-BE49-F238E27FC236}">
                <a16:creationId xmlns:a16="http://schemas.microsoft.com/office/drawing/2014/main" id="{67C8E37E-8DE7-385F-C348-ED0BABEE48C8}"/>
              </a:ext>
            </a:extLst>
          </p:cNvPr>
          <p:cNvSpPr txBox="1"/>
          <p:nvPr/>
        </p:nvSpPr>
        <p:spPr>
          <a:xfrm>
            <a:off x="708287" y="844409"/>
            <a:ext cx="11234898" cy="5539978"/>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SG" sz="1900" b="0" i="0" u="none" strike="noStrike" dirty="0">
                <a:effectLst/>
                <a:latin typeface="Microsoft YaHei UI" panose="020B0503020204020204" pitchFamily="34" charset="-122"/>
                <a:ea typeface="Microsoft YaHei UI" panose="020B0503020204020204" pitchFamily="34" charset="-122"/>
              </a:rPr>
              <a:t>Our pipeline consists of several custom transformers that perform specific operations on the data</a:t>
            </a:r>
          </a:p>
          <a:p>
            <a:pPr marL="342900" indent="-342900" algn="l">
              <a:buFont typeface="Arial" panose="020B0604020202020204" pitchFamily="34" charset="0"/>
              <a:buChar char="•"/>
            </a:pPr>
            <a:endParaRPr lang="en-SG" sz="1900" b="0" i="0" u="none" strike="noStrike" dirty="0">
              <a:effectLst/>
              <a:latin typeface="Microsoft YaHei UI" panose="020B0503020204020204" pitchFamily="34" charset="-122"/>
              <a:ea typeface="Microsoft YaHei UI" panose="020B0503020204020204" pitchFamily="34" charset="-122"/>
            </a:endParaRPr>
          </a:p>
          <a:p>
            <a:pPr marL="342900" indent="-342900" algn="l">
              <a:buFont typeface="Arial" panose="020B0604020202020204" pitchFamily="34" charset="0"/>
              <a:buChar char="•"/>
            </a:pPr>
            <a:r>
              <a:rPr lang="en-SG" sz="1900" b="0" i="0" u="none" strike="noStrike" dirty="0">
                <a:effectLst/>
                <a:latin typeface="Microsoft YaHei UI" panose="020B0503020204020204" pitchFamily="34" charset="-122"/>
                <a:ea typeface="Microsoft YaHei UI" panose="020B0503020204020204" pitchFamily="34" charset="-122"/>
              </a:rPr>
              <a:t>These operations include:</a:t>
            </a:r>
          </a:p>
          <a:p>
            <a:pPr marL="800100" lvl="1" indent="-342900" algn="l">
              <a:buFont typeface="Wingdings" pitchFamily="2" charset="2"/>
              <a:buChar char="Ø"/>
            </a:pPr>
            <a:r>
              <a:rPr lang="en-SG" sz="1900" b="0" i="0" u="none" strike="noStrike" dirty="0">
                <a:effectLst/>
                <a:latin typeface="Microsoft YaHei UI" panose="020B0503020204020204" pitchFamily="34" charset="-122"/>
                <a:ea typeface="Microsoft YaHei UI" panose="020B0503020204020204" pitchFamily="34" charset="-122"/>
              </a:rPr>
              <a:t>Ratio limits</a:t>
            </a:r>
          </a:p>
          <a:p>
            <a:pPr marL="800100" lvl="1" indent="-342900" algn="l">
              <a:buFont typeface="Wingdings" pitchFamily="2" charset="2"/>
              <a:buChar char="Ø"/>
            </a:pPr>
            <a:r>
              <a:rPr lang="en-SG" sz="1900" b="0" i="0" u="none" strike="noStrike" dirty="0">
                <a:effectLst/>
                <a:latin typeface="Microsoft YaHei UI" panose="020B0503020204020204" pitchFamily="34" charset="-122"/>
                <a:ea typeface="Microsoft YaHei UI" panose="020B0503020204020204" pitchFamily="34" charset="-122"/>
              </a:rPr>
              <a:t>Weighted average commission price spread</a:t>
            </a:r>
          </a:p>
          <a:p>
            <a:pPr marL="800100" lvl="1" indent="-342900" algn="l">
              <a:buFont typeface="Wingdings" pitchFamily="2" charset="2"/>
              <a:buChar char="Ø"/>
            </a:pPr>
            <a:r>
              <a:rPr lang="en-SG" sz="1900" b="0" i="0" u="none" strike="noStrike" dirty="0">
                <a:effectLst/>
                <a:latin typeface="Microsoft YaHei UI" panose="020B0503020204020204" pitchFamily="34" charset="-122"/>
                <a:ea typeface="Microsoft YaHei UI" panose="020B0503020204020204" pitchFamily="34" charset="-122"/>
              </a:rPr>
              <a:t>Latest transaction price to tick difference (shifted)</a:t>
            </a:r>
          </a:p>
          <a:p>
            <a:pPr marL="800100" lvl="1" indent="-342900" algn="l">
              <a:buFont typeface="Wingdings" pitchFamily="2" charset="2"/>
              <a:buChar char="Ø"/>
            </a:pPr>
            <a:r>
              <a:rPr lang="en-SG" sz="1900" b="0" i="0" u="none" strike="noStrike" dirty="0">
                <a:effectLst/>
                <a:latin typeface="Microsoft YaHei UI" panose="020B0503020204020204" pitchFamily="34" charset="-122"/>
                <a:ea typeface="Microsoft YaHei UI" panose="020B0503020204020204" pitchFamily="34" charset="-122"/>
              </a:rPr>
              <a:t>Spread</a:t>
            </a:r>
          </a:p>
          <a:p>
            <a:pPr marL="800100" lvl="1" indent="-342900" algn="l">
              <a:buFont typeface="Wingdings" pitchFamily="2" charset="2"/>
              <a:buChar char="Ø"/>
            </a:pPr>
            <a:r>
              <a:rPr lang="en-SG" sz="1900" b="0" i="0" u="none" strike="noStrike" dirty="0">
                <a:effectLst/>
                <a:latin typeface="Microsoft YaHei UI" panose="020B0503020204020204" pitchFamily="34" charset="-122"/>
                <a:ea typeface="Microsoft YaHei UI" panose="020B0503020204020204" pitchFamily="34" charset="-122"/>
              </a:rPr>
              <a:t>Rolling commission price spread means (5, 10, 15, 25, 50, 100)</a:t>
            </a:r>
          </a:p>
          <a:p>
            <a:pPr marL="800100" lvl="1" indent="-342900" algn="l">
              <a:buFont typeface="Wingdings" pitchFamily="2" charset="2"/>
              <a:buChar char="Ø"/>
            </a:pPr>
            <a:r>
              <a:rPr lang="en-SG" sz="1900" b="0" i="0" u="none" strike="noStrike" dirty="0">
                <a:effectLst/>
                <a:latin typeface="Microsoft YaHei UI" panose="020B0503020204020204" pitchFamily="34" charset="-122"/>
                <a:ea typeface="Microsoft YaHei UI" panose="020B0503020204020204" pitchFamily="34" charset="-122"/>
              </a:rPr>
              <a:t>Rolling transaction price means (5, 10, 15, 25, 50, 100)</a:t>
            </a:r>
          </a:p>
          <a:p>
            <a:pPr marL="800100" lvl="1" indent="-342900" algn="l">
              <a:buFont typeface="Wingdings" pitchFamily="2" charset="2"/>
              <a:buChar char="Ø"/>
            </a:pPr>
            <a:r>
              <a:rPr lang="en-SG" sz="1900" b="0" i="0" u="none" strike="noStrike" dirty="0">
                <a:effectLst/>
                <a:latin typeface="Microsoft YaHei UI" panose="020B0503020204020204" pitchFamily="34" charset="-122"/>
                <a:ea typeface="Microsoft YaHei UI" panose="020B0503020204020204" pitchFamily="34" charset="-122"/>
              </a:rPr>
              <a:t>Transaction volume</a:t>
            </a:r>
          </a:p>
          <a:p>
            <a:pPr marL="800100" lvl="1" indent="-342900" algn="l">
              <a:buFont typeface="Wingdings" pitchFamily="2" charset="2"/>
              <a:buChar char="Ø"/>
            </a:pPr>
            <a:r>
              <a:rPr lang="en-SG" sz="1900" b="0" i="0" u="none" strike="noStrike" dirty="0">
                <a:effectLst/>
                <a:latin typeface="Microsoft YaHei UI" panose="020B0503020204020204" pitchFamily="34" charset="-122"/>
                <a:ea typeface="Microsoft YaHei UI" panose="020B0503020204020204" pitchFamily="34" charset="-122"/>
              </a:rPr>
              <a:t>Rolling commission price spread mean differences (5, 10, 15, 25, 50, 100)</a:t>
            </a:r>
          </a:p>
          <a:p>
            <a:pPr marL="800100" lvl="1" indent="-342900" algn="l">
              <a:buFont typeface="Wingdings" pitchFamily="2" charset="2"/>
              <a:buChar char="Ø"/>
            </a:pPr>
            <a:r>
              <a:rPr lang="en-SG" sz="1900" b="0" i="0" u="none" strike="noStrike" dirty="0">
                <a:effectLst/>
                <a:latin typeface="Microsoft YaHei UI" panose="020B0503020204020204" pitchFamily="34" charset="-122"/>
                <a:ea typeface="Microsoft YaHei UI" panose="020B0503020204020204" pitchFamily="34" charset="-122"/>
              </a:rPr>
              <a:t>Rolling transaction price mean differences (5, 10, 15, 25, 50, 100)</a:t>
            </a:r>
          </a:p>
          <a:p>
            <a:pPr marL="800100" lvl="1" indent="-342900" algn="l">
              <a:buFont typeface="Wingdings" pitchFamily="2" charset="2"/>
              <a:buChar char="Ø"/>
            </a:pPr>
            <a:r>
              <a:rPr lang="en-SG" sz="1900" b="0" i="0" u="none" strike="noStrike" dirty="0">
                <a:effectLst/>
                <a:latin typeface="Microsoft YaHei UI" panose="020B0503020204020204" pitchFamily="34" charset="-122"/>
                <a:ea typeface="Microsoft YaHei UI" panose="020B0503020204020204" pitchFamily="34" charset="-122"/>
              </a:rPr>
              <a:t>N-day regression (5, 10, 15, 25, 50)</a:t>
            </a:r>
            <a:endParaRPr lang="en-SG" sz="1900" dirty="0">
              <a:latin typeface="Microsoft YaHei UI" panose="020B0503020204020204" pitchFamily="34" charset="-122"/>
              <a:ea typeface="Microsoft YaHei UI" panose="020B0503020204020204" pitchFamily="34" charset="-122"/>
            </a:endParaRPr>
          </a:p>
          <a:p>
            <a:pPr marL="742950" lvl="1" indent="-285750" algn="l">
              <a:buFont typeface="Arial" panose="020B0604020202020204" pitchFamily="34" charset="0"/>
              <a:buChar char="•"/>
            </a:pPr>
            <a:endParaRPr lang="en-SG" sz="1900" b="0" i="0" u="none" strike="noStrike" dirty="0">
              <a:effectLst/>
              <a:latin typeface="Microsoft YaHei UI" panose="020B0503020204020204" pitchFamily="34" charset="-122"/>
              <a:ea typeface="Microsoft YaHei UI" panose="020B0503020204020204" pitchFamily="34" charset="-122"/>
            </a:endParaRPr>
          </a:p>
          <a:p>
            <a:pPr marL="342900" indent="-342900">
              <a:buFont typeface="Arial" panose="020B0604020202020204" pitchFamily="34" charset="0"/>
              <a:buChar char="•"/>
            </a:pPr>
            <a:r>
              <a:rPr lang="en-SG" sz="1900" b="0" i="0" u="none" strike="noStrike" dirty="0">
                <a:effectLst/>
                <a:latin typeface="Microsoft YaHei UI" panose="020B0503020204020204" pitchFamily="34" charset="-122"/>
                <a:ea typeface="Microsoft YaHei UI" panose="020B0503020204020204" pitchFamily="34" charset="-122"/>
              </a:rPr>
              <a:t>By applying these transformations to the raw tick data, we can extract meaningful features that capture the underlying patterns and trends in the data, and use them to train accurate machine learning models.</a:t>
            </a:r>
          </a:p>
          <a:p>
            <a:pPr marL="742950" lvl="1" indent="-285750" algn="l">
              <a:buFont typeface="Arial" panose="020B0604020202020204" pitchFamily="34" charset="0"/>
              <a:buChar char="•"/>
            </a:pPr>
            <a:endParaRPr lang="en-SG" dirty="0">
              <a:solidFill>
                <a:srgbClr val="D1D5DB"/>
              </a:solidFill>
              <a:latin typeface="Söhne"/>
            </a:endParaRPr>
          </a:p>
        </p:txBody>
      </p:sp>
    </p:spTree>
    <p:extLst>
      <p:ext uri="{BB962C8B-B14F-4D97-AF65-F5344CB8AC3E}">
        <p14:creationId xmlns:p14="http://schemas.microsoft.com/office/powerpoint/2010/main" val="45400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2142894" y="266384"/>
            <a:ext cx="7910973" cy="514251"/>
          </a:xfrm>
        </p:spPr>
        <p:txBody>
          <a:bodyPr>
            <a:noAutofit/>
          </a:bodyPr>
          <a:lstStyle/>
          <a:p>
            <a:r>
              <a:rPr lang="en-US" sz="3400" b="1" dirty="0">
                <a:latin typeface="Microsoft YaHei UI" panose="020B0503020204020204" pitchFamily="34" charset="-122"/>
                <a:ea typeface="Microsoft YaHei UI" panose="020B0503020204020204" pitchFamily="34" charset="-122"/>
              </a:rPr>
              <a:t>Example Feature: N-day Regression</a:t>
            </a:r>
          </a:p>
        </p:txBody>
      </p:sp>
      <p:sp>
        <p:nvSpPr>
          <p:cNvPr id="3" name="TextBox 2">
            <a:extLst>
              <a:ext uri="{FF2B5EF4-FFF2-40B4-BE49-F238E27FC236}">
                <a16:creationId xmlns:a16="http://schemas.microsoft.com/office/drawing/2014/main" id="{61753436-47E5-003C-A909-CFABE3CB7A1B}"/>
              </a:ext>
            </a:extLst>
          </p:cNvPr>
          <p:cNvSpPr txBox="1"/>
          <p:nvPr/>
        </p:nvSpPr>
        <p:spPr>
          <a:xfrm>
            <a:off x="1127909" y="1115617"/>
            <a:ext cx="9940943" cy="5909310"/>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SG" sz="3200" dirty="0">
                <a:effectLst/>
                <a:latin typeface="Microsoft YaHei UI" panose="020B0503020204020204" pitchFamily="34" charset="-122"/>
                <a:ea typeface="Microsoft YaHei UI" panose="020B0503020204020204" pitchFamily="34" charset="-122"/>
              </a:rPr>
              <a:t>N-day regression calculates the slope of a linear regression line over a rolling window of n days </a:t>
            </a:r>
          </a:p>
          <a:p>
            <a:r>
              <a:rPr lang="en-SG" sz="3200" dirty="0">
                <a:latin typeface="Microsoft YaHei UI" panose="020B0503020204020204" pitchFamily="34" charset="-122"/>
                <a:ea typeface="Microsoft YaHei UI" panose="020B0503020204020204" pitchFamily="34" charset="-122"/>
              </a:rPr>
              <a:t>    </a:t>
            </a:r>
            <a:r>
              <a:rPr lang="en-SG" sz="3200" dirty="0">
                <a:effectLst/>
                <a:latin typeface="Microsoft YaHei UI" panose="020B0503020204020204" pitchFamily="34" charset="-122"/>
                <a:ea typeface="Microsoft YaHei UI" panose="020B0503020204020204" pitchFamily="34" charset="-122"/>
              </a:rPr>
              <a:t>for a given stock</a:t>
            </a:r>
          </a:p>
          <a:p>
            <a:endParaRPr lang="en-SG" sz="3200" dirty="0">
              <a:effectLst/>
              <a:latin typeface="Microsoft YaHei UI" panose="020B0503020204020204" pitchFamily="34" charset="-122"/>
              <a:ea typeface="Microsoft YaHei UI" panose="020B0503020204020204" pitchFamily="34" charset="-122"/>
            </a:endParaRPr>
          </a:p>
          <a:p>
            <a:pPr marL="457200" indent="-457200">
              <a:buFont typeface="Arial" panose="020B0604020202020204" pitchFamily="34" charset="0"/>
              <a:buChar char="•"/>
            </a:pPr>
            <a:r>
              <a:rPr lang="en-SG" sz="3200" b="0" i="0" u="none" strike="noStrike" dirty="0">
                <a:effectLst/>
                <a:latin typeface="Microsoft YaHei UI" panose="020B0503020204020204" pitchFamily="34" charset="-122"/>
                <a:ea typeface="Microsoft YaHei UI" panose="020B0503020204020204" pitchFamily="34" charset="-122"/>
              </a:rPr>
              <a:t>This feature captures the trend and direction of the price movement over time, allowing the model to better predict future price movements. </a:t>
            </a:r>
          </a:p>
          <a:p>
            <a:endParaRPr lang="en-SG" sz="3200" dirty="0">
              <a:effectLst/>
              <a:latin typeface="Microsoft YaHei UI" panose="020B0503020204020204" pitchFamily="34" charset="-122"/>
              <a:ea typeface="Microsoft YaHei UI" panose="020B0503020204020204" pitchFamily="34" charset="-122"/>
            </a:endParaRPr>
          </a:p>
          <a:p>
            <a:pPr marL="457200" indent="-457200">
              <a:buFont typeface="Arial" panose="020B0604020202020204" pitchFamily="34" charset="0"/>
              <a:buChar char="•"/>
            </a:pPr>
            <a:r>
              <a:rPr lang="en-SG" sz="3200" dirty="0">
                <a:effectLst/>
                <a:latin typeface="Microsoft YaHei UI" panose="020B0503020204020204" pitchFamily="34" charset="-122"/>
                <a:ea typeface="Microsoft YaHei UI" panose="020B0503020204020204" pitchFamily="34" charset="-122"/>
              </a:rPr>
              <a:t>We generate N-day regression features for various window sizes (5, 10, 15, 25, 50)</a:t>
            </a:r>
          </a:p>
          <a:p>
            <a:br>
              <a:rPr lang="en-SG" sz="3200" dirty="0">
                <a:effectLst/>
              </a:rPr>
            </a:br>
            <a:endParaRPr lang="en-SG" sz="3200" dirty="0">
              <a:effectLst/>
            </a:endParaRPr>
          </a:p>
        </p:txBody>
      </p:sp>
    </p:spTree>
    <p:extLst>
      <p:ext uri="{BB962C8B-B14F-4D97-AF65-F5344CB8AC3E}">
        <p14:creationId xmlns:p14="http://schemas.microsoft.com/office/powerpoint/2010/main" val="149159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3175670" y="232199"/>
            <a:ext cx="5223756" cy="627569"/>
          </a:xfrm>
        </p:spPr>
        <p:txBody>
          <a:bodyPr>
            <a:normAutofit/>
          </a:bodyPr>
          <a:lstStyle/>
          <a:p>
            <a:r>
              <a:rPr lang="en-US" sz="3400" b="1" dirty="0">
                <a:latin typeface="+mj-lt"/>
              </a:rPr>
              <a:t>More Example Features</a:t>
            </a:r>
          </a:p>
        </p:txBody>
      </p:sp>
      <p:sp>
        <p:nvSpPr>
          <p:cNvPr id="3" name="TextBox 2">
            <a:extLst>
              <a:ext uri="{FF2B5EF4-FFF2-40B4-BE49-F238E27FC236}">
                <a16:creationId xmlns:a16="http://schemas.microsoft.com/office/drawing/2014/main" id="{67C8E37E-8DE7-385F-C348-ED0BABEE48C8}"/>
              </a:ext>
            </a:extLst>
          </p:cNvPr>
          <p:cNvSpPr txBox="1"/>
          <p:nvPr/>
        </p:nvSpPr>
        <p:spPr>
          <a:xfrm>
            <a:off x="765462" y="1009058"/>
            <a:ext cx="10665837" cy="4847481"/>
          </a:xfrm>
          <a:prstGeom prst="rect">
            <a:avLst/>
          </a:prstGeom>
          <a:noFill/>
        </p:spPr>
        <p:txBody>
          <a:bodyPr wrap="square" lIns="0" tIns="0" rIns="0" bIns="0" rtlCol="0">
            <a:spAutoFit/>
          </a:bodyPr>
          <a:lstStyle/>
          <a:p>
            <a:endParaRPr lang="en-SG" dirty="0">
              <a:solidFill>
                <a:srgbClr val="D1D5DB"/>
              </a:solidFill>
              <a:latin typeface="Microsoft YaHei UI" panose="020B0503020204020204" pitchFamily="34" charset="-122"/>
              <a:ea typeface="Microsoft YaHei UI" panose="020B0503020204020204" pitchFamily="34" charset="-122"/>
            </a:endParaRPr>
          </a:p>
          <a:p>
            <a:pPr algn="l"/>
            <a:endParaRPr lang="en-SG" sz="2700" b="0" i="0" u="none" strike="noStrike" dirty="0">
              <a:effectLst/>
              <a:latin typeface="Microsoft YaHei UI" panose="020B0503020204020204" pitchFamily="34" charset="-122"/>
              <a:ea typeface="Microsoft YaHei UI" panose="020B0503020204020204" pitchFamily="34" charset="-122"/>
            </a:endParaRPr>
          </a:p>
          <a:p>
            <a:pPr algn="l">
              <a:buFont typeface="Arial" panose="020B0604020202020204" pitchFamily="34" charset="0"/>
              <a:buChar char="•"/>
            </a:pPr>
            <a:r>
              <a:rPr lang="en-SG" sz="2700" b="0" i="0" u="none" strike="noStrike" dirty="0">
                <a:effectLst/>
                <a:latin typeface="Microsoft YaHei UI" panose="020B0503020204020204" pitchFamily="34" charset="-122"/>
                <a:ea typeface="Microsoft YaHei UI" panose="020B0503020204020204" pitchFamily="34" charset="-122"/>
              </a:rPr>
              <a:t>LatestTransactionPriceToTickDiffShift1: Calculates the difference between the latest transaction price and the tick price from the previous tick.</a:t>
            </a:r>
          </a:p>
          <a:p>
            <a:pPr algn="l">
              <a:buFont typeface="Arial" panose="020B0604020202020204" pitchFamily="34" charset="0"/>
              <a:buChar char="•"/>
            </a:pPr>
            <a:endParaRPr lang="en-SG" sz="2700" b="0" i="0" u="none" strike="noStrike" dirty="0">
              <a:effectLst/>
              <a:latin typeface="Microsoft YaHei UI" panose="020B0503020204020204" pitchFamily="34" charset="-122"/>
              <a:ea typeface="Microsoft YaHei UI" panose="020B0503020204020204" pitchFamily="34" charset="-122"/>
            </a:endParaRPr>
          </a:p>
          <a:p>
            <a:pPr algn="l">
              <a:buFont typeface="Arial" panose="020B0604020202020204" pitchFamily="34" charset="0"/>
              <a:buChar char="•"/>
            </a:pPr>
            <a:r>
              <a:rPr lang="en-SG" sz="2700" b="0" i="0" u="none" strike="noStrike" dirty="0" err="1">
                <a:effectLst/>
                <a:latin typeface="Microsoft YaHei UI" panose="020B0503020204020204" pitchFamily="34" charset="-122"/>
                <a:ea typeface="Microsoft YaHei UI" panose="020B0503020204020204" pitchFamily="34" charset="-122"/>
              </a:rPr>
              <a:t>RollingTransPriceMeanDiff</a:t>
            </a:r>
            <a:r>
              <a:rPr lang="en-SG" sz="2700" b="0" i="0" u="none" strike="noStrike" dirty="0">
                <a:effectLst/>
                <a:latin typeface="Microsoft YaHei UI" panose="020B0503020204020204" pitchFamily="34" charset="-122"/>
                <a:ea typeface="Microsoft YaHei UI" panose="020B0503020204020204" pitchFamily="34" charset="-122"/>
              </a:rPr>
              <a:t>: Calculates the difference between the rolling mean of the transaction price for different windows.</a:t>
            </a:r>
          </a:p>
          <a:p>
            <a:pPr algn="l">
              <a:buFont typeface="Arial" panose="020B0604020202020204" pitchFamily="34" charset="0"/>
              <a:buChar char="•"/>
            </a:pPr>
            <a:endParaRPr lang="en-SG" b="0" i="0" u="none" strike="noStrike" dirty="0">
              <a:solidFill>
                <a:srgbClr val="D1D5DB"/>
              </a:solidFill>
              <a:effectLst/>
              <a:latin typeface="Söhne"/>
            </a:endParaRPr>
          </a:p>
          <a:p>
            <a:pPr algn="l"/>
            <a:endParaRPr lang="en-SG" b="0" i="0" u="none" strike="noStrike" dirty="0">
              <a:solidFill>
                <a:srgbClr val="D1D5DB"/>
              </a:solidFill>
              <a:effectLst/>
              <a:latin typeface="Söhne"/>
            </a:endParaRPr>
          </a:p>
          <a:p>
            <a:endParaRPr lang="en-SG" b="0" i="0" u="none" strike="noStrike" dirty="0">
              <a:solidFill>
                <a:srgbClr val="D1D5DB"/>
              </a:solidFill>
              <a:effectLst/>
              <a:latin typeface="Söhne"/>
            </a:endParaRPr>
          </a:p>
          <a:p>
            <a:endParaRPr lang="en-SG" dirty="0">
              <a:solidFill>
                <a:srgbClr val="D1D5DB"/>
              </a:solidFill>
              <a:latin typeface="Söhne"/>
            </a:endParaRPr>
          </a:p>
          <a:p>
            <a:endParaRPr lang="en-SG" b="0" i="0" u="none" strike="noStrike" dirty="0">
              <a:solidFill>
                <a:srgbClr val="D1D5DB"/>
              </a:solidFill>
              <a:effectLst/>
              <a:latin typeface="Söhne"/>
            </a:endParaRPr>
          </a:p>
          <a:p>
            <a:pPr algn="l">
              <a:buFont typeface="Arial" panose="020B0604020202020204" pitchFamily="34" charset="0"/>
              <a:buChar char="•"/>
            </a:pPr>
            <a:endParaRPr lang="en-SG" b="0" i="0" u="none" strike="noStrike" dirty="0">
              <a:solidFill>
                <a:srgbClr val="D1D5DB"/>
              </a:solidFill>
              <a:effectLst/>
              <a:latin typeface="Söhne"/>
            </a:endParaRPr>
          </a:p>
        </p:txBody>
      </p:sp>
    </p:spTree>
    <p:extLst>
      <p:ext uri="{BB962C8B-B14F-4D97-AF65-F5344CB8AC3E}">
        <p14:creationId xmlns:p14="http://schemas.microsoft.com/office/powerpoint/2010/main" val="88653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4226587" y="3102665"/>
            <a:ext cx="3743587" cy="652670"/>
          </a:xfrm>
        </p:spPr>
        <p:txBody>
          <a:bodyPr>
            <a:normAutofit/>
          </a:bodyPr>
          <a:lstStyle/>
          <a:p>
            <a:r>
              <a:rPr lang="en-US" sz="5000" dirty="0">
                <a:latin typeface="+mj-lt"/>
              </a:rPr>
              <a:t>5. Modelling</a:t>
            </a:r>
          </a:p>
        </p:txBody>
      </p:sp>
    </p:spTree>
    <p:extLst>
      <p:ext uri="{BB962C8B-B14F-4D97-AF65-F5344CB8AC3E}">
        <p14:creationId xmlns:p14="http://schemas.microsoft.com/office/powerpoint/2010/main" val="272319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CB2B6A0-7E49-4AC6-A635-78A578B3A60A}"/>
              </a:ext>
            </a:extLst>
          </p:cNvPr>
          <p:cNvSpPr>
            <a:spLocks noGrp="1"/>
          </p:cNvSpPr>
          <p:nvPr>
            <p:ph type="subTitle" idx="1"/>
          </p:nvPr>
        </p:nvSpPr>
        <p:spPr/>
        <p:txBody>
          <a:bodyPr/>
          <a:lstStyle/>
          <a:p>
            <a:r>
              <a:rPr lang="en-MY" dirty="0">
                <a:latin typeface="+mj-lt"/>
              </a:rPr>
              <a:t>Team members</a:t>
            </a:r>
          </a:p>
        </p:txBody>
      </p:sp>
      <p:sp>
        <p:nvSpPr>
          <p:cNvPr id="4" name="TextBox 3">
            <a:extLst>
              <a:ext uri="{FF2B5EF4-FFF2-40B4-BE49-F238E27FC236}">
                <a16:creationId xmlns:a16="http://schemas.microsoft.com/office/drawing/2014/main" id="{D731F4BE-E9F1-294B-8E30-26D50BFCDD34}"/>
              </a:ext>
            </a:extLst>
          </p:cNvPr>
          <p:cNvSpPr txBox="1"/>
          <p:nvPr/>
        </p:nvSpPr>
        <p:spPr>
          <a:xfrm>
            <a:off x="924994" y="4264583"/>
            <a:ext cx="1121927" cy="707886"/>
          </a:xfrm>
          <a:prstGeom prst="rect">
            <a:avLst/>
          </a:prstGeom>
          <a:noFill/>
        </p:spPr>
        <p:txBody>
          <a:bodyPr wrap="square" lIns="0" tIns="0" rIns="0" bIns="0" rtlCol="0">
            <a:spAutoFit/>
          </a:bodyPr>
          <a:lstStyle/>
          <a:p>
            <a:r>
              <a:rPr lang="en-US" sz="1400" dirty="0">
                <a:ln w="0"/>
                <a:solidFill>
                  <a:schemeClr val="tx1"/>
                </a:solidFill>
                <a:latin typeface="+mn-lt"/>
              </a:rPr>
              <a:t>Manan </a:t>
            </a:r>
            <a:r>
              <a:rPr lang="en-US" sz="1400" dirty="0" err="1">
                <a:ln w="0"/>
                <a:solidFill>
                  <a:schemeClr val="tx1"/>
                </a:solidFill>
                <a:latin typeface="+mn-lt"/>
              </a:rPr>
              <a:t>Lohia</a:t>
            </a:r>
            <a:endParaRPr lang="en-US" sz="1400" dirty="0">
              <a:ln w="0"/>
              <a:solidFill>
                <a:schemeClr val="tx1"/>
              </a:solidFill>
              <a:latin typeface="+mn-lt"/>
            </a:endParaRP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2E0F8B2B-DF2E-110F-36C7-CD1B73A9CA1E}"/>
              </a:ext>
            </a:extLst>
          </p:cNvPr>
          <p:cNvSpPr txBox="1"/>
          <p:nvPr/>
        </p:nvSpPr>
        <p:spPr>
          <a:xfrm>
            <a:off x="2509736" y="4513634"/>
            <a:ext cx="1400783" cy="1138773"/>
          </a:xfrm>
          <a:prstGeom prst="rect">
            <a:avLst/>
          </a:prstGeom>
          <a:noFill/>
        </p:spPr>
        <p:txBody>
          <a:bodyPr wrap="square" lIns="0" tIns="0" rIns="0" bIns="0" rtlCol="0">
            <a:spAutoFit/>
          </a:bodyPr>
          <a:lstStyle/>
          <a:p>
            <a:pPr algn="ctr">
              <a:lnSpc>
                <a:spcPct val="150000"/>
              </a:lnSpc>
            </a:pPr>
            <a:r>
              <a:rPr lang="en-US" sz="1400" dirty="0" err="1">
                <a:ln w="0"/>
                <a:solidFill>
                  <a:schemeClr val="tx1"/>
                </a:solidFill>
                <a:latin typeface="+mn-lt"/>
              </a:rPr>
              <a:t>Muthukumaran</a:t>
            </a:r>
            <a:r>
              <a:rPr lang="en-US" sz="1400" dirty="0">
                <a:ln w="0"/>
                <a:solidFill>
                  <a:schemeClr val="tx1"/>
                </a:solidFill>
                <a:latin typeface="+mn-lt"/>
              </a:rPr>
              <a:t> S/O </a:t>
            </a:r>
            <a:r>
              <a:rPr lang="en-US" sz="1400" dirty="0" err="1">
                <a:ln w="0"/>
                <a:solidFill>
                  <a:schemeClr val="tx1"/>
                </a:solidFill>
                <a:latin typeface="+mn-lt"/>
              </a:rPr>
              <a:t>Samiayyan</a:t>
            </a:r>
            <a:endParaRPr lang="en-US" sz="1400" dirty="0">
              <a:ln w="0"/>
              <a:solidFill>
                <a:schemeClr val="tx1"/>
              </a:solidFill>
              <a:latin typeface="+mn-lt"/>
            </a:endParaRP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0BA0696B-3A99-8CA3-3219-FCBF36A9E3AE}"/>
              </a:ext>
            </a:extLst>
          </p:cNvPr>
          <p:cNvSpPr txBox="1"/>
          <p:nvPr/>
        </p:nvSpPr>
        <p:spPr>
          <a:xfrm>
            <a:off x="4380656" y="4244610"/>
            <a:ext cx="1313234" cy="707886"/>
          </a:xfrm>
          <a:prstGeom prst="rect">
            <a:avLst/>
          </a:prstGeom>
          <a:noFill/>
        </p:spPr>
        <p:txBody>
          <a:bodyPr wrap="square" lIns="0" tIns="0" rIns="0" bIns="0" rtlCol="0">
            <a:spAutoFit/>
          </a:bodyPr>
          <a:lstStyle/>
          <a:p>
            <a:r>
              <a:rPr lang="en-US" sz="1400" dirty="0">
                <a:ln w="0"/>
                <a:solidFill>
                  <a:schemeClr val="tx1"/>
                </a:solidFill>
                <a:latin typeface="+mn-lt"/>
              </a:rPr>
              <a:t>Pragati </a:t>
            </a:r>
            <a:r>
              <a:rPr lang="en-US" sz="1400" dirty="0" err="1">
                <a:ln w="0"/>
                <a:solidFill>
                  <a:schemeClr val="tx1"/>
                </a:solidFill>
                <a:latin typeface="+mn-lt"/>
              </a:rPr>
              <a:t>Sangal</a:t>
            </a:r>
            <a:endParaRPr lang="en-US" sz="1400" dirty="0">
              <a:ln w="0"/>
              <a:solidFill>
                <a:schemeClr val="tx1"/>
              </a:solidFill>
              <a:latin typeface="+mn-lt"/>
            </a:endParaRP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p:txBody>
      </p:sp>
      <p:sp>
        <p:nvSpPr>
          <p:cNvPr id="12" name="TextBox 11">
            <a:extLst>
              <a:ext uri="{FF2B5EF4-FFF2-40B4-BE49-F238E27FC236}">
                <a16:creationId xmlns:a16="http://schemas.microsoft.com/office/drawing/2014/main" id="{D9F9105B-4D2D-333C-C9FF-84991C2C2796}"/>
              </a:ext>
            </a:extLst>
          </p:cNvPr>
          <p:cNvSpPr txBox="1"/>
          <p:nvPr/>
        </p:nvSpPr>
        <p:spPr>
          <a:xfrm>
            <a:off x="5856748" y="4520159"/>
            <a:ext cx="1624449" cy="606384"/>
          </a:xfrm>
          <a:prstGeom prst="rect">
            <a:avLst/>
          </a:prstGeom>
          <a:noFill/>
        </p:spPr>
        <p:txBody>
          <a:bodyPr wrap="square" lIns="0" tIns="0" rIns="0" bIns="0" rtlCol="0">
            <a:spAutoFit/>
          </a:bodyPr>
          <a:lstStyle/>
          <a:p>
            <a:pPr algn="ctr">
              <a:lnSpc>
                <a:spcPct val="150000"/>
              </a:lnSpc>
            </a:pPr>
            <a:r>
              <a:rPr lang="en-US" sz="1400" dirty="0">
                <a:ln w="0"/>
                <a:solidFill>
                  <a:schemeClr val="tx1"/>
                </a:solidFill>
                <a:latin typeface="+mn-lt"/>
              </a:rPr>
              <a:t>Prasanna Govindarajan</a:t>
            </a:r>
          </a:p>
        </p:txBody>
      </p:sp>
      <p:sp>
        <p:nvSpPr>
          <p:cNvPr id="13" name="TextBox 12">
            <a:extLst>
              <a:ext uri="{FF2B5EF4-FFF2-40B4-BE49-F238E27FC236}">
                <a16:creationId xmlns:a16="http://schemas.microsoft.com/office/drawing/2014/main" id="{0297765A-5497-E019-4F7E-6FFD7A325EFB}"/>
              </a:ext>
            </a:extLst>
          </p:cNvPr>
          <p:cNvSpPr txBox="1"/>
          <p:nvPr/>
        </p:nvSpPr>
        <p:spPr>
          <a:xfrm>
            <a:off x="7947063" y="4148719"/>
            <a:ext cx="1062884" cy="606384"/>
          </a:xfrm>
          <a:prstGeom prst="rect">
            <a:avLst/>
          </a:prstGeom>
          <a:noFill/>
        </p:spPr>
        <p:txBody>
          <a:bodyPr wrap="square" lIns="0" tIns="0" rIns="0" bIns="0" rtlCol="0">
            <a:spAutoFit/>
          </a:bodyPr>
          <a:lstStyle/>
          <a:p>
            <a:pPr algn="ctr">
              <a:lnSpc>
                <a:spcPct val="150000"/>
              </a:lnSpc>
            </a:pPr>
            <a:r>
              <a:rPr lang="en-US" sz="1400" dirty="0">
                <a:ln w="0"/>
                <a:solidFill>
                  <a:schemeClr val="tx1"/>
                </a:solidFill>
                <a:latin typeface="+mn-lt"/>
              </a:rPr>
              <a:t>Kaushik </a:t>
            </a:r>
            <a:r>
              <a:rPr lang="en-US" sz="1400" dirty="0" err="1">
                <a:ln w="0"/>
                <a:solidFill>
                  <a:schemeClr val="tx1"/>
                </a:solidFill>
                <a:latin typeface="+mn-lt"/>
              </a:rPr>
              <a:t>Asok</a:t>
            </a:r>
            <a:endParaRPr lang="en-US" sz="1400" dirty="0">
              <a:ln w="0"/>
              <a:solidFill>
                <a:schemeClr val="tx1"/>
              </a:solidFill>
              <a:latin typeface="+mn-lt"/>
            </a:endParaRPr>
          </a:p>
        </p:txBody>
      </p:sp>
      <p:sp>
        <p:nvSpPr>
          <p:cNvPr id="14" name="TextBox 13">
            <a:extLst>
              <a:ext uri="{FF2B5EF4-FFF2-40B4-BE49-F238E27FC236}">
                <a16:creationId xmlns:a16="http://schemas.microsoft.com/office/drawing/2014/main" id="{DFB445D4-95CB-F1AE-AE6C-C1EA14CB6812}"/>
              </a:ext>
            </a:extLst>
          </p:cNvPr>
          <p:cNvSpPr txBox="1"/>
          <p:nvPr/>
        </p:nvSpPr>
        <p:spPr>
          <a:xfrm>
            <a:off x="9571512" y="4513634"/>
            <a:ext cx="1360800" cy="283219"/>
          </a:xfrm>
          <a:prstGeom prst="rect">
            <a:avLst/>
          </a:prstGeom>
          <a:noFill/>
        </p:spPr>
        <p:txBody>
          <a:bodyPr wrap="square" lIns="0" tIns="0" rIns="0" bIns="0" rtlCol="0">
            <a:spAutoFit/>
          </a:bodyPr>
          <a:lstStyle/>
          <a:p>
            <a:pPr>
              <a:lnSpc>
                <a:spcPct val="150000"/>
              </a:lnSpc>
            </a:pPr>
            <a:r>
              <a:rPr lang="en-US" sz="1400" dirty="0">
                <a:ln w="0"/>
                <a:solidFill>
                  <a:schemeClr val="tx1"/>
                </a:solidFill>
                <a:latin typeface="+mn-lt"/>
              </a:rPr>
              <a:t>Jung Hyun Park</a:t>
            </a:r>
          </a:p>
        </p:txBody>
      </p:sp>
      <p:pic>
        <p:nvPicPr>
          <p:cNvPr id="32" name="Picture 31" descr="A person wearing glasses&#10;&#10;Description automatically generated with medium confidence">
            <a:extLst>
              <a:ext uri="{FF2B5EF4-FFF2-40B4-BE49-F238E27FC236}">
                <a16:creationId xmlns:a16="http://schemas.microsoft.com/office/drawing/2014/main" id="{1382556B-B78B-F0BE-FAF1-5B20C6CFF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67" y="1223559"/>
            <a:ext cx="2240895" cy="2801119"/>
          </a:xfrm>
          <a:prstGeom prst="parallelogram">
            <a:avLst/>
          </a:prstGeom>
        </p:spPr>
      </p:pic>
      <p:pic>
        <p:nvPicPr>
          <p:cNvPr id="34" name="Picture 33" descr="A picture containing person, person, smiling, blue&#10;&#10;Description automatically generated">
            <a:extLst>
              <a:ext uri="{FF2B5EF4-FFF2-40B4-BE49-F238E27FC236}">
                <a16:creationId xmlns:a16="http://schemas.microsoft.com/office/drawing/2014/main" id="{C4503BAD-47F7-6F59-F868-F3AC0E4855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6672" y="1228254"/>
            <a:ext cx="2240640" cy="2800800"/>
          </a:xfrm>
          <a:prstGeom prst="parallelogram">
            <a:avLst/>
          </a:prstGeom>
        </p:spPr>
      </p:pic>
      <p:pic>
        <p:nvPicPr>
          <p:cNvPr id="36" name="Picture 35" descr="A person in a suit&#10;&#10;Description automatically generated with medium confidence">
            <a:extLst>
              <a:ext uri="{FF2B5EF4-FFF2-40B4-BE49-F238E27FC236}">
                <a16:creationId xmlns:a16="http://schemas.microsoft.com/office/drawing/2014/main" id="{1BF668BE-D3A3-4B7D-C2BD-2EFE036777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1422" y="1585727"/>
            <a:ext cx="2240640" cy="2800800"/>
          </a:xfrm>
          <a:prstGeom prst="parallelogram">
            <a:avLst/>
          </a:prstGeom>
        </p:spPr>
      </p:pic>
      <p:pic>
        <p:nvPicPr>
          <p:cNvPr id="38" name="Picture 37" descr="A person wearing glasses and a suit&#10;&#10;Description automatically generated with medium confidence">
            <a:extLst>
              <a:ext uri="{FF2B5EF4-FFF2-40B4-BE49-F238E27FC236}">
                <a16:creationId xmlns:a16="http://schemas.microsoft.com/office/drawing/2014/main" id="{55544FB2-F61B-A932-8BD8-5EC415803A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6606" y="1240811"/>
            <a:ext cx="2240640" cy="2800800"/>
          </a:xfrm>
          <a:prstGeom prst="parallelogram">
            <a:avLst/>
          </a:prstGeom>
        </p:spPr>
      </p:pic>
      <p:pic>
        <p:nvPicPr>
          <p:cNvPr id="40" name="Picture 39" descr="A person smiling for the camera&#10;&#10;Description automatically generated with low confidence">
            <a:extLst>
              <a:ext uri="{FF2B5EF4-FFF2-40B4-BE49-F238E27FC236}">
                <a16:creationId xmlns:a16="http://schemas.microsoft.com/office/drawing/2014/main" id="{B69D39D5-999B-8E0C-BABD-DAAF047F62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19830" y="1581184"/>
            <a:ext cx="2240640" cy="2800800"/>
          </a:xfrm>
          <a:prstGeom prst="parallelogram">
            <a:avLst/>
          </a:prstGeom>
        </p:spPr>
      </p:pic>
      <p:pic>
        <p:nvPicPr>
          <p:cNvPr id="6" name="Picture 5" descr="A person wearing glasses&#10;&#10;Description automatically generated with low confidence">
            <a:extLst>
              <a:ext uri="{FF2B5EF4-FFF2-40B4-BE49-F238E27FC236}">
                <a16:creationId xmlns:a16="http://schemas.microsoft.com/office/drawing/2014/main" id="{D24976FA-3E97-1DF6-F559-3BAED92D91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0645" y="1581184"/>
            <a:ext cx="2240640" cy="2800800"/>
          </a:xfrm>
          <a:prstGeom prst="parallelogram">
            <a:avLst/>
          </a:prstGeom>
        </p:spPr>
      </p:pic>
    </p:spTree>
    <p:extLst>
      <p:ext uri="{BB962C8B-B14F-4D97-AF65-F5344CB8AC3E}">
        <p14:creationId xmlns:p14="http://schemas.microsoft.com/office/powerpoint/2010/main" val="828375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4260944" y="273118"/>
            <a:ext cx="3674874" cy="495588"/>
          </a:xfrm>
        </p:spPr>
        <p:txBody>
          <a:bodyPr>
            <a:normAutofit/>
          </a:bodyPr>
          <a:lstStyle/>
          <a:p>
            <a:r>
              <a:rPr lang="en-US" sz="3400" b="1" dirty="0">
                <a:latin typeface="Microsoft YaHei UI" panose="020B0503020204020204" pitchFamily="34" charset="-122"/>
                <a:ea typeface="Microsoft YaHei UI" panose="020B0503020204020204" pitchFamily="34" charset="-122"/>
              </a:rPr>
              <a:t>Selected Model </a:t>
            </a:r>
          </a:p>
        </p:txBody>
      </p:sp>
      <p:sp>
        <p:nvSpPr>
          <p:cNvPr id="3" name="TextBox 2">
            <a:extLst>
              <a:ext uri="{FF2B5EF4-FFF2-40B4-BE49-F238E27FC236}">
                <a16:creationId xmlns:a16="http://schemas.microsoft.com/office/drawing/2014/main" id="{B309532A-D350-9978-ECCE-458FEF835BD5}"/>
              </a:ext>
            </a:extLst>
          </p:cNvPr>
          <p:cNvSpPr txBox="1"/>
          <p:nvPr/>
        </p:nvSpPr>
        <p:spPr>
          <a:xfrm>
            <a:off x="804137" y="1010245"/>
            <a:ext cx="10588487" cy="5847755"/>
          </a:xfrm>
          <a:prstGeom prst="rect">
            <a:avLst/>
          </a:prstGeom>
          <a:noFill/>
        </p:spPr>
        <p:txBody>
          <a:bodyPr wrap="square" lIns="0" tIns="0" rIns="0" bIns="0" rtlCol="0">
            <a:spAutoFit/>
          </a:bodyPr>
          <a:lstStyle/>
          <a:p>
            <a:pPr algn="l"/>
            <a:r>
              <a:rPr kumimoji="1" lang="en-US" sz="3200" b="1" u="sng" dirty="0" err="1">
                <a:solidFill>
                  <a:srgbClr val="000000"/>
                </a:solidFill>
                <a:latin typeface="Microsoft YaHei" panose="020B0503020204020204" pitchFamily="34" charset="-122"/>
                <a:ea typeface="Microsoft YaHei" panose="020B0503020204020204" pitchFamily="34" charset="-122"/>
              </a:rPr>
              <a:t>XGBoost</a:t>
            </a:r>
            <a:endParaRPr kumimoji="1" lang="en-US" sz="3200" b="1" u="sng" dirty="0">
              <a:solidFill>
                <a:srgbClr val="000000"/>
              </a:solidFill>
              <a:latin typeface="Microsoft YaHei" panose="020B0503020204020204" pitchFamily="34" charset="-122"/>
              <a:ea typeface="Microsoft YaHei" panose="020B0503020204020204" pitchFamily="34" charset="-122"/>
            </a:endParaRP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a:p>
            <a:pPr marL="457200" indent="-457200" algn="l">
              <a:buFont typeface="Arial" panose="020B0604020202020204" pitchFamily="34" charset="0"/>
              <a:buChar char="•"/>
            </a:pPr>
            <a:r>
              <a:rPr lang="en-SG" sz="2800" b="0" i="0" u="none" strike="noStrike" dirty="0">
                <a:effectLst/>
                <a:latin typeface="Microsoft YaHei UI" panose="020B0503020204020204" pitchFamily="34" charset="-122"/>
                <a:ea typeface="Microsoft YaHei UI" panose="020B0503020204020204" pitchFamily="34" charset="-122"/>
              </a:rPr>
              <a:t>particularly useful for solving classification and regression problems on structured or tabular data</a:t>
            </a:r>
          </a:p>
          <a:p>
            <a:pPr algn="l"/>
            <a:endParaRPr kumimoji="1" lang="en-US" sz="2800" b="0" i="0" u="none" strike="noStrike" dirty="0">
              <a:effectLst/>
              <a:latin typeface="Microsoft YaHei UI" panose="020B0503020204020204" pitchFamily="34" charset="-122"/>
              <a:ea typeface="Microsoft YaHei UI" panose="020B0503020204020204" pitchFamily="34" charset="-122"/>
            </a:endParaRPr>
          </a:p>
          <a:p>
            <a:pPr marL="457200" indent="-457200" algn="l">
              <a:buFont typeface="Arial" panose="020B0604020202020204" pitchFamily="34" charset="0"/>
              <a:buChar char="•"/>
            </a:pPr>
            <a:r>
              <a:rPr lang="en-SG" sz="2800" b="0" i="0" u="none" strike="noStrike" dirty="0">
                <a:effectLst/>
                <a:latin typeface="Microsoft YaHei UI" panose="020B0503020204020204" pitchFamily="34" charset="-122"/>
                <a:ea typeface="Microsoft YaHei UI" panose="020B0503020204020204" pitchFamily="34" charset="-122"/>
              </a:rPr>
              <a:t>works by combining multiple decision trees to make predictions</a:t>
            </a:r>
          </a:p>
          <a:p>
            <a:pPr algn="l"/>
            <a:endParaRPr kumimoji="1" lang="en-US" sz="2800" b="0" i="0" u="none" strike="noStrike" dirty="0">
              <a:effectLst/>
              <a:latin typeface="Microsoft YaHei UI" panose="020B0503020204020204" pitchFamily="34" charset="-122"/>
              <a:ea typeface="Microsoft YaHei UI" panose="020B0503020204020204" pitchFamily="34" charset="-122"/>
            </a:endParaRPr>
          </a:p>
          <a:p>
            <a:pPr marL="457200" indent="-457200" algn="l">
              <a:buFont typeface="Arial" panose="020B0604020202020204" pitchFamily="34" charset="0"/>
              <a:buChar char="•"/>
            </a:pPr>
            <a:r>
              <a:rPr lang="en-SG" sz="2800" b="0" i="0" u="none" strike="noStrike" dirty="0">
                <a:effectLst/>
                <a:latin typeface="Microsoft YaHei UI" panose="020B0503020204020204" pitchFamily="34" charset="-122"/>
                <a:ea typeface="Microsoft YaHei UI" panose="020B0503020204020204" pitchFamily="34" charset="-122"/>
              </a:rPr>
              <a:t>often considered the state-of-the-art algorithm for tabular data, and is widely used in industry and academia for a variety of tasks.</a:t>
            </a:r>
            <a:endParaRPr kumimoji="1" lang="en-US" sz="2800" dirty="0">
              <a:latin typeface="Microsoft YaHei UI" panose="020B0503020204020204" pitchFamily="34" charset="-122"/>
              <a:ea typeface="Microsoft YaHei UI" panose="020B0503020204020204" pitchFamily="34" charset="-122"/>
            </a:endParaRP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14939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3057295" y="306844"/>
            <a:ext cx="6082172" cy="510653"/>
          </a:xfrm>
        </p:spPr>
        <p:txBody>
          <a:bodyPr>
            <a:normAutofit/>
          </a:bodyPr>
          <a:lstStyle/>
          <a:p>
            <a:r>
              <a:rPr lang="en-US" sz="3400" b="1" dirty="0">
                <a:latin typeface="Microsoft YaHei UI" panose="020B0503020204020204" pitchFamily="34" charset="-122"/>
                <a:ea typeface="Microsoft YaHei UI" panose="020B0503020204020204" pitchFamily="34" charset="-122"/>
              </a:rPr>
              <a:t>Selected Model – Side Note</a:t>
            </a:r>
          </a:p>
        </p:txBody>
      </p:sp>
      <p:sp>
        <p:nvSpPr>
          <p:cNvPr id="3" name="TextBox 2">
            <a:extLst>
              <a:ext uri="{FF2B5EF4-FFF2-40B4-BE49-F238E27FC236}">
                <a16:creationId xmlns:a16="http://schemas.microsoft.com/office/drawing/2014/main" id="{B309532A-D350-9978-ECCE-458FEF835BD5}"/>
              </a:ext>
            </a:extLst>
          </p:cNvPr>
          <p:cNvSpPr txBox="1"/>
          <p:nvPr/>
        </p:nvSpPr>
        <p:spPr>
          <a:xfrm>
            <a:off x="804137" y="966787"/>
            <a:ext cx="10663451" cy="4431983"/>
          </a:xfrm>
          <a:prstGeom prst="rect">
            <a:avLst/>
          </a:prstGeom>
          <a:noFill/>
        </p:spPr>
        <p:txBody>
          <a:bodyPr wrap="square" lIns="0" tIns="0" rIns="0" bIns="0" rtlCol="0">
            <a:spAutoFit/>
          </a:bodyPr>
          <a:lstStyle/>
          <a:p>
            <a:pPr algn="l"/>
            <a:endParaRPr kumimoji="1" lang="en-US" sz="3200" dirty="0">
              <a:solidFill>
                <a:srgbClr val="000000"/>
              </a:solidFill>
              <a:latin typeface="Microsoft YaHei" panose="020B0503020204020204" pitchFamily="34" charset="-122"/>
              <a:ea typeface="Microsoft YaHei" panose="020B0503020204020204" pitchFamily="34" charset="-122"/>
            </a:endParaRPr>
          </a:p>
          <a:p>
            <a:pPr marL="457200" indent="-457200" algn="l">
              <a:buFont typeface="Arial" panose="020B0604020202020204" pitchFamily="34" charset="0"/>
              <a:buChar char="•"/>
            </a:pPr>
            <a:r>
              <a:rPr kumimoji="1" lang="en-US" sz="3200" dirty="0">
                <a:solidFill>
                  <a:srgbClr val="000000"/>
                </a:solidFill>
                <a:latin typeface="Microsoft YaHei" panose="020B0503020204020204" pitchFamily="34" charset="-122"/>
                <a:ea typeface="Microsoft YaHei" panose="020B0503020204020204" pitchFamily="34" charset="-122"/>
              </a:rPr>
              <a:t>To make our strategy more sophisticated, we have utilized the model as an aiding tool as part of our buy-and-sell strategy. </a:t>
            </a: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a:p>
            <a:pPr marL="457200" indent="-457200" algn="l">
              <a:buFont typeface="Arial" panose="020B0604020202020204" pitchFamily="34" charset="0"/>
              <a:buChar char="•"/>
            </a:pPr>
            <a:r>
              <a:rPr kumimoji="1" lang="en-US" sz="3200" dirty="0">
                <a:solidFill>
                  <a:srgbClr val="000000"/>
                </a:solidFill>
                <a:latin typeface="Microsoft YaHei" panose="020B0503020204020204" pitchFamily="34" charset="-122"/>
                <a:ea typeface="Microsoft YaHei" panose="020B0503020204020204" pitchFamily="34" charset="-122"/>
              </a:rPr>
              <a:t>The outcome of the model will be combined with other strategies to generate more precise buy-and-sell predictions. </a:t>
            </a: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84362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3413778" y="306844"/>
            <a:ext cx="5369206" cy="626217"/>
          </a:xfrm>
        </p:spPr>
        <p:txBody>
          <a:bodyPr>
            <a:normAutofit/>
          </a:bodyPr>
          <a:lstStyle/>
          <a:p>
            <a:r>
              <a:rPr lang="en-US" sz="3400" b="1" dirty="0">
                <a:latin typeface="Microsoft YaHei UI" panose="020B0503020204020204" pitchFamily="34" charset="-122"/>
                <a:ea typeface="Microsoft YaHei UI" panose="020B0503020204020204" pitchFamily="34" charset="-122"/>
              </a:rPr>
              <a:t>Model Training Strategy</a:t>
            </a:r>
          </a:p>
        </p:txBody>
      </p:sp>
      <p:sp>
        <p:nvSpPr>
          <p:cNvPr id="3" name="TextBox 2">
            <a:extLst>
              <a:ext uri="{FF2B5EF4-FFF2-40B4-BE49-F238E27FC236}">
                <a16:creationId xmlns:a16="http://schemas.microsoft.com/office/drawing/2014/main" id="{ED285601-97D5-6392-66EF-AE993DC3EB60}"/>
              </a:ext>
            </a:extLst>
          </p:cNvPr>
          <p:cNvSpPr txBox="1"/>
          <p:nvPr/>
        </p:nvSpPr>
        <p:spPr>
          <a:xfrm>
            <a:off x="627994" y="1705451"/>
            <a:ext cx="10936318" cy="3447098"/>
          </a:xfrm>
          <a:prstGeom prst="rect">
            <a:avLst/>
          </a:prstGeom>
          <a:noFill/>
        </p:spPr>
        <p:txBody>
          <a:bodyPr wrap="square" lIns="0" tIns="0" rIns="0" bIns="0" rtlCol="0">
            <a:spAutoFit/>
          </a:bodyPr>
          <a:lstStyle/>
          <a:p>
            <a:pPr algn="l"/>
            <a:r>
              <a:rPr kumimoji="1" lang="en-US" sz="3200" u="sng" dirty="0">
                <a:solidFill>
                  <a:srgbClr val="000000"/>
                </a:solidFill>
                <a:latin typeface="Microsoft YaHei" panose="020B0503020204020204" pitchFamily="34" charset="-122"/>
                <a:ea typeface="Microsoft YaHei" panose="020B0503020204020204" pitchFamily="34" charset="-122"/>
              </a:rPr>
              <a:t>For initial test, </a:t>
            </a:r>
          </a:p>
          <a:p>
            <a:pPr marL="457200" indent="-457200" algn="l">
              <a:buFont typeface="Arial" panose="020B0604020202020204" pitchFamily="34" charset="0"/>
              <a:buChar char="•"/>
            </a:pPr>
            <a:r>
              <a:rPr kumimoji="1" lang="en-US" sz="3200" dirty="0">
                <a:solidFill>
                  <a:srgbClr val="000000"/>
                </a:solidFill>
                <a:latin typeface="Microsoft YaHei" panose="020B0503020204020204" pitchFamily="34" charset="-122"/>
                <a:ea typeface="Microsoft YaHei" panose="020B0503020204020204" pitchFamily="34" charset="-122"/>
              </a:rPr>
              <a:t>Only one stock ‘600536.SH’ from Dec 29, 2022 was used </a:t>
            </a: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a:p>
            <a:pPr algn="l"/>
            <a:r>
              <a:rPr kumimoji="1" lang="en-US" sz="3200" u="sng" dirty="0">
                <a:solidFill>
                  <a:srgbClr val="000000"/>
                </a:solidFill>
                <a:latin typeface="Microsoft YaHei" panose="020B0503020204020204" pitchFamily="34" charset="-122"/>
                <a:ea typeface="Microsoft YaHei" panose="020B0503020204020204" pitchFamily="34" charset="-122"/>
              </a:rPr>
              <a:t>For the model training, </a:t>
            </a:r>
          </a:p>
          <a:p>
            <a:pPr marL="457200" indent="-457200" algn="l">
              <a:buFont typeface="Arial" panose="020B0604020202020204" pitchFamily="34" charset="0"/>
              <a:buChar char="•"/>
            </a:pPr>
            <a:r>
              <a:rPr kumimoji="1" lang="en-US" sz="3200" dirty="0">
                <a:solidFill>
                  <a:srgbClr val="000000"/>
                </a:solidFill>
                <a:latin typeface="Microsoft YaHei" panose="020B0503020204020204" pitchFamily="34" charset="-122"/>
                <a:ea typeface="Microsoft YaHei" panose="020B0503020204020204" pitchFamily="34" charset="-122"/>
              </a:rPr>
              <a:t>The entire stock in the tick data from Dec 30, 2022 (tickdata_20221230.csv) was used</a:t>
            </a:r>
          </a:p>
        </p:txBody>
      </p:sp>
    </p:spTree>
    <p:extLst>
      <p:ext uri="{BB962C8B-B14F-4D97-AF65-F5344CB8AC3E}">
        <p14:creationId xmlns:p14="http://schemas.microsoft.com/office/powerpoint/2010/main" val="323166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4298266" y="213538"/>
            <a:ext cx="3600229" cy="482895"/>
          </a:xfrm>
        </p:spPr>
        <p:txBody>
          <a:bodyPr>
            <a:normAutofit/>
          </a:bodyPr>
          <a:lstStyle/>
          <a:p>
            <a:r>
              <a:rPr lang="en-US" sz="3400" b="1" dirty="0">
                <a:latin typeface="+mj-lt"/>
              </a:rPr>
              <a:t>Model Outcomes</a:t>
            </a:r>
          </a:p>
        </p:txBody>
      </p:sp>
      <p:sp>
        <p:nvSpPr>
          <p:cNvPr id="8" name="TextBox 7">
            <a:extLst>
              <a:ext uri="{FF2B5EF4-FFF2-40B4-BE49-F238E27FC236}">
                <a16:creationId xmlns:a16="http://schemas.microsoft.com/office/drawing/2014/main" id="{F9914D48-601C-E9A7-1F28-B697E7C59994}"/>
              </a:ext>
            </a:extLst>
          </p:cNvPr>
          <p:cNvSpPr txBox="1"/>
          <p:nvPr/>
        </p:nvSpPr>
        <p:spPr>
          <a:xfrm>
            <a:off x="7452668" y="1674673"/>
            <a:ext cx="4527837" cy="3508653"/>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kumimoji="1" lang="en-US" sz="2800" dirty="0">
                <a:solidFill>
                  <a:srgbClr val="000000"/>
                </a:solidFill>
                <a:latin typeface="Microsoft YaHei" panose="020B0503020204020204" pitchFamily="34" charset="-122"/>
                <a:ea typeface="Microsoft YaHei" panose="020B0503020204020204" pitchFamily="34" charset="-122"/>
              </a:rPr>
              <a:t>For our strategy, finding local minima is crucial</a:t>
            </a:r>
          </a:p>
          <a:p>
            <a:pPr algn="l"/>
            <a:endParaRPr kumimoji="1" lang="en-US" sz="2800" dirty="0">
              <a:solidFill>
                <a:srgbClr val="000000"/>
              </a:solidFill>
              <a:latin typeface="Microsoft YaHei" panose="020B0503020204020204" pitchFamily="34" charset="-122"/>
              <a:ea typeface="Microsoft YaHei" panose="020B0503020204020204" pitchFamily="34" charset="-122"/>
            </a:endParaRPr>
          </a:p>
          <a:p>
            <a:pPr marL="457200" indent="-457200" algn="l">
              <a:buFont typeface="Arial" panose="020B0604020202020204" pitchFamily="34" charset="0"/>
              <a:buChar char="•"/>
            </a:pPr>
            <a:r>
              <a:rPr kumimoji="1" lang="en-US" sz="2800" dirty="0">
                <a:solidFill>
                  <a:srgbClr val="000000"/>
                </a:solidFill>
                <a:latin typeface="Microsoft YaHei" panose="020B0503020204020204" pitchFamily="34" charset="-122"/>
                <a:ea typeface="Microsoft YaHei" panose="020B0503020204020204" pitchFamily="34" charset="-122"/>
              </a:rPr>
              <a:t>The model tries to identify local minima </a:t>
            </a:r>
          </a:p>
          <a:p>
            <a:pPr algn="l"/>
            <a:r>
              <a:rPr kumimoji="1" lang="en-US" sz="2800" dirty="0">
                <a:solidFill>
                  <a:srgbClr val="000000"/>
                </a:solidFill>
                <a:latin typeface="Microsoft YaHei" panose="020B0503020204020204" pitchFamily="34" charset="-122"/>
                <a:ea typeface="Microsoft YaHei" panose="020B0503020204020204" pitchFamily="34" charset="-122"/>
              </a:rPr>
              <a:t>    (</a:t>
            </a:r>
            <a:r>
              <a:rPr kumimoji="1" lang="en-US" sz="2800" dirty="0">
                <a:solidFill>
                  <a:srgbClr val="008001"/>
                </a:solidFill>
                <a:latin typeface="Microsoft YaHei" panose="020B0503020204020204" pitchFamily="34" charset="-122"/>
                <a:ea typeface="Microsoft YaHei" panose="020B0503020204020204" pitchFamily="34" charset="-122"/>
              </a:rPr>
              <a:t>green points</a:t>
            </a:r>
            <a:r>
              <a:rPr kumimoji="1" lang="en-US" sz="2800" dirty="0">
                <a:solidFill>
                  <a:srgbClr val="000000"/>
                </a:solidFill>
                <a:latin typeface="Microsoft YaHei" panose="020B0503020204020204" pitchFamily="34" charset="-122"/>
                <a:ea typeface="Microsoft YaHei" panose="020B0503020204020204" pitchFamily="34" charset="-122"/>
              </a:rPr>
              <a:t>)</a:t>
            </a: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p:txBody>
      </p:sp>
      <p:pic>
        <p:nvPicPr>
          <p:cNvPr id="10" name="Picture 9" descr="Chart, scatter chart&#10;&#10;Description automatically generated">
            <a:extLst>
              <a:ext uri="{FF2B5EF4-FFF2-40B4-BE49-F238E27FC236}">
                <a16:creationId xmlns:a16="http://schemas.microsoft.com/office/drawing/2014/main" id="{FCA89113-BBE6-D940-D44C-491AC278D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9029"/>
            <a:ext cx="7236630" cy="4659338"/>
          </a:xfrm>
          <a:prstGeom prst="rect">
            <a:avLst/>
          </a:prstGeom>
        </p:spPr>
      </p:pic>
    </p:spTree>
    <p:extLst>
      <p:ext uri="{BB962C8B-B14F-4D97-AF65-F5344CB8AC3E}">
        <p14:creationId xmlns:p14="http://schemas.microsoft.com/office/powerpoint/2010/main" val="3492944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D5440F6B-4C17-CAAD-4964-3376D97F8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948" y="1259880"/>
            <a:ext cx="6768232" cy="4743356"/>
          </a:xfrm>
          <a:prstGeom prst="rect">
            <a:avLst/>
          </a:prstGeom>
        </p:spPr>
      </p:pic>
      <p:sp>
        <p:nvSpPr>
          <p:cNvPr id="6" name="TextBox 5">
            <a:extLst>
              <a:ext uri="{FF2B5EF4-FFF2-40B4-BE49-F238E27FC236}">
                <a16:creationId xmlns:a16="http://schemas.microsoft.com/office/drawing/2014/main" id="{DE57CE6C-D96B-01F9-74CD-1DCA8FFD8FD8}"/>
              </a:ext>
            </a:extLst>
          </p:cNvPr>
          <p:cNvSpPr txBox="1"/>
          <p:nvPr/>
        </p:nvSpPr>
        <p:spPr>
          <a:xfrm>
            <a:off x="7495180" y="1692565"/>
            <a:ext cx="4532243" cy="3877985"/>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kumimoji="1" lang="en-US" sz="2800" dirty="0">
                <a:solidFill>
                  <a:srgbClr val="000000"/>
                </a:solidFill>
                <a:latin typeface="Microsoft YaHei" panose="020B0503020204020204" pitchFamily="34" charset="-122"/>
                <a:ea typeface="Microsoft YaHei" panose="020B0503020204020204" pitchFamily="34" charset="-122"/>
              </a:rPr>
              <a:t>The model effectively catches the </a:t>
            </a:r>
            <a:r>
              <a:rPr kumimoji="1" lang="en-US" sz="2800" u="sng" dirty="0">
                <a:solidFill>
                  <a:srgbClr val="000000"/>
                </a:solidFill>
                <a:latin typeface="Microsoft YaHei" panose="020B0503020204020204" pitchFamily="34" charset="-122"/>
                <a:ea typeface="Microsoft YaHei" panose="020B0503020204020204" pitchFamily="34" charset="-122"/>
              </a:rPr>
              <a:t>downward trends</a:t>
            </a:r>
            <a:r>
              <a:rPr kumimoji="1" lang="en-US" sz="2800" dirty="0">
                <a:solidFill>
                  <a:srgbClr val="000000"/>
                </a:solidFill>
                <a:latin typeface="Microsoft YaHei" panose="020B0503020204020204" pitchFamily="34" charset="-122"/>
                <a:ea typeface="Microsoft YaHei" panose="020B0503020204020204" pitchFamily="34" charset="-122"/>
              </a:rPr>
              <a:t> in transaction prices </a:t>
            </a:r>
          </a:p>
          <a:p>
            <a:pPr algn="l"/>
            <a:r>
              <a:rPr kumimoji="1" lang="en-US" sz="2800" dirty="0">
                <a:solidFill>
                  <a:srgbClr val="000000"/>
                </a:solidFill>
                <a:latin typeface="Microsoft YaHei" panose="020B0503020204020204" pitchFamily="34" charset="-122"/>
                <a:ea typeface="Microsoft YaHei" panose="020B0503020204020204" pitchFamily="34" charset="-122"/>
              </a:rPr>
              <a:t>    (highlighted in </a:t>
            </a:r>
            <a:r>
              <a:rPr kumimoji="1" lang="en-US" sz="2800" dirty="0">
                <a:solidFill>
                  <a:srgbClr val="000000"/>
                </a:solidFill>
                <a:highlight>
                  <a:srgbClr val="FFA705"/>
                </a:highlight>
                <a:latin typeface="Microsoft YaHei" panose="020B0503020204020204" pitchFamily="34" charset="-122"/>
                <a:ea typeface="Microsoft YaHei" panose="020B0503020204020204" pitchFamily="34" charset="-122"/>
              </a:rPr>
              <a:t>orange</a:t>
            </a:r>
            <a:r>
              <a:rPr kumimoji="1" lang="en-US" sz="2800" dirty="0">
                <a:solidFill>
                  <a:srgbClr val="000000"/>
                </a:solidFill>
                <a:latin typeface="Microsoft YaHei" panose="020B0503020204020204" pitchFamily="34" charset="-122"/>
                <a:ea typeface="Microsoft YaHei" panose="020B0503020204020204" pitchFamily="34" charset="-122"/>
              </a:rPr>
              <a:t>)</a:t>
            </a:r>
            <a:endParaRPr kumimoji="1" lang="en-US" sz="2800" u="sng" dirty="0">
              <a:solidFill>
                <a:srgbClr val="000000"/>
              </a:solidFill>
              <a:latin typeface="Microsoft YaHei" panose="020B0503020204020204" pitchFamily="34" charset="-122"/>
              <a:ea typeface="Microsoft YaHei" panose="020B0503020204020204" pitchFamily="34" charset="-122"/>
            </a:endParaRPr>
          </a:p>
          <a:p>
            <a:pPr algn="l"/>
            <a:endParaRPr kumimoji="1" lang="en-US" sz="2800" dirty="0">
              <a:solidFill>
                <a:srgbClr val="000000"/>
              </a:solidFill>
              <a:latin typeface="Microsoft YaHei" panose="020B0503020204020204" pitchFamily="34" charset="-122"/>
              <a:ea typeface="Microsoft YaHei" panose="020B0503020204020204" pitchFamily="34" charset="-122"/>
            </a:endParaRPr>
          </a:p>
          <a:p>
            <a:pPr marL="457200" indent="-457200" algn="l">
              <a:buFont typeface="Arial" panose="020B0604020202020204" pitchFamily="34" charset="0"/>
              <a:buChar char="•"/>
            </a:pPr>
            <a:r>
              <a:rPr kumimoji="1" lang="en-US" sz="2800" dirty="0">
                <a:solidFill>
                  <a:srgbClr val="000000"/>
                </a:solidFill>
                <a:latin typeface="Microsoft YaHei" panose="020B0503020204020204" pitchFamily="34" charset="-122"/>
                <a:ea typeface="Microsoft YaHei" panose="020B0503020204020204" pitchFamily="34" charset="-122"/>
              </a:rPr>
              <a:t>Buying decisions are within the downward trends</a:t>
            </a:r>
          </a:p>
        </p:txBody>
      </p:sp>
      <p:sp>
        <p:nvSpPr>
          <p:cNvPr id="7" name="TextBox 6">
            <a:extLst>
              <a:ext uri="{FF2B5EF4-FFF2-40B4-BE49-F238E27FC236}">
                <a16:creationId xmlns:a16="http://schemas.microsoft.com/office/drawing/2014/main" id="{511EF922-230F-181F-2C4D-31F4DF854F10}"/>
              </a:ext>
            </a:extLst>
          </p:cNvPr>
          <p:cNvSpPr txBox="1"/>
          <p:nvPr/>
        </p:nvSpPr>
        <p:spPr>
          <a:xfrm>
            <a:off x="5234610" y="6002505"/>
            <a:ext cx="2107095" cy="307777"/>
          </a:xfrm>
          <a:prstGeom prst="rect">
            <a:avLst/>
          </a:prstGeom>
          <a:noFill/>
        </p:spPr>
        <p:txBody>
          <a:bodyPr wrap="square" lIns="0" tIns="0" rIns="0" bIns="0" rtlCol="0">
            <a:spAutoFit/>
          </a:bodyPr>
          <a:lstStyle/>
          <a:p>
            <a:pPr algn="l"/>
            <a:r>
              <a:rPr kumimoji="1" lang="en-US" sz="2000" dirty="0">
                <a:solidFill>
                  <a:srgbClr val="000000"/>
                </a:solidFill>
                <a:latin typeface="Microsoft YaHei" panose="020B0503020204020204" pitchFamily="34" charset="-122"/>
                <a:ea typeface="Microsoft YaHei" panose="020B0503020204020204" pitchFamily="34" charset="-122"/>
              </a:rPr>
              <a:t>Data Point Index</a:t>
            </a:r>
          </a:p>
        </p:txBody>
      </p:sp>
      <p:sp>
        <p:nvSpPr>
          <p:cNvPr id="8" name="TextBox 7">
            <a:extLst>
              <a:ext uri="{FF2B5EF4-FFF2-40B4-BE49-F238E27FC236}">
                <a16:creationId xmlns:a16="http://schemas.microsoft.com/office/drawing/2014/main" id="{5AD1B8AA-4929-32B2-45E1-03267A1AA0D4}"/>
              </a:ext>
            </a:extLst>
          </p:cNvPr>
          <p:cNvSpPr txBox="1"/>
          <p:nvPr/>
        </p:nvSpPr>
        <p:spPr>
          <a:xfrm>
            <a:off x="0" y="972607"/>
            <a:ext cx="2398914" cy="307777"/>
          </a:xfrm>
          <a:prstGeom prst="rect">
            <a:avLst/>
          </a:prstGeom>
          <a:noFill/>
        </p:spPr>
        <p:txBody>
          <a:bodyPr wrap="square" lIns="0" tIns="0" rIns="0" bIns="0" rtlCol="0">
            <a:spAutoFit/>
          </a:bodyPr>
          <a:lstStyle/>
          <a:p>
            <a:pPr algn="ctr"/>
            <a:r>
              <a:rPr kumimoji="1" lang="en-US" sz="2000" dirty="0">
                <a:solidFill>
                  <a:srgbClr val="000000"/>
                </a:solidFill>
                <a:latin typeface="Microsoft YaHei" panose="020B0503020204020204" pitchFamily="34" charset="-122"/>
                <a:ea typeface="Microsoft YaHei" panose="020B0503020204020204" pitchFamily="34" charset="-122"/>
              </a:rPr>
              <a:t>Transaction Price</a:t>
            </a:r>
          </a:p>
        </p:txBody>
      </p:sp>
      <p:sp>
        <p:nvSpPr>
          <p:cNvPr id="9" name="Subtitle 1">
            <a:extLst>
              <a:ext uri="{FF2B5EF4-FFF2-40B4-BE49-F238E27FC236}">
                <a16:creationId xmlns:a16="http://schemas.microsoft.com/office/drawing/2014/main" id="{2A3D2EA6-509A-DA77-0AF1-6284B808CD69}"/>
              </a:ext>
            </a:extLst>
          </p:cNvPr>
          <p:cNvSpPr>
            <a:spLocks noGrp="1"/>
          </p:cNvSpPr>
          <p:nvPr>
            <p:ph type="subTitle" idx="1"/>
          </p:nvPr>
        </p:nvSpPr>
        <p:spPr>
          <a:xfrm>
            <a:off x="4298266" y="213538"/>
            <a:ext cx="3600229" cy="482895"/>
          </a:xfrm>
        </p:spPr>
        <p:txBody>
          <a:bodyPr>
            <a:normAutofit/>
          </a:bodyPr>
          <a:lstStyle/>
          <a:p>
            <a:r>
              <a:rPr lang="en-US" sz="3400" b="1" dirty="0">
                <a:latin typeface="+mj-lt"/>
              </a:rPr>
              <a:t>Model Outcomes</a:t>
            </a:r>
          </a:p>
        </p:txBody>
      </p:sp>
    </p:spTree>
    <p:extLst>
      <p:ext uri="{BB962C8B-B14F-4D97-AF65-F5344CB8AC3E}">
        <p14:creationId xmlns:p14="http://schemas.microsoft.com/office/powerpoint/2010/main" val="1693696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3230475" y="2908852"/>
            <a:ext cx="5735811" cy="520148"/>
          </a:xfrm>
        </p:spPr>
        <p:txBody>
          <a:bodyPr>
            <a:normAutofit/>
          </a:bodyPr>
          <a:lstStyle/>
          <a:p>
            <a:r>
              <a:rPr lang="en-US" sz="5000" dirty="0">
                <a:latin typeface="+mj-lt"/>
              </a:rPr>
              <a:t>6. Model Evaluation </a:t>
            </a:r>
          </a:p>
        </p:txBody>
      </p:sp>
    </p:spTree>
    <p:extLst>
      <p:ext uri="{BB962C8B-B14F-4D97-AF65-F5344CB8AC3E}">
        <p14:creationId xmlns:p14="http://schemas.microsoft.com/office/powerpoint/2010/main" val="267490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2855549" y="166202"/>
            <a:ext cx="6485664" cy="458266"/>
          </a:xfrm>
        </p:spPr>
        <p:txBody>
          <a:bodyPr>
            <a:normAutofit/>
          </a:bodyPr>
          <a:lstStyle/>
          <a:p>
            <a:r>
              <a:rPr lang="en-US" sz="3400" b="1" dirty="0">
                <a:latin typeface="+mj-lt"/>
              </a:rPr>
              <a:t>Performance Metrics - AUROC</a:t>
            </a:r>
          </a:p>
          <a:p>
            <a:endParaRPr lang="en-US" dirty="0">
              <a:latin typeface="+mj-lt"/>
            </a:endParaRPr>
          </a:p>
        </p:txBody>
      </p:sp>
      <p:pic>
        <p:nvPicPr>
          <p:cNvPr id="8" name="Picture 7" descr="Chart, line chart&#10;&#10;Description automatically generated">
            <a:extLst>
              <a:ext uri="{FF2B5EF4-FFF2-40B4-BE49-F238E27FC236}">
                <a16:creationId xmlns:a16="http://schemas.microsoft.com/office/drawing/2014/main" id="{967A0675-EFFA-3A92-D19C-1EB88F3BD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948" y="1300961"/>
            <a:ext cx="6134204" cy="4256077"/>
          </a:xfrm>
          <a:prstGeom prst="rect">
            <a:avLst/>
          </a:prstGeom>
        </p:spPr>
      </p:pic>
      <p:sp>
        <p:nvSpPr>
          <p:cNvPr id="9" name="TextBox 8">
            <a:extLst>
              <a:ext uri="{FF2B5EF4-FFF2-40B4-BE49-F238E27FC236}">
                <a16:creationId xmlns:a16="http://schemas.microsoft.com/office/drawing/2014/main" id="{AEC7EEAE-CDEC-6705-37B9-E89B2AE0F81F}"/>
              </a:ext>
            </a:extLst>
          </p:cNvPr>
          <p:cNvSpPr txBox="1"/>
          <p:nvPr/>
        </p:nvSpPr>
        <p:spPr>
          <a:xfrm>
            <a:off x="6711862" y="1315439"/>
            <a:ext cx="5119354" cy="4247317"/>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SG" sz="2300" b="0" i="0" u="none" strike="noStrike" dirty="0">
                <a:effectLst/>
                <a:latin typeface="Microsoft YaHei UI" panose="020B0503020204020204" pitchFamily="34" charset="-122"/>
                <a:ea typeface="Microsoft YaHei UI" panose="020B0503020204020204" pitchFamily="34" charset="-122"/>
              </a:rPr>
              <a:t>A higher AUROC score would indicate better performance in correctly identifying true positives and minimizing false positives and false negatives.</a:t>
            </a:r>
          </a:p>
          <a:p>
            <a:pPr marL="342900" indent="-342900" algn="l">
              <a:buFont typeface="Arial" panose="020B0604020202020204" pitchFamily="34" charset="0"/>
              <a:buChar char="•"/>
            </a:pPr>
            <a:endParaRPr lang="en-SG" sz="2300" b="0" i="0" u="none" strike="noStrike" dirty="0">
              <a:effectLst/>
              <a:latin typeface="Microsoft YaHei UI" panose="020B0503020204020204" pitchFamily="34" charset="-122"/>
              <a:ea typeface="Microsoft YaHei UI" panose="020B0503020204020204" pitchFamily="34" charset="-122"/>
            </a:endParaRPr>
          </a:p>
          <a:p>
            <a:pPr marL="342900" indent="-342900" algn="l">
              <a:buFont typeface="Arial" panose="020B0604020202020204" pitchFamily="34" charset="0"/>
              <a:buChar char="•"/>
            </a:pPr>
            <a:r>
              <a:rPr lang="en-SG" sz="2300" b="0" i="0" u="none" strike="noStrike" dirty="0">
                <a:effectLst/>
                <a:latin typeface="Microsoft YaHei UI" panose="020B0503020204020204" pitchFamily="34" charset="-122"/>
                <a:ea typeface="Microsoft YaHei UI" panose="020B0503020204020204" pitchFamily="34" charset="-122"/>
              </a:rPr>
              <a:t>The AUROC score of 0.82 on the validation set indicates that the model has good performance in distinguishing between the positive and negative classes on the validation data. </a:t>
            </a:r>
            <a:endParaRPr kumimoji="1" lang="en-US" sz="23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27919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1149412" y="138695"/>
            <a:ext cx="9897937" cy="508076"/>
          </a:xfrm>
        </p:spPr>
        <p:txBody>
          <a:bodyPr>
            <a:normAutofit/>
          </a:bodyPr>
          <a:lstStyle/>
          <a:p>
            <a:r>
              <a:rPr lang="en-US" sz="3400" b="1" dirty="0">
                <a:latin typeface="+mj-lt"/>
              </a:rPr>
              <a:t>Performance Metrics - Precision &amp; Recall Curve</a:t>
            </a:r>
          </a:p>
        </p:txBody>
      </p:sp>
      <p:pic>
        <p:nvPicPr>
          <p:cNvPr id="4" name="Picture 3" descr="Chart, line chart&#10;&#10;Description automatically generated">
            <a:extLst>
              <a:ext uri="{FF2B5EF4-FFF2-40B4-BE49-F238E27FC236}">
                <a16:creationId xmlns:a16="http://schemas.microsoft.com/office/drawing/2014/main" id="{8D4DEB52-DD8F-A109-52A9-E3D2A17DF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277" y="1132095"/>
            <a:ext cx="6345867" cy="4593810"/>
          </a:xfrm>
          <a:prstGeom prst="rect">
            <a:avLst/>
          </a:prstGeom>
        </p:spPr>
      </p:pic>
      <p:sp>
        <p:nvSpPr>
          <p:cNvPr id="7" name="TextBox 6">
            <a:extLst>
              <a:ext uri="{FF2B5EF4-FFF2-40B4-BE49-F238E27FC236}">
                <a16:creationId xmlns:a16="http://schemas.microsoft.com/office/drawing/2014/main" id="{61D52C75-1B8D-9D12-2B87-9E90F7F146F9}"/>
              </a:ext>
            </a:extLst>
          </p:cNvPr>
          <p:cNvSpPr txBox="1"/>
          <p:nvPr/>
        </p:nvSpPr>
        <p:spPr>
          <a:xfrm>
            <a:off x="6853984" y="1194070"/>
            <a:ext cx="4518991" cy="4893647"/>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SG" sz="2200" b="0" i="0" u="none" strike="noStrike" dirty="0">
                <a:effectLst/>
                <a:latin typeface="Microsoft YaHei UI" panose="020B0503020204020204" pitchFamily="34" charset="-122"/>
                <a:ea typeface="Microsoft YaHei UI" panose="020B0503020204020204" pitchFamily="34" charset="-122"/>
              </a:rPr>
              <a:t>Precision-Recall (PR) curve is a graph that visualizes the trade-off between precision and recall for different threshold values in a binary classification problem.</a:t>
            </a:r>
          </a:p>
          <a:p>
            <a:pPr marL="457200" indent="-457200" algn="l">
              <a:buFont typeface="Arial" panose="020B0604020202020204" pitchFamily="34" charset="0"/>
              <a:buChar char="•"/>
            </a:pPr>
            <a:endParaRPr lang="en-SG" sz="2200" b="0" i="0" u="none" strike="noStrike" dirty="0">
              <a:effectLst/>
              <a:latin typeface="Microsoft YaHei UI" panose="020B0503020204020204" pitchFamily="34" charset="-122"/>
              <a:ea typeface="Microsoft YaHei UI" panose="020B0503020204020204" pitchFamily="34" charset="-122"/>
            </a:endParaRPr>
          </a:p>
          <a:p>
            <a:pPr marL="457200" indent="-457200" algn="l">
              <a:buFont typeface="Arial" panose="020B0604020202020204" pitchFamily="34" charset="0"/>
              <a:buChar char="•"/>
            </a:pPr>
            <a:r>
              <a:rPr lang="en-SG" sz="2200" dirty="0">
                <a:latin typeface="Microsoft YaHei UI" panose="020B0503020204020204" pitchFamily="34" charset="-122"/>
                <a:ea typeface="Microsoft YaHei UI" panose="020B0503020204020204" pitchFamily="34" charset="-122"/>
              </a:rPr>
              <a:t>T</a:t>
            </a:r>
            <a:r>
              <a:rPr lang="en-SG" sz="2200" b="0" i="0" u="none" strike="noStrike" dirty="0">
                <a:effectLst/>
                <a:latin typeface="Microsoft YaHei UI" panose="020B0503020204020204" pitchFamily="34" charset="-122"/>
                <a:ea typeface="Microsoft YaHei UI" panose="020B0503020204020204" pitchFamily="34" charset="-122"/>
              </a:rPr>
              <a:t>he AUPRC value of 0.253 for our validation set means that the model has moderate performance in correctly identifying positive instances with high confidence. </a:t>
            </a: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p:txBody>
      </p:sp>
      <p:pic>
        <p:nvPicPr>
          <p:cNvPr id="11" name="Picture 10">
            <a:extLst>
              <a:ext uri="{FF2B5EF4-FFF2-40B4-BE49-F238E27FC236}">
                <a16:creationId xmlns:a16="http://schemas.microsoft.com/office/drawing/2014/main" id="{CBF626FF-4FC0-539C-5FCA-67386DDE5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616" y="5859117"/>
            <a:ext cx="3822700" cy="228600"/>
          </a:xfrm>
          <a:prstGeom prst="rect">
            <a:avLst/>
          </a:prstGeom>
        </p:spPr>
      </p:pic>
    </p:spTree>
    <p:extLst>
      <p:ext uri="{BB962C8B-B14F-4D97-AF65-F5344CB8AC3E}">
        <p14:creationId xmlns:p14="http://schemas.microsoft.com/office/powerpoint/2010/main" val="2701249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4491631" y="3115917"/>
            <a:ext cx="3213500" cy="626165"/>
          </a:xfrm>
        </p:spPr>
        <p:txBody>
          <a:bodyPr>
            <a:normAutofit/>
          </a:bodyPr>
          <a:lstStyle/>
          <a:p>
            <a:r>
              <a:rPr lang="en-US" sz="5000" dirty="0">
                <a:latin typeface="+mj-lt"/>
              </a:rPr>
              <a:t>7. Strategy</a:t>
            </a:r>
          </a:p>
        </p:txBody>
      </p:sp>
    </p:spTree>
    <p:extLst>
      <p:ext uri="{BB962C8B-B14F-4D97-AF65-F5344CB8AC3E}">
        <p14:creationId xmlns:p14="http://schemas.microsoft.com/office/powerpoint/2010/main" val="3085534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3530198" y="166018"/>
            <a:ext cx="5136366" cy="446276"/>
          </a:xfrm>
        </p:spPr>
        <p:txBody>
          <a:bodyPr>
            <a:normAutofit/>
          </a:bodyPr>
          <a:lstStyle/>
          <a:p>
            <a:r>
              <a:rPr lang="en-US" sz="3400" b="1" dirty="0">
                <a:latin typeface="+mj-lt"/>
              </a:rPr>
              <a:t>Overview of the Strategy</a:t>
            </a:r>
          </a:p>
        </p:txBody>
      </p:sp>
      <p:sp>
        <p:nvSpPr>
          <p:cNvPr id="3" name="Rectangle 2">
            <a:extLst>
              <a:ext uri="{FF2B5EF4-FFF2-40B4-BE49-F238E27FC236}">
                <a16:creationId xmlns:a16="http://schemas.microsoft.com/office/drawing/2014/main" id="{771B9703-CC16-64B3-4FC7-A6B7D0D9EE6D}"/>
              </a:ext>
            </a:extLst>
          </p:cNvPr>
          <p:cNvSpPr/>
          <p:nvPr/>
        </p:nvSpPr>
        <p:spPr>
          <a:xfrm>
            <a:off x="4890051" y="952834"/>
            <a:ext cx="2279375" cy="22917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8001"/>
              </a:solidFill>
              <a:latin typeface="+mj-lt"/>
            </a:endParaRPr>
          </a:p>
        </p:txBody>
      </p:sp>
      <p:sp>
        <p:nvSpPr>
          <p:cNvPr id="4" name="Rectangle 3">
            <a:extLst>
              <a:ext uri="{FF2B5EF4-FFF2-40B4-BE49-F238E27FC236}">
                <a16:creationId xmlns:a16="http://schemas.microsoft.com/office/drawing/2014/main" id="{E36F956F-E482-06FC-09B9-760093D0041C}"/>
              </a:ext>
            </a:extLst>
          </p:cNvPr>
          <p:cNvSpPr/>
          <p:nvPr/>
        </p:nvSpPr>
        <p:spPr>
          <a:xfrm>
            <a:off x="4890050" y="4110081"/>
            <a:ext cx="2279375" cy="2291785"/>
          </a:xfrm>
          <a:prstGeom prst="rect">
            <a:avLst/>
          </a:prstGeom>
          <a:solidFill>
            <a:schemeClr val="accent1">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8001"/>
              </a:solidFill>
              <a:latin typeface="+mj-lt"/>
            </a:endParaRPr>
          </a:p>
        </p:txBody>
      </p:sp>
      <p:sp>
        <p:nvSpPr>
          <p:cNvPr id="5" name="Plus 4">
            <a:extLst>
              <a:ext uri="{FF2B5EF4-FFF2-40B4-BE49-F238E27FC236}">
                <a16:creationId xmlns:a16="http://schemas.microsoft.com/office/drawing/2014/main" id="{247621B5-329B-A9C5-4A75-40E1BB5E5AC1}"/>
              </a:ext>
            </a:extLst>
          </p:cNvPr>
          <p:cNvSpPr/>
          <p:nvPr/>
        </p:nvSpPr>
        <p:spPr>
          <a:xfrm>
            <a:off x="5758067" y="3429000"/>
            <a:ext cx="543339" cy="585003"/>
          </a:xfrm>
          <a:prstGeom prst="mathPlu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j-lt"/>
            </a:endParaRPr>
          </a:p>
        </p:txBody>
      </p:sp>
      <p:sp>
        <p:nvSpPr>
          <p:cNvPr id="6" name="TextBox 5">
            <a:extLst>
              <a:ext uri="{FF2B5EF4-FFF2-40B4-BE49-F238E27FC236}">
                <a16:creationId xmlns:a16="http://schemas.microsoft.com/office/drawing/2014/main" id="{83BCC824-D8CB-3940-3AE0-65CCF7AAE4D8}"/>
              </a:ext>
            </a:extLst>
          </p:cNvPr>
          <p:cNvSpPr txBox="1"/>
          <p:nvPr/>
        </p:nvSpPr>
        <p:spPr>
          <a:xfrm>
            <a:off x="4890050" y="1633915"/>
            <a:ext cx="2279375" cy="1477328"/>
          </a:xfrm>
          <a:prstGeom prst="rect">
            <a:avLst/>
          </a:prstGeom>
          <a:noFill/>
        </p:spPr>
        <p:txBody>
          <a:bodyPr wrap="square" lIns="0" tIns="0" rIns="0" bIns="0" rtlCol="0">
            <a:spAutoFit/>
          </a:bodyPr>
          <a:lstStyle/>
          <a:p>
            <a:pPr algn="ctr"/>
            <a:r>
              <a:rPr kumimoji="1" lang="en-US" sz="3200" dirty="0">
                <a:solidFill>
                  <a:srgbClr val="000000"/>
                </a:solidFill>
                <a:latin typeface="Microsoft YaHei" panose="020B0503020204020204" pitchFamily="34" charset="-122"/>
                <a:ea typeface="Microsoft YaHei" panose="020B0503020204020204" pitchFamily="34" charset="-122"/>
              </a:rPr>
              <a:t>Buy &amp; Sell</a:t>
            </a:r>
          </a:p>
          <a:p>
            <a:pPr algn="ctr"/>
            <a:r>
              <a:rPr kumimoji="1" lang="en-US" sz="3200" dirty="0">
                <a:solidFill>
                  <a:srgbClr val="000000"/>
                </a:solidFill>
                <a:latin typeface="Microsoft YaHei" panose="020B0503020204020204" pitchFamily="34" charset="-122"/>
                <a:ea typeface="Microsoft YaHei" panose="020B0503020204020204" pitchFamily="34" charset="-122"/>
              </a:rPr>
              <a:t>Strategy </a:t>
            </a: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p:txBody>
      </p:sp>
      <p:sp>
        <p:nvSpPr>
          <p:cNvPr id="7" name="TextBox 6">
            <a:extLst>
              <a:ext uri="{FF2B5EF4-FFF2-40B4-BE49-F238E27FC236}">
                <a16:creationId xmlns:a16="http://schemas.microsoft.com/office/drawing/2014/main" id="{88859A03-E96A-128D-B177-335CB011BA62}"/>
              </a:ext>
            </a:extLst>
          </p:cNvPr>
          <p:cNvSpPr txBox="1"/>
          <p:nvPr/>
        </p:nvSpPr>
        <p:spPr>
          <a:xfrm>
            <a:off x="4890050" y="4777809"/>
            <a:ext cx="2279374" cy="892552"/>
          </a:xfrm>
          <a:prstGeom prst="rect">
            <a:avLst/>
          </a:prstGeom>
          <a:noFill/>
        </p:spPr>
        <p:txBody>
          <a:bodyPr wrap="square" lIns="0" tIns="0" rIns="0" bIns="0" rtlCol="0">
            <a:spAutoFit/>
          </a:bodyPr>
          <a:lstStyle/>
          <a:p>
            <a:pPr algn="ctr"/>
            <a:r>
              <a:rPr kumimoji="1" lang="en-US" sz="2900" dirty="0">
                <a:solidFill>
                  <a:srgbClr val="000000"/>
                </a:solidFill>
                <a:latin typeface="Microsoft YaHei" panose="020B0503020204020204" pitchFamily="34" charset="-122"/>
                <a:ea typeface="Microsoft YaHei" panose="020B0503020204020204" pitchFamily="34" charset="-122"/>
              </a:rPr>
              <a:t>Cut-off Time</a:t>
            </a:r>
          </a:p>
          <a:p>
            <a:pPr algn="ctr"/>
            <a:r>
              <a:rPr kumimoji="1" lang="en-US" sz="2900" dirty="0">
                <a:solidFill>
                  <a:srgbClr val="000000"/>
                </a:solidFill>
                <a:latin typeface="Microsoft YaHei" panose="020B0503020204020204" pitchFamily="34" charset="-122"/>
                <a:ea typeface="Microsoft YaHei" panose="020B0503020204020204" pitchFamily="34" charset="-122"/>
              </a:rPr>
              <a:t>Strategy</a:t>
            </a:r>
          </a:p>
        </p:txBody>
      </p:sp>
      <p:sp>
        <p:nvSpPr>
          <p:cNvPr id="8" name="Double Brace 7">
            <a:extLst>
              <a:ext uri="{FF2B5EF4-FFF2-40B4-BE49-F238E27FC236}">
                <a16:creationId xmlns:a16="http://schemas.microsoft.com/office/drawing/2014/main" id="{9E09C26D-76AD-93B1-FC49-835CB308E6C4}"/>
              </a:ext>
            </a:extLst>
          </p:cNvPr>
          <p:cNvSpPr/>
          <p:nvPr/>
        </p:nvSpPr>
        <p:spPr>
          <a:xfrm>
            <a:off x="4356648" y="4110081"/>
            <a:ext cx="3346176" cy="2291785"/>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7DB23A1C-1FDC-6897-0FD5-37696508C382}"/>
              </a:ext>
            </a:extLst>
          </p:cNvPr>
          <p:cNvSpPr txBox="1"/>
          <p:nvPr/>
        </p:nvSpPr>
        <p:spPr>
          <a:xfrm>
            <a:off x="7845286" y="4517309"/>
            <a:ext cx="3127513" cy="1477328"/>
          </a:xfrm>
          <a:prstGeom prst="rect">
            <a:avLst/>
          </a:prstGeom>
          <a:noFill/>
        </p:spPr>
        <p:txBody>
          <a:bodyPr wrap="square" lIns="0" tIns="0" rIns="0" bIns="0" rtlCol="0">
            <a:spAutoFit/>
          </a:bodyPr>
          <a:lstStyle/>
          <a:p>
            <a:pPr algn="ctr"/>
            <a:r>
              <a:rPr kumimoji="1" lang="en-US" sz="3200" dirty="0">
                <a:solidFill>
                  <a:srgbClr val="000000"/>
                </a:solidFill>
                <a:latin typeface="Microsoft YaHei" panose="020B0503020204020204" pitchFamily="34" charset="-122"/>
                <a:ea typeface="Microsoft YaHei" panose="020B0503020204020204" pitchFamily="34" charset="-122"/>
              </a:rPr>
              <a:t>Implemented from 14:15:00 to 14:35:00</a:t>
            </a:r>
          </a:p>
        </p:txBody>
      </p:sp>
    </p:spTree>
    <p:extLst>
      <p:ext uri="{BB962C8B-B14F-4D97-AF65-F5344CB8AC3E}">
        <p14:creationId xmlns:p14="http://schemas.microsoft.com/office/powerpoint/2010/main" val="402302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F2A70F-06D6-783C-B557-1F723C9A1853}"/>
              </a:ext>
            </a:extLst>
          </p:cNvPr>
          <p:cNvSpPr>
            <a:spLocks noGrp="1"/>
          </p:cNvSpPr>
          <p:nvPr>
            <p:ph type="body" sz="quarter" idx="10"/>
          </p:nvPr>
        </p:nvSpPr>
        <p:spPr>
          <a:xfrm>
            <a:off x="1033620" y="1577010"/>
            <a:ext cx="10122060" cy="3710608"/>
          </a:xfrm>
        </p:spPr>
        <p:txBody>
          <a:bodyPr/>
          <a:lstStyle/>
          <a:p>
            <a:pPr marL="14287" indent="0">
              <a:buNone/>
            </a:pPr>
            <a:r>
              <a:rPr lang="en-SG" dirty="0"/>
              <a:t>	</a:t>
            </a:r>
          </a:p>
        </p:txBody>
      </p:sp>
      <p:sp>
        <p:nvSpPr>
          <p:cNvPr id="3" name="TextBox 2">
            <a:extLst>
              <a:ext uri="{FF2B5EF4-FFF2-40B4-BE49-F238E27FC236}">
                <a16:creationId xmlns:a16="http://schemas.microsoft.com/office/drawing/2014/main" id="{2195EAD2-3064-177B-6CF9-32B1A5058446}"/>
              </a:ext>
            </a:extLst>
          </p:cNvPr>
          <p:cNvSpPr txBox="1"/>
          <p:nvPr/>
        </p:nvSpPr>
        <p:spPr>
          <a:xfrm>
            <a:off x="1033620" y="1577010"/>
            <a:ext cx="10455966" cy="3877985"/>
          </a:xfrm>
          <a:prstGeom prst="rect">
            <a:avLst/>
          </a:prstGeom>
          <a:noFill/>
        </p:spPr>
        <p:txBody>
          <a:bodyPr wrap="square" lIns="0" tIns="0" rIns="0" bIns="0" rtlCol="0">
            <a:spAutoFit/>
          </a:bodyPr>
          <a:lstStyle/>
          <a:p>
            <a:pPr algn="l"/>
            <a:r>
              <a:rPr kumimoji="1" lang="en-US" dirty="0">
                <a:solidFill>
                  <a:srgbClr val="000000"/>
                </a:solidFill>
                <a:latin typeface="Microsoft YaHei" panose="020B0503020204020204" pitchFamily="34" charset="-122"/>
                <a:ea typeface="Microsoft YaHei" panose="020B0503020204020204" pitchFamily="34" charset="-122"/>
              </a:rPr>
              <a:t>1. Introduction</a:t>
            </a:r>
          </a:p>
          <a:p>
            <a:pPr marL="800140" lvl="1" indent="-34290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Objectives of the Stock Prediction Model</a:t>
            </a:r>
          </a:p>
          <a:p>
            <a:pPr marL="800140" lvl="1" indent="-342900">
              <a:buFont typeface="Arial" panose="020B0604020202020204" pitchFamily="34" charset="0"/>
              <a:buChar char="•"/>
            </a:pPr>
            <a:endParaRPr kumimoji="1" lang="en-US" dirty="0">
              <a:solidFill>
                <a:srgbClr val="000000"/>
              </a:solidFill>
              <a:latin typeface="Microsoft YaHei" panose="020B0503020204020204" pitchFamily="34" charset="-122"/>
              <a:ea typeface="Microsoft YaHei" panose="020B0503020204020204" pitchFamily="34" charset="-122"/>
            </a:endParaRPr>
          </a:p>
          <a:p>
            <a:r>
              <a:rPr kumimoji="1" lang="en-US" dirty="0">
                <a:solidFill>
                  <a:srgbClr val="000000"/>
                </a:solidFill>
                <a:latin typeface="Microsoft YaHei" panose="020B0503020204020204" pitchFamily="34" charset="-122"/>
                <a:ea typeface="Microsoft YaHei" panose="020B0503020204020204" pitchFamily="34" charset="-122"/>
              </a:rPr>
              <a:t>2. Architecture - Cloud Service </a:t>
            </a:r>
          </a:p>
          <a:p>
            <a:pPr marL="742990" lvl="1" indent="-28575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Huawei Cloud</a:t>
            </a:r>
          </a:p>
          <a:p>
            <a:pPr marL="800140" lvl="1" indent="-342900">
              <a:buFont typeface="Arial" panose="020B0604020202020204" pitchFamily="34" charset="0"/>
              <a:buChar char="•"/>
            </a:pPr>
            <a:endParaRPr kumimoji="1" lang="en-US" dirty="0">
              <a:solidFill>
                <a:srgbClr val="000000"/>
              </a:solidFill>
              <a:latin typeface="Microsoft YaHei" panose="020B0503020204020204" pitchFamily="34" charset="-122"/>
              <a:ea typeface="Microsoft YaHei" panose="020B0503020204020204" pitchFamily="34" charset="-122"/>
            </a:endParaRPr>
          </a:p>
          <a:p>
            <a:r>
              <a:rPr kumimoji="1" lang="en-US" dirty="0">
                <a:solidFill>
                  <a:srgbClr val="000000"/>
                </a:solidFill>
                <a:latin typeface="Microsoft YaHei" panose="020B0503020204020204" pitchFamily="34" charset="-122"/>
                <a:ea typeface="Microsoft YaHei" panose="020B0503020204020204" pitchFamily="34" charset="-122"/>
              </a:rPr>
              <a:t>3. Data Preprocessing</a:t>
            </a:r>
          </a:p>
          <a:p>
            <a:pPr marL="800140" lvl="1" indent="-34290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Label for Model Training</a:t>
            </a:r>
          </a:p>
          <a:p>
            <a:pPr marL="800140" lvl="1" indent="-34290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Label Generation Techniques</a:t>
            </a:r>
          </a:p>
          <a:p>
            <a:pPr marL="800140" lvl="1" indent="-342900">
              <a:buFont typeface="Arial" panose="020B0604020202020204" pitchFamily="34" charset="0"/>
              <a:buChar char="•"/>
            </a:pPr>
            <a:endParaRPr kumimoji="1" lang="en-US" dirty="0">
              <a:solidFill>
                <a:srgbClr val="000000"/>
              </a:solidFill>
              <a:latin typeface="Microsoft YaHei" panose="020B0503020204020204" pitchFamily="34" charset="-122"/>
              <a:ea typeface="Microsoft YaHei" panose="020B0503020204020204" pitchFamily="34" charset="-122"/>
            </a:endParaRPr>
          </a:p>
          <a:p>
            <a:r>
              <a:rPr kumimoji="1" lang="en-US" dirty="0">
                <a:solidFill>
                  <a:srgbClr val="000000"/>
                </a:solidFill>
                <a:latin typeface="Microsoft YaHei" panose="020B0503020204020204" pitchFamily="34" charset="-122"/>
                <a:ea typeface="Microsoft YaHei" panose="020B0503020204020204" pitchFamily="34" charset="-122"/>
              </a:rPr>
              <a:t>4. Feature Engineering</a:t>
            </a:r>
          </a:p>
          <a:p>
            <a:pPr marL="800140" lvl="1" indent="-34290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Overview of Feature Engineering</a:t>
            </a:r>
          </a:p>
          <a:p>
            <a:pPr marL="800140" lvl="1" indent="-34290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Feature Engineering Pipeline</a:t>
            </a:r>
            <a:endParaRPr kumimoji="1" lang="en-US" sz="2000" dirty="0">
              <a:solidFill>
                <a:srgbClr val="000000"/>
              </a:solidFill>
              <a:latin typeface="Microsoft YaHei" panose="020B0503020204020204" pitchFamily="34" charset="-122"/>
              <a:ea typeface="Microsoft YaHei" panose="020B0503020204020204" pitchFamily="34" charset="-122"/>
            </a:endParaRPr>
          </a:p>
          <a:p>
            <a:pPr marL="800140" lvl="1" indent="-34290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Example Features</a:t>
            </a:r>
          </a:p>
        </p:txBody>
      </p:sp>
    </p:spTree>
    <p:extLst>
      <p:ext uri="{BB962C8B-B14F-4D97-AF65-F5344CB8AC3E}">
        <p14:creationId xmlns:p14="http://schemas.microsoft.com/office/powerpoint/2010/main" val="442775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1B9703-CC16-64B3-4FC7-A6B7D0D9EE6D}"/>
              </a:ext>
            </a:extLst>
          </p:cNvPr>
          <p:cNvSpPr/>
          <p:nvPr/>
        </p:nvSpPr>
        <p:spPr>
          <a:xfrm>
            <a:off x="8292787" y="754786"/>
            <a:ext cx="2279375" cy="22917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8001"/>
              </a:solidFill>
              <a:latin typeface="+mj-lt"/>
            </a:endParaRPr>
          </a:p>
        </p:txBody>
      </p:sp>
      <p:sp>
        <p:nvSpPr>
          <p:cNvPr id="4" name="Rectangle 3">
            <a:extLst>
              <a:ext uri="{FF2B5EF4-FFF2-40B4-BE49-F238E27FC236}">
                <a16:creationId xmlns:a16="http://schemas.microsoft.com/office/drawing/2014/main" id="{E36F956F-E482-06FC-09B9-760093D0041C}"/>
              </a:ext>
            </a:extLst>
          </p:cNvPr>
          <p:cNvSpPr/>
          <p:nvPr/>
        </p:nvSpPr>
        <p:spPr>
          <a:xfrm>
            <a:off x="8292786" y="3912033"/>
            <a:ext cx="2279375" cy="2291785"/>
          </a:xfrm>
          <a:prstGeom prst="rect">
            <a:avLst/>
          </a:prstGeom>
          <a:solidFill>
            <a:schemeClr val="accent1">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8001"/>
              </a:solidFill>
              <a:latin typeface="+mj-lt"/>
            </a:endParaRPr>
          </a:p>
        </p:txBody>
      </p:sp>
      <p:sp>
        <p:nvSpPr>
          <p:cNvPr id="5" name="Plus 4">
            <a:extLst>
              <a:ext uri="{FF2B5EF4-FFF2-40B4-BE49-F238E27FC236}">
                <a16:creationId xmlns:a16="http://schemas.microsoft.com/office/drawing/2014/main" id="{247621B5-329B-A9C5-4A75-40E1BB5E5AC1}"/>
              </a:ext>
            </a:extLst>
          </p:cNvPr>
          <p:cNvSpPr/>
          <p:nvPr/>
        </p:nvSpPr>
        <p:spPr>
          <a:xfrm>
            <a:off x="9160803" y="3230952"/>
            <a:ext cx="543339" cy="585003"/>
          </a:xfrm>
          <a:prstGeom prst="mathPlu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j-lt"/>
            </a:endParaRPr>
          </a:p>
        </p:txBody>
      </p:sp>
      <p:sp>
        <p:nvSpPr>
          <p:cNvPr id="6" name="TextBox 5">
            <a:extLst>
              <a:ext uri="{FF2B5EF4-FFF2-40B4-BE49-F238E27FC236}">
                <a16:creationId xmlns:a16="http://schemas.microsoft.com/office/drawing/2014/main" id="{83BCC824-D8CB-3940-3AE0-65CCF7AAE4D8}"/>
              </a:ext>
            </a:extLst>
          </p:cNvPr>
          <p:cNvSpPr txBox="1"/>
          <p:nvPr/>
        </p:nvSpPr>
        <p:spPr>
          <a:xfrm>
            <a:off x="8292786" y="1435867"/>
            <a:ext cx="2279375" cy="1477328"/>
          </a:xfrm>
          <a:prstGeom prst="rect">
            <a:avLst/>
          </a:prstGeom>
          <a:noFill/>
        </p:spPr>
        <p:txBody>
          <a:bodyPr wrap="square" lIns="0" tIns="0" rIns="0" bIns="0" rtlCol="0">
            <a:spAutoFit/>
          </a:bodyPr>
          <a:lstStyle/>
          <a:p>
            <a:pPr algn="ctr"/>
            <a:r>
              <a:rPr kumimoji="1" lang="en-US" sz="3200" dirty="0">
                <a:solidFill>
                  <a:srgbClr val="000000"/>
                </a:solidFill>
                <a:latin typeface="Microsoft YaHei" panose="020B0503020204020204" pitchFamily="34" charset="-122"/>
                <a:ea typeface="Microsoft YaHei" panose="020B0503020204020204" pitchFamily="34" charset="-122"/>
              </a:rPr>
              <a:t>Buy &amp; Sell</a:t>
            </a:r>
          </a:p>
          <a:p>
            <a:pPr algn="ctr"/>
            <a:r>
              <a:rPr kumimoji="1" lang="en-US" sz="3200" dirty="0">
                <a:solidFill>
                  <a:srgbClr val="000000"/>
                </a:solidFill>
                <a:latin typeface="Microsoft YaHei" panose="020B0503020204020204" pitchFamily="34" charset="-122"/>
                <a:ea typeface="Microsoft YaHei" panose="020B0503020204020204" pitchFamily="34" charset="-122"/>
              </a:rPr>
              <a:t>Strategy </a:t>
            </a: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p:txBody>
      </p:sp>
      <p:sp>
        <p:nvSpPr>
          <p:cNvPr id="7" name="TextBox 6">
            <a:extLst>
              <a:ext uri="{FF2B5EF4-FFF2-40B4-BE49-F238E27FC236}">
                <a16:creationId xmlns:a16="http://schemas.microsoft.com/office/drawing/2014/main" id="{88859A03-E96A-128D-B177-335CB011BA62}"/>
              </a:ext>
            </a:extLst>
          </p:cNvPr>
          <p:cNvSpPr txBox="1"/>
          <p:nvPr/>
        </p:nvSpPr>
        <p:spPr>
          <a:xfrm>
            <a:off x="8292786" y="4579761"/>
            <a:ext cx="2279374" cy="892552"/>
          </a:xfrm>
          <a:prstGeom prst="rect">
            <a:avLst/>
          </a:prstGeom>
          <a:noFill/>
        </p:spPr>
        <p:txBody>
          <a:bodyPr wrap="square" lIns="0" tIns="0" rIns="0" bIns="0" rtlCol="0">
            <a:spAutoFit/>
          </a:bodyPr>
          <a:lstStyle/>
          <a:p>
            <a:pPr algn="ctr"/>
            <a:r>
              <a:rPr kumimoji="1" lang="en-US" sz="2900" dirty="0">
                <a:solidFill>
                  <a:srgbClr val="000000"/>
                </a:solidFill>
                <a:latin typeface="Microsoft YaHei" panose="020B0503020204020204" pitchFamily="34" charset="-122"/>
                <a:ea typeface="Microsoft YaHei" panose="020B0503020204020204" pitchFamily="34" charset="-122"/>
              </a:rPr>
              <a:t>Cut-off Time</a:t>
            </a:r>
          </a:p>
          <a:p>
            <a:pPr algn="ctr"/>
            <a:r>
              <a:rPr kumimoji="1" lang="en-US" sz="2900" dirty="0">
                <a:solidFill>
                  <a:srgbClr val="000000"/>
                </a:solidFill>
                <a:latin typeface="Microsoft YaHei" panose="020B0503020204020204" pitchFamily="34" charset="-122"/>
                <a:ea typeface="Microsoft YaHei" panose="020B0503020204020204" pitchFamily="34" charset="-122"/>
              </a:rPr>
              <a:t>Strategy</a:t>
            </a:r>
          </a:p>
        </p:txBody>
      </p:sp>
      <p:sp>
        <p:nvSpPr>
          <p:cNvPr id="9" name="TextBox 8">
            <a:extLst>
              <a:ext uri="{FF2B5EF4-FFF2-40B4-BE49-F238E27FC236}">
                <a16:creationId xmlns:a16="http://schemas.microsoft.com/office/drawing/2014/main" id="{2211233A-3B20-3460-7B74-E82C2EF16349}"/>
              </a:ext>
            </a:extLst>
          </p:cNvPr>
          <p:cNvSpPr txBox="1"/>
          <p:nvPr/>
        </p:nvSpPr>
        <p:spPr>
          <a:xfrm>
            <a:off x="1089949" y="1507403"/>
            <a:ext cx="6718853" cy="3447098"/>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SG" sz="3200" b="0" i="0" u="none" strike="noStrike" dirty="0">
                <a:effectLst/>
                <a:latin typeface="Söhne"/>
              </a:rPr>
              <a:t>We used a trading strategy that buys and sells shares based on certain conditions.</a:t>
            </a:r>
          </a:p>
          <a:p>
            <a:pPr marL="457200" indent="-457200" algn="l">
              <a:buFont typeface="Arial" panose="020B0604020202020204" pitchFamily="34" charset="0"/>
              <a:buChar char="•"/>
            </a:pPr>
            <a:endParaRPr lang="en-SG" sz="3200" b="0" i="0" u="none" strike="noStrike" dirty="0">
              <a:effectLst/>
              <a:latin typeface="Söhne"/>
            </a:endParaRPr>
          </a:p>
          <a:p>
            <a:pPr marL="457200" indent="-457200" algn="l">
              <a:buFont typeface="Arial" panose="020B0604020202020204" pitchFamily="34" charset="0"/>
              <a:buChar char="•"/>
            </a:pPr>
            <a:r>
              <a:rPr lang="en-SG" sz="3200" b="0" i="0" u="none" strike="noStrike" dirty="0">
                <a:effectLst/>
                <a:latin typeface="Söhne"/>
              </a:rPr>
              <a:t>The strategy code loops through the </a:t>
            </a:r>
            <a:r>
              <a:rPr lang="en-SG" sz="3200" b="0" i="0" u="none" strike="noStrike" dirty="0" err="1">
                <a:effectLst/>
                <a:latin typeface="Söhne"/>
              </a:rPr>
              <a:t>preprocessed</a:t>
            </a:r>
            <a:r>
              <a:rPr lang="en-SG" sz="3200" b="0" i="0" u="none" strike="noStrike" dirty="0">
                <a:effectLst/>
                <a:latin typeface="Söhne"/>
              </a:rPr>
              <a:t> and predicted data.</a:t>
            </a:r>
          </a:p>
          <a:p>
            <a:pPr algn="l"/>
            <a:endParaRPr lang="en-SG" sz="3200" b="0" i="0" u="none" strike="noStrike" dirty="0">
              <a:effectLst/>
              <a:latin typeface="Söhne"/>
            </a:endParaRPr>
          </a:p>
        </p:txBody>
      </p:sp>
      <p:sp>
        <p:nvSpPr>
          <p:cNvPr id="11" name="Subtitle 1">
            <a:extLst>
              <a:ext uri="{FF2B5EF4-FFF2-40B4-BE49-F238E27FC236}">
                <a16:creationId xmlns:a16="http://schemas.microsoft.com/office/drawing/2014/main" id="{51D859EE-15B4-1F9B-0B55-39302FDCF4BA}"/>
              </a:ext>
            </a:extLst>
          </p:cNvPr>
          <p:cNvSpPr>
            <a:spLocks noGrp="1"/>
          </p:cNvSpPr>
          <p:nvPr>
            <p:ph type="subTitle" idx="1"/>
          </p:nvPr>
        </p:nvSpPr>
        <p:spPr>
          <a:xfrm>
            <a:off x="3530198" y="166018"/>
            <a:ext cx="5136366" cy="446276"/>
          </a:xfrm>
        </p:spPr>
        <p:txBody>
          <a:bodyPr>
            <a:normAutofit/>
          </a:bodyPr>
          <a:lstStyle/>
          <a:p>
            <a:r>
              <a:rPr lang="en-US" sz="3400" b="1" dirty="0">
                <a:latin typeface="+mj-lt"/>
              </a:rPr>
              <a:t>Overview of the Strategy</a:t>
            </a:r>
          </a:p>
        </p:txBody>
      </p:sp>
    </p:spTree>
    <p:extLst>
      <p:ext uri="{BB962C8B-B14F-4D97-AF65-F5344CB8AC3E}">
        <p14:creationId xmlns:p14="http://schemas.microsoft.com/office/powerpoint/2010/main" val="3620547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2972695" y="210806"/>
            <a:ext cx="6251372" cy="480569"/>
          </a:xfrm>
        </p:spPr>
        <p:txBody>
          <a:bodyPr>
            <a:noAutofit/>
          </a:bodyPr>
          <a:lstStyle/>
          <a:p>
            <a:r>
              <a:rPr lang="en-US" sz="3400" b="1" dirty="0">
                <a:latin typeface="+mj-lt"/>
              </a:rPr>
              <a:t>Strategy in Depth – </a:t>
            </a:r>
            <a:r>
              <a:rPr lang="en-US" sz="3400" b="1" dirty="0">
                <a:solidFill>
                  <a:schemeClr val="accent6">
                    <a:lumMod val="60000"/>
                    <a:lumOff val="40000"/>
                  </a:schemeClr>
                </a:solidFill>
                <a:latin typeface="+mj-lt"/>
              </a:rPr>
              <a:t>Buy &amp; Sell</a:t>
            </a:r>
          </a:p>
        </p:txBody>
      </p:sp>
      <p:sp>
        <p:nvSpPr>
          <p:cNvPr id="5" name="TextBox 4">
            <a:extLst>
              <a:ext uri="{FF2B5EF4-FFF2-40B4-BE49-F238E27FC236}">
                <a16:creationId xmlns:a16="http://schemas.microsoft.com/office/drawing/2014/main" id="{FD91AABF-C46C-EE82-19E9-7FB81CF21C01}"/>
              </a:ext>
            </a:extLst>
          </p:cNvPr>
          <p:cNvSpPr txBox="1"/>
          <p:nvPr/>
        </p:nvSpPr>
        <p:spPr>
          <a:xfrm>
            <a:off x="916781" y="1474284"/>
            <a:ext cx="10363200" cy="4431983"/>
          </a:xfrm>
          <a:prstGeom prst="rect">
            <a:avLst/>
          </a:prstGeom>
          <a:noFill/>
        </p:spPr>
        <p:txBody>
          <a:bodyPr wrap="square" lIns="0" tIns="0" rIns="0" bIns="0" rtlCol="0">
            <a:spAutoFit/>
          </a:bodyPr>
          <a:lstStyle/>
          <a:p>
            <a:pPr marL="514350" indent="-514350" algn="l">
              <a:buAutoNum type="arabicPeriod"/>
            </a:pPr>
            <a:r>
              <a:rPr kumimoji="1" lang="en-US" sz="3200" dirty="0">
                <a:solidFill>
                  <a:srgbClr val="000000"/>
                </a:solidFill>
                <a:latin typeface="Microsoft YaHei" panose="020B0503020204020204" pitchFamily="34" charset="-122"/>
                <a:ea typeface="Microsoft YaHei" panose="020B0503020204020204" pitchFamily="34" charset="-122"/>
              </a:rPr>
              <a:t>The model provides useful </a:t>
            </a:r>
          </a:p>
          <a:p>
            <a:pPr algn="l"/>
            <a:r>
              <a:rPr kumimoji="1" lang="en-US" sz="3200" dirty="0">
                <a:solidFill>
                  <a:srgbClr val="000000"/>
                </a:solidFill>
                <a:latin typeface="Microsoft YaHei" panose="020B0503020204020204" pitchFamily="34" charset="-122"/>
                <a:ea typeface="Microsoft YaHei" panose="020B0503020204020204" pitchFamily="34" charset="-122"/>
              </a:rPr>
              <a:t>    buy-shares signals according </a:t>
            </a:r>
          </a:p>
          <a:p>
            <a:pPr algn="l"/>
            <a:r>
              <a:rPr kumimoji="1" lang="en-US" sz="3200" dirty="0">
                <a:solidFill>
                  <a:srgbClr val="000000"/>
                </a:solidFill>
                <a:latin typeface="Microsoft YaHei" panose="020B0503020204020204" pitchFamily="34" charset="-122"/>
                <a:ea typeface="Microsoft YaHei" panose="020B0503020204020204" pitchFamily="34" charset="-122"/>
              </a:rPr>
              <a:t>    to the downward trends</a:t>
            </a:r>
          </a:p>
          <a:p>
            <a:pPr algn="l"/>
            <a:r>
              <a:rPr kumimoji="1" lang="en-US" sz="3200" dirty="0">
                <a:solidFill>
                  <a:srgbClr val="000000"/>
                </a:solidFill>
                <a:latin typeface="Microsoft YaHei" panose="020B0503020204020204" pitchFamily="34" charset="-122"/>
                <a:ea typeface="Microsoft YaHei" panose="020B0503020204020204" pitchFamily="34" charset="-122"/>
              </a:rPr>
              <a:t>    (</a:t>
            </a:r>
            <a:r>
              <a:rPr kumimoji="1" lang="en-US" sz="3200" dirty="0">
                <a:solidFill>
                  <a:srgbClr val="FFA500"/>
                </a:solidFill>
                <a:latin typeface="Microsoft YaHei" panose="020B0503020204020204" pitchFamily="34" charset="-122"/>
                <a:ea typeface="Microsoft YaHei" panose="020B0503020204020204" pitchFamily="34" charset="-122"/>
              </a:rPr>
              <a:t>shown in orange highlights</a:t>
            </a:r>
            <a:r>
              <a:rPr kumimoji="1" lang="en-US" sz="3200" dirty="0">
                <a:solidFill>
                  <a:srgbClr val="000000"/>
                </a:solidFill>
                <a:latin typeface="Microsoft YaHei" panose="020B0503020204020204" pitchFamily="34" charset="-122"/>
                <a:ea typeface="Microsoft YaHei" panose="020B0503020204020204" pitchFamily="34" charset="-122"/>
              </a:rPr>
              <a:t>)</a:t>
            </a:r>
          </a:p>
          <a:p>
            <a:pPr algn="l"/>
            <a:r>
              <a:rPr kumimoji="1" lang="en-US" sz="3200" dirty="0">
                <a:solidFill>
                  <a:srgbClr val="000000"/>
                </a:solidFill>
                <a:latin typeface="Microsoft YaHei" panose="020B0503020204020204" pitchFamily="34" charset="-122"/>
                <a:ea typeface="Microsoft YaHei" panose="020B0503020204020204" pitchFamily="34" charset="-122"/>
              </a:rPr>
              <a:t>    that the model pick up.</a:t>
            </a:r>
          </a:p>
          <a:p>
            <a:pPr algn="l"/>
            <a:endParaRPr kumimoji="1" lang="en-US" sz="3200" dirty="0">
              <a:solidFill>
                <a:srgbClr val="000000"/>
              </a:solidFill>
              <a:latin typeface="Microsoft YaHei" panose="020B0503020204020204" pitchFamily="34" charset="-122"/>
              <a:ea typeface="Microsoft YaHei" panose="020B0503020204020204" pitchFamily="34" charset="-122"/>
            </a:endParaRPr>
          </a:p>
          <a:p>
            <a:pPr algn="l"/>
            <a:r>
              <a:rPr kumimoji="1" lang="en-US" sz="3200" dirty="0">
                <a:solidFill>
                  <a:srgbClr val="000000"/>
                </a:solidFill>
                <a:latin typeface="Microsoft YaHei" panose="020B0503020204020204" pitchFamily="34" charset="-122"/>
                <a:ea typeface="Microsoft YaHei" panose="020B0503020204020204" pitchFamily="34" charset="-122"/>
              </a:rPr>
              <a:t>2.  Moving averages thresholds, combined with the model predictions,  are deployed to further enhance the strategy.</a:t>
            </a:r>
          </a:p>
        </p:txBody>
      </p:sp>
      <p:pic>
        <p:nvPicPr>
          <p:cNvPr id="6" name="Picture 5" descr="Chart, histogram&#10;&#10;Description automatically generated">
            <a:extLst>
              <a:ext uri="{FF2B5EF4-FFF2-40B4-BE49-F238E27FC236}">
                <a16:creationId xmlns:a16="http://schemas.microsoft.com/office/drawing/2014/main" id="{D8BEFFC9-0A6B-79DA-5E80-C8548E23D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7337" y="1316340"/>
            <a:ext cx="4052785" cy="2840299"/>
          </a:xfrm>
          <a:prstGeom prst="rect">
            <a:avLst/>
          </a:prstGeom>
        </p:spPr>
      </p:pic>
    </p:spTree>
    <p:extLst>
      <p:ext uri="{BB962C8B-B14F-4D97-AF65-F5344CB8AC3E}">
        <p14:creationId xmlns:p14="http://schemas.microsoft.com/office/powerpoint/2010/main" val="28001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1486355" y="188505"/>
            <a:ext cx="9224051" cy="547476"/>
          </a:xfrm>
        </p:spPr>
        <p:txBody>
          <a:bodyPr>
            <a:normAutofit fontScale="92500"/>
          </a:bodyPr>
          <a:lstStyle/>
          <a:p>
            <a:r>
              <a:rPr lang="en-US" b="1" dirty="0">
                <a:latin typeface="+mj-lt"/>
              </a:rPr>
              <a:t>Strategy in Depth – </a:t>
            </a:r>
            <a:r>
              <a:rPr lang="en-US" b="1" dirty="0">
                <a:solidFill>
                  <a:schemeClr val="accent6">
                    <a:lumMod val="60000"/>
                    <a:lumOff val="40000"/>
                  </a:schemeClr>
                </a:solidFill>
                <a:latin typeface="+mj-lt"/>
              </a:rPr>
              <a:t>Buy &amp; Sell </a:t>
            </a:r>
            <a:r>
              <a:rPr lang="en-US" b="1" dirty="0">
                <a:latin typeface="+mj-lt"/>
              </a:rPr>
              <a:t>(Initialization of Variables)</a:t>
            </a:r>
          </a:p>
        </p:txBody>
      </p:sp>
      <p:pic>
        <p:nvPicPr>
          <p:cNvPr id="4" name="Picture 3" descr="Text&#10;&#10;Description automatically generated">
            <a:extLst>
              <a:ext uri="{FF2B5EF4-FFF2-40B4-BE49-F238E27FC236}">
                <a16:creationId xmlns:a16="http://schemas.microsoft.com/office/drawing/2014/main" id="{CB9655BF-3757-EEED-D391-64BDD7E2D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540" y="1630569"/>
            <a:ext cx="6753681" cy="3596861"/>
          </a:xfrm>
          <a:prstGeom prst="rect">
            <a:avLst/>
          </a:prstGeom>
        </p:spPr>
      </p:pic>
    </p:spTree>
    <p:extLst>
      <p:ext uri="{BB962C8B-B14F-4D97-AF65-F5344CB8AC3E}">
        <p14:creationId xmlns:p14="http://schemas.microsoft.com/office/powerpoint/2010/main" val="814243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243AA80-A951-7427-3CC6-19C2F82414E6}"/>
              </a:ext>
            </a:extLst>
          </p:cNvPr>
          <p:cNvSpPr txBox="1"/>
          <p:nvPr/>
        </p:nvSpPr>
        <p:spPr>
          <a:xfrm>
            <a:off x="729175" y="3215746"/>
            <a:ext cx="11102041" cy="2954655"/>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kumimoji="1" lang="en-US" sz="3200" dirty="0">
                <a:solidFill>
                  <a:srgbClr val="000000"/>
                </a:solidFill>
                <a:latin typeface="Microsoft YaHei" panose="020B0503020204020204" pitchFamily="34" charset="-122"/>
                <a:ea typeface="Microsoft YaHei" panose="020B0503020204020204" pitchFamily="34" charset="-122"/>
              </a:rPr>
              <a:t>The initial shares bought are 0, and thus, the balance also reflects 0.</a:t>
            </a:r>
          </a:p>
          <a:p>
            <a:pPr marL="914440" lvl="1" indent="-457200">
              <a:buFont typeface="Wingdings" pitchFamily="2" charset="2"/>
              <a:buChar char="Ø"/>
            </a:pPr>
            <a:r>
              <a:rPr kumimoji="1" lang="en-US" sz="3200" dirty="0">
                <a:solidFill>
                  <a:srgbClr val="000000"/>
                </a:solidFill>
                <a:latin typeface="Microsoft YaHei" panose="020B0503020204020204" pitchFamily="34" charset="-122"/>
                <a:ea typeface="Microsoft YaHei" panose="020B0503020204020204" pitchFamily="34" charset="-122"/>
              </a:rPr>
              <a:t>Therefore, we will </a:t>
            </a:r>
            <a:r>
              <a:rPr kumimoji="1" lang="en-US" sz="3200" u="sng" dirty="0">
                <a:solidFill>
                  <a:srgbClr val="000000"/>
                </a:solidFill>
                <a:latin typeface="Microsoft YaHei" panose="020B0503020204020204" pitchFamily="34" charset="-122"/>
                <a:ea typeface="Microsoft YaHei" panose="020B0503020204020204" pitchFamily="34" charset="-122"/>
              </a:rPr>
              <a:t>buy shares first</a:t>
            </a:r>
            <a:r>
              <a:rPr kumimoji="1" lang="en-US" sz="3200" dirty="0">
                <a:solidFill>
                  <a:srgbClr val="000000"/>
                </a:solidFill>
                <a:latin typeface="Microsoft YaHei" panose="020B0503020204020204" pitchFamily="34" charset="-122"/>
                <a:ea typeface="Microsoft YaHei" panose="020B0503020204020204" pitchFamily="34" charset="-122"/>
              </a:rPr>
              <a:t> and then be able to sell them (no short-selling).</a:t>
            </a:r>
          </a:p>
          <a:p>
            <a:pPr marL="457200" indent="-457200" algn="l">
              <a:buFont typeface="Arial" panose="020B0604020202020204" pitchFamily="34" charset="0"/>
              <a:buChar char="•"/>
            </a:pPr>
            <a:r>
              <a:rPr kumimoji="1" lang="en-US" sz="3200" dirty="0">
                <a:solidFill>
                  <a:srgbClr val="000000"/>
                </a:solidFill>
                <a:latin typeface="Microsoft YaHei" panose="020B0503020204020204" pitchFamily="34" charset="-122"/>
                <a:ea typeface="Microsoft YaHei" panose="020B0503020204020204" pitchFamily="34" charset="-122"/>
              </a:rPr>
              <a:t>The balance (of shares) will be updated after buy-and-sell transactions occur. </a:t>
            </a:r>
          </a:p>
        </p:txBody>
      </p:sp>
      <p:pic>
        <p:nvPicPr>
          <p:cNvPr id="13" name="Picture 12" descr="Text&#10;&#10;Description automatically generated with medium confidence">
            <a:extLst>
              <a:ext uri="{FF2B5EF4-FFF2-40B4-BE49-F238E27FC236}">
                <a16:creationId xmlns:a16="http://schemas.microsoft.com/office/drawing/2014/main" id="{FC9FA26C-8702-A461-7279-1A57F1F44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106" y="1213320"/>
            <a:ext cx="5048728" cy="1969769"/>
          </a:xfrm>
          <a:prstGeom prst="rect">
            <a:avLst/>
          </a:prstGeom>
        </p:spPr>
      </p:pic>
      <p:sp>
        <p:nvSpPr>
          <p:cNvPr id="5" name="Subtitle 1">
            <a:extLst>
              <a:ext uri="{FF2B5EF4-FFF2-40B4-BE49-F238E27FC236}">
                <a16:creationId xmlns:a16="http://schemas.microsoft.com/office/drawing/2014/main" id="{EF066302-F127-C753-D739-96B51013A929}"/>
              </a:ext>
            </a:extLst>
          </p:cNvPr>
          <p:cNvSpPr>
            <a:spLocks noGrp="1"/>
          </p:cNvSpPr>
          <p:nvPr>
            <p:ph type="subTitle" idx="1"/>
          </p:nvPr>
        </p:nvSpPr>
        <p:spPr>
          <a:xfrm>
            <a:off x="1486355" y="188505"/>
            <a:ext cx="9224051" cy="547476"/>
          </a:xfrm>
        </p:spPr>
        <p:txBody>
          <a:bodyPr>
            <a:normAutofit fontScale="92500"/>
          </a:bodyPr>
          <a:lstStyle/>
          <a:p>
            <a:r>
              <a:rPr lang="en-US" b="1" dirty="0">
                <a:latin typeface="+mj-lt"/>
              </a:rPr>
              <a:t>Strategy in Depth – </a:t>
            </a:r>
            <a:r>
              <a:rPr lang="en-US" b="1" dirty="0">
                <a:solidFill>
                  <a:schemeClr val="accent6">
                    <a:lumMod val="60000"/>
                    <a:lumOff val="40000"/>
                  </a:schemeClr>
                </a:solidFill>
                <a:latin typeface="+mj-lt"/>
              </a:rPr>
              <a:t>Buy &amp; Sell </a:t>
            </a:r>
            <a:r>
              <a:rPr lang="en-US" b="1" dirty="0">
                <a:latin typeface="+mj-lt"/>
              </a:rPr>
              <a:t>(Initialization of Variables)</a:t>
            </a:r>
          </a:p>
        </p:txBody>
      </p:sp>
    </p:spTree>
    <p:extLst>
      <p:ext uri="{BB962C8B-B14F-4D97-AF65-F5344CB8AC3E}">
        <p14:creationId xmlns:p14="http://schemas.microsoft.com/office/powerpoint/2010/main" val="2656210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2945327" y="250861"/>
            <a:ext cx="6306107" cy="420944"/>
          </a:xfrm>
        </p:spPr>
        <p:txBody>
          <a:bodyPr>
            <a:noAutofit/>
          </a:bodyPr>
          <a:lstStyle/>
          <a:p>
            <a:r>
              <a:rPr lang="en-US" sz="3400" b="1" dirty="0">
                <a:latin typeface="+mj-lt"/>
              </a:rPr>
              <a:t>Strategy in Depth – </a:t>
            </a:r>
            <a:r>
              <a:rPr lang="en-US" sz="3400" b="1" dirty="0">
                <a:solidFill>
                  <a:schemeClr val="accent6">
                    <a:lumMod val="60000"/>
                    <a:lumOff val="40000"/>
                  </a:schemeClr>
                </a:solidFill>
                <a:latin typeface="+mj-lt"/>
              </a:rPr>
              <a:t>Buy &amp; Sell</a:t>
            </a:r>
          </a:p>
        </p:txBody>
      </p:sp>
      <p:sp>
        <p:nvSpPr>
          <p:cNvPr id="4" name="TextBox 3">
            <a:extLst>
              <a:ext uri="{FF2B5EF4-FFF2-40B4-BE49-F238E27FC236}">
                <a16:creationId xmlns:a16="http://schemas.microsoft.com/office/drawing/2014/main" id="{83F4BAA5-9509-B752-88FB-106A20427D98}"/>
              </a:ext>
            </a:extLst>
          </p:cNvPr>
          <p:cNvSpPr txBox="1"/>
          <p:nvPr/>
        </p:nvSpPr>
        <p:spPr>
          <a:xfrm>
            <a:off x="797663" y="1490007"/>
            <a:ext cx="10601433" cy="3877985"/>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SG" sz="2800" b="0" i="0" u="none" strike="noStrike" dirty="0">
                <a:effectLst/>
                <a:latin typeface="Microsoft YaHei UI" panose="020B0503020204020204" pitchFamily="34" charset="-122"/>
                <a:ea typeface="Microsoft YaHei UI" panose="020B0503020204020204" pitchFamily="34" charset="-122"/>
              </a:rPr>
              <a:t>For each row in the tick data, the code checks whether it is possible to buy </a:t>
            </a:r>
            <a:r>
              <a:rPr lang="en-SG" sz="2800" b="0" i="0" u="sng" strike="noStrike" dirty="0">
                <a:effectLst/>
                <a:latin typeface="Microsoft YaHei UI" panose="020B0503020204020204" pitchFamily="34" charset="-122"/>
                <a:ea typeface="Microsoft YaHei UI" panose="020B0503020204020204" pitchFamily="34" charset="-122"/>
              </a:rPr>
              <a:t>10 shares</a:t>
            </a:r>
            <a:r>
              <a:rPr lang="en-SG" sz="2800" b="0" i="0" strike="noStrike" dirty="0">
                <a:effectLst/>
                <a:latin typeface="Microsoft YaHei UI" panose="020B0503020204020204" pitchFamily="34" charset="-122"/>
                <a:ea typeface="Microsoft YaHei UI" panose="020B0503020204020204" pitchFamily="34" charset="-122"/>
              </a:rPr>
              <a:t> </a:t>
            </a:r>
            <a:r>
              <a:rPr lang="en-SG" sz="2800" b="0" i="0" u="none" strike="noStrike" dirty="0">
                <a:effectLst/>
                <a:latin typeface="Microsoft YaHei UI" panose="020B0503020204020204" pitchFamily="34" charset="-122"/>
                <a:ea typeface="Microsoft YaHei UI" panose="020B0503020204020204" pitchFamily="34" charset="-122"/>
              </a:rPr>
              <a:t>based on certain conditions such as the rolling mean difference and the predicted buy signal from the model. </a:t>
            </a:r>
          </a:p>
          <a:p>
            <a:pPr marL="457200" indent="-457200" algn="l">
              <a:buFont typeface="Arial" panose="020B0604020202020204" pitchFamily="34" charset="0"/>
              <a:buChar char="•"/>
            </a:pPr>
            <a:endParaRPr lang="en-SG" sz="2800" b="0" i="0" u="none" strike="noStrike" dirty="0">
              <a:effectLst/>
              <a:latin typeface="Microsoft YaHei UI" panose="020B0503020204020204" pitchFamily="34" charset="-122"/>
              <a:ea typeface="Microsoft YaHei UI" panose="020B0503020204020204" pitchFamily="34" charset="-122"/>
            </a:endParaRPr>
          </a:p>
          <a:p>
            <a:pPr marL="457200" indent="-457200" algn="l">
              <a:buFont typeface="Arial" panose="020B0604020202020204" pitchFamily="34" charset="0"/>
              <a:buChar char="•"/>
            </a:pPr>
            <a:r>
              <a:rPr lang="en-SG" sz="2800" b="0" i="0" u="none" strike="noStrike" dirty="0">
                <a:effectLst/>
                <a:latin typeface="Microsoft YaHei UI" panose="020B0503020204020204" pitchFamily="34" charset="-122"/>
                <a:ea typeface="Microsoft YaHei UI" panose="020B0503020204020204" pitchFamily="34" charset="-122"/>
              </a:rPr>
              <a:t>If the conditions are met, 10 shares are bought at the current price and the average price of holding shares is updated accordingly. </a:t>
            </a:r>
          </a:p>
          <a:p>
            <a:pPr algn="l"/>
            <a:endParaRPr lang="en-SG" sz="2800" b="0" i="0" u="none" strike="noStrike" dirty="0">
              <a:effectLst/>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2080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1284478" y="235349"/>
            <a:ext cx="9627805" cy="543188"/>
          </a:xfrm>
        </p:spPr>
        <p:txBody>
          <a:bodyPr>
            <a:noAutofit/>
          </a:bodyPr>
          <a:lstStyle/>
          <a:p>
            <a:r>
              <a:rPr lang="en-US" sz="3400" b="1" dirty="0">
                <a:latin typeface="Microsoft YaHei UI" panose="020B0503020204020204" pitchFamily="34" charset="-122"/>
                <a:ea typeface="Microsoft YaHei UI" panose="020B0503020204020204" pitchFamily="34" charset="-122"/>
              </a:rPr>
              <a:t>Strategy in Depth – </a:t>
            </a:r>
            <a:r>
              <a:rPr lang="en-US" sz="3400" b="1" dirty="0">
                <a:solidFill>
                  <a:schemeClr val="accent6">
                    <a:lumMod val="60000"/>
                    <a:lumOff val="40000"/>
                  </a:schemeClr>
                </a:solidFill>
                <a:latin typeface="Microsoft YaHei UI" panose="020B0503020204020204" pitchFamily="34" charset="-122"/>
                <a:ea typeface="Microsoft YaHei UI" panose="020B0503020204020204" pitchFamily="34" charset="-122"/>
              </a:rPr>
              <a:t>Buy &amp; Sell </a:t>
            </a:r>
            <a:r>
              <a:rPr lang="en-US" sz="3400" b="1" dirty="0">
                <a:latin typeface="Microsoft YaHei UI" panose="020B0503020204020204" pitchFamily="34" charset="-122"/>
                <a:ea typeface="Microsoft YaHei UI" panose="020B0503020204020204" pitchFamily="34" charset="-122"/>
              </a:rPr>
              <a:t>(Conditions)</a:t>
            </a:r>
          </a:p>
        </p:txBody>
      </p:sp>
      <p:pic>
        <p:nvPicPr>
          <p:cNvPr id="3" name="Picture 2" descr="Text&#10;&#10;Description automatically generated">
            <a:extLst>
              <a:ext uri="{FF2B5EF4-FFF2-40B4-BE49-F238E27FC236}">
                <a16:creationId xmlns:a16="http://schemas.microsoft.com/office/drawing/2014/main" id="{202F0E41-52CE-57D6-2FDD-5656762D7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251" y="857704"/>
            <a:ext cx="5384259" cy="1338193"/>
          </a:xfrm>
          <a:prstGeom prst="rect">
            <a:avLst/>
          </a:prstGeom>
        </p:spPr>
      </p:pic>
      <p:sp>
        <p:nvSpPr>
          <p:cNvPr id="4" name="TextBox 3">
            <a:extLst>
              <a:ext uri="{FF2B5EF4-FFF2-40B4-BE49-F238E27FC236}">
                <a16:creationId xmlns:a16="http://schemas.microsoft.com/office/drawing/2014/main" id="{C8D79493-587C-6F2C-895E-0F46E94C4877}"/>
              </a:ext>
            </a:extLst>
          </p:cNvPr>
          <p:cNvSpPr txBox="1"/>
          <p:nvPr/>
        </p:nvSpPr>
        <p:spPr>
          <a:xfrm>
            <a:off x="698119" y="2364272"/>
            <a:ext cx="10800521" cy="3600986"/>
          </a:xfrm>
          <a:prstGeom prst="rect">
            <a:avLst/>
          </a:prstGeom>
          <a:noFill/>
        </p:spPr>
        <p:txBody>
          <a:bodyPr wrap="square" lIns="0" tIns="0" rIns="0" bIns="0" rtlCol="0">
            <a:spAutoFit/>
          </a:bodyPr>
          <a:lstStyle/>
          <a:p>
            <a:pPr algn="l"/>
            <a:r>
              <a:rPr lang="en-SG" b="1" i="0" u="sng" strike="noStrike" dirty="0">
                <a:effectLst/>
                <a:latin typeface="Microsoft YaHei UI" panose="020B0503020204020204" pitchFamily="34" charset="-122"/>
                <a:ea typeface="Microsoft YaHei UI" panose="020B0503020204020204" pitchFamily="34" charset="-122"/>
              </a:rPr>
              <a:t>Buy condition</a:t>
            </a:r>
            <a:r>
              <a:rPr lang="en-SG" b="0" i="0" u="none" strike="noStrike" dirty="0">
                <a:effectLst/>
                <a:latin typeface="Microsoft YaHei UI" panose="020B0503020204020204" pitchFamily="34" charset="-122"/>
                <a:ea typeface="Microsoft YaHei UI" panose="020B0503020204020204" pitchFamily="34" charset="-122"/>
              </a:rPr>
              <a:t>: The strategy will buy 10 shares of a stock if the following conditions are met:</a:t>
            </a:r>
          </a:p>
          <a:p>
            <a:pPr marL="742950" lvl="1" indent="-285750" algn="l">
              <a:buFont typeface="+mj-lt"/>
              <a:buAutoNum type="arabicPeriod"/>
            </a:pPr>
            <a:r>
              <a:rPr lang="en-SG" b="0" i="0" u="none" strike="noStrike" dirty="0">
                <a:effectLst/>
                <a:latin typeface="Microsoft YaHei UI" panose="020B0503020204020204" pitchFamily="34" charset="-122"/>
                <a:ea typeface="Microsoft YaHei UI" panose="020B0503020204020204" pitchFamily="34" charset="-122"/>
              </a:rPr>
              <a:t>The rolling mean difference of the latest transaction price to the tick over the past 5 ticks is greater than </a:t>
            </a:r>
            <a:r>
              <a:rPr lang="en-SG" b="0" i="0" strike="noStrike" dirty="0">
                <a:effectLst/>
                <a:latin typeface="Microsoft YaHei UI" panose="020B0503020204020204" pitchFamily="34" charset="-122"/>
                <a:ea typeface="Microsoft YaHei UI" panose="020B0503020204020204" pitchFamily="34" charset="-122"/>
              </a:rPr>
              <a:t>a threshold value multiplied by the latest transaction price</a:t>
            </a:r>
            <a:r>
              <a:rPr lang="en-SG" b="0" i="0" u="none" strike="noStrike" dirty="0">
                <a:effectLst/>
                <a:latin typeface="Microsoft YaHei UI" panose="020B0503020204020204" pitchFamily="34" charset="-122"/>
                <a:ea typeface="Microsoft YaHei UI" panose="020B0503020204020204" pitchFamily="34" charset="-122"/>
              </a:rPr>
              <a:t> to the tick. This threshold is set at 0.0012 (to ensure that different thresholds are implemented for different stocks)</a:t>
            </a:r>
          </a:p>
          <a:p>
            <a:pPr marL="742950" lvl="1" indent="-285750" algn="l">
              <a:buFont typeface="+mj-lt"/>
              <a:buAutoNum type="arabicPeriod"/>
            </a:pPr>
            <a:r>
              <a:rPr lang="en-SG" b="0" i="0" u="none" strike="noStrike" dirty="0">
                <a:effectLst/>
                <a:latin typeface="Microsoft YaHei UI" panose="020B0503020204020204" pitchFamily="34" charset="-122"/>
                <a:ea typeface="Microsoft YaHei UI" panose="020B0503020204020204" pitchFamily="34" charset="-122"/>
              </a:rPr>
              <a:t>The rolling mean difference of the latest transaction price to the tick over the past 100 ticks is greater than a threshold value. This threshold is set at 50.</a:t>
            </a:r>
          </a:p>
          <a:p>
            <a:pPr marL="742950" lvl="1" indent="-285750" algn="l">
              <a:buFont typeface="+mj-lt"/>
              <a:buAutoNum type="arabicPeriod"/>
            </a:pPr>
            <a:r>
              <a:rPr lang="en-SG" b="0" i="0" u="none" strike="noStrike" dirty="0">
                <a:effectLst/>
                <a:latin typeface="Microsoft YaHei UI" panose="020B0503020204020204" pitchFamily="34" charset="-122"/>
                <a:ea typeface="Microsoft YaHei UI" panose="020B0503020204020204" pitchFamily="34" charset="-122"/>
              </a:rPr>
              <a:t>The predicted buy signal from the </a:t>
            </a:r>
            <a:r>
              <a:rPr lang="en-SG" b="0" i="0" u="none" strike="noStrike" dirty="0" err="1">
                <a:effectLst/>
                <a:latin typeface="Microsoft YaHei UI" panose="020B0503020204020204" pitchFamily="34" charset="-122"/>
                <a:ea typeface="Microsoft YaHei UI" panose="020B0503020204020204" pitchFamily="34" charset="-122"/>
              </a:rPr>
              <a:t>XGBoost</a:t>
            </a:r>
            <a:r>
              <a:rPr lang="en-SG" b="0" i="0" u="none" strike="noStrike" dirty="0">
                <a:effectLst/>
                <a:latin typeface="Microsoft YaHei UI" panose="020B0503020204020204" pitchFamily="34" charset="-122"/>
                <a:ea typeface="Microsoft YaHei UI" panose="020B0503020204020204" pitchFamily="34" charset="-122"/>
              </a:rPr>
              <a:t> model is positive.</a:t>
            </a:r>
          </a:p>
          <a:p>
            <a:pPr marL="742950" lvl="1" indent="-285750" algn="l">
              <a:buFont typeface="+mj-lt"/>
              <a:buAutoNum type="arabicPeriod"/>
            </a:pPr>
            <a:endParaRPr lang="en-SG" b="0" i="0" u="none" strike="noStrike" dirty="0">
              <a:effectLst/>
              <a:latin typeface="Microsoft YaHei UI" panose="020B0503020204020204" pitchFamily="34" charset="-122"/>
              <a:ea typeface="Microsoft YaHei UI" panose="020B0503020204020204" pitchFamily="34" charset="-122"/>
            </a:endParaRPr>
          </a:p>
          <a:p>
            <a:pPr algn="l"/>
            <a:r>
              <a:rPr lang="en-SG" b="1" i="0" u="sng" strike="noStrike" dirty="0">
                <a:effectLst/>
                <a:latin typeface="Microsoft YaHei UI" panose="020B0503020204020204" pitchFamily="34" charset="-122"/>
                <a:ea typeface="Microsoft YaHei UI" panose="020B0503020204020204" pitchFamily="34" charset="-122"/>
              </a:rPr>
              <a:t>Sell condition</a:t>
            </a:r>
            <a:r>
              <a:rPr lang="en-SG" b="0" i="0" u="none" strike="noStrike" dirty="0">
                <a:effectLst/>
                <a:latin typeface="Microsoft YaHei UI" panose="020B0503020204020204" pitchFamily="34" charset="-122"/>
                <a:ea typeface="Microsoft YaHei UI" panose="020B0503020204020204" pitchFamily="34" charset="-122"/>
              </a:rPr>
              <a:t>: The strategy will sell 10 shares of a stock if the following conditions are met:</a:t>
            </a:r>
          </a:p>
          <a:p>
            <a:pPr marL="742950" lvl="1" indent="-285750" algn="l">
              <a:buFont typeface="+mj-lt"/>
              <a:buAutoNum type="arabicPeriod"/>
            </a:pPr>
            <a:r>
              <a:rPr lang="en-SG" b="0" i="0" u="none" strike="noStrike" dirty="0">
                <a:effectLst/>
                <a:latin typeface="Microsoft YaHei UI" panose="020B0503020204020204" pitchFamily="34" charset="-122"/>
                <a:ea typeface="Microsoft YaHei UI" panose="020B0503020204020204" pitchFamily="34" charset="-122"/>
              </a:rPr>
              <a:t>The latest transaction price is greater than or equal to a profit limit of 1.005 times the average price of holding shares, OR the latest transaction price is less than or equal to a stop-loss limit of 0.97 times the average price of holding shares.</a:t>
            </a:r>
          </a:p>
        </p:txBody>
      </p:sp>
    </p:spTree>
    <p:extLst>
      <p:ext uri="{BB962C8B-B14F-4D97-AF65-F5344CB8AC3E}">
        <p14:creationId xmlns:p14="http://schemas.microsoft.com/office/powerpoint/2010/main" val="905185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2488127" y="306844"/>
            <a:ext cx="7220507" cy="514249"/>
          </a:xfrm>
        </p:spPr>
        <p:txBody>
          <a:bodyPr>
            <a:noAutofit/>
          </a:bodyPr>
          <a:lstStyle/>
          <a:p>
            <a:r>
              <a:rPr lang="en-US" sz="3400" b="1" dirty="0">
                <a:latin typeface="Microsoft YaHei UI" panose="020B0503020204020204" pitchFamily="34" charset="-122"/>
                <a:ea typeface="Microsoft YaHei UI" panose="020B0503020204020204" pitchFamily="34" charset="-122"/>
              </a:rPr>
              <a:t>Strategy in Depth – </a:t>
            </a:r>
            <a:r>
              <a:rPr lang="en-US" sz="3400" b="1" dirty="0">
                <a:solidFill>
                  <a:schemeClr val="accent1">
                    <a:lumMod val="40000"/>
                    <a:lumOff val="60000"/>
                  </a:schemeClr>
                </a:solidFill>
                <a:latin typeface="Microsoft YaHei UI" panose="020B0503020204020204" pitchFamily="34" charset="-122"/>
                <a:ea typeface="Microsoft YaHei UI" panose="020B0503020204020204" pitchFamily="34" charset="-122"/>
              </a:rPr>
              <a:t>Cut-off Time</a:t>
            </a:r>
          </a:p>
        </p:txBody>
      </p:sp>
      <p:sp>
        <p:nvSpPr>
          <p:cNvPr id="3" name="TextBox 2">
            <a:extLst>
              <a:ext uri="{FF2B5EF4-FFF2-40B4-BE49-F238E27FC236}">
                <a16:creationId xmlns:a16="http://schemas.microsoft.com/office/drawing/2014/main" id="{B0D653C5-5B0F-872F-0FA6-2B414CA5A07D}"/>
              </a:ext>
            </a:extLst>
          </p:cNvPr>
          <p:cNvSpPr txBox="1"/>
          <p:nvPr/>
        </p:nvSpPr>
        <p:spPr>
          <a:xfrm>
            <a:off x="744655" y="1890677"/>
            <a:ext cx="10707451" cy="3508653"/>
          </a:xfrm>
          <a:prstGeom prst="rect">
            <a:avLst/>
          </a:prstGeom>
          <a:noFill/>
        </p:spPr>
        <p:txBody>
          <a:bodyPr wrap="square" lIns="0" tIns="0" rIns="0" bIns="0" rtlCol="0" anchor="t">
            <a:spAutoFit/>
          </a:bodyPr>
          <a:lstStyle/>
          <a:p>
            <a:pPr marL="457200" indent="-457200" algn="l">
              <a:buFont typeface="Arial" panose="020B0604020202020204" pitchFamily="34" charset="0"/>
              <a:buChar char="•"/>
            </a:pPr>
            <a:r>
              <a:rPr kumimoji="1" lang="en-US" sz="2800" dirty="0">
                <a:solidFill>
                  <a:srgbClr val="000000"/>
                </a:solidFill>
                <a:latin typeface="Microsoft YaHei"/>
                <a:ea typeface="Microsoft YaHei"/>
              </a:rPr>
              <a:t>This second part of the strategy is designed in a way that further minimizes the loss by dumping or purchasing of shares to meet the requirements of the competition, in terms of the maximum buy-or-sell volume.</a:t>
            </a:r>
            <a:endParaRPr lang="en-US" sz="2800" dirty="0">
              <a:solidFill>
                <a:srgbClr val="000000"/>
              </a:solidFill>
              <a:latin typeface="Microsoft YaHei"/>
              <a:ea typeface="Microsoft YaHei"/>
            </a:endParaRPr>
          </a:p>
          <a:p>
            <a:pPr algn="l"/>
            <a:endParaRPr lang="en-US" sz="2800" dirty="0">
              <a:solidFill>
                <a:srgbClr val="000000"/>
              </a:solidFill>
              <a:latin typeface="Microsoft YaHei" panose="020B0503020204020204" pitchFamily="34" charset="-122"/>
              <a:ea typeface="Microsoft YaHei" panose="020B0503020204020204" pitchFamily="34" charset="-122"/>
            </a:endParaRPr>
          </a:p>
          <a:p>
            <a:pPr marL="457200" indent="-457200" algn="l">
              <a:buFont typeface="Arial" panose="020B0604020202020204" pitchFamily="34" charset="0"/>
              <a:buChar char="•"/>
            </a:pPr>
            <a:r>
              <a:rPr kumimoji="1" lang="en-US" sz="2800" dirty="0">
                <a:solidFill>
                  <a:srgbClr val="000000"/>
                </a:solidFill>
                <a:latin typeface="Microsoft YaHei"/>
                <a:ea typeface="Microsoft YaHei"/>
              </a:rPr>
              <a:t>It is executed only during the time frame of 14:15:00 to 14:35:00.</a:t>
            </a:r>
            <a:endParaRPr lang="en-US" sz="2800" dirty="0">
              <a:solidFill>
                <a:srgbClr val="000000"/>
              </a:solidFill>
              <a:latin typeface="Microsoft YaHei"/>
              <a:ea typeface="Microsoft YaHei"/>
            </a:endParaRPr>
          </a:p>
          <a:p>
            <a:pPr marL="457200" indent="-457200" algn="l">
              <a:buFont typeface="Arial" panose="020B0604020202020204" pitchFamily="34" charset="0"/>
              <a:buChar char="•"/>
            </a:pPr>
            <a:endParaRPr kumimoji="1" lang="en-US" sz="32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78016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B7D298-CEA0-D1C7-B1AB-8C57BF5F1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779" y="1072166"/>
            <a:ext cx="9659191" cy="1010201"/>
          </a:xfrm>
          <a:prstGeom prst="rect">
            <a:avLst/>
          </a:prstGeom>
        </p:spPr>
      </p:pic>
      <p:sp>
        <p:nvSpPr>
          <p:cNvPr id="5" name="TextBox 4">
            <a:extLst>
              <a:ext uri="{FF2B5EF4-FFF2-40B4-BE49-F238E27FC236}">
                <a16:creationId xmlns:a16="http://schemas.microsoft.com/office/drawing/2014/main" id="{56D7E43F-7DA0-69E1-D90E-8D9E399944A2}"/>
              </a:ext>
            </a:extLst>
          </p:cNvPr>
          <p:cNvSpPr txBox="1"/>
          <p:nvPr/>
        </p:nvSpPr>
        <p:spPr>
          <a:xfrm>
            <a:off x="928779" y="2155020"/>
            <a:ext cx="10058400" cy="3877985"/>
          </a:xfrm>
          <a:prstGeom prst="rect">
            <a:avLst/>
          </a:prstGeom>
          <a:noFill/>
        </p:spPr>
        <p:txBody>
          <a:bodyPr wrap="square" lIns="0" tIns="0" rIns="0" bIns="0" rtlCol="0">
            <a:spAutoFit/>
          </a:bodyPr>
          <a:lstStyle/>
          <a:p>
            <a:pPr algn="l"/>
            <a:r>
              <a:rPr lang="en-SG" b="1" i="0" u="sng" strike="noStrike" dirty="0">
                <a:effectLst/>
                <a:latin typeface="Microsoft YaHei UI" panose="020B0503020204020204" pitchFamily="34" charset="-122"/>
                <a:ea typeface="Microsoft YaHei UI" panose="020B0503020204020204" pitchFamily="34" charset="-122"/>
              </a:rPr>
              <a:t>Rebuy condition</a:t>
            </a:r>
            <a:r>
              <a:rPr lang="en-SG" b="0" i="0" u="none" strike="noStrike" dirty="0">
                <a:effectLst/>
                <a:latin typeface="Microsoft YaHei UI" panose="020B0503020204020204" pitchFamily="34" charset="-122"/>
                <a:ea typeface="Microsoft YaHei UI" panose="020B0503020204020204" pitchFamily="34" charset="-122"/>
              </a:rPr>
              <a:t>: The strategy will buy an additional 10 shares of a stock at a time if the following conditions are met:</a:t>
            </a:r>
          </a:p>
          <a:p>
            <a:pPr marL="742950" lvl="1" indent="-285750" algn="l">
              <a:buFont typeface="+mj-lt"/>
              <a:buAutoNum type="arabicPeriod"/>
            </a:pPr>
            <a:r>
              <a:rPr lang="en-SG" b="0" i="0" u="none" strike="noStrike" dirty="0">
                <a:effectLst/>
                <a:latin typeface="Microsoft YaHei UI" panose="020B0503020204020204" pitchFamily="34" charset="-122"/>
                <a:ea typeface="Microsoft YaHei UI" panose="020B0503020204020204" pitchFamily="34" charset="-122"/>
              </a:rPr>
              <a:t>The latest transaction time is past a certain cut-off time (set at 14:15).</a:t>
            </a:r>
          </a:p>
          <a:p>
            <a:pPr marL="742950" lvl="1" indent="-285750" algn="l">
              <a:buFont typeface="+mj-lt"/>
              <a:buAutoNum type="arabicPeriod"/>
            </a:pPr>
            <a:r>
              <a:rPr lang="en-SG" b="0" i="0" u="none" strike="noStrike" dirty="0">
                <a:effectLst/>
                <a:latin typeface="Microsoft YaHei UI" panose="020B0503020204020204" pitchFamily="34" charset="-122"/>
                <a:ea typeface="Microsoft YaHei UI" panose="020B0503020204020204" pitchFamily="34" charset="-122"/>
              </a:rPr>
              <a:t>The strategy has not yet bought 100 shares of the stock.</a:t>
            </a:r>
          </a:p>
          <a:p>
            <a:pPr marL="742950" lvl="1" indent="-285750" algn="l">
              <a:buFont typeface="+mj-lt"/>
              <a:buAutoNum type="arabicPeriod"/>
            </a:pPr>
            <a:endParaRPr lang="en-SG" b="0" i="0" u="none" strike="noStrike" dirty="0">
              <a:effectLst/>
              <a:latin typeface="Microsoft YaHei UI" panose="020B0503020204020204" pitchFamily="34" charset="-122"/>
              <a:ea typeface="Microsoft YaHei UI" panose="020B0503020204020204" pitchFamily="34" charset="-122"/>
            </a:endParaRPr>
          </a:p>
          <a:p>
            <a:pPr algn="l"/>
            <a:r>
              <a:rPr lang="en-SG" b="1" i="0" u="sng" strike="noStrike" dirty="0">
                <a:effectLst/>
                <a:latin typeface="Microsoft YaHei UI" panose="020B0503020204020204" pitchFamily="34" charset="-122"/>
                <a:ea typeface="Microsoft YaHei UI" panose="020B0503020204020204" pitchFamily="34" charset="-122"/>
              </a:rPr>
              <a:t>Check-and-Dump condition</a:t>
            </a:r>
            <a:r>
              <a:rPr lang="en-SG" b="0" i="0" u="none" strike="noStrike" dirty="0">
                <a:effectLst/>
                <a:latin typeface="Microsoft YaHei UI" panose="020B0503020204020204" pitchFamily="34" charset="-122"/>
                <a:ea typeface="Microsoft YaHei UI" panose="020B0503020204020204" pitchFamily="34" charset="-122"/>
              </a:rPr>
              <a:t>: The strategy will sell 10 shares of a stock at a time if the following conditions are met:</a:t>
            </a:r>
          </a:p>
          <a:p>
            <a:pPr marL="742950" lvl="1" indent="-285750" algn="l">
              <a:buFont typeface="+mj-lt"/>
              <a:buAutoNum type="arabicPeriod"/>
            </a:pPr>
            <a:r>
              <a:rPr lang="en-SG" b="0" i="0" u="none" strike="noStrike" dirty="0">
                <a:effectLst/>
                <a:latin typeface="Microsoft YaHei UI" panose="020B0503020204020204" pitchFamily="34" charset="-122"/>
                <a:ea typeface="Microsoft YaHei UI" panose="020B0503020204020204" pitchFamily="34" charset="-122"/>
              </a:rPr>
              <a:t>The latest transaction time is past a certain cut-off time (set at 14:35).</a:t>
            </a:r>
          </a:p>
          <a:p>
            <a:pPr marL="742950" lvl="1" indent="-285750" algn="l">
              <a:buFont typeface="+mj-lt"/>
              <a:buAutoNum type="arabicPeriod"/>
            </a:pPr>
            <a:r>
              <a:rPr lang="en-SG" b="0" i="0" u="none" strike="noStrike" dirty="0">
                <a:effectLst/>
                <a:latin typeface="Microsoft YaHei UI" panose="020B0503020204020204" pitchFamily="34" charset="-122"/>
                <a:ea typeface="Microsoft YaHei UI" panose="020B0503020204020204" pitchFamily="34" charset="-122"/>
              </a:rPr>
              <a:t>The strategy has bought 100 shares of the stock but has not yet sold 100 shares.</a:t>
            </a:r>
          </a:p>
          <a:p>
            <a:pPr marL="742950" lvl="1" indent="-285750" algn="l">
              <a:buFont typeface="+mj-lt"/>
              <a:buAutoNum type="arabicPeriod"/>
            </a:pPr>
            <a:r>
              <a:rPr lang="en-SG" b="0" i="0" u="none" strike="noStrike" dirty="0">
                <a:effectLst/>
                <a:latin typeface="Microsoft YaHei UI" panose="020B0503020204020204" pitchFamily="34" charset="-122"/>
                <a:ea typeface="Microsoft YaHei UI" panose="020B0503020204020204" pitchFamily="34" charset="-122"/>
              </a:rPr>
              <a:t>The latest transaction price is higher than the average price of holding shares.</a:t>
            </a:r>
          </a:p>
          <a:p>
            <a:pPr marL="285710" indent="-285750">
              <a:buFont typeface="+mj-lt"/>
              <a:buAutoNum type="arabicPeriod"/>
            </a:pPr>
            <a:endParaRPr lang="en-SG" b="0" i="0" u="none" strike="noStrike" dirty="0">
              <a:effectLst/>
              <a:latin typeface="Microsoft YaHei UI" panose="020B0503020204020204" pitchFamily="34" charset="-122"/>
              <a:ea typeface="Microsoft YaHei UI" panose="020B0503020204020204" pitchFamily="34" charset="-122"/>
            </a:endParaRPr>
          </a:p>
          <a:p>
            <a:r>
              <a:rPr lang="en-SG" b="1" i="0" u="sng" strike="noStrike" dirty="0">
                <a:effectLst/>
                <a:latin typeface="Microsoft YaHei UI" panose="020B0503020204020204" pitchFamily="34" charset="-122"/>
                <a:ea typeface="Microsoft YaHei UI" panose="020B0503020204020204" pitchFamily="34" charset="-122"/>
              </a:rPr>
              <a:t>Final Dump condition: </a:t>
            </a:r>
            <a:r>
              <a:rPr lang="en-SG" b="0" i="0" u="none" strike="noStrike" dirty="0">
                <a:effectLst/>
                <a:latin typeface="Microsoft YaHei UI" panose="020B0503020204020204" pitchFamily="34" charset="-122"/>
                <a:ea typeface="Microsoft YaHei UI" panose="020B0503020204020204" pitchFamily="34" charset="-122"/>
              </a:rPr>
              <a:t>The strategy will be implemented after 14:35:00 if we have not sold all 100 shares. We can sell 10 shares at a time without any constraint to meet the selling of 100 shares by the end of the day.</a:t>
            </a:r>
            <a:endParaRPr lang="en-SG" b="1" i="0" u="sng" strike="noStrike" dirty="0">
              <a:effectLst/>
              <a:latin typeface="Microsoft YaHei UI" panose="020B0503020204020204" pitchFamily="34" charset="-122"/>
              <a:ea typeface="Microsoft YaHei UI" panose="020B0503020204020204" pitchFamily="34" charset="-122"/>
            </a:endParaRPr>
          </a:p>
        </p:txBody>
      </p:sp>
      <p:sp>
        <p:nvSpPr>
          <p:cNvPr id="8" name="Subtitle 1">
            <a:extLst>
              <a:ext uri="{FF2B5EF4-FFF2-40B4-BE49-F238E27FC236}">
                <a16:creationId xmlns:a16="http://schemas.microsoft.com/office/drawing/2014/main" id="{3C188910-93C6-C896-C3FD-0A394A2870A0}"/>
              </a:ext>
            </a:extLst>
          </p:cNvPr>
          <p:cNvSpPr txBox="1">
            <a:spLocks/>
          </p:cNvSpPr>
          <p:nvPr/>
        </p:nvSpPr>
        <p:spPr>
          <a:xfrm>
            <a:off x="2488127" y="306844"/>
            <a:ext cx="7220507" cy="514249"/>
          </a:xfrm>
          <a:prstGeom prst="rect">
            <a:avLst/>
          </a:prstGeom>
        </p:spPr>
        <p:txBody>
          <a:bodyPr lIns="0" tIns="0" rIns="0" bIns="0" anchor="t">
            <a:noAutofit/>
          </a:bodyPr>
          <a:lstStyle>
            <a:lvl1pPr marL="0" indent="0" algn="l" defTabSz="914400" rtl="0" eaLnBrk="1" latinLnBrk="0" hangingPunct="1">
              <a:lnSpc>
                <a:spcPts val="3428"/>
              </a:lnSpc>
              <a:spcBef>
                <a:spcPts val="0"/>
              </a:spcBef>
              <a:buFontTx/>
              <a:buNone/>
              <a:defRPr sz="2798" kern="12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93425" indent="0" algn="ctr" defTabSz="914400" rtl="0" eaLnBrk="1" latinLnBrk="0" hangingPunct="1">
              <a:lnSpc>
                <a:spcPct val="90000"/>
              </a:lnSpc>
              <a:spcBef>
                <a:spcPts val="500"/>
              </a:spcBef>
              <a:buFontTx/>
              <a:buNone/>
              <a:defRPr sz="2596" kern="1200">
                <a:solidFill>
                  <a:schemeClr val="tx1"/>
                </a:solidFill>
                <a:latin typeface="Arial" panose="020B0604020202020204" pitchFamily="34" charset="0"/>
                <a:ea typeface="+mn-ea"/>
                <a:cs typeface="Arial" panose="020B0604020202020204" pitchFamily="34" charset="0"/>
              </a:defRPr>
            </a:lvl2pPr>
            <a:lvl3pPr marL="1186848" indent="0" algn="ctr" defTabSz="914400" rtl="0" eaLnBrk="1" latinLnBrk="0" hangingPunct="1">
              <a:lnSpc>
                <a:spcPct val="90000"/>
              </a:lnSpc>
              <a:spcBef>
                <a:spcPts val="500"/>
              </a:spcBef>
              <a:buFontTx/>
              <a:buNone/>
              <a:defRPr sz="2336" kern="1200">
                <a:solidFill>
                  <a:schemeClr val="tx1"/>
                </a:solidFill>
                <a:latin typeface="Arial" panose="020B0604020202020204" pitchFamily="34" charset="0"/>
                <a:ea typeface="+mn-ea"/>
                <a:cs typeface="Arial" panose="020B0604020202020204" pitchFamily="34" charset="0"/>
              </a:defRPr>
            </a:lvl3pPr>
            <a:lvl4pPr marL="1780274" indent="0" algn="ctr" defTabSz="914400" rtl="0" eaLnBrk="1" latinLnBrk="0" hangingPunct="1">
              <a:lnSpc>
                <a:spcPct val="90000"/>
              </a:lnSpc>
              <a:spcBef>
                <a:spcPts val="500"/>
              </a:spcBef>
              <a:buFontTx/>
              <a:buNone/>
              <a:defRPr sz="2077" kern="1200">
                <a:solidFill>
                  <a:schemeClr val="tx1"/>
                </a:solidFill>
                <a:latin typeface="Arial" panose="020B0604020202020204" pitchFamily="34" charset="0"/>
                <a:ea typeface="+mn-ea"/>
                <a:cs typeface="Arial" panose="020B0604020202020204" pitchFamily="34" charset="0"/>
              </a:defRPr>
            </a:lvl4pPr>
            <a:lvl5pPr marL="2373698" indent="0" algn="ctr" defTabSz="914400" rtl="0" eaLnBrk="1" latinLnBrk="0" hangingPunct="1">
              <a:lnSpc>
                <a:spcPct val="90000"/>
              </a:lnSpc>
              <a:spcBef>
                <a:spcPts val="500"/>
              </a:spcBef>
              <a:buFontTx/>
              <a:buNone/>
              <a:defRPr sz="2077" kern="1200">
                <a:solidFill>
                  <a:schemeClr val="tx1"/>
                </a:solidFill>
                <a:latin typeface="Arial" panose="020B0604020202020204" pitchFamily="34" charset="0"/>
                <a:ea typeface="+mn-ea"/>
                <a:cs typeface="Arial" panose="020B0604020202020204" pitchFamily="34" charset="0"/>
              </a:defRPr>
            </a:lvl5pPr>
            <a:lvl6pPr marL="2967122" indent="0" algn="ctr" defTabSz="914400" rtl="0" eaLnBrk="1" latinLnBrk="0" hangingPunct="1">
              <a:lnSpc>
                <a:spcPct val="90000"/>
              </a:lnSpc>
              <a:spcBef>
                <a:spcPts val="500"/>
              </a:spcBef>
              <a:buFont typeface="Arial" panose="020B0604020202020204" pitchFamily="34" charset="0"/>
              <a:buNone/>
              <a:defRPr sz="2077" kern="1200">
                <a:solidFill>
                  <a:schemeClr val="tx1"/>
                </a:solidFill>
                <a:latin typeface="+mn-lt"/>
                <a:ea typeface="+mn-ea"/>
                <a:cs typeface="+mn-cs"/>
              </a:defRPr>
            </a:lvl6pPr>
            <a:lvl7pPr marL="3560546" indent="0" algn="ctr" defTabSz="914400" rtl="0" eaLnBrk="1" latinLnBrk="0" hangingPunct="1">
              <a:lnSpc>
                <a:spcPct val="90000"/>
              </a:lnSpc>
              <a:spcBef>
                <a:spcPts val="500"/>
              </a:spcBef>
              <a:buFont typeface="Arial" panose="020B0604020202020204" pitchFamily="34" charset="0"/>
              <a:buNone/>
              <a:defRPr sz="2077" kern="1200">
                <a:solidFill>
                  <a:schemeClr val="tx1"/>
                </a:solidFill>
                <a:latin typeface="+mn-lt"/>
                <a:ea typeface="+mn-ea"/>
                <a:cs typeface="+mn-cs"/>
              </a:defRPr>
            </a:lvl7pPr>
            <a:lvl8pPr marL="4153972" indent="0" algn="ctr" defTabSz="914400" rtl="0" eaLnBrk="1" latinLnBrk="0" hangingPunct="1">
              <a:lnSpc>
                <a:spcPct val="90000"/>
              </a:lnSpc>
              <a:spcBef>
                <a:spcPts val="500"/>
              </a:spcBef>
              <a:buFont typeface="Arial" panose="020B0604020202020204" pitchFamily="34" charset="0"/>
              <a:buNone/>
              <a:defRPr sz="2077" kern="1200">
                <a:solidFill>
                  <a:schemeClr val="tx1"/>
                </a:solidFill>
                <a:latin typeface="+mn-lt"/>
                <a:ea typeface="+mn-ea"/>
                <a:cs typeface="+mn-cs"/>
              </a:defRPr>
            </a:lvl8pPr>
            <a:lvl9pPr marL="4747395" indent="0" algn="ctr" defTabSz="914400" rtl="0" eaLnBrk="1" latinLnBrk="0" hangingPunct="1">
              <a:lnSpc>
                <a:spcPct val="90000"/>
              </a:lnSpc>
              <a:spcBef>
                <a:spcPts val="500"/>
              </a:spcBef>
              <a:buFont typeface="Arial" panose="020B0604020202020204" pitchFamily="34" charset="0"/>
              <a:buNone/>
              <a:defRPr sz="2077" kern="1200">
                <a:solidFill>
                  <a:schemeClr val="tx1"/>
                </a:solidFill>
                <a:latin typeface="+mn-lt"/>
                <a:ea typeface="+mn-ea"/>
                <a:cs typeface="+mn-cs"/>
              </a:defRPr>
            </a:lvl9pPr>
          </a:lstStyle>
          <a:p>
            <a:r>
              <a:rPr lang="en-US" sz="3400" b="1" dirty="0">
                <a:latin typeface="Microsoft YaHei UI" panose="020B0503020204020204" pitchFamily="34" charset="-122"/>
                <a:ea typeface="Microsoft YaHei UI" panose="020B0503020204020204" pitchFamily="34" charset="-122"/>
              </a:rPr>
              <a:t>Strategy in Depth – </a:t>
            </a:r>
            <a:r>
              <a:rPr lang="en-US" sz="3400" b="1" dirty="0">
                <a:solidFill>
                  <a:schemeClr val="accent1">
                    <a:lumMod val="40000"/>
                    <a:lumOff val="60000"/>
                  </a:schemeClr>
                </a:solidFill>
                <a:latin typeface="Microsoft YaHei UI" panose="020B0503020204020204" pitchFamily="34" charset="-122"/>
                <a:ea typeface="Microsoft YaHei UI" panose="020B0503020204020204" pitchFamily="34" charset="-122"/>
              </a:rPr>
              <a:t>Cut-off Time</a:t>
            </a:r>
          </a:p>
        </p:txBody>
      </p:sp>
    </p:spTree>
    <p:extLst>
      <p:ext uri="{BB962C8B-B14F-4D97-AF65-F5344CB8AC3E}">
        <p14:creationId xmlns:p14="http://schemas.microsoft.com/office/powerpoint/2010/main" val="1110431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1884190" y="2618132"/>
            <a:ext cx="8428381" cy="1621735"/>
          </a:xfrm>
        </p:spPr>
        <p:txBody>
          <a:bodyPr>
            <a:normAutofit/>
          </a:bodyPr>
          <a:lstStyle/>
          <a:p>
            <a:pPr algn="ctr"/>
            <a:r>
              <a:rPr lang="en-US" sz="5000" dirty="0">
                <a:latin typeface="+mj-lt"/>
              </a:rPr>
              <a:t>8. Lessons &amp; </a:t>
            </a:r>
          </a:p>
          <a:p>
            <a:pPr algn="ctr"/>
            <a:endParaRPr lang="en-US" sz="5000" dirty="0">
              <a:latin typeface="+mj-lt"/>
            </a:endParaRPr>
          </a:p>
          <a:p>
            <a:pPr algn="ctr"/>
            <a:r>
              <a:rPr lang="en-US" sz="5000" dirty="0">
                <a:latin typeface="+mj-lt"/>
              </a:rPr>
              <a:t>Challenges in Implementation</a:t>
            </a:r>
          </a:p>
        </p:txBody>
      </p:sp>
    </p:spTree>
    <p:extLst>
      <p:ext uri="{BB962C8B-B14F-4D97-AF65-F5344CB8AC3E}">
        <p14:creationId xmlns:p14="http://schemas.microsoft.com/office/powerpoint/2010/main" val="734180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2169722" y="143901"/>
            <a:ext cx="7857318" cy="480568"/>
          </a:xfrm>
        </p:spPr>
        <p:txBody>
          <a:bodyPr>
            <a:normAutofit fontScale="92500"/>
          </a:bodyPr>
          <a:lstStyle/>
          <a:p>
            <a:r>
              <a:rPr lang="en-US" sz="3400" b="1">
                <a:latin typeface="+mj-lt"/>
              </a:rPr>
              <a:t>Lessons &amp; Challenges in Implementation</a:t>
            </a:r>
          </a:p>
        </p:txBody>
      </p:sp>
      <p:sp>
        <p:nvSpPr>
          <p:cNvPr id="3" name="TextBox 2">
            <a:extLst>
              <a:ext uri="{FF2B5EF4-FFF2-40B4-BE49-F238E27FC236}">
                <a16:creationId xmlns:a16="http://schemas.microsoft.com/office/drawing/2014/main" id="{7BAAD52F-D349-D8C0-E967-1A57852EF480}"/>
              </a:ext>
            </a:extLst>
          </p:cNvPr>
          <p:cNvSpPr txBox="1"/>
          <p:nvPr/>
        </p:nvSpPr>
        <p:spPr>
          <a:xfrm>
            <a:off x="838507" y="1124180"/>
            <a:ext cx="10627113" cy="4739759"/>
          </a:xfrm>
          <a:prstGeom prst="rect">
            <a:avLst/>
          </a:prstGeom>
          <a:noFill/>
        </p:spPr>
        <p:txBody>
          <a:bodyPr wrap="square" lIns="0" tIns="0" rIns="0" bIns="0" rtlCol="0" anchor="t">
            <a:spAutoFit/>
          </a:bodyPr>
          <a:lstStyle/>
          <a:p>
            <a:pPr marL="457200" indent="-457200">
              <a:buFont typeface="Arial" panose="020B0604020202020204" pitchFamily="34" charset="0"/>
              <a:buChar char="•"/>
            </a:pPr>
            <a:r>
              <a:rPr kumimoji="1" lang="en-US" sz="2800" dirty="0">
                <a:solidFill>
                  <a:srgbClr val="000000"/>
                </a:solidFill>
                <a:latin typeface="Microsoft YaHei"/>
                <a:ea typeface="Microsoft YaHei"/>
              </a:rPr>
              <a:t>Running the pipeline at scale – It took almost three hours to process and train the model for a single </a:t>
            </a:r>
            <a:r>
              <a:rPr kumimoji="1" lang="en-US" sz="2800" dirty="0" err="1">
                <a:solidFill>
                  <a:srgbClr val="000000"/>
                </a:solidFill>
                <a:latin typeface="Microsoft YaHei"/>
                <a:ea typeface="Microsoft YaHei"/>
              </a:rPr>
              <a:t>tickdata</a:t>
            </a:r>
            <a:r>
              <a:rPr kumimoji="1" lang="en-US" sz="2800" dirty="0">
                <a:solidFill>
                  <a:srgbClr val="000000"/>
                </a:solidFill>
                <a:latin typeface="Microsoft YaHei"/>
                <a:ea typeface="Microsoft YaHei"/>
              </a:rPr>
              <a:t> file. </a:t>
            </a:r>
            <a:endParaRPr kumimoji="1" lang="en-US" dirty="0"/>
          </a:p>
          <a:p>
            <a:pPr marL="914400" lvl="1" indent="-457200">
              <a:buFont typeface="Wingdings" pitchFamily="2" charset="2"/>
              <a:buChar char="Ø"/>
            </a:pPr>
            <a:r>
              <a:rPr kumimoji="1" lang="en-US" sz="2000" dirty="0">
                <a:solidFill>
                  <a:srgbClr val="000000"/>
                </a:solidFill>
                <a:latin typeface="Microsoft YaHei"/>
                <a:ea typeface="Microsoft YaHei"/>
              </a:rPr>
              <a:t>Explore using distributed frameworks such as spark to process and train the data faster.</a:t>
            </a:r>
            <a:endParaRPr lang="en-US" sz="2000" dirty="0">
              <a:solidFill>
                <a:srgbClr val="000000"/>
              </a:solidFill>
              <a:latin typeface="Microsoft YaHei"/>
              <a:ea typeface="Microsoft YaHei"/>
            </a:endParaRPr>
          </a:p>
          <a:p>
            <a:pPr marL="914400" lvl="1" indent="-457200">
              <a:buFont typeface="Wingdings" pitchFamily="2" charset="2"/>
              <a:buChar char="Ø"/>
            </a:pPr>
            <a:r>
              <a:rPr lang="en-US" sz="2000" dirty="0">
                <a:solidFill>
                  <a:srgbClr val="000000"/>
                </a:solidFill>
                <a:latin typeface="Microsoft YaHei"/>
                <a:ea typeface="Microsoft YaHei"/>
              </a:rPr>
              <a:t>Also explore using other frameworks, such as </a:t>
            </a:r>
            <a:r>
              <a:rPr lang="en-US" sz="2000" dirty="0" err="1">
                <a:solidFill>
                  <a:srgbClr val="000000"/>
                </a:solidFill>
                <a:latin typeface="Microsoft YaHei"/>
                <a:ea typeface="Microsoft YaHei"/>
              </a:rPr>
              <a:t>Dask</a:t>
            </a:r>
            <a:r>
              <a:rPr lang="en-US" sz="2000" dirty="0">
                <a:solidFill>
                  <a:srgbClr val="000000"/>
                </a:solidFill>
                <a:latin typeface="Microsoft YaHei"/>
                <a:ea typeface="Microsoft YaHei"/>
              </a:rPr>
              <a:t>, distributed </a:t>
            </a:r>
            <a:r>
              <a:rPr lang="en-US" sz="2000" dirty="0" err="1">
                <a:solidFill>
                  <a:srgbClr val="000000"/>
                </a:solidFill>
                <a:latin typeface="Microsoft YaHei"/>
                <a:ea typeface="Microsoft YaHei"/>
              </a:rPr>
              <a:t>XGBoost</a:t>
            </a:r>
            <a:r>
              <a:rPr lang="en-US" sz="2000" dirty="0">
                <a:solidFill>
                  <a:srgbClr val="000000"/>
                </a:solidFill>
                <a:latin typeface="Microsoft YaHei"/>
                <a:ea typeface="Microsoft YaHei"/>
              </a:rPr>
              <a:t> or Neural Networks on GPU to accelerate development</a:t>
            </a:r>
          </a:p>
          <a:p>
            <a:pPr marL="457200" lvl="1"/>
            <a:endParaRPr lang="en-US" sz="2000" dirty="0">
              <a:solidFill>
                <a:srgbClr val="000000"/>
              </a:solidFill>
              <a:latin typeface="Microsoft YaHei"/>
              <a:ea typeface="Microsoft YaHei"/>
            </a:endParaRPr>
          </a:p>
          <a:p>
            <a:pPr marL="457200" indent="-457200">
              <a:buFont typeface="Arial" panose="020B0604020202020204" pitchFamily="34" charset="0"/>
              <a:buChar char="•"/>
            </a:pPr>
            <a:r>
              <a:rPr lang="en-US" sz="2800" dirty="0">
                <a:solidFill>
                  <a:srgbClr val="000000"/>
                </a:solidFill>
                <a:latin typeface="Microsoft YaHei"/>
                <a:ea typeface="Microsoft YaHei"/>
              </a:rPr>
              <a:t>Deploying the correct environment for execution of the strategy – We faced challenges when attempting to recreate the development environment on the competition server. </a:t>
            </a:r>
            <a:endParaRPr lang="en-US" sz="2800" dirty="0">
              <a:solidFill>
                <a:srgbClr val="000000"/>
              </a:solidFill>
              <a:latin typeface="Microsoft YaHei" panose="020B0503020204020204" pitchFamily="34" charset="-122"/>
              <a:ea typeface="Microsoft YaHei" panose="020B0503020204020204" pitchFamily="34" charset="-122"/>
            </a:endParaRPr>
          </a:p>
          <a:p>
            <a:pPr marL="914400" lvl="1" indent="-457200">
              <a:buFont typeface="Wingdings" panose="020B0604020202020204" pitchFamily="34" charset="0"/>
              <a:buChar char="Ø"/>
            </a:pPr>
            <a:r>
              <a:rPr lang="en-US" sz="2000" dirty="0">
                <a:solidFill>
                  <a:srgbClr val="000000"/>
                </a:solidFill>
                <a:latin typeface="Microsoft YaHei"/>
                <a:ea typeface="Microsoft YaHei"/>
              </a:rPr>
              <a:t>Using containerized services such as docker to act as an intermediary can help maintain a predictable execution environment</a:t>
            </a:r>
            <a:endParaRPr lang="en-US" sz="20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464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BFB193-DC31-7EBA-02B6-74BF179B9153}"/>
              </a:ext>
            </a:extLst>
          </p:cNvPr>
          <p:cNvSpPr txBox="1"/>
          <p:nvPr/>
        </p:nvSpPr>
        <p:spPr>
          <a:xfrm>
            <a:off x="1033669" y="1528467"/>
            <a:ext cx="8799444" cy="3600986"/>
          </a:xfrm>
          <a:prstGeom prst="rect">
            <a:avLst/>
          </a:prstGeom>
          <a:noFill/>
        </p:spPr>
        <p:txBody>
          <a:bodyPr wrap="square" lIns="0" tIns="0" rIns="0" bIns="0" rtlCol="0">
            <a:spAutoFit/>
          </a:bodyPr>
          <a:lstStyle/>
          <a:p>
            <a:pPr algn="l"/>
            <a:r>
              <a:rPr kumimoji="1" lang="en-US" dirty="0">
                <a:solidFill>
                  <a:srgbClr val="000000"/>
                </a:solidFill>
                <a:latin typeface="Microsoft YaHei" panose="020B0503020204020204" pitchFamily="34" charset="-122"/>
                <a:ea typeface="Microsoft YaHei" panose="020B0503020204020204" pitchFamily="34" charset="-122"/>
              </a:rPr>
              <a:t>5. Modelling</a:t>
            </a:r>
          </a:p>
          <a:p>
            <a:pPr marL="800140" lvl="1" indent="-34290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Selected Model</a:t>
            </a:r>
          </a:p>
          <a:p>
            <a:pPr marL="800140" lvl="1" indent="-34290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Model Training</a:t>
            </a:r>
          </a:p>
          <a:p>
            <a:pPr marL="800140" lvl="1" indent="-34290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Model Outcomes</a:t>
            </a:r>
          </a:p>
          <a:p>
            <a:pPr marL="800140" lvl="1" indent="-342900">
              <a:buFont typeface="Arial" panose="020B0604020202020204" pitchFamily="34" charset="0"/>
              <a:buChar char="•"/>
            </a:pPr>
            <a:endParaRPr kumimoji="1" lang="en-US" dirty="0">
              <a:solidFill>
                <a:srgbClr val="000000"/>
              </a:solidFill>
              <a:latin typeface="Microsoft YaHei" panose="020B0503020204020204" pitchFamily="34" charset="-122"/>
              <a:ea typeface="Microsoft YaHei" panose="020B0503020204020204" pitchFamily="34" charset="-122"/>
            </a:endParaRPr>
          </a:p>
          <a:p>
            <a:r>
              <a:rPr kumimoji="1" lang="en-US" dirty="0">
                <a:solidFill>
                  <a:srgbClr val="000000"/>
                </a:solidFill>
                <a:latin typeface="Microsoft YaHei" panose="020B0503020204020204" pitchFamily="34" charset="-122"/>
                <a:ea typeface="Microsoft YaHei" panose="020B0503020204020204" pitchFamily="34" charset="-122"/>
              </a:rPr>
              <a:t>6. Evaluation</a:t>
            </a:r>
          </a:p>
          <a:p>
            <a:pPr marL="800140" lvl="1" indent="-34290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Performance Metrics</a:t>
            </a:r>
          </a:p>
          <a:p>
            <a:endParaRPr kumimoji="1" lang="en-US" dirty="0">
              <a:solidFill>
                <a:srgbClr val="000000"/>
              </a:solidFill>
              <a:latin typeface="Microsoft YaHei" panose="020B0503020204020204" pitchFamily="34" charset="-122"/>
              <a:ea typeface="Microsoft YaHei" panose="020B0503020204020204" pitchFamily="34" charset="-122"/>
            </a:endParaRPr>
          </a:p>
          <a:p>
            <a:r>
              <a:rPr kumimoji="1" lang="en-US" dirty="0">
                <a:solidFill>
                  <a:srgbClr val="000000"/>
                </a:solidFill>
                <a:latin typeface="Microsoft YaHei" panose="020B0503020204020204" pitchFamily="34" charset="-122"/>
                <a:ea typeface="Microsoft YaHei" panose="020B0503020204020204" pitchFamily="34" charset="-122"/>
              </a:rPr>
              <a:t>7. Strategy</a:t>
            </a:r>
          </a:p>
          <a:p>
            <a:pPr marL="800140" lvl="1" indent="-34290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Overview of the Strategy</a:t>
            </a:r>
          </a:p>
          <a:p>
            <a:pPr marL="800140" lvl="1" indent="-34290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Strategy in Depth </a:t>
            </a:r>
          </a:p>
          <a:p>
            <a:pPr marL="1257378" lvl="2" indent="-342900">
              <a:buFont typeface="Wingdings" pitchFamily="2" charset="2"/>
              <a:buChar char="Ø"/>
            </a:pPr>
            <a:r>
              <a:rPr kumimoji="1" lang="en-US" dirty="0">
                <a:solidFill>
                  <a:srgbClr val="000000"/>
                </a:solidFill>
                <a:latin typeface="Microsoft YaHei" panose="020B0503020204020204" pitchFamily="34" charset="-122"/>
                <a:ea typeface="Microsoft YaHei" panose="020B0503020204020204" pitchFamily="34" charset="-122"/>
              </a:rPr>
              <a:t>Buy &amp; Sell</a:t>
            </a:r>
          </a:p>
          <a:p>
            <a:pPr marL="1257378" lvl="2" indent="-342900">
              <a:buFont typeface="Wingdings" pitchFamily="2" charset="2"/>
              <a:buChar char="Ø"/>
            </a:pPr>
            <a:r>
              <a:rPr kumimoji="1" lang="en-US" dirty="0">
                <a:solidFill>
                  <a:srgbClr val="000000"/>
                </a:solidFill>
                <a:latin typeface="Microsoft YaHei" panose="020B0503020204020204" pitchFamily="34" charset="-122"/>
                <a:ea typeface="Microsoft YaHei" panose="020B0503020204020204" pitchFamily="34" charset="-122"/>
              </a:rPr>
              <a:t>Cut-off Time</a:t>
            </a:r>
          </a:p>
        </p:txBody>
      </p:sp>
    </p:spTree>
    <p:extLst>
      <p:ext uri="{BB962C8B-B14F-4D97-AF65-F5344CB8AC3E}">
        <p14:creationId xmlns:p14="http://schemas.microsoft.com/office/powerpoint/2010/main" val="1658766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2169722" y="143901"/>
            <a:ext cx="7857318" cy="480568"/>
          </a:xfrm>
        </p:spPr>
        <p:txBody>
          <a:bodyPr>
            <a:normAutofit fontScale="92500"/>
          </a:bodyPr>
          <a:lstStyle/>
          <a:p>
            <a:r>
              <a:rPr lang="en-US" sz="3400" b="1">
                <a:latin typeface="+mj-lt"/>
              </a:rPr>
              <a:t>Lessons &amp; Challenges in Implementation</a:t>
            </a:r>
          </a:p>
        </p:txBody>
      </p:sp>
      <p:sp>
        <p:nvSpPr>
          <p:cNvPr id="3" name="TextBox 2">
            <a:extLst>
              <a:ext uri="{FF2B5EF4-FFF2-40B4-BE49-F238E27FC236}">
                <a16:creationId xmlns:a16="http://schemas.microsoft.com/office/drawing/2014/main" id="{7BAAD52F-D349-D8C0-E967-1A57852EF480}"/>
              </a:ext>
            </a:extLst>
          </p:cNvPr>
          <p:cNvSpPr txBox="1"/>
          <p:nvPr/>
        </p:nvSpPr>
        <p:spPr>
          <a:xfrm>
            <a:off x="945873" y="2465729"/>
            <a:ext cx="10627113" cy="3262432"/>
          </a:xfrm>
          <a:prstGeom prst="rect">
            <a:avLst/>
          </a:prstGeom>
          <a:noFill/>
        </p:spPr>
        <p:txBody>
          <a:bodyPr wrap="square" lIns="0" tIns="0" rIns="0" bIns="0" rtlCol="0" anchor="t">
            <a:spAutoFit/>
          </a:bodyPr>
          <a:lstStyle/>
          <a:p>
            <a:pPr marL="457200" indent="-457200">
              <a:buFont typeface="Arial" panose="020B0604020202020204" pitchFamily="34" charset="0"/>
              <a:buChar char="•"/>
            </a:pPr>
            <a:r>
              <a:rPr lang="en-US" sz="2800">
                <a:solidFill>
                  <a:srgbClr val="000000"/>
                </a:solidFill>
                <a:latin typeface="Microsoft YaHei"/>
                <a:ea typeface="Microsoft YaHei"/>
              </a:rPr>
              <a:t>Testing and Evaluation of Strategy – Evaluation was done on a single stock on a local system due to time constraints and scaling issues</a:t>
            </a:r>
          </a:p>
          <a:p>
            <a:pPr marL="914400" lvl="1" indent="-457200">
              <a:buFont typeface="Wingdings" panose="020B0604020202020204" pitchFamily="34" charset="0"/>
              <a:buChar char="Ø"/>
            </a:pPr>
            <a:r>
              <a:rPr lang="en-US" sz="2000">
                <a:solidFill>
                  <a:srgbClr val="000000"/>
                </a:solidFill>
                <a:latin typeface="Microsoft YaHei"/>
                <a:ea typeface="Microsoft YaHei"/>
              </a:rPr>
              <a:t>Use functions and pipelines to simplify testing of a strategy to give flexibility to test multiple strategies</a:t>
            </a:r>
          </a:p>
          <a:p>
            <a:pPr marL="914400" lvl="1" indent="-457200">
              <a:buFont typeface="Wingdings" panose="020B0604020202020204" pitchFamily="34" charset="0"/>
              <a:buChar char="Ø"/>
            </a:pPr>
            <a:r>
              <a:rPr lang="en-US" sz="2000">
                <a:solidFill>
                  <a:srgbClr val="000000"/>
                </a:solidFill>
                <a:latin typeface="Microsoft YaHei"/>
                <a:ea typeface="Microsoft YaHei"/>
              </a:rPr>
              <a:t>Implement distributed frameworks to accelerate processing time</a:t>
            </a:r>
            <a:endParaRPr lang="en-US">
              <a:solidFill>
                <a:srgbClr val="000000"/>
              </a:solidFill>
              <a:latin typeface="Microsoft YaHei"/>
              <a:ea typeface="Microsoft YaHei"/>
            </a:endParaRPr>
          </a:p>
          <a:p>
            <a:pPr marL="914400" lvl="1" indent="-457200">
              <a:buFont typeface="Wingdings" panose="020B0604020202020204" pitchFamily="34" charset="0"/>
              <a:buChar char="Ø"/>
            </a:pPr>
            <a:endParaRPr lang="en-US" sz="2000">
              <a:solidFill>
                <a:srgbClr val="000000"/>
              </a:solidFill>
              <a:latin typeface="Microsoft YaHei"/>
              <a:ea typeface="Microsoft YaHei"/>
            </a:endParaRPr>
          </a:p>
          <a:p>
            <a:pPr marL="457200" lvl="1"/>
            <a:endParaRPr lang="en-US" sz="2000">
              <a:solidFill>
                <a:srgbClr val="000000"/>
              </a:solidFill>
              <a:latin typeface="Microsoft YaHei" panose="020B0503020204020204" pitchFamily="34" charset="-122"/>
              <a:ea typeface="Microsoft YaHei" panose="020B0503020204020204" pitchFamily="34" charset="-122"/>
            </a:endParaRPr>
          </a:p>
          <a:p>
            <a:endParaRPr lang="en-US" sz="280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65813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4094065" y="3195430"/>
            <a:ext cx="4008631" cy="467139"/>
          </a:xfrm>
        </p:spPr>
        <p:txBody>
          <a:bodyPr>
            <a:normAutofit fontScale="92500"/>
          </a:bodyPr>
          <a:lstStyle/>
          <a:p>
            <a:r>
              <a:rPr lang="en-US" sz="5000" dirty="0">
                <a:latin typeface="+mj-lt"/>
              </a:rPr>
              <a:t>9. Conclusion</a:t>
            </a:r>
          </a:p>
        </p:txBody>
      </p:sp>
    </p:spTree>
    <p:extLst>
      <p:ext uri="{BB962C8B-B14F-4D97-AF65-F5344CB8AC3E}">
        <p14:creationId xmlns:p14="http://schemas.microsoft.com/office/powerpoint/2010/main" val="2093933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4979856" y="155051"/>
            <a:ext cx="2237049" cy="502871"/>
          </a:xfrm>
        </p:spPr>
        <p:txBody>
          <a:bodyPr>
            <a:normAutofit/>
          </a:bodyPr>
          <a:lstStyle/>
          <a:p>
            <a:r>
              <a:rPr lang="en-US" sz="3400" b="1">
                <a:latin typeface="+mj-lt"/>
                <a:ea typeface="Microsoft YaHei"/>
                <a:cs typeface="Arial"/>
              </a:rPr>
              <a:t>Learnings</a:t>
            </a:r>
            <a:endParaRPr lang="en-US" sz="3400" b="1"/>
          </a:p>
        </p:txBody>
      </p:sp>
      <p:sp>
        <p:nvSpPr>
          <p:cNvPr id="3" name="TextBox 2">
            <a:extLst>
              <a:ext uri="{FF2B5EF4-FFF2-40B4-BE49-F238E27FC236}">
                <a16:creationId xmlns:a16="http://schemas.microsoft.com/office/drawing/2014/main" id="{6E19747E-FC31-62D8-5545-4C39DAE2695F}"/>
              </a:ext>
            </a:extLst>
          </p:cNvPr>
          <p:cNvSpPr txBox="1"/>
          <p:nvPr/>
        </p:nvSpPr>
        <p:spPr>
          <a:xfrm>
            <a:off x="892098" y="1271239"/>
            <a:ext cx="9824224" cy="4154984"/>
          </a:xfrm>
          <a:prstGeom prst="rect">
            <a:avLst/>
          </a:prstGeom>
          <a:noFill/>
        </p:spPr>
        <p:txBody>
          <a:bodyPr wrap="square" lIns="0" tIns="0" rIns="0" bIns="0" rtlCol="0" anchor="t">
            <a:spAutoFit/>
          </a:bodyPr>
          <a:lstStyle/>
          <a:p>
            <a:pPr marL="457200" indent="-457200">
              <a:buFont typeface="Arial" panose="020B0604020202020204" pitchFamily="34" charset="0"/>
              <a:buChar char="•"/>
            </a:pPr>
            <a:r>
              <a:rPr lang="en-US" sz="2700">
                <a:solidFill>
                  <a:srgbClr val="000000"/>
                </a:solidFill>
                <a:latin typeface="Microsoft YaHei"/>
                <a:ea typeface="Microsoft YaHei"/>
              </a:rPr>
              <a:t>Participating in the Innovation Challenge helped us foray into the world of algorithmic trading and understand the complexities involved in identifying, developing and deploying efficient strategies to meet business requirements</a:t>
            </a:r>
          </a:p>
          <a:p>
            <a:pPr marL="457200" indent="-457200">
              <a:buFont typeface="Arial"/>
              <a:buChar char="•"/>
            </a:pPr>
            <a:r>
              <a:rPr lang="en-US" sz="2700">
                <a:solidFill>
                  <a:srgbClr val="000000"/>
                </a:solidFill>
                <a:latin typeface="Microsoft YaHei"/>
                <a:ea typeface="Microsoft YaHei"/>
              </a:rPr>
              <a:t>We were also able to avail this opportunity to learn about using a cloud environment to work with data, and how to leverage the services to develop architecture to convert raw data into actionable insights using principles of Data Engineering and DevOps</a:t>
            </a:r>
          </a:p>
        </p:txBody>
      </p:sp>
    </p:spTree>
    <p:extLst>
      <p:ext uri="{BB962C8B-B14F-4D97-AF65-F5344CB8AC3E}">
        <p14:creationId xmlns:p14="http://schemas.microsoft.com/office/powerpoint/2010/main" val="1518138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3542381" y="199658"/>
            <a:ext cx="5111999" cy="415498"/>
          </a:xfrm>
        </p:spPr>
        <p:txBody>
          <a:bodyPr>
            <a:noAutofit/>
          </a:bodyPr>
          <a:lstStyle/>
          <a:p>
            <a:r>
              <a:rPr lang="en-US" sz="3400" b="1">
                <a:latin typeface="+mj-lt"/>
                <a:ea typeface="Microsoft YaHei"/>
                <a:cs typeface="Arial"/>
              </a:rPr>
              <a:t>Possible Enhancements</a:t>
            </a:r>
            <a:endParaRPr lang="en-US" sz="3400"/>
          </a:p>
        </p:txBody>
      </p:sp>
      <p:sp>
        <p:nvSpPr>
          <p:cNvPr id="3" name="TextBox 2">
            <a:extLst>
              <a:ext uri="{FF2B5EF4-FFF2-40B4-BE49-F238E27FC236}">
                <a16:creationId xmlns:a16="http://schemas.microsoft.com/office/drawing/2014/main" id="{6E19747E-FC31-62D8-5545-4C39DAE2695F}"/>
              </a:ext>
            </a:extLst>
          </p:cNvPr>
          <p:cNvSpPr txBox="1"/>
          <p:nvPr/>
        </p:nvSpPr>
        <p:spPr>
          <a:xfrm>
            <a:off x="869795" y="1271239"/>
            <a:ext cx="9824224" cy="4570482"/>
          </a:xfrm>
          <a:prstGeom prst="rect">
            <a:avLst/>
          </a:prstGeom>
          <a:noFill/>
        </p:spPr>
        <p:txBody>
          <a:bodyPr wrap="square" lIns="0" tIns="0" rIns="0" bIns="0" rtlCol="0" anchor="t">
            <a:spAutoFit/>
          </a:bodyPr>
          <a:lstStyle/>
          <a:p>
            <a:pPr marL="457200" indent="-457200">
              <a:buFont typeface="Arial" panose="020B0604020202020204" pitchFamily="34" charset="0"/>
              <a:buChar char="•"/>
            </a:pPr>
            <a:r>
              <a:rPr lang="en-US" sz="2700" dirty="0">
                <a:solidFill>
                  <a:srgbClr val="000000"/>
                </a:solidFill>
                <a:latin typeface="Microsoft YaHei"/>
                <a:ea typeface="Microsoft YaHei"/>
              </a:rPr>
              <a:t>Augment given data with additional datasets such as web scraping to receive live updates on the company and assess public sentiment to predict intraday movements in price</a:t>
            </a:r>
          </a:p>
          <a:p>
            <a:pPr marL="457160" indent="-457200">
              <a:buFont typeface="Arial" panose="020B0604020202020204" pitchFamily="34" charset="0"/>
              <a:buChar char="•"/>
            </a:pPr>
            <a:r>
              <a:rPr lang="en-US" sz="2700" dirty="0">
                <a:solidFill>
                  <a:srgbClr val="000000"/>
                </a:solidFill>
                <a:latin typeface="Microsoft YaHei"/>
                <a:ea typeface="Microsoft YaHei"/>
              </a:rPr>
              <a:t>Use more technical indicators, such as momentum, MACD, RSI etc. as additional features</a:t>
            </a:r>
          </a:p>
          <a:p>
            <a:pPr marL="457160" indent="-457200">
              <a:buFont typeface="Arial" panose="020B0604020202020204" pitchFamily="34" charset="0"/>
              <a:buChar char="•"/>
            </a:pPr>
            <a:r>
              <a:rPr lang="en-US" sz="2700" dirty="0">
                <a:solidFill>
                  <a:srgbClr val="000000"/>
                </a:solidFill>
                <a:latin typeface="Microsoft YaHei"/>
                <a:ea typeface="Microsoft YaHei"/>
              </a:rPr>
              <a:t>Use XAI/MLI to identify the most important features and develop a lighter model using subset of the data</a:t>
            </a:r>
          </a:p>
          <a:p>
            <a:pPr marL="457160" indent="-457200">
              <a:buFont typeface="Arial" panose="020B0604020202020204" pitchFamily="34" charset="0"/>
              <a:buChar char="•"/>
            </a:pPr>
            <a:r>
              <a:rPr lang="en-US" sz="2700" dirty="0">
                <a:solidFill>
                  <a:srgbClr val="000000"/>
                </a:solidFill>
                <a:latin typeface="Microsoft YaHei"/>
                <a:ea typeface="Microsoft YaHei"/>
              </a:rPr>
              <a:t>Assess models of different complexity to back-test the strategies</a:t>
            </a:r>
          </a:p>
          <a:p>
            <a:pPr marL="914400" lvl="1" indent="-457200">
              <a:buFont typeface="Arial" panose="020B0604020202020204" pitchFamily="34" charset="0"/>
              <a:buChar char="•"/>
            </a:pPr>
            <a:endParaRPr lang="en-US" sz="2700" dirty="0">
              <a:solidFill>
                <a:srgbClr val="000000"/>
              </a:solidFill>
              <a:latin typeface="Microsoft YaHei"/>
              <a:ea typeface="Microsoft YaHei"/>
            </a:endParaRPr>
          </a:p>
        </p:txBody>
      </p:sp>
    </p:spTree>
    <p:extLst>
      <p:ext uri="{BB962C8B-B14F-4D97-AF65-F5344CB8AC3E}">
        <p14:creationId xmlns:p14="http://schemas.microsoft.com/office/powerpoint/2010/main" val="1980471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02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BFB193-DC31-7EBA-02B6-74BF179B9153}"/>
              </a:ext>
            </a:extLst>
          </p:cNvPr>
          <p:cNvSpPr txBox="1"/>
          <p:nvPr/>
        </p:nvSpPr>
        <p:spPr>
          <a:xfrm>
            <a:off x="1033669" y="1581475"/>
            <a:ext cx="8799444" cy="1661993"/>
          </a:xfrm>
          <a:prstGeom prst="rect">
            <a:avLst/>
          </a:prstGeom>
          <a:noFill/>
        </p:spPr>
        <p:txBody>
          <a:bodyPr wrap="square" lIns="0" tIns="0" rIns="0" bIns="0" rtlCol="0">
            <a:spAutoFit/>
          </a:bodyPr>
          <a:lstStyle/>
          <a:p>
            <a:pPr algn="l"/>
            <a:r>
              <a:rPr kumimoji="1" lang="en-US" dirty="0">
                <a:solidFill>
                  <a:srgbClr val="000000"/>
                </a:solidFill>
                <a:latin typeface="Microsoft YaHei" panose="020B0503020204020204" pitchFamily="34" charset="-122"/>
                <a:ea typeface="Microsoft YaHei" panose="020B0503020204020204" pitchFamily="34" charset="-122"/>
              </a:rPr>
              <a:t>8. Lessons and Challenges in Implementation</a:t>
            </a:r>
          </a:p>
          <a:p>
            <a:endParaRPr kumimoji="1" lang="en-US" dirty="0">
              <a:solidFill>
                <a:srgbClr val="000000"/>
              </a:solidFill>
              <a:latin typeface="Microsoft YaHei" panose="020B0503020204020204" pitchFamily="34" charset="-122"/>
              <a:ea typeface="Microsoft YaHei" panose="020B0503020204020204" pitchFamily="34" charset="-122"/>
            </a:endParaRPr>
          </a:p>
          <a:p>
            <a:r>
              <a:rPr kumimoji="1" lang="en-US" dirty="0">
                <a:solidFill>
                  <a:srgbClr val="000000"/>
                </a:solidFill>
                <a:latin typeface="Microsoft YaHei" panose="020B0503020204020204" pitchFamily="34" charset="-122"/>
                <a:ea typeface="Microsoft YaHei" panose="020B0503020204020204" pitchFamily="34" charset="-122"/>
              </a:rPr>
              <a:t>9. Conclusion</a:t>
            </a:r>
          </a:p>
          <a:p>
            <a:pPr marL="800140" lvl="1" indent="-34290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Learnings</a:t>
            </a:r>
          </a:p>
          <a:p>
            <a:pPr marL="800140" lvl="1" indent="-342900">
              <a:buFont typeface="Arial" panose="020B0604020202020204" pitchFamily="34" charset="0"/>
              <a:buChar char="•"/>
            </a:pPr>
            <a:r>
              <a:rPr kumimoji="1" lang="en-US" dirty="0">
                <a:solidFill>
                  <a:srgbClr val="000000"/>
                </a:solidFill>
                <a:latin typeface="Microsoft YaHei" panose="020B0503020204020204" pitchFamily="34" charset="-122"/>
                <a:ea typeface="Microsoft YaHei" panose="020B0503020204020204" pitchFamily="34" charset="-122"/>
              </a:rPr>
              <a:t>Possible Enhancements</a:t>
            </a:r>
          </a:p>
          <a:p>
            <a:pPr marL="800140" lvl="1" indent="-342900">
              <a:buFont typeface="Arial" panose="020B0604020202020204" pitchFamily="34" charset="0"/>
              <a:buChar char="•"/>
            </a:pPr>
            <a:endParaRPr kumimoji="1" lang="en-US"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1309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4075378" y="3140765"/>
            <a:ext cx="4046006" cy="576470"/>
          </a:xfrm>
        </p:spPr>
        <p:txBody>
          <a:bodyPr>
            <a:normAutofit/>
          </a:bodyPr>
          <a:lstStyle/>
          <a:p>
            <a:r>
              <a:rPr lang="en-US" sz="5000" dirty="0">
                <a:latin typeface="+mj-lt"/>
              </a:rPr>
              <a:t>1. Introduction</a:t>
            </a:r>
          </a:p>
        </p:txBody>
      </p:sp>
    </p:spTree>
    <p:extLst>
      <p:ext uri="{BB962C8B-B14F-4D97-AF65-F5344CB8AC3E}">
        <p14:creationId xmlns:p14="http://schemas.microsoft.com/office/powerpoint/2010/main" val="272166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1636975" y="562770"/>
            <a:ext cx="9097285" cy="484152"/>
          </a:xfrm>
        </p:spPr>
        <p:txBody>
          <a:bodyPr>
            <a:normAutofit fontScale="77500" lnSpcReduction="20000"/>
          </a:bodyPr>
          <a:lstStyle/>
          <a:p>
            <a:r>
              <a:rPr kumimoji="1" lang="en-US" sz="4400" b="1" dirty="0">
                <a:solidFill>
                  <a:srgbClr val="000000"/>
                </a:solidFill>
                <a:latin typeface="Microsoft YaHei" panose="020B0503020204020204" pitchFamily="34" charset="-122"/>
                <a:ea typeface="Microsoft YaHei" panose="020B0503020204020204" pitchFamily="34" charset="-122"/>
              </a:rPr>
              <a:t>Objectives of the Stock Prediction Model</a:t>
            </a:r>
          </a:p>
          <a:p>
            <a:endParaRPr lang="en-US" dirty="0">
              <a:latin typeface="+mj-lt"/>
            </a:endParaRPr>
          </a:p>
        </p:txBody>
      </p:sp>
      <p:sp>
        <p:nvSpPr>
          <p:cNvPr id="3" name="TextBox 2">
            <a:extLst>
              <a:ext uri="{FF2B5EF4-FFF2-40B4-BE49-F238E27FC236}">
                <a16:creationId xmlns:a16="http://schemas.microsoft.com/office/drawing/2014/main" id="{FA0EA5C0-F649-5D51-6404-19126E38FE22}"/>
              </a:ext>
            </a:extLst>
          </p:cNvPr>
          <p:cNvSpPr txBox="1"/>
          <p:nvPr/>
        </p:nvSpPr>
        <p:spPr>
          <a:xfrm>
            <a:off x="1007494" y="1376186"/>
            <a:ext cx="10181766" cy="1723549"/>
          </a:xfrm>
          <a:prstGeom prst="rect">
            <a:avLst/>
          </a:prstGeom>
          <a:noFill/>
        </p:spPr>
        <p:txBody>
          <a:bodyPr wrap="square" lIns="0" tIns="0" rIns="0" bIns="0" rtlCol="0">
            <a:spAutoFit/>
          </a:bodyPr>
          <a:lstStyle/>
          <a:p>
            <a:pPr algn="ctr"/>
            <a:r>
              <a:rPr kumimoji="1" lang="en-US" sz="2800" dirty="0">
                <a:solidFill>
                  <a:srgbClr val="000000"/>
                </a:solidFill>
                <a:latin typeface="Microsoft YaHei" panose="020B0503020204020204" pitchFamily="34" charset="-122"/>
                <a:ea typeface="Microsoft YaHei" panose="020B0503020204020204" pitchFamily="34" charset="-122"/>
              </a:rPr>
              <a:t>To create the optimal stock timing model </a:t>
            </a:r>
          </a:p>
          <a:p>
            <a:pPr algn="ctr"/>
            <a:r>
              <a:rPr kumimoji="1" lang="en-US" sz="2800" dirty="0">
                <a:solidFill>
                  <a:srgbClr val="000000"/>
                </a:solidFill>
                <a:latin typeface="Microsoft YaHei" panose="020B0503020204020204" pitchFamily="34" charset="-122"/>
                <a:ea typeface="Microsoft YaHei" panose="020B0503020204020204" pitchFamily="34" charset="-122"/>
              </a:rPr>
              <a:t>that finds the best trading opportunity </a:t>
            </a:r>
          </a:p>
          <a:p>
            <a:pPr algn="ctr"/>
            <a:r>
              <a:rPr kumimoji="1" lang="en-US" sz="2800" dirty="0">
                <a:solidFill>
                  <a:srgbClr val="000000"/>
                </a:solidFill>
                <a:latin typeface="Microsoft YaHei" panose="020B0503020204020204" pitchFamily="34" charset="-122"/>
                <a:ea typeface="Microsoft YaHei" panose="020B0503020204020204" pitchFamily="34" charset="-122"/>
              </a:rPr>
              <a:t>while providing the lowest </a:t>
            </a:r>
          </a:p>
          <a:p>
            <a:pPr algn="ctr"/>
            <a:r>
              <a:rPr kumimoji="1" lang="en-US" sz="2800" dirty="0">
                <a:solidFill>
                  <a:srgbClr val="000000"/>
                </a:solidFill>
                <a:latin typeface="Microsoft YaHei" panose="020B0503020204020204" pitchFamily="34" charset="-122"/>
                <a:ea typeface="Microsoft YaHei" panose="020B0503020204020204" pitchFamily="34" charset="-122"/>
              </a:rPr>
              <a:t>overall trading cost of the stock</a:t>
            </a:r>
          </a:p>
        </p:txBody>
      </p:sp>
      <p:sp>
        <p:nvSpPr>
          <p:cNvPr id="4" name="TextBox 3">
            <a:extLst>
              <a:ext uri="{FF2B5EF4-FFF2-40B4-BE49-F238E27FC236}">
                <a16:creationId xmlns:a16="http://schemas.microsoft.com/office/drawing/2014/main" id="{3564B72F-7141-DE12-E446-23592F053E5F}"/>
              </a:ext>
            </a:extLst>
          </p:cNvPr>
          <p:cNvSpPr txBox="1"/>
          <p:nvPr/>
        </p:nvSpPr>
        <p:spPr>
          <a:xfrm>
            <a:off x="4108430" y="5141845"/>
            <a:ext cx="3979897" cy="492443"/>
          </a:xfrm>
          <a:prstGeom prst="rect">
            <a:avLst/>
          </a:prstGeom>
          <a:noFill/>
        </p:spPr>
        <p:txBody>
          <a:bodyPr wrap="square" lIns="0" tIns="0" rIns="0" bIns="0" rtlCol="0">
            <a:spAutoFit/>
          </a:bodyPr>
          <a:lstStyle/>
          <a:p>
            <a:pPr algn="l"/>
            <a:r>
              <a:rPr kumimoji="1" lang="en-US" sz="3200" b="1" dirty="0">
                <a:solidFill>
                  <a:srgbClr val="000000"/>
                </a:solidFill>
                <a:latin typeface="Microsoft YaHei" panose="020B0503020204020204" pitchFamily="34" charset="-122"/>
                <a:ea typeface="Microsoft YaHei" panose="020B0503020204020204" pitchFamily="34" charset="-122"/>
              </a:rPr>
              <a:t>Buy Low, Sell High</a:t>
            </a:r>
          </a:p>
        </p:txBody>
      </p:sp>
      <p:sp>
        <p:nvSpPr>
          <p:cNvPr id="5" name="Down Arrow 4">
            <a:extLst>
              <a:ext uri="{FF2B5EF4-FFF2-40B4-BE49-F238E27FC236}">
                <a16:creationId xmlns:a16="http://schemas.microsoft.com/office/drawing/2014/main" id="{EE3FE4DB-2FD2-62BD-5D94-E6CFA44CB1D5}"/>
              </a:ext>
            </a:extLst>
          </p:cNvPr>
          <p:cNvSpPr/>
          <p:nvPr/>
        </p:nvSpPr>
        <p:spPr>
          <a:xfrm>
            <a:off x="5700812" y="3482008"/>
            <a:ext cx="795131" cy="1258957"/>
          </a:xfrm>
          <a:prstGeom prst="downArrow">
            <a:avLst/>
          </a:prstGeom>
          <a:solidFill>
            <a:srgbClr val="C7010B"/>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mj-lt"/>
            </a:endParaRPr>
          </a:p>
        </p:txBody>
      </p:sp>
    </p:spTree>
    <p:extLst>
      <p:ext uri="{BB962C8B-B14F-4D97-AF65-F5344CB8AC3E}">
        <p14:creationId xmlns:p14="http://schemas.microsoft.com/office/powerpoint/2010/main" val="116758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1705285" y="3009071"/>
            <a:ext cx="8786192" cy="839857"/>
          </a:xfrm>
        </p:spPr>
        <p:txBody>
          <a:bodyPr>
            <a:noAutofit/>
          </a:bodyPr>
          <a:lstStyle/>
          <a:p>
            <a:pPr>
              <a:lnSpc>
                <a:spcPct val="100000"/>
              </a:lnSpc>
            </a:pPr>
            <a:r>
              <a:rPr lang="en-US" sz="5000" dirty="0">
                <a:latin typeface="+mj-lt"/>
              </a:rPr>
              <a:t>2. Architecture - Cloud Service</a:t>
            </a:r>
          </a:p>
        </p:txBody>
      </p:sp>
    </p:spTree>
    <p:extLst>
      <p:ext uri="{BB962C8B-B14F-4D97-AF65-F5344CB8AC3E}">
        <p14:creationId xmlns:p14="http://schemas.microsoft.com/office/powerpoint/2010/main" val="868570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B92E8A-3534-482E-AF80-512ED8A90BEC}"/>
              </a:ext>
            </a:extLst>
          </p:cNvPr>
          <p:cNvSpPr>
            <a:spLocks noGrp="1"/>
          </p:cNvSpPr>
          <p:nvPr>
            <p:ph type="subTitle" idx="1"/>
          </p:nvPr>
        </p:nvSpPr>
        <p:spPr>
          <a:xfrm>
            <a:off x="4567907" y="403124"/>
            <a:ext cx="3060947" cy="511275"/>
          </a:xfrm>
        </p:spPr>
        <p:txBody>
          <a:bodyPr>
            <a:normAutofit/>
          </a:bodyPr>
          <a:lstStyle/>
          <a:p>
            <a:r>
              <a:rPr lang="en-US" sz="3400" b="1" dirty="0">
                <a:latin typeface="+mj-lt"/>
              </a:rPr>
              <a:t>Huawei Cloud</a:t>
            </a:r>
          </a:p>
        </p:txBody>
      </p:sp>
      <p:graphicFrame>
        <p:nvGraphicFramePr>
          <p:cNvPr id="4" name="Table 4">
            <a:extLst>
              <a:ext uri="{FF2B5EF4-FFF2-40B4-BE49-F238E27FC236}">
                <a16:creationId xmlns:a16="http://schemas.microsoft.com/office/drawing/2014/main" id="{E24E0309-11DC-2F40-4670-D292D46EFBD8}"/>
              </a:ext>
            </a:extLst>
          </p:cNvPr>
          <p:cNvGraphicFramePr>
            <a:graphicFrameLocks noGrp="1"/>
          </p:cNvGraphicFramePr>
          <p:nvPr>
            <p:extLst>
              <p:ext uri="{D42A27DB-BD31-4B8C-83A1-F6EECF244321}">
                <p14:modId xmlns:p14="http://schemas.microsoft.com/office/powerpoint/2010/main" val="2377236474"/>
              </p:ext>
            </p:extLst>
          </p:nvPr>
        </p:nvGraphicFramePr>
        <p:xfrm>
          <a:off x="1046878" y="1226777"/>
          <a:ext cx="10103006" cy="4404446"/>
        </p:xfrm>
        <a:graphic>
          <a:graphicData uri="http://schemas.openxmlformats.org/drawingml/2006/table">
            <a:tbl>
              <a:tblPr firstRow="1" bandRow="1">
                <a:tableStyleId>{72833802-FEF1-4C79-8D5D-14CF1EAF98D9}</a:tableStyleId>
              </a:tblPr>
              <a:tblGrid>
                <a:gridCol w="5051503">
                  <a:extLst>
                    <a:ext uri="{9D8B030D-6E8A-4147-A177-3AD203B41FA5}">
                      <a16:colId xmlns:a16="http://schemas.microsoft.com/office/drawing/2014/main" val="3660244948"/>
                    </a:ext>
                  </a:extLst>
                </a:gridCol>
                <a:gridCol w="5051503">
                  <a:extLst>
                    <a:ext uri="{9D8B030D-6E8A-4147-A177-3AD203B41FA5}">
                      <a16:colId xmlns:a16="http://schemas.microsoft.com/office/drawing/2014/main" val="238057831"/>
                    </a:ext>
                  </a:extLst>
                </a:gridCol>
              </a:tblGrid>
              <a:tr h="631751">
                <a:tc>
                  <a:txBody>
                    <a:bodyPr/>
                    <a:lstStyle/>
                    <a:p>
                      <a:pPr algn="ctr"/>
                      <a:r>
                        <a:rPr lang="en-US" sz="1800" b="1" kern="1200" dirty="0">
                          <a:solidFill>
                            <a:schemeClr val="tx2"/>
                          </a:solidFill>
                          <a:effectLst/>
                          <a:latin typeface="Arial" panose="020B0604020202020204" pitchFamily="34" charset="0"/>
                          <a:ea typeface="+mn-ea"/>
                          <a:cs typeface="Arial" panose="020B0604020202020204" pitchFamily="34" charset="0"/>
                        </a:rPr>
                        <a:t>Service</a:t>
                      </a:r>
                      <a:r>
                        <a:rPr lang="en-SG" dirty="0">
                          <a:solidFill>
                            <a:schemeClr val="tx2"/>
                          </a:solidFill>
                          <a:effectLst/>
                          <a:latin typeface="Arial" panose="020B0604020202020204" pitchFamily="34" charset="0"/>
                          <a:cs typeface="Arial" panose="020B0604020202020204" pitchFamily="34" charset="0"/>
                        </a:rPr>
                        <a:t> </a:t>
                      </a:r>
                      <a:endParaRPr lang="en-US" dirty="0">
                        <a:solidFill>
                          <a:schemeClr val="tx2"/>
                        </a:solidFill>
                        <a:latin typeface="Arial" panose="020B0604020202020204" pitchFamily="34" charset="0"/>
                        <a:cs typeface="Arial" panose="020B0604020202020204" pitchFamily="34" charset="0"/>
                      </a:endParaRPr>
                    </a:p>
                  </a:txBody>
                  <a:tcPr anchor="ctr"/>
                </a:tc>
                <a:tc>
                  <a:txBody>
                    <a:bodyPr/>
                    <a:lstStyle/>
                    <a:p>
                      <a:pPr algn="ctr"/>
                      <a:r>
                        <a:rPr lang="en-US" sz="1800" b="1" kern="1200" dirty="0">
                          <a:solidFill>
                            <a:schemeClr val="tx2"/>
                          </a:solidFill>
                          <a:effectLst/>
                          <a:latin typeface="Arial" panose="020B0604020202020204" pitchFamily="34" charset="0"/>
                          <a:ea typeface="+mn-ea"/>
                          <a:cs typeface="Arial" panose="020B0604020202020204" pitchFamily="34" charset="0"/>
                        </a:rPr>
                        <a:t>Usage</a:t>
                      </a:r>
                      <a:r>
                        <a:rPr lang="en-SG" dirty="0">
                          <a:solidFill>
                            <a:schemeClr val="tx2"/>
                          </a:solidFill>
                          <a:effectLst/>
                          <a:latin typeface="Arial" panose="020B0604020202020204" pitchFamily="34" charset="0"/>
                          <a:cs typeface="Arial" panose="020B0604020202020204" pitchFamily="34" charset="0"/>
                        </a:rPr>
                        <a:t> </a:t>
                      </a:r>
                      <a:endParaRPr lang="en-US" dirty="0">
                        <a:solidFill>
                          <a:schemeClr val="tx2"/>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738411162"/>
                  </a:ext>
                </a:extLst>
              </a:tr>
              <a:tr h="894620">
                <a:tc>
                  <a:txBody>
                    <a:bodyPr/>
                    <a:lstStyle/>
                    <a:p>
                      <a:pPr algn="ctr">
                        <a:lnSpc>
                          <a:spcPct val="107000"/>
                        </a:lnSpc>
                        <a:spcBef>
                          <a:spcPts val="1200"/>
                        </a:spcBef>
                        <a:spcAft>
                          <a:spcPts val="800"/>
                        </a:spcAft>
                      </a:pPr>
                      <a:r>
                        <a:rPr lang="en-US" sz="1700" dirty="0">
                          <a:effectLst/>
                          <a:latin typeface="Arial" panose="020B0604020202020204" pitchFamily="34" charset="0"/>
                          <a:ea typeface="Calibri" panose="020F0502020204030204" pitchFamily="34" charset="0"/>
                          <a:cs typeface="Arial" panose="020B0604020202020204" pitchFamily="34" charset="0"/>
                        </a:rPr>
                        <a:t>Huawei Object Storage Service (OBS) </a:t>
                      </a:r>
                    </a:p>
                    <a:p>
                      <a:pPr algn="ctr">
                        <a:lnSpc>
                          <a:spcPct val="107000"/>
                        </a:lnSpc>
                        <a:spcBef>
                          <a:spcPts val="1200"/>
                        </a:spcBef>
                        <a:spcAft>
                          <a:spcPts val="800"/>
                        </a:spcAft>
                      </a:pPr>
                      <a:r>
                        <a:rPr lang="en-US" sz="1700" dirty="0">
                          <a:effectLst/>
                          <a:latin typeface="Arial" panose="020B0604020202020204" pitchFamily="34" charset="0"/>
                          <a:ea typeface="Calibri" panose="020F0502020204030204" pitchFamily="34" charset="0"/>
                          <a:cs typeface="Arial" panose="020B0604020202020204" pitchFamily="34" charset="0"/>
                        </a:rPr>
                        <a:t>– Standard Storage </a:t>
                      </a:r>
                      <a:endParaRPr lang="en-SG"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Bef>
                          <a:spcPts val="1200"/>
                        </a:spcBef>
                        <a:spcAft>
                          <a:spcPts val="800"/>
                        </a:spcAft>
                      </a:pPr>
                      <a:r>
                        <a:rPr lang="en-US" sz="1700">
                          <a:effectLst/>
                          <a:latin typeface="Arial" panose="020B0604020202020204" pitchFamily="34" charset="0"/>
                          <a:ea typeface="Calibri" panose="020F0502020204030204" pitchFamily="34" charset="0"/>
                          <a:cs typeface="Arial" panose="020B0604020202020204" pitchFamily="34" charset="0"/>
                        </a:rPr>
                        <a:t>Top layer storage containing raw data, transformed data and output data, including model and other files generated during training</a:t>
                      </a:r>
                      <a:endParaRPr lang="en-SG" sz="17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14869707"/>
                  </a:ext>
                </a:extLst>
              </a:tr>
              <a:tr h="894620">
                <a:tc>
                  <a:txBody>
                    <a:bodyPr/>
                    <a:lstStyle/>
                    <a:p>
                      <a:pPr algn="ctr">
                        <a:lnSpc>
                          <a:spcPct val="107000"/>
                        </a:lnSpc>
                        <a:spcBef>
                          <a:spcPts val="1200"/>
                        </a:spcBef>
                        <a:spcAft>
                          <a:spcPts val="800"/>
                        </a:spcAft>
                      </a:pPr>
                      <a:r>
                        <a:rPr lang="en-US" sz="1700" dirty="0" err="1">
                          <a:effectLst/>
                          <a:latin typeface="Arial" panose="020B0604020202020204" pitchFamily="34" charset="0"/>
                          <a:ea typeface="Calibri" panose="020F0502020204030204" pitchFamily="34" charset="0"/>
                          <a:cs typeface="Arial" panose="020B0604020202020204" pitchFamily="34" charset="0"/>
                        </a:rPr>
                        <a:t>ModelArts</a:t>
                      </a:r>
                      <a:r>
                        <a:rPr lang="en-US" sz="1700" dirty="0">
                          <a:effectLst/>
                          <a:latin typeface="Arial" panose="020B0604020202020204" pitchFamily="34" charset="0"/>
                          <a:ea typeface="Calibri" panose="020F0502020204030204" pitchFamily="34" charset="0"/>
                          <a:cs typeface="Arial" panose="020B0604020202020204" pitchFamily="34" charset="0"/>
                        </a:rPr>
                        <a:t> Notebook </a:t>
                      </a:r>
                    </a:p>
                    <a:p>
                      <a:pPr algn="ctr">
                        <a:lnSpc>
                          <a:spcPct val="107000"/>
                        </a:lnSpc>
                        <a:spcBef>
                          <a:spcPts val="1200"/>
                        </a:spcBef>
                        <a:spcAft>
                          <a:spcPts val="800"/>
                        </a:spcAft>
                      </a:pPr>
                      <a:r>
                        <a:rPr lang="en-US" sz="1700" dirty="0">
                          <a:effectLst/>
                          <a:latin typeface="Arial" panose="020B0604020202020204" pitchFamily="34" charset="0"/>
                          <a:ea typeface="Calibri" panose="020F0502020204030204" pitchFamily="34" charset="0"/>
                          <a:cs typeface="Arial" panose="020B0604020202020204" pitchFamily="34" charset="0"/>
                        </a:rPr>
                        <a:t>(Image - </a:t>
                      </a:r>
                      <a:r>
                        <a:rPr lang="en-US" sz="1700" dirty="0">
                          <a:solidFill>
                            <a:srgbClr val="252B3A"/>
                          </a:solidFill>
                          <a:effectLst/>
                          <a:latin typeface="Arial" panose="020B0604020202020204" pitchFamily="34" charset="0"/>
                          <a:ea typeface="Calibri" panose="020F0502020204030204" pitchFamily="34" charset="0"/>
                          <a:cs typeface="Arial" panose="020B0604020202020204" pitchFamily="34" charset="0"/>
                        </a:rPr>
                        <a:t>pytorch1.8-cuda10.2-cudnn7-ubuntu18.04)</a:t>
                      </a:r>
                      <a:endParaRPr lang="en-SG"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Bef>
                          <a:spcPts val="1200"/>
                        </a:spcBef>
                        <a:spcAft>
                          <a:spcPts val="800"/>
                        </a:spcAft>
                      </a:pPr>
                      <a:r>
                        <a:rPr lang="en-US" sz="1700">
                          <a:effectLst/>
                          <a:latin typeface="Arial" panose="020B0604020202020204" pitchFamily="34" charset="0"/>
                          <a:ea typeface="Calibri" panose="020F0502020204030204" pitchFamily="34" charset="0"/>
                          <a:cs typeface="Arial" panose="020B0604020202020204" pitchFamily="34" charset="0"/>
                        </a:rPr>
                        <a:t>Computing environment to prototype and develop model. Jupyter Notebook and terminal were the predominantly used tools to manage libraries, transform data and train model</a:t>
                      </a:r>
                      <a:endParaRPr lang="en-SG" sz="17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28866788"/>
                  </a:ext>
                </a:extLst>
              </a:tr>
              <a:tr h="894620">
                <a:tc>
                  <a:txBody>
                    <a:bodyPr/>
                    <a:lstStyle/>
                    <a:p>
                      <a:pPr algn="ctr">
                        <a:lnSpc>
                          <a:spcPct val="107000"/>
                        </a:lnSpc>
                        <a:spcBef>
                          <a:spcPts val="1200"/>
                        </a:spcBef>
                        <a:spcAft>
                          <a:spcPts val="800"/>
                        </a:spcAft>
                      </a:pPr>
                      <a:r>
                        <a:rPr lang="en-US" sz="1700" dirty="0">
                          <a:effectLst/>
                          <a:latin typeface="Arial" panose="020B0604020202020204" pitchFamily="34" charset="0"/>
                          <a:ea typeface="Calibri" panose="020F0502020204030204" pitchFamily="34" charset="0"/>
                          <a:cs typeface="Arial" panose="020B0604020202020204" pitchFamily="34" charset="0"/>
                        </a:rPr>
                        <a:t>Elastic Volume Service </a:t>
                      </a:r>
                    </a:p>
                    <a:p>
                      <a:pPr algn="ctr">
                        <a:lnSpc>
                          <a:spcPct val="107000"/>
                        </a:lnSpc>
                        <a:spcBef>
                          <a:spcPts val="1200"/>
                        </a:spcBef>
                        <a:spcAft>
                          <a:spcPts val="800"/>
                        </a:spcAft>
                      </a:pPr>
                      <a:r>
                        <a:rPr lang="en-US" sz="1700" dirty="0">
                          <a:effectLst/>
                          <a:latin typeface="Arial" panose="020B0604020202020204" pitchFamily="34" charset="0"/>
                          <a:ea typeface="Calibri" panose="020F0502020204030204" pitchFamily="34" charset="0"/>
                          <a:cs typeface="Arial" panose="020B0604020202020204" pitchFamily="34" charset="0"/>
                        </a:rPr>
                        <a:t>(EVS)</a:t>
                      </a:r>
                      <a:endParaRPr lang="en-SG"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Bef>
                          <a:spcPts val="1200"/>
                        </a:spcBef>
                        <a:spcAft>
                          <a:spcPts val="800"/>
                        </a:spcAft>
                      </a:pPr>
                      <a:r>
                        <a:rPr lang="en-US" sz="1700">
                          <a:effectLst/>
                          <a:latin typeface="Arial" panose="020B0604020202020204" pitchFamily="34" charset="0"/>
                          <a:ea typeface="Calibri" panose="020F0502020204030204" pitchFamily="34" charset="0"/>
                          <a:cs typeface="Arial" panose="020B0604020202020204" pitchFamily="34" charset="0"/>
                        </a:rPr>
                        <a:t>Temporary storage for notebook. Raw data, transformed data and output files were copied from and into OBS using the moxxing library</a:t>
                      </a:r>
                      <a:endParaRPr lang="en-SG" sz="17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77738954"/>
                  </a:ext>
                </a:extLst>
              </a:tr>
              <a:tr h="894620">
                <a:tc>
                  <a:txBody>
                    <a:bodyPr/>
                    <a:lstStyle/>
                    <a:p>
                      <a:pPr algn="ctr">
                        <a:lnSpc>
                          <a:spcPct val="107000"/>
                        </a:lnSpc>
                        <a:spcBef>
                          <a:spcPts val="1200"/>
                        </a:spcBef>
                        <a:spcAft>
                          <a:spcPts val="800"/>
                        </a:spcAft>
                      </a:pPr>
                      <a:r>
                        <a:rPr lang="en-US" sz="1700" dirty="0">
                          <a:effectLst/>
                          <a:latin typeface="Arial" panose="020B0604020202020204" pitchFamily="34" charset="0"/>
                          <a:ea typeface="Calibri" panose="020F0502020204030204" pitchFamily="34" charset="0"/>
                          <a:cs typeface="Arial" panose="020B0604020202020204" pitchFamily="34" charset="0"/>
                        </a:rPr>
                        <a:t>Model Arts Custom Training Job</a:t>
                      </a:r>
                      <a:endParaRPr lang="en-SG" sz="17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Bef>
                          <a:spcPts val="1200"/>
                        </a:spcBef>
                        <a:spcAft>
                          <a:spcPts val="800"/>
                        </a:spcAft>
                      </a:pPr>
                      <a:r>
                        <a:rPr lang="en-US" sz="1700">
                          <a:effectLst/>
                          <a:latin typeface="Arial" panose="020B0604020202020204" pitchFamily="34" charset="0"/>
                          <a:ea typeface="Calibri" panose="020F0502020204030204" pitchFamily="34" charset="0"/>
                          <a:cs typeface="Arial" panose="020B0604020202020204" pitchFamily="34" charset="0"/>
                        </a:rPr>
                        <a:t>Custom training jobs were attempted to streamline model training, however we were unable to debug environment issues in the pre-built image</a:t>
                      </a:r>
                      <a:endParaRPr lang="en-SG" sz="17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57755215"/>
                  </a:ext>
                </a:extLst>
              </a:tr>
            </a:tbl>
          </a:graphicData>
        </a:graphic>
      </p:graphicFrame>
    </p:spTree>
    <p:extLst>
      <p:ext uri="{BB962C8B-B14F-4D97-AF65-F5344CB8AC3E}">
        <p14:creationId xmlns:p14="http://schemas.microsoft.com/office/powerpoint/2010/main" val="2383403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a:blip xmlns:r="http://schemas.openxmlformats.org/officeDocument/2006/relationships" r:embed="rId1"/>
          <a:stretch>
            <a:fillRect r="-2000"/>
          </a:stretch>
        </a:blip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69361</TotalTime>
  <Words>2130</Words>
  <Application>Microsoft Office PowerPoint</Application>
  <PresentationFormat>Custom</PresentationFormat>
  <Paragraphs>256</Paragraphs>
  <Slides>44</Slides>
  <Notes>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1_封面页_图片版 </vt:lpstr>
      <vt:lpstr>HUAWEI-NUS Innovation Challenge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Yangdingyuan (Aaron)</dc:creator>
  <cp:lastModifiedBy>Jen Park</cp:lastModifiedBy>
  <cp:revision>2092</cp:revision>
  <dcterms:created xsi:type="dcterms:W3CDTF">2019-12-17T11:04:53Z</dcterms:created>
  <dcterms:modified xsi:type="dcterms:W3CDTF">2023-04-08T06:13:40Z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(3)80XJWCRLZEbgfURDQJiUovgG3MCVRZBLpZfYbzcbKRYf9TsLAmK3qxYYxNGB0dLxO9tEItgg
+BmaV1WoUnV4qlLOiFyrH1o31fRiDPl2XT8WH+KepiHlWX64vCzr6bVdbCfWQ8Ybkx2EMZgZ
dDZgSOrboaDTg9Ox+ic5ompWvumBi+jhNtqrOOEsqvpFL0P3hsk5JMWOXqIvN8LkUa/V4JOZ
2W9F3c8p5qHAiZX88i</vt:lpwstr>
  </property>
  <property fmtid="{D5CDD505-2E9C-101B-9397-08002B2CF9AE}" pid="3" name="_2015_ms_pID_7253431">
    <vt:lpwstr>impwTR3s9D7NDy31dtHqQhm+/F5zbocQzO6dWEIscsrgqiIeQ/kJM1
/u/0YzceDFzxJhmjBoZH7HYJumfKFZ+BEmrC1QuaW0JY0yw36vWS+aQWVIY/4E3ImALnI1FF
tlY50rjod47hiPsn0sBtWA9io/gebd0CtwbwaHi9t35kxzb4xIod3yPEWfYBSk5RTT2X/zjw
bBQT3Yu149nYnD01wypc2JgOjO1rEPkH3Dln</vt:lpwstr>
  </property>
  <property fmtid="{D5CDD505-2E9C-101B-9397-08002B2CF9AE}" pid="4" name="_2015_ms_pID_7253432">
    <vt:lpwstr>LQ==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1660271942</vt:lpwstr>
  </property>
</Properties>
</file>