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1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0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7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7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adityachandrasekhar/image-super-resol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3Edr63ki_oTxTnTiJkTsNJlFxopnWaKR?usp=driv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mgur.com/a/xap6Fl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4026-8C2F-E359-390C-ECE8555E5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694687"/>
            <a:ext cx="8676222" cy="1277113"/>
          </a:xfrm>
        </p:spPr>
        <p:txBody>
          <a:bodyPr/>
          <a:lstStyle/>
          <a:p>
            <a:r>
              <a:rPr lang="en-US" dirty="0"/>
              <a:t>Image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7FCEB-BFB4-23EC-E8B0-2D2D5A870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5922 – Neural Networks and Deep Learning Project</a:t>
            </a:r>
          </a:p>
          <a:p>
            <a:r>
              <a:rPr lang="en-US" dirty="0"/>
              <a:t>Kaushik Metha</a:t>
            </a:r>
          </a:p>
        </p:txBody>
      </p:sp>
    </p:spTree>
    <p:extLst>
      <p:ext uri="{BB962C8B-B14F-4D97-AF65-F5344CB8AC3E}">
        <p14:creationId xmlns:p14="http://schemas.microsoft.com/office/powerpoint/2010/main" val="124422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4669-76A8-D1AA-F8E1-0641A37B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signal-to-noise ratio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A1384-D827-C75C-02EA-6401059D4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96" y="3429000"/>
            <a:ext cx="3251941" cy="800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470CC-3B55-3AAD-DE7B-51F219D5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52" y="2319867"/>
            <a:ext cx="6233348" cy="3506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20954-133D-397B-C916-F0D4A1A263AC}"/>
              </a:ext>
            </a:extLst>
          </p:cNvPr>
          <p:cNvSpPr txBox="1"/>
          <p:nvPr/>
        </p:nvSpPr>
        <p:spPr>
          <a:xfrm>
            <a:off x="340614" y="6129820"/>
            <a:ext cx="60944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credits: https://www.ni.com/en-in/shop/data-acquisition-and-control/add-ons-for-data-acquisition-and-control/what-is-vision-development-module/peak-signal-to-noise-ratio-as-an-image-quality-metric.html</a:t>
            </a:r>
          </a:p>
        </p:txBody>
      </p:sp>
    </p:spTree>
    <p:extLst>
      <p:ext uri="{BB962C8B-B14F-4D97-AF65-F5344CB8AC3E}">
        <p14:creationId xmlns:p14="http://schemas.microsoft.com/office/powerpoint/2010/main" val="65899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3546-8984-5477-339D-3C53505A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1B6C9-4BF5-5A92-897A-B249A5C93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688537"/>
              </p:ext>
            </p:extLst>
          </p:nvPr>
        </p:nvGraphicFramePr>
        <p:xfrm>
          <a:off x="2196306" y="2168821"/>
          <a:ext cx="779621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05">
                  <a:extLst>
                    <a:ext uri="{9D8B030D-6E8A-4147-A177-3AD203B41FA5}">
                      <a16:colId xmlns:a16="http://schemas.microsoft.com/office/drawing/2014/main" val="3433603559"/>
                    </a:ext>
                  </a:extLst>
                </a:gridCol>
                <a:gridCol w="1697301">
                  <a:extLst>
                    <a:ext uri="{9D8B030D-6E8A-4147-A177-3AD203B41FA5}">
                      <a16:colId xmlns:a16="http://schemas.microsoft.com/office/drawing/2014/main" val="2758558892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1091166838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3276682917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5122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27.3409dB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193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27.5442dB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5423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27.3148dB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57344"/>
                  </a:ext>
                </a:extLst>
              </a:tr>
            </a:tbl>
          </a:graphicData>
        </a:graphic>
      </p:graphicFrame>
      <p:pic>
        <p:nvPicPr>
          <p:cNvPr id="12" name="Picture 11" descr="A green sports car with black trim&#10;&#10;Description automatically generated">
            <a:extLst>
              <a:ext uri="{FF2B5EF4-FFF2-40B4-BE49-F238E27FC236}">
                <a16:creationId xmlns:a16="http://schemas.microsoft.com/office/drawing/2014/main" id="{15FCD06E-7B46-116F-C548-69357F1F0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30" y="4233671"/>
            <a:ext cx="2363951" cy="2500887"/>
          </a:xfrm>
          <a:prstGeom prst="rect">
            <a:avLst/>
          </a:prstGeom>
        </p:spPr>
      </p:pic>
      <p:pic>
        <p:nvPicPr>
          <p:cNvPr id="14" name="Picture 13" descr="A green sports car on a white background&#10;&#10;Description automatically generated">
            <a:extLst>
              <a:ext uri="{FF2B5EF4-FFF2-40B4-BE49-F238E27FC236}">
                <a16:creationId xmlns:a16="http://schemas.microsoft.com/office/drawing/2014/main" id="{5D9CF026-994C-81C7-7B5F-158A45C6C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47" y="4233670"/>
            <a:ext cx="2363951" cy="2500887"/>
          </a:xfrm>
          <a:prstGeom prst="rect">
            <a:avLst/>
          </a:prstGeom>
        </p:spPr>
      </p:pic>
      <p:pic>
        <p:nvPicPr>
          <p:cNvPr id="16" name="Picture 15" descr="A green sports car on a white background&#10;&#10;Description automatically generated">
            <a:extLst>
              <a:ext uri="{FF2B5EF4-FFF2-40B4-BE49-F238E27FC236}">
                <a16:creationId xmlns:a16="http://schemas.microsoft.com/office/drawing/2014/main" id="{8F40D1E9-B5C9-8807-EA6F-75206E345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39" y="4233669"/>
            <a:ext cx="2363951" cy="250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BCB5-20AB-D71E-0C2D-EBBBA5A2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62AB-3394-0CA8-13D2-810DB71D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 model performance</a:t>
            </a:r>
          </a:p>
          <a:p>
            <a:r>
              <a:rPr lang="en-US" dirty="0"/>
              <a:t>Why </a:t>
            </a:r>
            <a:r>
              <a:rPr lang="en-US" dirty="0" err="1"/>
              <a:t>psnr</a:t>
            </a:r>
            <a:r>
              <a:rPr lang="en-US" dirty="0"/>
              <a:t> and </a:t>
            </a:r>
            <a:r>
              <a:rPr lang="en-US" dirty="0" err="1"/>
              <a:t>ssim</a:t>
            </a:r>
            <a:r>
              <a:rPr lang="en-US" dirty="0"/>
              <a:t> over accuracy?</a:t>
            </a:r>
          </a:p>
          <a:p>
            <a:r>
              <a:rPr lang="en-US" dirty="0"/>
              <a:t>Using </a:t>
            </a:r>
            <a:r>
              <a:rPr lang="en-US" dirty="0" err="1"/>
              <a:t>gans</a:t>
            </a:r>
            <a:endParaRPr lang="en-US" dirty="0"/>
          </a:p>
          <a:p>
            <a:r>
              <a:rPr lang="en-US" dirty="0"/>
              <a:t>Incorporating different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571F7-8B66-1E55-3A31-22A6A6F4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33" y="2906890"/>
            <a:ext cx="6011333" cy="2644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E4F81-E57F-641F-1A52-77C812C4CF84}"/>
              </a:ext>
            </a:extLst>
          </p:cNvPr>
          <p:cNvSpPr txBox="1"/>
          <p:nvPr/>
        </p:nvSpPr>
        <p:spPr>
          <a:xfrm>
            <a:off x="7463790" y="6248400"/>
            <a:ext cx="60944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credits: https://mriquestions.com/super-resolution.html</a:t>
            </a:r>
          </a:p>
        </p:txBody>
      </p:sp>
    </p:spTree>
    <p:extLst>
      <p:ext uri="{BB962C8B-B14F-4D97-AF65-F5344CB8AC3E}">
        <p14:creationId xmlns:p14="http://schemas.microsoft.com/office/powerpoint/2010/main" val="195673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EA56-13B7-08F0-CBD6-A07C1E74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397" y="2476500"/>
            <a:ext cx="9905998" cy="1905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707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B9A-0CD6-2982-6192-F5F4A820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A225-FE3F-F9F4-3ABA-1DE0891E2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Enhance your image quality?</a:t>
            </a:r>
          </a:p>
          <a:p>
            <a:r>
              <a:rPr lang="en-US" dirty="0"/>
              <a:t>Image super resolution to the rescue</a:t>
            </a:r>
          </a:p>
          <a:p>
            <a:r>
              <a:rPr lang="en-US" dirty="0"/>
              <a:t>What is image super resolution?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B728-56C4-232F-2020-1FE7450A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86969"/>
            <a:ext cx="9905998" cy="4904232"/>
          </a:xfrm>
        </p:spPr>
        <p:txBody>
          <a:bodyPr/>
          <a:lstStyle/>
          <a:p>
            <a:r>
              <a:rPr lang="en-US" dirty="0"/>
              <a:t>This is super resolution!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77ACF-CD4C-4F43-759B-D8B9B5E52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52" y="1434657"/>
            <a:ext cx="5710428" cy="3808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909C9-12F0-C2EA-1943-4AD99BFC17F0}"/>
              </a:ext>
            </a:extLst>
          </p:cNvPr>
          <p:cNvSpPr txBox="1"/>
          <p:nvPr/>
        </p:nvSpPr>
        <p:spPr>
          <a:xfrm>
            <a:off x="8356092" y="6525691"/>
            <a:ext cx="60944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credits: https://blog.paperspace.com/image-super-resolution/</a:t>
            </a:r>
          </a:p>
        </p:txBody>
      </p:sp>
    </p:spTree>
    <p:extLst>
      <p:ext uri="{BB962C8B-B14F-4D97-AF65-F5344CB8AC3E}">
        <p14:creationId xmlns:p14="http://schemas.microsoft.com/office/powerpoint/2010/main" val="425985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04B1-F4AC-7BF9-7DAE-BAE01C8D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E6E4-2B6C-033E-3FA4-ABB23747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821" y="1994917"/>
            <a:ext cx="9905998" cy="3124201"/>
          </a:xfrm>
        </p:spPr>
        <p:txBody>
          <a:bodyPr/>
          <a:lstStyle/>
          <a:p>
            <a:r>
              <a:rPr lang="en-US" dirty="0"/>
              <a:t>Collected from Kaggle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Images from various domains</a:t>
            </a:r>
          </a:p>
          <a:p>
            <a:r>
              <a:rPr lang="en-US" dirty="0"/>
              <a:t>685 train and 170 test images (Low-res and high-res pair)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D7DB6-0C43-0F54-754F-8233C3F58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38" y="3965449"/>
            <a:ext cx="2340869" cy="2340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EE893-13BE-B669-4516-96C3FA4A3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948683"/>
            <a:ext cx="2340869" cy="2340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81866D-9AA5-8C5E-1A87-BFA6836F5003}"/>
              </a:ext>
            </a:extLst>
          </p:cNvPr>
          <p:cNvSpPr txBox="1"/>
          <p:nvPr/>
        </p:nvSpPr>
        <p:spPr>
          <a:xfrm>
            <a:off x="1141413" y="6357720"/>
            <a:ext cx="267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resolution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E5488-680C-ADAD-4F62-F725C45CBB2D}"/>
              </a:ext>
            </a:extLst>
          </p:cNvPr>
          <p:cNvSpPr txBox="1"/>
          <p:nvPr/>
        </p:nvSpPr>
        <p:spPr>
          <a:xfrm>
            <a:off x="4485196" y="6385301"/>
            <a:ext cx="267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resolution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8035D-5713-CE3A-A776-7FF2FC37B674}"/>
              </a:ext>
            </a:extLst>
          </p:cNvPr>
          <p:cNvSpPr txBox="1"/>
          <p:nvPr/>
        </p:nvSpPr>
        <p:spPr>
          <a:xfrm>
            <a:off x="7271766" y="590795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Image credits: </a:t>
            </a:r>
          </a:p>
          <a:p>
            <a:r>
              <a:rPr lang="en-US" sz="900" dirty="0">
                <a:hlinkClick r:id="rId2"/>
              </a:rPr>
              <a:t>https://www.kaggle.com/datasets/adityachandrasekhar/image-super-resolution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236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18FE-053F-6A2F-97BD-B9E83C32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preparation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B959-6290-AD07-6224-D3CB05CA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Resize to 256 x 256 x 3</a:t>
            </a:r>
          </a:p>
          <a:p>
            <a:r>
              <a:rPr lang="en-US" dirty="0"/>
              <a:t>Normalize: 0 to 1</a:t>
            </a:r>
          </a:p>
          <a:p>
            <a:r>
              <a:rPr lang="en-US" dirty="0"/>
              <a:t>split into train – validation – test </a:t>
            </a:r>
          </a:p>
          <a:p>
            <a:r>
              <a:rPr lang="en-US" dirty="0"/>
              <a:t>Dataset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4DBC-AE40-8604-2C19-E6BE7809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413B-8E06-1789-3C92-FEC10E72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Autoencoder approach </a:t>
            </a:r>
          </a:p>
          <a:p>
            <a:r>
              <a:rPr lang="en-US" dirty="0"/>
              <a:t>Encoder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Downsampling</a:t>
            </a:r>
          </a:p>
          <a:p>
            <a:pPr lvl="1"/>
            <a:r>
              <a:rPr lang="en-US" dirty="0"/>
              <a:t>compression</a:t>
            </a:r>
          </a:p>
          <a:p>
            <a:r>
              <a:rPr lang="en-US" dirty="0"/>
              <a:t>Decoder</a:t>
            </a:r>
          </a:p>
          <a:p>
            <a:pPr lvl="1"/>
            <a:r>
              <a:rPr lang="en-US" dirty="0" err="1"/>
              <a:t>Upsampling</a:t>
            </a:r>
            <a:endParaRPr lang="en-US" dirty="0"/>
          </a:p>
          <a:p>
            <a:pPr lvl="1"/>
            <a:r>
              <a:rPr lang="en-US" dirty="0"/>
              <a:t>Feature reconstruction</a:t>
            </a:r>
          </a:p>
          <a:p>
            <a:pPr lvl="1"/>
            <a:r>
              <a:rPr lang="en-US" dirty="0"/>
              <a:t>Output generation</a:t>
            </a:r>
          </a:p>
          <a:p>
            <a:r>
              <a:rPr lang="en-US" dirty="0"/>
              <a:t>Skip connections</a:t>
            </a:r>
          </a:p>
          <a:p>
            <a:r>
              <a:rPr lang="en-US" dirty="0"/>
              <a:t>Architecture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027B3-2552-32C6-94A0-1427F2E1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0" y="2923645"/>
            <a:ext cx="4762500" cy="170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2E5CA-1354-CC52-ADB2-D5B5C090FEC8}"/>
              </a:ext>
            </a:extLst>
          </p:cNvPr>
          <p:cNvSpPr txBox="1"/>
          <p:nvPr/>
        </p:nvSpPr>
        <p:spPr>
          <a:xfrm>
            <a:off x="4952935" y="581849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credits: https://www.semanticscholar.org/paper/Coupled-Deep-Autoencoder-for-Single-Image-Zeng-Yu/cbec1de269cb8e4e59d452b61e4b5b7add86e7cc</a:t>
            </a:r>
          </a:p>
        </p:txBody>
      </p:sp>
    </p:spTree>
    <p:extLst>
      <p:ext uri="{BB962C8B-B14F-4D97-AF65-F5344CB8AC3E}">
        <p14:creationId xmlns:p14="http://schemas.microsoft.com/office/powerpoint/2010/main" val="210076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719D-9970-2B22-A348-5B4FA33D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28F2-D3AB-E5DB-1D31-6990237F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867"/>
            <a:ext cx="9905998" cy="3598333"/>
          </a:xfrm>
        </p:spPr>
        <p:txBody>
          <a:bodyPr/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Epochs: 1000</a:t>
            </a:r>
          </a:p>
          <a:p>
            <a:pPr lvl="1"/>
            <a:r>
              <a:rPr lang="en-US" dirty="0"/>
              <a:t>Batch size: 128</a:t>
            </a:r>
          </a:p>
          <a:p>
            <a:pPr lvl="1"/>
            <a:r>
              <a:rPr lang="en-US" dirty="0"/>
              <a:t>Optimizer: </a:t>
            </a:r>
            <a:r>
              <a:rPr lang="en-US" dirty="0" err="1"/>
              <a:t>adam</a:t>
            </a:r>
            <a:endParaRPr lang="en-US" dirty="0"/>
          </a:p>
          <a:p>
            <a:pPr lvl="1"/>
            <a:r>
              <a:rPr lang="en-US" dirty="0"/>
              <a:t>Loss: mean squared error</a:t>
            </a:r>
          </a:p>
          <a:p>
            <a:pPr lvl="1"/>
            <a:r>
              <a:rPr lang="en-US" dirty="0"/>
              <a:t>Metrics: Peak signal-to-noise ratio and structural similarity index</a:t>
            </a:r>
          </a:p>
          <a:p>
            <a:pPr lvl="1"/>
            <a:r>
              <a:rPr lang="en-US" dirty="0"/>
              <a:t>Validation split: 20%</a:t>
            </a:r>
          </a:p>
        </p:txBody>
      </p:sp>
    </p:spTree>
    <p:extLst>
      <p:ext uri="{BB962C8B-B14F-4D97-AF65-F5344CB8AC3E}">
        <p14:creationId xmlns:p14="http://schemas.microsoft.com/office/powerpoint/2010/main" val="6865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5F-B231-72CF-A40B-135A18CA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– mean squared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C62A0-6452-B30A-9A71-AB657C743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7" y="3310466"/>
            <a:ext cx="4235611" cy="112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D9D95-D691-813F-8526-521F0658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26" y="2185658"/>
            <a:ext cx="5998873" cy="3374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9EACA-ADB7-A674-CB38-6C9D8F94A870}"/>
              </a:ext>
            </a:extLst>
          </p:cNvPr>
          <p:cNvSpPr txBox="1"/>
          <p:nvPr/>
        </p:nvSpPr>
        <p:spPr>
          <a:xfrm>
            <a:off x="258318" y="580331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credits: https://medium.com/analytics-vidhya/loss-functions-for-image-super-resolution-sisr-8a65644fbd85</a:t>
            </a:r>
          </a:p>
        </p:txBody>
      </p:sp>
    </p:spTree>
    <p:extLst>
      <p:ext uri="{BB962C8B-B14F-4D97-AF65-F5344CB8AC3E}">
        <p14:creationId xmlns:p14="http://schemas.microsoft.com/office/powerpoint/2010/main" val="361282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F3AA-1258-81DF-CAC3-DF57A34E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Similarity Index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E9C7A-A0BF-B82F-B73C-871CB6CE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2" y="3632164"/>
            <a:ext cx="3924502" cy="71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282D9F-1A7A-0A4B-FCD4-A52C6D2C1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98" y="2260053"/>
            <a:ext cx="6143036" cy="3455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806357-506C-D000-0E5B-C7EF7293F9D8}"/>
              </a:ext>
            </a:extLst>
          </p:cNvPr>
          <p:cNvSpPr txBox="1"/>
          <p:nvPr/>
        </p:nvSpPr>
        <p:spPr>
          <a:xfrm>
            <a:off x="747082" y="5230133"/>
            <a:ext cx="60944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credits: https://en.wikipedia.org/wiki/Structural_similarity</a:t>
            </a:r>
          </a:p>
        </p:txBody>
      </p:sp>
    </p:spTree>
    <p:extLst>
      <p:ext uri="{BB962C8B-B14F-4D97-AF65-F5344CB8AC3E}">
        <p14:creationId xmlns:p14="http://schemas.microsoft.com/office/powerpoint/2010/main" val="246598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137</TotalTime>
  <Words>313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Image Super resolution</vt:lpstr>
      <vt:lpstr>Introduction</vt:lpstr>
      <vt:lpstr>PowerPoint Presentation</vt:lpstr>
      <vt:lpstr>Dataset  </vt:lpstr>
      <vt:lpstr>Data Preprocessing and preparation </vt:lpstr>
      <vt:lpstr>Model architecture </vt:lpstr>
      <vt:lpstr>Results</vt:lpstr>
      <vt:lpstr>Loss – mean squared error</vt:lpstr>
      <vt:lpstr>Structural Similarity Index</vt:lpstr>
      <vt:lpstr>Peak signal-to-noise ratio  </vt:lpstr>
      <vt:lpstr>Model Performance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Super resolution</dc:title>
  <dc:creator>Kaushik Metha</dc:creator>
  <cp:lastModifiedBy>Kaushik Metha</cp:lastModifiedBy>
  <cp:revision>7</cp:revision>
  <dcterms:created xsi:type="dcterms:W3CDTF">2023-12-12T11:38:52Z</dcterms:created>
  <dcterms:modified xsi:type="dcterms:W3CDTF">2023-12-13T00:55:06Z</dcterms:modified>
</cp:coreProperties>
</file>