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4"/>
  </p:sldMasterIdLst>
  <p:notesMasterIdLst>
    <p:notesMasterId r:id="rId16"/>
  </p:notesMasterIdLst>
  <p:sldIdLst>
    <p:sldId id="282" r:id="rId5"/>
    <p:sldId id="285" r:id="rId6"/>
    <p:sldId id="284" r:id="rId7"/>
    <p:sldId id="286" r:id="rId8"/>
    <p:sldId id="287" r:id="rId9"/>
    <p:sldId id="288" r:id="rId10"/>
    <p:sldId id="289" r:id="rId11"/>
    <p:sldId id="290" r:id="rId12"/>
    <p:sldId id="292" r:id="rId13"/>
    <p:sldId id="293" r:id="rId14"/>
    <p:sldId id="29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4B4D2-6F0E-4CA7-B806-4ED8DA085AA0}" type="datetimeFigureOut">
              <a:rPr lang="en-IN" smtClean="0"/>
              <a:t>19-01-2025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22417-04EB-44D1-B03A-284BB6B8C776}" type="slidenum">
              <a:rPr lang="en-IN" smtClean="0"/>
              <a:t>‹#›</a:t>
            </a:fld>
            <a:endParaRPr lang="en-IN"/>
          </a:p>
        </p:txBody>
      </p:sp>
    </p:spTree>
    <p:extLst>
      <p:ext uri="{BB962C8B-B14F-4D97-AF65-F5344CB8AC3E}">
        <p14:creationId xmlns:p14="http://schemas.microsoft.com/office/powerpoint/2010/main" val="2653630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D291B17-9318-49DB-B28B-6E5994AE9581}" type="datetime1">
              <a:rPr lang="en-US" smtClean="0"/>
              <a:t>1/19/2025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153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6857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93088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29288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2812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91B17-9318-49DB-B28B-6E5994AE9581}" type="datetime1">
              <a:rPr lang="en-US" smtClean="0"/>
              <a:t>1/19/2025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17317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91B17-9318-49DB-B28B-6E5994AE9581}" type="datetime1">
              <a:rPr lang="en-US" smtClean="0"/>
              <a:t>1/19/2025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36740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CED4963-E985-44C4-B8C4-FDD613B7C2F8}"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522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D291B17-9318-49DB-B28B-6E5994AE9581}"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356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610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947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2237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0443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9364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968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0976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1/19/2025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36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D291B17-9318-49DB-B28B-6E5994AE9581}" type="datetime1">
              <a:rPr lang="en-US" smtClean="0"/>
              <a:t>1/19/2025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18383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sz="3200" dirty="0">
                <a:solidFill>
                  <a:schemeClr val="tx1"/>
                </a:solidFill>
                <a:latin typeface="Algerian" panose="04020705040A02060702" pitchFamily="82" charset="0"/>
              </a:rPr>
              <a:t>Analysis on food manufacturing dataset</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r>
              <a:rPr lang="en-US" sz="1400" dirty="0">
                <a:latin typeface="Microsoft Himalaya" panose="01010100010101010101" pitchFamily="2" charset="0"/>
                <a:ea typeface="Microsoft Himalaya" panose="01010100010101010101" pitchFamily="2" charset="0"/>
                <a:cs typeface="Microsoft Himalaya" panose="01010100010101010101" pitchFamily="2" charset="0"/>
              </a:rPr>
              <a:t>By</a:t>
            </a:r>
            <a:r>
              <a:rPr lang="en-US" sz="2000" dirty="0">
                <a:latin typeface="Microsoft Himalaya" panose="01010100010101010101" pitchFamily="2" charset="0"/>
                <a:ea typeface="Microsoft Himalaya" panose="01010100010101010101" pitchFamily="2" charset="0"/>
                <a:cs typeface="Microsoft Himalaya" panose="01010100010101010101" pitchFamily="2" charset="0"/>
              </a:rPr>
              <a:t> Kaushik Maji</a:t>
            </a:r>
          </a:p>
        </p:txBody>
      </p:sp>
      <p:pic>
        <p:nvPicPr>
          <p:cNvPr id="5" name="Picture 4" descr="A bowl of oranges ">
            <a:extLst>
              <a:ext uri="{FF2B5EF4-FFF2-40B4-BE49-F238E27FC236}">
                <a16:creationId xmlns:a16="http://schemas.microsoft.com/office/drawing/2014/main" id="{46FD3043-02B3-4F91-A2CB-FF01D76F3FD5}"/>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20" y="10"/>
            <a:ext cx="7537685" cy="6857990"/>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EF178A-B075-47A4-B21F-327BE1BDB757}"/>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Insight summary</a:t>
            </a:r>
          </a:p>
        </p:txBody>
      </p:sp>
      <p:sp>
        <p:nvSpPr>
          <p:cNvPr id="8" name="Content Placeholder 7">
            <a:extLst>
              <a:ext uri="{FF2B5EF4-FFF2-40B4-BE49-F238E27FC236}">
                <a16:creationId xmlns:a16="http://schemas.microsoft.com/office/drawing/2014/main" id="{FC0D4863-915B-45A9-ACFB-F6D481A00C6B}"/>
              </a:ext>
            </a:extLst>
          </p:cNvPr>
          <p:cNvSpPr>
            <a:spLocks noGrp="1"/>
          </p:cNvSpPr>
          <p:nvPr>
            <p:ph idx="1"/>
          </p:nvPr>
        </p:nvSpPr>
        <p:spPr>
          <a:xfrm>
            <a:off x="408507" y="2547514"/>
            <a:ext cx="11037046" cy="4151863"/>
          </a:xfrm>
        </p:spPr>
        <p:txBody>
          <a:bodyPr>
            <a:normAutofit fontScale="62500" lnSpcReduction="20000"/>
          </a:bodyPr>
          <a:lstStyle/>
          <a:p>
            <a:pPr lvl="0" algn="just">
              <a:lnSpc>
                <a:spcPct val="107000"/>
              </a:lnSpc>
              <a:buFont typeface="Wingdings" panose="05000000000000000000" pitchFamily="2" charset="2"/>
              <a:buChar char="Ø"/>
            </a:pPr>
            <a:r>
              <a:rPr lang="en-IN" sz="2300" b="1" dirty="0">
                <a:solidFill>
                  <a:schemeClr val="tx1"/>
                </a:solidFill>
                <a:effectLst/>
                <a:latin typeface="Calisto MT" panose="02040603050505030304" pitchFamily="18" charset="0"/>
                <a:ea typeface="Calibri" panose="020F0502020204030204" pitchFamily="34" charset="0"/>
                <a:cs typeface="Calibri" panose="020F0502020204030204" pitchFamily="34" charset="0"/>
              </a:rPr>
              <a:t>Sales of Tier 2&gt; Sales of Tier 1 &gt; Sales of Tier 3</a:t>
            </a:r>
          </a:p>
          <a:p>
            <a:pPr lvl="0" algn="just">
              <a:lnSpc>
                <a:spcPct val="107000"/>
              </a:lnSpc>
              <a:buFont typeface="Wingdings" panose="05000000000000000000" pitchFamily="2" charset="2"/>
              <a:buChar char="Ø"/>
            </a:pPr>
            <a:r>
              <a:rPr lang="en-IN" sz="2300" b="1" dirty="0">
                <a:solidFill>
                  <a:schemeClr val="tx1"/>
                </a:solidFill>
                <a:effectLst/>
                <a:latin typeface="Calisto MT" panose="02040603050505030304" pitchFamily="18" charset="0"/>
                <a:ea typeface="Calibri" panose="020F0502020204030204" pitchFamily="34" charset="0"/>
                <a:cs typeface="Calibri" panose="020F0502020204030204" pitchFamily="34" charset="0"/>
              </a:rPr>
              <a:t>Item Type does not influence the item sales much.</a:t>
            </a:r>
          </a:p>
          <a:p>
            <a:pPr lvl="0" algn="just">
              <a:lnSpc>
                <a:spcPct val="107000"/>
              </a:lnSpc>
              <a:buFont typeface="Wingdings" panose="05000000000000000000" pitchFamily="2" charset="2"/>
              <a:buChar char="Ø"/>
            </a:pPr>
            <a:r>
              <a:rPr lang="en-IN" sz="2300" b="1" dirty="0">
                <a:solidFill>
                  <a:schemeClr val="tx1"/>
                </a:solidFill>
                <a:effectLst/>
                <a:latin typeface="Calisto MT" panose="02040603050505030304" pitchFamily="18" charset="0"/>
                <a:ea typeface="Calibri" panose="020F0502020204030204" pitchFamily="34" charset="0"/>
                <a:cs typeface="Calibri" panose="020F0502020204030204" pitchFamily="34" charset="0"/>
              </a:rPr>
              <a:t>Tier 2 &amp; Tier 3 cities have better sales than Tier 1 cities.</a:t>
            </a:r>
          </a:p>
          <a:p>
            <a:pPr lvl="0" algn="just">
              <a:lnSpc>
                <a:spcPct val="107000"/>
              </a:lnSpc>
              <a:spcAft>
                <a:spcPts val="800"/>
              </a:spcAft>
              <a:buFont typeface="Wingdings" panose="05000000000000000000" pitchFamily="2" charset="2"/>
              <a:buChar char="Ø"/>
            </a:pPr>
            <a:r>
              <a:rPr lang="en-IN" sz="2300" b="1" dirty="0">
                <a:solidFill>
                  <a:schemeClr val="tx1"/>
                </a:solidFill>
                <a:effectLst/>
                <a:latin typeface="Calisto MT" panose="02040603050505030304" pitchFamily="18" charset="0"/>
                <a:ea typeface="Calibri" panose="020F0502020204030204" pitchFamily="34" charset="0"/>
                <a:cs typeface="Calibri" panose="020F0502020204030204" pitchFamily="34" charset="0"/>
              </a:rPr>
              <a:t>Key factors: Outlet type and Item MRP are the key factors affecting the outlet sales.</a:t>
            </a:r>
          </a:p>
          <a:p>
            <a:pPr algn="l">
              <a:buFont typeface="Wingdings" panose="05000000000000000000" pitchFamily="2" charset="2"/>
              <a:buChar char="Ø"/>
            </a:pPr>
            <a:r>
              <a:rPr lang="en-IN" sz="2300" b="1" i="0" dirty="0">
                <a:solidFill>
                  <a:srgbClr val="000000"/>
                </a:solidFill>
                <a:effectLst/>
                <a:latin typeface="Calisto MT" panose="02040603050505030304" pitchFamily="18" charset="0"/>
                <a:cs typeface="Calibri" panose="020F0502020204030204" pitchFamily="34" charset="0"/>
              </a:rPr>
              <a:t>Clearly the MRP of a product will impact its total sales. This is true of any item in any location.</a:t>
            </a:r>
          </a:p>
          <a:p>
            <a:pPr>
              <a:buFont typeface="Wingdings" panose="05000000000000000000" pitchFamily="2" charset="2"/>
              <a:buChar char="Ø"/>
            </a:pPr>
            <a:r>
              <a:rPr lang="en-IN" sz="2300" b="1" i="1" dirty="0" err="1">
                <a:solidFill>
                  <a:srgbClr val="000000"/>
                </a:solidFill>
                <a:effectLst/>
                <a:latin typeface="Calisto MT" panose="02040603050505030304" pitchFamily="18" charset="0"/>
                <a:cs typeface="Calibri" panose="020F0502020204030204" pitchFamily="34" charset="0"/>
              </a:rPr>
              <a:t>Outlet_Type</a:t>
            </a:r>
            <a:r>
              <a:rPr lang="en-IN" sz="2300" b="1" i="0" dirty="0">
                <a:solidFill>
                  <a:srgbClr val="000000"/>
                </a:solidFill>
                <a:effectLst/>
                <a:latin typeface="Calisto MT" panose="02040603050505030304" pitchFamily="18" charset="0"/>
                <a:cs typeface="Calibri" panose="020F0502020204030204" pitchFamily="34" charset="0"/>
              </a:rPr>
              <a:t> is a major factor in how much of an item is sold, primarily as a result of the high variation between sales at grocery stores vs. supermarkets. It would be interesting to take grocery stores out of the equation entirely in order to observe the resulting impact on </a:t>
            </a:r>
            <a:r>
              <a:rPr lang="en-IN" sz="2300" b="1" i="0" dirty="0" err="1">
                <a:solidFill>
                  <a:srgbClr val="000000"/>
                </a:solidFill>
                <a:effectLst/>
                <a:latin typeface="Calisto MT" panose="02040603050505030304" pitchFamily="18" charset="0"/>
                <a:cs typeface="Calibri" panose="020F0502020204030204" pitchFamily="34" charset="0"/>
              </a:rPr>
              <a:t>Outlet_Type</a:t>
            </a:r>
            <a:r>
              <a:rPr lang="en-IN" sz="2300" b="1" i="0" dirty="0">
                <a:solidFill>
                  <a:srgbClr val="000000"/>
                </a:solidFill>
                <a:effectLst/>
                <a:latin typeface="Calisto MT" panose="02040603050505030304" pitchFamily="18" charset="0"/>
                <a:cs typeface="Calibri" panose="020F0502020204030204" pitchFamily="34" charset="0"/>
              </a:rPr>
              <a:t> importance</a:t>
            </a:r>
          </a:p>
          <a:p>
            <a:pPr>
              <a:buFont typeface="Wingdings" panose="05000000000000000000" pitchFamily="2" charset="2"/>
              <a:buChar char="Ø"/>
            </a:pPr>
            <a:r>
              <a:rPr lang="en-IN" sz="2300" b="1" i="0" dirty="0">
                <a:solidFill>
                  <a:srgbClr val="000000"/>
                </a:solidFill>
                <a:effectLst/>
                <a:latin typeface="Calisto MT" panose="02040603050505030304" pitchFamily="18" charset="0"/>
                <a:cs typeface="Calibri" panose="020F0502020204030204" pitchFamily="34" charset="0"/>
              </a:rPr>
              <a:t>Attributes such as </a:t>
            </a:r>
            <a:r>
              <a:rPr lang="en-IN" sz="2300" b="1" i="1" dirty="0" err="1">
                <a:solidFill>
                  <a:srgbClr val="000000"/>
                </a:solidFill>
                <a:effectLst/>
                <a:latin typeface="Calisto MT" panose="02040603050505030304" pitchFamily="18" charset="0"/>
                <a:cs typeface="Calibri" panose="020F0502020204030204" pitchFamily="34" charset="0"/>
              </a:rPr>
              <a:t>Item_Fat_Content</a:t>
            </a:r>
            <a:r>
              <a:rPr lang="en-IN" sz="2300" b="1" i="0" dirty="0">
                <a:solidFill>
                  <a:srgbClr val="000000"/>
                </a:solidFill>
                <a:effectLst/>
                <a:latin typeface="Calisto MT" panose="02040603050505030304" pitchFamily="18" charset="0"/>
                <a:cs typeface="Calibri" panose="020F0502020204030204" pitchFamily="34" charset="0"/>
              </a:rPr>
              <a:t> turn out to be relatively insignificant when it comes to overall sales. This is likely because consumer choices with respect to nutrition, etc., are not homogenous throughout the customer population. Also, ‘</a:t>
            </a:r>
            <a:r>
              <a:rPr lang="en-IN" sz="2300" b="1" i="0" dirty="0" err="1">
                <a:solidFill>
                  <a:srgbClr val="000000"/>
                </a:solidFill>
                <a:effectLst/>
                <a:latin typeface="Calisto MT" panose="02040603050505030304" pitchFamily="18" charset="0"/>
                <a:cs typeface="Calibri" panose="020F0502020204030204" pitchFamily="34" charset="0"/>
              </a:rPr>
              <a:t>Low_Fat</a:t>
            </a:r>
            <a:r>
              <a:rPr lang="en-IN" sz="2300" b="1" i="0" dirty="0">
                <a:solidFill>
                  <a:srgbClr val="000000"/>
                </a:solidFill>
                <a:effectLst/>
                <a:latin typeface="Calisto MT" panose="02040603050505030304" pitchFamily="18" charset="0"/>
                <a:cs typeface="Calibri" panose="020F0502020204030204" pitchFamily="34" charset="0"/>
              </a:rPr>
              <a:t>’ does not necessarily mean ‘nutritious’, and with this dataset we don’t have access to information such as whether these items were specifically advertised as low-fat/healthy, or whether that was just Food Stores </a:t>
            </a:r>
            <a:r>
              <a:rPr lang="en-IN" sz="2300" b="1" i="0" dirty="0" err="1">
                <a:solidFill>
                  <a:srgbClr val="000000"/>
                </a:solidFill>
                <a:effectLst/>
                <a:latin typeface="Calisto MT" panose="02040603050505030304" pitchFamily="18" charset="0"/>
                <a:cs typeface="Calibri" panose="020F0502020204030204" pitchFamily="34" charset="0"/>
              </a:rPr>
              <a:t>catoregization</a:t>
            </a:r>
            <a:r>
              <a:rPr lang="en-IN" sz="2300" b="1" i="0" dirty="0">
                <a:solidFill>
                  <a:srgbClr val="000000"/>
                </a:solidFill>
                <a:effectLst/>
                <a:latin typeface="Calisto MT" panose="02040603050505030304" pitchFamily="18" charset="0"/>
                <a:cs typeface="Calibri" panose="020F0502020204030204" pitchFamily="34" charset="0"/>
              </a:rPr>
              <a:t>.</a:t>
            </a:r>
          </a:p>
          <a:p>
            <a:pPr>
              <a:buFont typeface="Wingdings" panose="05000000000000000000" pitchFamily="2" charset="2"/>
              <a:buChar char="Ø"/>
            </a:pPr>
            <a:r>
              <a:rPr lang="en-IN" sz="2300" b="1" i="0" dirty="0">
                <a:solidFill>
                  <a:srgbClr val="000000"/>
                </a:solidFill>
                <a:effectLst/>
                <a:latin typeface="Calisto MT" panose="02040603050505030304" pitchFamily="18" charset="0"/>
                <a:cs typeface="Calibri" panose="020F0502020204030204" pitchFamily="34" charset="0"/>
              </a:rPr>
              <a:t>One other note I will mention is that personally I thought </a:t>
            </a:r>
            <a:r>
              <a:rPr lang="en-IN" sz="2300" b="1" i="1" dirty="0" err="1">
                <a:solidFill>
                  <a:srgbClr val="000000"/>
                </a:solidFill>
                <a:effectLst/>
                <a:latin typeface="Calisto MT" panose="02040603050505030304" pitchFamily="18" charset="0"/>
                <a:cs typeface="Calibri" panose="020F0502020204030204" pitchFamily="34" charset="0"/>
              </a:rPr>
              <a:t>Outlet_Location_Type</a:t>
            </a:r>
            <a:r>
              <a:rPr lang="en-IN" sz="2300" b="1" i="0" dirty="0">
                <a:solidFill>
                  <a:srgbClr val="000000"/>
                </a:solidFill>
                <a:effectLst/>
                <a:latin typeface="Calisto MT" panose="02040603050505030304" pitchFamily="18" charset="0"/>
                <a:cs typeface="Calibri" panose="020F0502020204030204" pitchFamily="34" charset="0"/>
              </a:rPr>
              <a:t> might play a larger role in determining sales figures. However, I suppose the location of a given outlet has more impact on the outlet’s total sales and turnover, as opposed to the sales of unique items. For instance it stands to reason that outlets located in urban areas with a larger customer base would stock a wider variety of products, and maybe have less room to boost individual items’ visibility numbers. </a:t>
            </a:r>
          </a:p>
          <a:p>
            <a:pPr algn="l">
              <a:buFont typeface="Wingdings" panose="05000000000000000000" pitchFamily="2" charset="2"/>
              <a:buChar char="Ø"/>
            </a:pPr>
            <a:endParaRPr lang="en-IN" sz="2300" b="1" i="0" dirty="0">
              <a:solidFill>
                <a:srgbClr val="000000"/>
              </a:solidFill>
              <a:effectLst/>
              <a:latin typeface="Calisto MT" panose="02040603050505030304" pitchFamily="18" charset="0"/>
            </a:endParaRPr>
          </a:p>
          <a:p>
            <a:endParaRPr lang="en-IN" dirty="0">
              <a:latin typeface="Imprint MT Shadow" panose="04020605060303030202" pitchFamily="82" charset="0"/>
            </a:endParaRPr>
          </a:p>
        </p:txBody>
      </p:sp>
    </p:spTree>
    <p:extLst>
      <p:ext uri="{BB962C8B-B14F-4D97-AF65-F5344CB8AC3E}">
        <p14:creationId xmlns:p14="http://schemas.microsoft.com/office/powerpoint/2010/main" val="77878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38ED-8A7A-4F13-A1D3-6FC59E480C3E}"/>
              </a:ext>
            </a:extLst>
          </p:cNvPr>
          <p:cNvSpPr>
            <a:spLocks noGrp="1"/>
          </p:cNvSpPr>
          <p:nvPr>
            <p:ph type="title"/>
          </p:nvPr>
        </p:nvSpPr>
        <p:spPr/>
        <p:txBody>
          <a:bodyPr/>
          <a:lstStyle/>
          <a:p>
            <a:r>
              <a:rPr lang="en-IN" b="1" dirty="0">
                <a:latin typeface="Rockwell Extra Bold" panose="02060903040505020403" pitchFamily="18" charset="0"/>
              </a:rPr>
              <a:t>Conclusion</a:t>
            </a:r>
          </a:p>
        </p:txBody>
      </p:sp>
      <p:sp>
        <p:nvSpPr>
          <p:cNvPr id="3" name="Content Placeholder 2">
            <a:extLst>
              <a:ext uri="{FF2B5EF4-FFF2-40B4-BE49-F238E27FC236}">
                <a16:creationId xmlns:a16="http://schemas.microsoft.com/office/drawing/2014/main" id="{5D3341C8-70E3-4E68-9670-AD8A72F8B2B3}"/>
              </a:ext>
            </a:extLst>
          </p:cNvPr>
          <p:cNvSpPr>
            <a:spLocks noGrp="1"/>
          </p:cNvSpPr>
          <p:nvPr>
            <p:ph idx="1"/>
          </p:nvPr>
        </p:nvSpPr>
        <p:spPr/>
        <p:txBody>
          <a:bodyPr/>
          <a:lstStyle/>
          <a:p>
            <a:pPr marL="0" indent="0">
              <a:buNone/>
            </a:pPr>
            <a:r>
              <a:rPr lang="en-IN" b="1" i="0" dirty="0">
                <a:solidFill>
                  <a:srgbClr val="333333"/>
                </a:solidFill>
                <a:effectLst/>
                <a:latin typeface="Segoe UI" panose="020B0502040204020203" pitchFamily="34" charset="0"/>
                <a:cs typeface="Segoe UI" panose="020B0502040204020203" pitchFamily="34" charset="0"/>
              </a:rPr>
              <a:t>After the detailed study of the food stores we can reach to a conclusion that </a:t>
            </a:r>
            <a:r>
              <a:rPr lang="en-IN" b="1" dirty="0">
                <a:solidFill>
                  <a:srgbClr val="333333"/>
                </a:solidFill>
                <a:latin typeface="Segoe UI" panose="020B0502040204020203" pitchFamily="34" charset="0"/>
                <a:cs typeface="Segoe UI" panose="020B0502040204020203" pitchFamily="34" charset="0"/>
              </a:rPr>
              <a:t>i</a:t>
            </a:r>
            <a:r>
              <a:rPr lang="en-IN" b="1" i="0" dirty="0">
                <a:solidFill>
                  <a:srgbClr val="333333"/>
                </a:solidFill>
                <a:effectLst/>
                <a:latin typeface="Segoe UI" panose="020B0502040204020203" pitchFamily="34" charset="0"/>
                <a:cs typeface="Segoe UI" panose="020B0502040204020203" pitchFamily="34" charset="0"/>
              </a:rPr>
              <a:t>f the superstores were to try to increase sales at all locations, it may consider switching more locations to Supermarket Type3 or 1. Other things they could do to increase sales is to see which Items had the highest sales. They may also consider how product visibility affected outlet sales. However, as per the analysis in this report should be good for helping the Food stores predict future sales at its locations.</a:t>
            </a:r>
            <a:r>
              <a:rPr lang="en-IN" b="1" dirty="0">
                <a:latin typeface="Segoe UI" panose="020B0502040204020203" pitchFamily="34" charset="0"/>
                <a:cs typeface="Segoe UI" panose="020B0502040204020203" pitchFamily="34" charset="0"/>
              </a:rPr>
              <a:t> Various stakeholders concerned with sales information can also provide more inputs to help in hypothesis generation and more instances can be taken into consideration such that more precise results that are closer to real world situations are generated</a:t>
            </a:r>
          </a:p>
        </p:txBody>
      </p:sp>
    </p:spTree>
    <p:extLst>
      <p:ext uri="{BB962C8B-B14F-4D97-AF65-F5344CB8AC3E}">
        <p14:creationId xmlns:p14="http://schemas.microsoft.com/office/powerpoint/2010/main" val="197201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6C00-3E2D-4313-BC19-78DF82481E0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03A990E-9D6E-4BBE-AB46-0CB243EA2195}"/>
              </a:ext>
            </a:extLst>
          </p:cNvPr>
          <p:cNvSpPr>
            <a:spLocks noGrp="1"/>
          </p:cNvSpPr>
          <p:nvPr>
            <p:ph idx="1"/>
          </p:nvPr>
        </p:nvSpPr>
        <p:spPr>
          <a:xfrm>
            <a:off x="977671" y="2603500"/>
            <a:ext cx="10750907" cy="4254500"/>
          </a:xfrm>
        </p:spPr>
        <p:txBody>
          <a:bodyPr>
            <a:normAutofit/>
          </a:bodyPr>
          <a:lstStyle/>
          <a:p>
            <a:pPr marL="0" indent="0">
              <a:buNone/>
            </a:pPr>
            <a:r>
              <a:rPr lang="en-IN" sz="2400" b="1" dirty="0">
                <a:solidFill>
                  <a:srgbClr val="1F4E79"/>
                </a:solidFill>
                <a:effectLst/>
                <a:latin typeface="Segoe UI" panose="020B0502040204020203" pitchFamily="34" charset="0"/>
                <a:ea typeface="Calibri" panose="020F0502020204030204" pitchFamily="34" charset="0"/>
                <a:cs typeface="Segoe UI" panose="020B0502040204020203" pitchFamily="34" charset="0"/>
              </a:rPr>
              <a:t>Food is part and parcel of life and people look for meals, food products, food businesses and restaurants over internet all the time. Competitors also seek information about each other in the food industry. This leads to investments in food technology as well. From the given dataset that we will work on emphasis on the Food sales of a particular company.</a:t>
            </a:r>
            <a:r>
              <a:rPr lang="en-IN" sz="2400" b="1" dirty="0">
                <a:solidFill>
                  <a:srgbClr val="444444"/>
                </a:solidFill>
                <a:effectLst/>
                <a:latin typeface="Segoe UI" panose="020B0502040204020203" pitchFamily="34" charset="0"/>
                <a:ea typeface="Calibri" panose="020F0502020204030204" pitchFamily="34" charset="0"/>
                <a:cs typeface="Segoe UI" panose="020B0502040204020203" pitchFamily="34" charset="0"/>
              </a:rPr>
              <a:t> </a:t>
            </a:r>
            <a:r>
              <a:rPr lang="en-IN" sz="2400" b="1" dirty="0">
                <a:solidFill>
                  <a:srgbClr val="1F4E79"/>
                </a:solidFill>
                <a:effectLst/>
                <a:latin typeface="Segoe UI" panose="020B0502040204020203" pitchFamily="34" charset="0"/>
                <a:ea typeface="Calibri" panose="020F0502020204030204" pitchFamily="34" charset="0"/>
                <a:cs typeface="Segoe UI" panose="020B0502040204020203" pitchFamily="34" charset="0"/>
              </a:rPr>
              <a:t>This food database facilitates users in accessing information and an additional advantage of these databases is that the users can manage their health and make healthy eating decisions.</a:t>
            </a:r>
            <a:endParaRPr lang="en-IN" sz="2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456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EE8A4-4406-448A-AE77-48EAE915A345}"/>
              </a:ext>
            </a:extLst>
          </p:cNvPr>
          <p:cNvSpPr>
            <a:spLocks noGrp="1"/>
          </p:cNvSpPr>
          <p:nvPr>
            <p:ph type="title"/>
          </p:nvPr>
        </p:nvSpPr>
        <p:spPr>
          <a:xfrm>
            <a:off x="251925" y="1996750"/>
            <a:ext cx="3219061" cy="746450"/>
          </a:xfrm>
        </p:spPr>
        <p:txBody>
          <a:bodyPr>
            <a:normAutofit/>
          </a:bodyPr>
          <a:lstStyle/>
          <a:p>
            <a:pPr algn="ctr"/>
            <a:r>
              <a:rPr lang="en-IN" sz="3600" dirty="0">
                <a:latin typeface="Gill Sans MT" panose="020B0502020104020203" pitchFamily="34" charset="0"/>
              </a:rPr>
              <a:t>Objectives</a:t>
            </a:r>
          </a:p>
        </p:txBody>
      </p:sp>
      <p:sp>
        <p:nvSpPr>
          <p:cNvPr id="5" name="Content Placeholder 4">
            <a:extLst>
              <a:ext uri="{FF2B5EF4-FFF2-40B4-BE49-F238E27FC236}">
                <a16:creationId xmlns:a16="http://schemas.microsoft.com/office/drawing/2014/main" id="{7D1E550D-8E67-4951-B5FB-44861CAC68DA}"/>
              </a:ext>
            </a:extLst>
          </p:cNvPr>
          <p:cNvSpPr>
            <a:spLocks noGrp="1"/>
          </p:cNvSpPr>
          <p:nvPr>
            <p:ph idx="1"/>
          </p:nvPr>
        </p:nvSpPr>
        <p:spPr>
          <a:xfrm>
            <a:off x="4800599" y="1748556"/>
            <a:ext cx="7226559" cy="4111067"/>
          </a:xfrm>
        </p:spPr>
        <p:txBody>
          <a:bodyPr/>
          <a:lstStyle/>
          <a:p>
            <a:pPr marL="0" indent="0">
              <a:buNone/>
            </a:pPr>
            <a:r>
              <a:rPr lang="en-IN" dirty="0"/>
              <a:t>This data contains 7071 counts of sales data for different products across various stores in different cities. The main objective is to understand whether specific properties of products and/or stores play a significant role in terms of increasing or decreasing sales volume. To achieve this goal, we will build an extensive model in SQL and find out the sales of each product at a particular store by viewing in charts. This will help Superstores to boost their sales by learning optimised product organization inside stores</a:t>
            </a:r>
          </a:p>
        </p:txBody>
      </p:sp>
    </p:spTree>
    <p:extLst>
      <p:ext uri="{BB962C8B-B14F-4D97-AF65-F5344CB8AC3E}">
        <p14:creationId xmlns:p14="http://schemas.microsoft.com/office/powerpoint/2010/main" val="80600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773C-DD81-442B-B1C8-3AEDB2700416}"/>
              </a:ext>
            </a:extLst>
          </p:cNvPr>
          <p:cNvSpPr>
            <a:spLocks noGrp="1"/>
          </p:cNvSpPr>
          <p:nvPr>
            <p:ph type="title"/>
          </p:nvPr>
        </p:nvSpPr>
        <p:spPr>
          <a:xfrm>
            <a:off x="922209" y="1996746"/>
            <a:ext cx="3211253" cy="615821"/>
          </a:xfrm>
        </p:spPr>
        <p:txBody>
          <a:bodyPr/>
          <a:lstStyle/>
          <a:p>
            <a:r>
              <a:rPr lang="en-IN" sz="3200" dirty="0">
                <a:latin typeface="Calibri" panose="020F0502020204030204" pitchFamily="34" charset="0"/>
                <a:cs typeface="Calibri" panose="020F0502020204030204" pitchFamily="34" charset="0"/>
              </a:rPr>
              <a:t>Dataset Attributes</a:t>
            </a:r>
          </a:p>
        </p:txBody>
      </p:sp>
      <p:sp>
        <p:nvSpPr>
          <p:cNvPr id="3" name="Content Placeholder 2">
            <a:extLst>
              <a:ext uri="{FF2B5EF4-FFF2-40B4-BE49-F238E27FC236}">
                <a16:creationId xmlns:a16="http://schemas.microsoft.com/office/drawing/2014/main" id="{1D1F5185-9AA6-4F2E-B3C6-72AC812A2E0A}"/>
              </a:ext>
            </a:extLst>
          </p:cNvPr>
          <p:cNvSpPr>
            <a:spLocks noGrp="1"/>
          </p:cNvSpPr>
          <p:nvPr>
            <p:ph idx="1"/>
          </p:nvPr>
        </p:nvSpPr>
        <p:spPr/>
        <p:txBody>
          <a:bodyPr>
            <a:normAutofit fontScale="55000" lnSpcReduction="20000"/>
          </a:bodyPr>
          <a:lstStyle/>
          <a:p>
            <a:pPr fontAlgn="base">
              <a:spcBef>
                <a:spcPts val="790"/>
              </a:spcBef>
              <a:spcAft>
                <a:spcPts val="790"/>
              </a:spcAft>
            </a:pP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Fields include:</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Item_Identifier</a:t>
            </a: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Unique identifier for each product. </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Item_Weight</a:t>
            </a: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Product weight. </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Item_Fat_Content</a:t>
            </a: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Fat content of the product. </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Item_Type</a:t>
            </a: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Product category. </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Item_MRP</a:t>
            </a: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List price of the product. </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Outlet_Identifier</a:t>
            </a: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Unique identifier for each store. </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Yr_since_Inception</a:t>
            </a: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the beginning of an official activity</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Outlet_Size</a:t>
            </a: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The size of the store. </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Outlet_Location_Type</a:t>
            </a: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The type of city in which the store is located. </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lvl="0" indent="-342900" algn="just">
              <a:lnSpc>
                <a:spcPct val="150000"/>
              </a:lnSpc>
              <a:buSzPts val="1000"/>
              <a:buFont typeface="Symbol" panose="05050102010706020507" pitchFamily="18" charset="2"/>
              <a:buChar char=""/>
              <a:tabLst>
                <a:tab pos="408940" algn="l"/>
              </a:tabLst>
            </a:pPr>
            <a:r>
              <a:rPr lang="en-IN" sz="1800" dirty="0" err="1">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Outlet_Type</a:t>
            </a: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Whether the store is a grocery store or a supermarket. </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342900" lvl="0" indent="-342900" algn="just">
              <a:lnSpc>
                <a:spcPct val="150000"/>
              </a:lnSpc>
              <a:spcAft>
                <a:spcPts val="800"/>
              </a:spcAft>
              <a:buSzPts val="1000"/>
              <a:buFont typeface="Symbol" panose="05050102010706020507" pitchFamily="18" charset="2"/>
              <a:buChar char=""/>
              <a:tabLst>
                <a:tab pos="408940" algn="l"/>
              </a:tabLst>
            </a:pPr>
            <a:r>
              <a:rPr lang="en-IN" sz="1800" dirty="0" err="1">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Item_Outlet_Sales</a:t>
            </a:r>
            <a:r>
              <a:rPr lang="en-IN" sz="1800" dirty="0">
                <a:solidFill>
                  <a:srgbClr val="1F4E79"/>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 - Sales of the product in each store.</a:t>
            </a:r>
            <a:endParaRPr lang="en-IN" sz="1800" dirty="0">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2231998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arn(inVertical)">
                                      <p:cBhvr>
                                        <p:cTn id="34" dur="500"/>
                                        <p:tgtEl>
                                          <p:spTgt spid="3">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arn(inVertical)">
                                      <p:cBhvr>
                                        <p:cTn id="37" dur="500"/>
                                        <p:tgtEl>
                                          <p:spTgt spid="3">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arn(inVertical)">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7FD7-83F4-4535-95CF-E601758A6DAA}"/>
              </a:ext>
            </a:extLst>
          </p:cNvPr>
          <p:cNvSpPr>
            <a:spLocks noGrp="1"/>
          </p:cNvSpPr>
          <p:nvPr>
            <p:ph type="title"/>
          </p:nvPr>
        </p:nvSpPr>
        <p:spPr/>
        <p:txBody>
          <a:bodyPr/>
          <a:lstStyle/>
          <a:p>
            <a:r>
              <a:rPr lang="en-IN" dirty="0"/>
              <a:t>1. </a:t>
            </a:r>
            <a:r>
              <a:rPr lang="en-IN" dirty="0">
                <a:latin typeface="Gill Sans MT" panose="020B0502020104020203" pitchFamily="34" charset="0"/>
              </a:rPr>
              <a:t>Outlet size wise sales impact</a:t>
            </a:r>
          </a:p>
        </p:txBody>
      </p:sp>
      <p:pic>
        <p:nvPicPr>
          <p:cNvPr id="6" name="Content Placeholder 5">
            <a:extLst>
              <a:ext uri="{FF2B5EF4-FFF2-40B4-BE49-F238E27FC236}">
                <a16:creationId xmlns:a16="http://schemas.microsoft.com/office/drawing/2014/main" id="{63530064-881A-440E-B1E4-E2E4E18DF33F}"/>
              </a:ext>
            </a:extLst>
          </p:cNvPr>
          <p:cNvPicPr>
            <a:picLocks noGrp="1" noChangeAspect="1"/>
          </p:cNvPicPr>
          <p:nvPr>
            <p:ph idx="1"/>
          </p:nvPr>
        </p:nvPicPr>
        <p:blipFill>
          <a:blip r:embed="rId2"/>
          <a:srcRect/>
          <a:stretch/>
        </p:blipFill>
        <p:spPr>
          <a:xfrm>
            <a:off x="5031822" y="1401308"/>
            <a:ext cx="6450264" cy="4124210"/>
          </a:xfrm>
        </p:spPr>
      </p:pic>
      <p:sp>
        <p:nvSpPr>
          <p:cNvPr id="4" name="Text Placeholder 3">
            <a:extLst>
              <a:ext uri="{FF2B5EF4-FFF2-40B4-BE49-F238E27FC236}">
                <a16:creationId xmlns:a16="http://schemas.microsoft.com/office/drawing/2014/main" id="{CD8004BA-2935-4E21-9EF6-D1A133C88497}"/>
              </a:ext>
            </a:extLst>
          </p:cNvPr>
          <p:cNvSpPr>
            <a:spLocks noGrp="1"/>
          </p:cNvSpPr>
          <p:nvPr>
            <p:ph type="body" sz="half" idx="2"/>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Insight : As per the table we can see the supermarkets and low market types are spread vastly in medium wise location. Less no. of high outlet type is present</a:t>
            </a:r>
          </a:p>
          <a:p>
            <a:endParaRPr lang="en-IN" dirty="0"/>
          </a:p>
        </p:txBody>
      </p:sp>
    </p:spTree>
    <p:extLst>
      <p:ext uri="{BB962C8B-B14F-4D97-AF65-F5344CB8AC3E}">
        <p14:creationId xmlns:p14="http://schemas.microsoft.com/office/powerpoint/2010/main" val="258470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1061-F48D-4934-AFD8-7FE3AB5C3AD5}"/>
              </a:ext>
            </a:extLst>
          </p:cNvPr>
          <p:cNvSpPr>
            <a:spLocks noGrp="1"/>
          </p:cNvSpPr>
          <p:nvPr>
            <p:ph type="title"/>
          </p:nvPr>
        </p:nvSpPr>
        <p:spPr>
          <a:xfrm>
            <a:off x="767857" y="933451"/>
            <a:ext cx="3031852" cy="1326172"/>
          </a:xfrm>
        </p:spPr>
        <p:txBody>
          <a:bodyPr/>
          <a:lstStyle/>
          <a:p>
            <a:r>
              <a:rPr lang="en-IN" dirty="0">
                <a:latin typeface="Gill Sans MT" panose="020B0502020104020203" pitchFamily="34" charset="0"/>
              </a:rPr>
              <a:t>2.Outlet wise sales impact</a:t>
            </a:r>
          </a:p>
        </p:txBody>
      </p:sp>
      <p:pic>
        <p:nvPicPr>
          <p:cNvPr id="6" name="Content Placeholder 5">
            <a:extLst>
              <a:ext uri="{FF2B5EF4-FFF2-40B4-BE49-F238E27FC236}">
                <a16:creationId xmlns:a16="http://schemas.microsoft.com/office/drawing/2014/main" id="{9A588B5E-FCD6-4D19-AD1B-CB78619C1233}"/>
              </a:ext>
            </a:extLst>
          </p:cNvPr>
          <p:cNvPicPr>
            <a:picLocks noGrp="1" noChangeAspect="1"/>
          </p:cNvPicPr>
          <p:nvPr>
            <p:ph idx="1"/>
          </p:nvPr>
        </p:nvPicPr>
        <p:blipFill>
          <a:blip r:embed="rId2"/>
          <a:stretch>
            <a:fillRect/>
          </a:stretch>
        </p:blipFill>
        <p:spPr>
          <a:xfrm>
            <a:off x="6490494" y="1976437"/>
            <a:ext cx="3771900" cy="3514725"/>
          </a:xfrm>
        </p:spPr>
      </p:pic>
      <p:sp>
        <p:nvSpPr>
          <p:cNvPr id="4" name="Text Placeholder 3">
            <a:extLst>
              <a:ext uri="{FF2B5EF4-FFF2-40B4-BE49-F238E27FC236}">
                <a16:creationId xmlns:a16="http://schemas.microsoft.com/office/drawing/2014/main" id="{F7D22049-433F-45C6-822A-21380DACFEE4}"/>
              </a:ext>
            </a:extLst>
          </p:cNvPr>
          <p:cNvSpPr>
            <a:spLocks noGrp="1"/>
          </p:cNvSpPr>
          <p:nvPr>
            <p:ph type="body" sz="half" idx="2"/>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Insight : As per the given table, these are the total sales of each super market. Tier 1 consist of majority hence its sales is higher among others.</a:t>
            </a:r>
          </a:p>
          <a:p>
            <a:endParaRPr lang="en-IN" dirty="0"/>
          </a:p>
        </p:txBody>
      </p:sp>
    </p:spTree>
    <p:extLst>
      <p:ext uri="{BB962C8B-B14F-4D97-AF65-F5344CB8AC3E}">
        <p14:creationId xmlns:p14="http://schemas.microsoft.com/office/powerpoint/2010/main" val="251004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C302-EF38-4EAB-B8D8-AF2CF8341AE3}"/>
              </a:ext>
            </a:extLst>
          </p:cNvPr>
          <p:cNvSpPr>
            <a:spLocks noGrp="1"/>
          </p:cNvSpPr>
          <p:nvPr>
            <p:ph type="title"/>
          </p:nvPr>
        </p:nvSpPr>
        <p:spPr/>
        <p:txBody>
          <a:bodyPr/>
          <a:lstStyle/>
          <a:p>
            <a:r>
              <a:rPr lang="en-IN" dirty="0">
                <a:latin typeface="Gill Sans MT" panose="020B0502020104020203" pitchFamily="34" charset="0"/>
              </a:rPr>
              <a:t>3.Location wise sales impact</a:t>
            </a:r>
          </a:p>
        </p:txBody>
      </p:sp>
      <p:pic>
        <p:nvPicPr>
          <p:cNvPr id="6" name="Content Placeholder 5">
            <a:extLst>
              <a:ext uri="{FF2B5EF4-FFF2-40B4-BE49-F238E27FC236}">
                <a16:creationId xmlns:a16="http://schemas.microsoft.com/office/drawing/2014/main" id="{A30BF6A5-0B90-4942-884E-B20AEFE15A3C}"/>
              </a:ext>
            </a:extLst>
          </p:cNvPr>
          <p:cNvPicPr>
            <a:picLocks noGrp="1" noChangeAspect="1"/>
          </p:cNvPicPr>
          <p:nvPr>
            <p:ph idx="1"/>
          </p:nvPr>
        </p:nvPicPr>
        <p:blipFill>
          <a:blip r:embed="rId2"/>
          <a:stretch/>
        </p:blipFill>
        <p:spPr>
          <a:xfrm>
            <a:off x="5781675" y="2217714"/>
            <a:ext cx="5189538" cy="3032172"/>
          </a:xfrm>
        </p:spPr>
      </p:pic>
      <p:sp>
        <p:nvSpPr>
          <p:cNvPr id="4" name="Text Placeholder 3">
            <a:extLst>
              <a:ext uri="{FF2B5EF4-FFF2-40B4-BE49-F238E27FC236}">
                <a16:creationId xmlns:a16="http://schemas.microsoft.com/office/drawing/2014/main" id="{0CD71041-7600-4719-A18E-82C3E4E3597B}"/>
              </a:ext>
            </a:extLst>
          </p:cNvPr>
          <p:cNvSpPr>
            <a:spLocks noGrp="1"/>
          </p:cNvSpPr>
          <p:nvPr>
            <p:ph type="body" sz="half" idx="2"/>
          </p:nvPr>
        </p:nvSpPr>
        <p:spPr/>
        <p:txBody>
          <a:bodyPr>
            <a:normAutofit/>
          </a:bodyPr>
          <a:lstStyle/>
          <a:p>
            <a:r>
              <a:rPr lang="en-IN" b="0" i="0" dirty="0">
                <a:solidFill>
                  <a:schemeClr val="bg1"/>
                </a:solidFill>
                <a:effectLst/>
                <a:latin typeface="Calibri" panose="020F0502020204030204" pitchFamily="34" charset="0"/>
                <a:cs typeface="Calibri" panose="020F0502020204030204" pitchFamily="34" charset="0"/>
              </a:rPr>
              <a:t>Do Tier 1 cities have higher sales? This was one of the premisses we made in the start of this study. However, if we look at our results we see that in fact it is stores from Tier 2 cities that present the highest results, followed by Tier 3 cities and with Tier 1 cities with the lowest results of the three type of locations.</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814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94CE-9EEE-4C9C-B9DA-A62C4D52D59E}"/>
              </a:ext>
            </a:extLst>
          </p:cNvPr>
          <p:cNvSpPr>
            <a:spLocks noGrp="1"/>
          </p:cNvSpPr>
          <p:nvPr>
            <p:ph type="title"/>
          </p:nvPr>
        </p:nvSpPr>
        <p:spPr/>
        <p:txBody>
          <a:bodyPr>
            <a:normAutofit/>
          </a:bodyPr>
          <a:lstStyle/>
          <a:p>
            <a:r>
              <a:rPr lang="en-IN" dirty="0">
                <a:latin typeface="Calibri" panose="020F0502020204030204" pitchFamily="34" charset="0"/>
                <a:cs typeface="Calibri" panose="020F0502020204030204" pitchFamily="34" charset="0"/>
              </a:rPr>
              <a:t>4.Outlet Establishment year and item outlet sales impact  </a:t>
            </a:r>
          </a:p>
        </p:txBody>
      </p:sp>
      <p:pic>
        <p:nvPicPr>
          <p:cNvPr id="7" name="Content Placeholder 6">
            <a:extLst>
              <a:ext uri="{FF2B5EF4-FFF2-40B4-BE49-F238E27FC236}">
                <a16:creationId xmlns:a16="http://schemas.microsoft.com/office/drawing/2014/main" id="{F5A30DED-5CA5-45BE-9957-6DF38FFADDD7}"/>
              </a:ext>
            </a:extLst>
          </p:cNvPr>
          <p:cNvPicPr>
            <a:picLocks noGrp="1" noChangeAspect="1"/>
          </p:cNvPicPr>
          <p:nvPr>
            <p:ph idx="1"/>
          </p:nvPr>
        </p:nvPicPr>
        <p:blipFill>
          <a:blip r:embed="rId2"/>
          <a:stretch>
            <a:fillRect/>
          </a:stretch>
        </p:blipFill>
        <p:spPr>
          <a:xfrm>
            <a:off x="5781675" y="2212729"/>
            <a:ext cx="5189538" cy="3042142"/>
          </a:xfrm>
        </p:spPr>
      </p:pic>
      <p:sp>
        <p:nvSpPr>
          <p:cNvPr id="4" name="Text Placeholder 3">
            <a:extLst>
              <a:ext uri="{FF2B5EF4-FFF2-40B4-BE49-F238E27FC236}">
                <a16:creationId xmlns:a16="http://schemas.microsoft.com/office/drawing/2014/main" id="{D2C43662-C074-489B-99F0-77BB90DBBF4B}"/>
              </a:ext>
            </a:extLst>
          </p:cNvPr>
          <p:cNvSpPr>
            <a:spLocks noGrp="1"/>
          </p:cNvSpPr>
          <p:nvPr>
            <p:ph type="body" sz="half" idx="2"/>
          </p:nvPr>
        </p:nvSpPr>
        <p:spPr/>
        <p:txBody>
          <a:bodyPr/>
          <a:lstStyle/>
          <a:p>
            <a:r>
              <a:rPr lang="en-IN" b="0" i="0" dirty="0">
                <a:solidFill>
                  <a:schemeClr val="bg1"/>
                </a:solidFill>
                <a:effectLst/>
                <a:latin typeface="charter"/>
              </a:rPr>
              <a:t>There seems to be no significant meaning between the year of store establishment and the sales for the items. 1998 has low values but </a:t>
            </a:r>
            <a:r>
              <a:rPr lang="en-IN" b="0" i="0" dirty="0" err="1">
                <a:solidFill>
                  <a:schemeClr val="bg1"/>
                </a:solidFill>
                <a:effectLst/>
                <a:latin typeface="charter"/>
              </a:rPr>
              <a:t>thet</a:t>
            </a:r>
            <a:r>
              <a:rPr lang="en-IN" b="0" i="0" dirty="0">
                <a:solidFill>
                  <a:schemeClr val="bg1"/>
                </a:solidFill>
                <a:effectLst/>
                <a:latin typeface="charter"/>
              </a:rPr>
              <a:t> might be due to the fact the few stores opened in that year.</a:t>
            </a:r>
            <a:endParaRPr lang="en-IN" dirty="0">
              <a:solidFill>
                <a:schemeClr val="bg1"/>
              </a:solidFill>
            </a:endParaRPr>
          </a:p>
        </p:txBody>
      </p:sp>
    </p:spTree>
    <p:extLst>
      <p:ext uri="{BB962C8B-B14F-4D97-AF65-F5344CB8AC3E}">
        <p14:creationId xmlns:p14="http://schemas.microsoft.com/office/powerpoint/2010/main" val="178343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F3BE-4804-4508-87E8-B4C8227EFFE5}"/>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6.Analysis of Item type on item outlet sales </a:t>
            </a:r>
          </a:p>
        </p:txBody>
      </p:sp>
      <p:pic>
        <p:nvPicPr>
          <p:cNvPr id="6" name="Content Placeholder 5">
            <a:extLst>
              <a:ext uri="{FF2B5EF4-FFF2-40B4-BE49-F238E27FC236}">
                <a16:creationId xmlns:a16="http://schemas.microsoft.com/office/drawing/2014/main" id="{17BE3E05-968A-4915-A2C4-B8BCDEF5440B}"/>
              </a:ext>
            </a:extLst>
          </p:cNvPr>
          <p:cNvPicPr>
            <a:picLocks noGrp="1" noChangeAspect="1"/>
          </p:cNvPicPr>
          <p:nvPr>
            <p:ph idx="1"/>
          </p:nvPr>
        </p:nvPicPr>
        <p:blipFill>
          <a:blip r:embed="rId2"/>
          <a:stretch>
            <a:fillRect/>
          </a:stretch>
        </p:blipFill>
        <p:spPr>
          <a:xfrm>
            <a:off x="5781675" y="1754170"/>
            <a:ext cx="5189538" cy="3959259"/>
          </a:xfrm>
        </p:spPr>
      </p:pic>
      <p:sp>
        <p:nvSpPr>
          <p:cNvPr id="4" name="Text Placeholder 3">
            <a:extLst>
              <a:ext uri="{FF2B5EF4-FFF2-40B4-BE49-F238E27FC236}">
                <a16:creationId xmlns:a16="http://schemas.microsoft.com/office/drawing/2014/main" id="{C1D0AF91-5576-447C-99D9-34AB18F30A04}"/>
              </a:ext>
            </a:extLst>
          </p:cNvPr>
          <p:cNvSpPr>
            <a:spLocks noGrp="1"/>
          </p:cNvSpPr>
          <p:nvPr>
            <p:ph type="body" sz="half" idx="2"/>
          </p:nvPr>
        </p:nvSpPr>
        <p:spPr>
          <a:xfrm>
            <a:off x="767857" y="2655869"/>
            <a:ext cx="3031852" cy="3182177"/>
          </a:xfrm>
        </p:spPr>
        <p:txBody>
          <a:bodyPr>
            <a:normAutofit fontScale="92500"/>
          </a:bodyPr>
          <a:lstStyle/>
          <a:p>
            <a:pPr marL="285750" indent="-285750">
              <a:buFont typeface="Arial" panose="020B0604020202020204" pitchFamily="34" charset="0"/>
              <a:buChar char="•"/>
            </a:pPr>
            <a:r>
              <a:rPr lang="en-IN" sz="1700" b="0" i="0" dirty="0">
                <a:solidFill>
                  <a:schemeClr val="bg1"/>
                </a:solidFill>
                <a:effectLst/>
                <a:latin typeface="charter"/>
              </a:rPr>
              <a:t>The location of product in a store will impact sales. Ones which are right at entrance will catch the eye of customer first rather than the ones in back.</a:t>
            </a:r>
          </a:p>
          <a:p>
            <a:pPr marL="285750" indent="-285750">
              <a:buFont typeface="Arial" panose="020B0604020202020204" pitchFamily="34" charset="0"/>
              <a:buChar char="•"/>
            </a:pPr>
            <a:r>
              <a:rPr lang="en-IN" sz="1700" dirty="0">
                <a:solidFill>
                  <a:schemeClr val="bg1"/>
                </a:solidFill>
                <a:latin typeface="charter"/>
              </a:rPr>
              <a:t>The more the visible the item is the less higher.</a:t>
            </a:r>
            <a:r>
              <a:rPr lang="en-IN" sz="1700" spc="-5" dirty="0">
                <a:solidFill>
                  <a:srgbClr val="292929"/>
                </a:solidFill>
                <a:effectLst/>
                <a:latin typeface="Calibri" panose="020F0502020204030204" pitchFamily="34" charset="0"/>
                <a:ea typeface="Calibri" panose="020F0502020204030204" pitchFamily="34" charset="0"/>
              </a:rPr>
              <a:t> . </a:t>
            </a:r>
            <a:r>
              <a:rPr lang="en-IN" sz="1700" spc="-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might be due to the fact that a great number of daily use products, which do not need high visibility, control the top of the sales chart</a:t>
            </a:r>
            <a:endParaRPr lang="en-IN" sz="1700" b="0" i="0" dirty="0">
              <a:solidFill>
                <a:schemeClr val="bg1"/>
              </a:solidFill>
              <a:effectLst/>
              <a:latin typeface="Calibri" panose="020F0502020204030204" pitchFamily="34" charset="0"/>
              <a:cs typeface="Calibri" panose="020F0502020204030204" pitchFamily="34" charset="0"/>
            </a:endParaRPr>
          </a:p>
          <a:p>
            <a:endParaRPr lang="en-IN" sz="800" b="0" i="0" dirty="0">
              <a:solidFill>
                <a:schemeClr val="bg1"/>
              </a:solidFill>
              <a:effectLst/>
              <a:latin typeface="charter"/>
            </a:endParaRPr>
          </a:p>
          <a:p>
            <a:endParaRPr lang="en-IN" dirty="0">
              <a:solidFill>
                <a:schemeClr val="bg1"/>
              </a:solidFill>
            </a:endParaRPr>
          </a:p>
        </p:txBody>
      </p:sp>
    </p:spTree>
    <p:extLst>
      <p:ext uri="{BB962C8B-B14F-4D97-AF65-F5344CB8AC3E}">
        <p14:creationId xmlns:p14="http://schemas.microsoft.com/office/powerpoint/2010/main" val="2323839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213</TotalTime>
  <Words>1062</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vt:i4>
      </vt:variant>
    </vt:vector>
  </HeadingPairs>
  <TitlesOfParts>
    <vt:vector size="27" baseType="lpstr">
      <vt:lpstr>Algerian</vt:lpstr>
      <vt:lpstr>Arial</vt:lpstr>
      <vt:lpstr>Calibri</vt:lpstr>
      <vt:lpstr>Calisto MT</vt:lpstr>
      <vt:lpstr>Cascadia Code SemiBold</vt:lpstr>
      <vt:lpstr>Century Gothic</vt:lpstr>
      <vt:lpstr>charter</vt:lpstr>
      <vt:lpstr>Gill Sans MT</vt:lpstr>
      <vt:lpstr>Imprint MT Shadow</vt:lpstr>
      <vt:lpstr>Microsoft Himalaya</vt:lpstr>
      <vt:lpstr>Rockwell Extra Bold</vt:lpstr>
      <vt:lpstr>Segoe UI</vt:lpstr>
      <vt:lpstr>Symbol</vt:lpstr>
      <vt:lpstr>Wingdings</vt:lpstr>
      <vt:lpstr>Wingdings 3</vt:lpstr>
      <vt:lpstr>Ion Boardroom</vt:lpstr>
      <vt:lpstr>Analysis on food manufacturing dataset</vt:lpstr>
      <vt:lpstr>Introduction</vt:lpstr>
      <vt:lpstr>Objectives</vt:lpstr>
      <vt:lpstr>Dataset Attributes</vt:lpstr>
      <vt:lpstr>1. Outlet size wise sales impact</vt:lpstr>
      <vt:lpstr>2.Outlet wise sales impact</vt:lpstr>
      <vt:lpstr>3.Location wise sales impact</vt:lpstr>
      <vt:lpstr>4.Outlet Establishment year and item outlet sales impact  </vt:lpstr>
      <vt:lpstr>6.Analysis of Item type on item outlet sales </vt:lpstr>
      <vt:lpstr>Insight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food manufacturing dataset</dc:title>
  <dc:creator>Atif Salam</dc:creator>
  <cp:lastModifiedBy>Saurric MAJI</cp:lastModifiedBy>
  <cp:revision>18</cp:revision>
  <dcterms:created xsi:type="dcterms:W3CDTF">2021-01-05T13:56:38Z</dcterms:created>
  <dcterms:modified xsi:type="dcterms:W3CDTF">2025-01-19T11:22:37Z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