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</p:sldIdLst>
  <p:sldSz cy="5143500" cx="9144000"/>
  <p:notesSz cx="6858000" cy="9144000"/>
  <p:embeddedFontLst>
    <p:embeddedFont>
      <p:font typeface="Merriweather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B1F06AE-4BC5-4A4A-908B-5057C2490E0A}">
  <a:tblStyle styleId="{FB1F06AE-4BC5-4A4A-908B-5057C2490E0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Merriweather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Merriweather-italic.fntdata"/><Relationship Id="rId30" Type="http://schemas.openxmlformats.org/officeDocument/2006/relationships/font" Target="fonts/Merriweather-bold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32" Type="http://schemas.openxmlformats.org/officeDocument/2006/relationships/font" Target="fonts/Merriweather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9038e99c6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9038e99c6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9038e99c65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9038e99c65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9038e99c65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9038e99c65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9038e99c65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9038e99c65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9038e99c65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9038e99c65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9038e99c65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9038e99c65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9038e99c65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9038e99c65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9038e99c65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9038e99c65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9038e99c65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9038e99c65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9038e99c65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9038e99c65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9038e99c65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9038e99c65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9038e99c6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9038e99c6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9038e99c65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9038e99c65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9038e99c65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9038e99c65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9038e99c65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9038e99c65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9038e99c65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9038e99c6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9038e99c65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9038e99c65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9038e99c65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9038e99c65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9038e99c65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9038e99c65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9038e99c65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9038e99c65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9038e99c65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9038e99c65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9038e99c65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9038e99c65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0" y="2454175"/>
            <a:ext cx="9144000" cy="10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C1130"/>
                </a:solidFill>
                <a:latin typeface="Merriweather"/>
                <a:ea typeface="Merriweather"/>
                <a:cs typeface="Merriweather"/>
                <a:sym typeface="Merriweather"/>
              </a:rPr>
              <a:t>What is efficiency in programming?</a:t>
            </a:r>
            <a:endParaRPr>
              <a:solidFill>
                <a:srgbClr val="4C113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86050" y="37579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C1130"/>
                </a:solidFill>
                <a:latin typeface="Merriweather"/>
                <a:ea typeface="Merriweather"/>
                <a:cs typeface="Merriweather"/>
                <a:sym typeface="Merriweather"/>
              </a:rPr>
              <a:t>                              							</a:t>
            </a:r>
            <a:endParaRPr>
              <a:solidFill>
                <a:srgbClr val="4C113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type="ctrTitle"/>
          </p:nvPr>
        </p:nvSpPr>
        <p:spPr>
          <a:xfrm>
            <a:off x="0" y="2205950"/>
            <a:ext cx="9144000" cy="10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C1130"/>
                </a:solidFill>
                <a:latin typeface="Merriweather"/>
                <a:ea typeface="Merriweather"/>
                <a:cs typeface="Merriweather"/>
                <a:sym typeface="Merriweather"/>
              </a:rPr>
              <a:t>2. Counting Operations</a:t>
            </a:r>
            <a:endParaRPr>
              <a:solidFill>
                <a:srgbClr val="4C113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13" name="Google Shape;113;p22"/>
          <p:cNvSpPr txBox="1"/>
          <p:nvPr>
            <p:ph idx="1" type="subTitle"/>
          </p:nvPr>
        </p:nvSpPr>
        <p:spPr>
          <a:xfrm>
            <a:off x="386050" y="37579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C1130"/>
                </a:solidFill>
                <a:latin typeface="Merriweather"/>
                <a:ea typeface="Merriweather"/>
                <a:cs typeface="Merriweather"/>
                <a:sym typeface="Merriweather"/>
              </a:rPr>
              <a:t>                              							</a:t>
            </a:r>
            <a:endParaRPr>
              <a:solidFill>
                <a:srgbClr val="4C113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4"/>
          <p:cNvSpPr txBox="1"/>
          <p:nvPr>
            <p:ph idx="1" type="body"/>
          </p:nvPr>
        </p:nvSpPr>
        <p:spPr>
          <a:xfrm>
            <a:off x="311700" y="261250"/>
            <a:ext cx="8520600" cy="488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3000">
                <a:solidFill>
                  <a:srgbClr val="FF0000"/>
                </a:solidFill>
              </a:rPr>
              <a:t>Problems with this approach</a:t>
            </a:r>
            <a:endParaRPr b="1" sz="3000">
              <a:solidFill>
                <a:srgbClr val="FF0000"/>
              </a:solidFill>
            </a:endParaRPr>
          </a:p>
        </p:txBody>
      </p:sp>
      <p:graphicFrame>
        <p:nvGraphicFramePr>
          <p:cNvPr id="123" name="Google Shape;123;p24"/>
          <p:cNvGraphicFramePr/>
          <p:nvPr/>
        </p:nvGraphicFramePr>
        <p:xfrm>
          <a:off x="952500" y="1234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{FB1F06AE-4BC5-4A4A-908B-5057C2490E0A}</a:tableStyleId>
              </a:tblPr>
              <a:tblGrid>
                <a:gridCol w="6153700"/>
                <a:gridCol w="1085300"/>
              </a:tblGrid>
              <a:tr h="597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Different time for different algorithm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    </a:t>
                      </a:r>
                      <a:r>
                        <a:rPr b="1" lang="en" sz="2400">
                          <a:solidFill>
                            <a:srgbClr val="38761D"/>
                          </a:solidFill>
                        </a:rPr>
                        <a:t>✔️</a:t>
                      </a:r>
                      <a:endParaRPr b="1" sz="2400">
                        <a:solidFill>
                          <a:srgbClr val="38761D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97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Time varies if implementation changes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597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Different machines different time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2400">
                          <a:solidFill>
                            <a:srgbClr val="38761D"/>
                          </a:solidFill>
                        </a:rPr>
                        <a:t>    ✔️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881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No clear definition of which operation to count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994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Time varies for different inputs, but can’t establish a relationship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2400">
                          <a:solidFill>
                            <a:srgbClr val="38761D"/>
                          </a:solidFill>
                        </a:rPr>
                        <a:t>    ✔️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24" name="Google Shape;124;p24"/>
          <p:cNvSpPr/>
          <p:nvPr/>
        </p:nvSpPr>
        <p:spPr>
          <a:xfrm>
            <a:off x="7321725" y="1915875"/>
            <a:ext cx="587700" cy="572700"/>
          </a:xfrm>
          <a:prstGeom prst="mathMultiply">
            <a:avLst>
              <a:gd fmla="val 23520" name="adj1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4"/>
          <p:cNvSpPr/>
          <p:nvPr/>
        </p:nvSpPr>
        <p:spPr>
          <a:xfrm>
            <a:off x="7397925" y="3211275"/>
            <a:ext cx="587700" cy="572700"/>
          </a:xfrm>
          <a:prstGeom prst="mathMultiply">
            <a:avLst>
              <a:gd fmla="val 23520" name="adj1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do we want</a:t>
            </a:r>
            <a:endParaRPr/>
          </a:p>
        </p:txBody>
      </p:sp>
      <p:sp>
        <p:nvSpPr>
          <p:cNvPr id="131" name="Google Shape;131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We want to evaluate the algorithm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We want to evaluate scalability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We want to evaluate in terms of input size</a:t>
            </a:r>
            <a:endParaRPr sz="2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7"/>
          <p:cNvSpPr txBox="1"/>
          <p:nvPr>
            <p:ph type="ctrTitle"/>
          </p:nvPr>
        </p:nvSpPr>
        <p:spPr>
          <a:xfrm>
            <a:off x="0" y="2205950"/>
            <a:ext cx="9144000" cy="10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C1130"/>
                </a:solidFill>
                <a:latin typeface="Merriweather"/>
                <a:ea typeface="Merriweather"/>
                <a:cs typeface="Merriweather"/>
                <a:sym typeface="Merriweather"/>
              </a:rPr>
              <a:t>3. Orders of Growth</a:t>
            </a:r>
            <a:endParaRPr>
              <a:solidFill>
                <a:srgbClr val="4C113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41" name="Google Shape;141;p27"/>
          <p:cNvSpPr txBox="1"/>
          <p:nvPr>
            <p:ph idx="1" type="subTitle"/>
          </p:nvPr>
        </p:nvSpPr>
        <p:spPr>
          <a:xfrm>
            <a:off x="386050" y="37579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C1130"/>
                </a:solidFill>
                <a:latin typeface="Merriweather"/>
                <a:ea typeface="Merriweather"/>
                <a:cs typeface="Merriweather"/>
                <a:sym typeface="Merriweather"/>
              </a:rPr>
              <a:t>                              							</a:t>
            </a:r>
            <a:endParaRPr>
              <a:solidFill>
                <a:srgbClr val="4C113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 the idea is simple</a:t>
            </a:r>
            <a:endParaRPr/>
          </a:p>
        </p:txBody>
      </p:sp>
      <p:sp>
        <p:nvSpPr>
          <p:cNvPr id="155" name="Google Shape;155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6" name="Google Shape;15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8613" y="1166813"/>
            <a:ext cx="4371975" cy="235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Google Shape;16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87099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0" y="2454175"/>
            <a:ext cx="9144000" cy="10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C1130"/>
                </a:solidFill>
                <a:latin typeface="Merriweather"/>
                <a:ea typeface="Merriweather"/>
                <a:cs typeface="Merriweather"/>
                <a:sym typeface="Merriweather"/>
              </a:rPr>
              <a:t>Why efficiency is important?</a:t>
            </a:r>
            <a:endParaRPr>
              <a:solidFill>
                <a:srgbClr val="4C113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86050" y="37579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C1130"/>
                </a:solidFill>
                <a:latin typeface="Merriweather"/>
                <a:ea typeface="Merriweather"/>
                <a:cs typeface="Merriweather"/>
                <a:sym typeface="Merriweather"/>
              </a:rPr>
              <a:t>                              							</a:t>
            </a:r>
            <a:endParaRPr>
              <a:solidFill>
                <a:srgbClr val="4C113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Law of addition</a:t>
            </a:r>
            <a:endParaRPr/>
          </a:p>
        </p:txBody>
      </p:sp>
      <p:sp>
        <p:nvSpPr>
          <p:cNvPr id="167" name="Google Shape;167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8" name="Google Shape;16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Law of multiplication</a:t>
            </a:r>
            <a:endParaRPr/>
          </a:p>
        </p:txBody>
      </p:sp>
      <p:sp>
        <p:nvSpPr>
          <p:cNvPr id="174" name="Google Shape;174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5" name="Google Shape;17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8623300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4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Complexity Growth</a:t>
            </a:r>
            <a:endParaRPr/>
          </a:p>
        </p:txBody>
      </p:sp>
      <p:sp>
        <p:nvSpPr>
          <p:cNvPr id="181" name="Google Shape;181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2" name="Google Shape;18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572700"/>
            <a:ext cx="8520600" cy="449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ctrTitle"/>
          </p:nvPr>
        </p:nvSpPr>
        <p:spPr>
          <a:xfrm>
            <a:off x="0" y="2010025"/>
            <a:ext cx="9144000" cy="10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C1130"/>
                </a:solidFill>
                <a:latin typeface="Merriweather"/>
                <a:ea typeface="Merriweather"/>
                <a:cs typeface="Merriweather"/>
                <a:sym typeface="Merriweather"/>
              </a:rPr>
              <a:t>Types of efficiency</a:t>
            </a:r>
            <a:endParaRPr>
              <a:solidFill>
                <a:srgbClr val="4C113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67" name="Google Shape;67;p15"/>
          <p:cNvSpPr txBox="1"/>
          <p:nvPr>
            <p:ph idx="1" type="subTitle"/>
          </p:nvPr>
        </p:nvSpPr>
        <p:spPr>
          <a:xfrm>
            <a:off x="386050" y="37579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C1130"/>
                </a:solidFill>
                <a:latin typeface="Merriweather"/>
                <a:ea typeface="Merriweather"/>
                <a:cs typeface="Merriweather"/>
                <a:sym typeface="Merriweather"/>
              </a:rPr>
              <a:t>                              							</a:t>
            </a:r>
            <a:endParaRPr>
              <a:solidFill>
                <a:srgbClr val="4C113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ctrTitle"/>
          </p:nvPr>
        </p:nvSpPr>
        <p:spPr>
          <a:xfrm>
            <a:off x="0" y="2010025"/>
            <a:ext cx="9144000" cy="10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C1130"/>
                </a:solidFill>
                <a:latin typeface="Merriweather"/>
                <a:ea typeface="Merriweather"/>
                <a:cs typeface="Merriweather"/>
                <a:sym typeface="Merriweather"/>
              </a:rPr>
              <a:t>Space and Time Efficiency</a:t>
            </a:r>
            <a:endParaRPr>
              <a:solidFill>
                <a:srgbClr val="4C113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73" name="Google Shape;73;p16"/>
          <p:cNvSpPr txBox="1"/>
          <p:nvPr>
            <p:ph idx="1" type="subTitle"/>
          </p:nvPr>
        </p:nvSpPr>
        <p:spPr>
          <a:xfrm>
            <a:off x="386050" y="37579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C1130"/>
                </a:solidFill>
                <a:latin typeface="Merriweather"/>
                <a:ea typeface="Merriweather"/>
                <a:cs typeface="Merriweather"/>
                <a:sym typeface="Merriweather"/>
              </a:rPr>
              <a:t>                              							</a:t>
            </a:r>
            <a:endParaRPr>
              <a:solidFill>
                <a:srgbClr val="4C113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ctrTitle"/>
          </p:nvPr>
        </p:nvSpPr>
        <p:spPr>
          <a:xfrm>
            <a:off x="0" y="2010025"/>
            <a:ext cx="9144000" cy="10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C1130"/>
                </a:solidFill>
                <a:latin typeface="Merriweather"/>
                <a:ea typeface="Merriweather"/>
                <a:cs typeface="Merriweather"/>
                <a:sym typeface="Merriweather"/>
              </a:rPr>
              <a:t>Our focus - Time</a:t>
            </a:r>
            <a:endParaRPr>
              <a:solidFill>
                <a:srgbClr val="4C113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79" name="Google Shape;79;p17"/>
          <p:cNvSpPr txBox="1"/>
          <p:nvPr>
            <p:ph idx="1" type="subTitle"/>
          </p:nvPr>
        </p:nvSpPr>
        <p:spPr>
          <a:xfrm>
            <a:off x="386050" y="37579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C1130"/>
                </a:solidFill>
                <a:latin typeface="Merriweather"/>
                <a:ea typeface="Merriweather"/>
                <a:cs typeface="Merriweather"/>
                <a:sym typeface="Merriweather"/>
              </a:rPr>
              <a:t>                              							</a:t>
            </a:r>
            <a:endParaRPr>
              <a:solidFill>
                <a:srgbClr val="4C113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ctrTitle"/>
          </p:nvPr>
        </p:nvSpPr>
        <p:spPr>
          <a:xfrm>
            <a:off x="0" y="2454150"/>
            <a:ext cx="9144000" cy="10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C1130"/>
                </a:solidFill>
                <a:latin typeface="Merriweather"/>
                <a:ea typeface="Merriweather"/>
                <a:cs typeface="Merriweather"/>
                <a:sym typeface="Merriweather"/>
              </a:rPr>
              <a:t>Techniques to measure time efficiency</a:t>
            </a:r>
            <a:endParaRPr>
              <a:solidFill>
                <a:srgbClr val="4C113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85" name="Google Shape;85;p18"/>
          <p:cNvSpPr txBox="1"/>
          <p:nvPr>
            <p:ph idx="1" type="subTitle"/>
          </p:nvPr>
        </p:nvSpPr>
        <p:spPr>
          <a:xfrm>
            <a:off x="386050" y="37579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C1130"/>
                </a:solidFill>
                <a:latin typeface="Merriweather"/>
                <a:ea typeface="Merriweather"/>
                <a:cs typeface="Merriweather"/>
                <a:sym typeface="Merriweather"/>
              </a:rPr>
              <a:t>                              							</a:t>
            </a:r>
            <a:endParaRPr>
              <a:solidFill>
                <a:srgbClr val="4C113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Techniques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" sz="3000"/>
              <a:t>Measuring </a:t>
            </a:r>
            <a:r>
              <a:rPr b="1" lang="en" sz="3000">
                <a:solidFill>
                  <a:srgbClr val="FF0000"/>
                </a:solidFill>
              </a:rPr>
              <a:t>time</a:t>
            </a:r>
            <a:r>
              <a:rPr lang="en" sz="3000"/>
              <a:t> to execute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b="1" lang="en" sz="3000">
                <a:solidFill>
                  <a:srgbClr val="FF0000"/>
                </a:solidFill>
              </a:rPr>
              <a:t>Counting</a:t>
            </a:r>
            <a:r>
              <a:rPr lang="en" sz="3000"/>
              <a:t> operations involved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" sz="3000"/>
              <a:t>Abstract notion of </a:t>
            </a:r>
            <a:r>
              <a:rPr b="1" lang="en" sz="3000">
                <a:solidFill>
                  <a:srgbClr val="FF0000"/>
                </a:solidFill>
              </a:rPr>
              <a:t>order of growth</a:t>
            </a:r>
            <a:endParaRPr b="1" sz="30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ctrTitle"/>
          </p:nvPr>
        </p:nvSpPr>
        <p:spPr>
          <a:xfrm>
            <a:off x="0" y="2205950"/>
            <a:ext cx="9144000" cy="10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-558800" lvl="0" marL="457200" rtl="0" algn="ctr">
              <a:spcBef>
                <a:spcPts val="0"/>
              </a:spcBef>
              <a:spcAft>
                <a:spcPts val="0"/>
              </a:spcAft>
              <a:buClr>
                <a:srgbClr val="4C1130"/>
              </a:buClr>
              <a:buSzPts val="5200"/>
              <a:buFont typeface="Merriweather"/>
              <a:buAutoNum type="arabicPeriod"/>
            </a:pPr>
            <a:r>
              <a:rPr lang="en">
                <a:solidFill>
                  <a:srgbClr val="4C1130"/>
                </a:solidFill>
                <a:latin typeface="Merriweather"/>
                <a:ea typeface="Merriweather"/>
                <a:cs typeface="Merriweather"/>
                <a:sym typeface="Merriweather"/>
              </a:rPr>
              <a:t>Measuring Time</a:t>
            </a:r>
            <a:endParaRPr>
              <a:solidFill>
                <a:srgbClr val="4C113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97" name="Google Shape;97;p20"/>
          <p:cNvSpPr txBox="1"/>
          <p:nvPr>
            <p:ph idx="1" type="subTitle"/>
          </p:nvPr>
        </p:nvSpPr>
        <p:spPr>
          <a:xfrm>
            <a:off x="386050" y="37579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C1130"/>
                </a:solidFill>
                <a:latin typeface="Merriweather"/>
                <a:ea typeface="Merriweather"/>
                <a:cs typeface="Merriweather"/>
                <a:sym typeface="Merriweather"/>
              </a:rPr>
              <a:t>                              							</a:t>
            </a:r>
            <a:endParaRPr>
              <a:solidFill>
                <a:srgbClr val="4C113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idx="1" type="body"/>
          </p:nvPr>
        </p:nvSpPr>
        <p:spPr>
          <a:xfrm>
            <a:off x="311700" y="261250"/>
            <a:ext cx="8520600" cy="488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3000">
                <a:solidFill>
                  <a:srgbClr val="FF0000"/>
                </a:solidFill>
              </a:rPr>
              <a:t>Problems with this approach</a:t>
            </a:r>
            <a:endParaRPr b="1" sz="3000">
              <a:solidFill>
                <a:srgbClr val="FF0000"/>
              </a:solidFill>
            </a:endParaRPr>
          </a:p>
        </p:txBody>
      </p:sp>
      <p:graphicFrame>
        <p:nvGraphicFramePr>
          <p:cNvPr id="103" name="Google Shape;103;p21"/>
          <p:cNvGraphicFramePr/>
          <p:nvPr/>
        </p:nvGraphicFramePr>
        <p:xfrm>
          <a:off x="952500" y="1234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{FB1F06AE-4BC5-4A4A-908B-5057C2490E0A}</a:tableStyleId>
              </a:tblPr>
              <a:tblGrid>
                <a:gridCol w="6153700"/>
                <a:gridCol w="1085300"/>
              </a:tblGrid>
              <a:tr h="646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Different time for different algorithm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    </a:t>
                      </a:r>
                      <a:r>
                        <a:rPr b="1" lang="en" sz="2400">
                          <a:solidFill>
                            <a:srgbClr val="38761D"/>
                          </a:solidFill>
                        </a:rPr>
                        <a:t>✔️</a:t>
                      </a:r>
                      <a:endParaRPr b="1" sz="2400">
                        <a:solidFill>
                          <a:srgbClr val="38761D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646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Time varies if implementation changes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646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Different machines different time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646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Does not work for extremely small input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1075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Time varies for different inputs, but can’t establish a relationship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04" name="Google Shape;104;p21"/>
          <p:cNvSpPr/>
          <p:nvPr/>
        </p:nvSpPr>
        <p:spPr>
          <a:xfrm>
            <a:off x="7321725" y="1915875"/>
            <a:ext cx="587700" cy="572700"/>
          </a:xfrm>
          <a:prstGeom prst="mathMultiply">
            <a:avLst>
              <a:gd fmla="val 23520" name="adj1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21"/>
          <p:cNvSpPr/>
          <p:nvPr/>
        </p:nvSpPr>
        <p:spPr>
          <a:xfrm>
            <a:off x="7397925" y="2525475"/>
            <a:ext cx="587700" cy="572700"/>
          </a:xfrm>
          <a:prstGeom prst="mathMultiply">
            <a:avLst>
              <a:gd fmla="val 23520" name="adj1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21"/>
          <p:cNvSpPr/>
          <p:nvPr/>
        </p:nvSpPr>
        <p:spPr>
          <a:xfrm>
            <a:off x="7397925" y="3211275"/>
            <a:ext cx="587700" cy="572700"/>
          </a:xfrm>
          <a:prstGeom prst="mathMultiply">
            <a:avLst>
              <a:gd fmla="val 23520" name="adj1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21"/>
          <p:cNvSpPr/>
          <p:nvPr/>
        </p:nvSpPr>
        <p:spPr>
          <a:xfrm>
            <a:off x="7397925" y="3973275"/>
            <a:ext cx="587700" cy="572700"/>
          </a:xfrm>
          <a:prstGeom prst="mathMultiply">
            <a:avLst>
              <a:gd fmla="val 23520" name="adj1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