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0" r:id="rId10"/>
    <p:sldId id="267" r:id="rId11"/>
    <p:sldId id="272" r:id="rId12"/>
    <p:sldId id="273" r:id="rId13"/>
    <p:sldId id="275" r:id="rId14"/>
    <p:sldId id="276" r:id="rId15"/>
    <p:sldId id="277" r:id="rId16"/>
    <p:sldId id="278" r:id="rId17"/>
    <p:sldId id="280" r:id="rId18"/>
    <p:sldId id="279" r:id="rId19"/>
    <p:sldId id="281" r:id="rId20"/>
    <p:sldId id="282" r:id="rId21"/>
    <p:sldId id="283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0"/>
  </p:normalViewPr>
  <p:slideViewPr>
    <p:cSldViewPr snapToGrid="0" snapToObjects="1">
      <p:cViewPr varScale="1">
        <p:scale>
          <a:sx n="117" d="100"/>
          <a:sy n="117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DEFCD-BFE9-8647-911B-70A62F9DBE1C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D3295-F6BC-7C47-864A-AE7E839C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8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D3295-F6BC-7C47-864A-AE7E839CCB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5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Appart</a:t>
            </a:r>
            <a:r>
              <a:rPr lang="en-US" dirty="0"/>
              <a:t> from price prediction , </a:t>
            </a:r>
            <a:r>
              <a:rPr lang="en-US" dirty="0" err="1"/>
              <a:t>Im</a:t>
            </a:r>
            <a:r>
              <a:rPr lang="en-US" dirty="0"/>
              <a:t> also going to have different dashboards </a:t>
            </a:r>
            <a:r>
              <a:rPr lang="en-US" dirty="0" err="1"/>
              <a:t>lik</a:t>
            </a:r>
            <a:r>
              <a:rPr lang="en-US" dirty="0"/>
              <a:t> top dealership in the area, top </a:t>
            </a:r>
            <a:r>
              <a:rPr lang="en-US" dirty="0" err="1"/>
              <a:t>seeling</a:t>
            </a:r>
            <a:r>
              <a:rPr lang="en-US" dirty="0"/>
              <a:t>. Car, most liked car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D3295-F6BC-7C47-864A-AE7E839CCB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4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6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8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2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0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2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7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6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5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>
            <a:extLst>
              <a:ext uri="{FF2B5EF4-FFF2-40B4-BE49-F238E27FC236}">
                <a16:creationId xmlns:a16="http://schemas.microsoft.com/office/drawing/2014/main" id="{634EC389-899E-50E9-7966-A26CF725F66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>
            <a:extLst>
              <a:ext uri="{FF2B5EF4-FFF2-40B4-BE49-F238E27FC236}">
                <a16:creationId xmlns:a16="http://schemas.microsoft.com/office/drawing/2014/main" id="{8F339C87-9D8B-3BF5-F857-469266E5C6F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>
            <a:extLst>
              <a:ext uri="{FF2B5EF4-FFF2-40B4-BE49-F238E27FC236}">
                <a16:creationId xmlns:a16="http://schemas.microsoft.com/office/drawing/2014/main" id="{86C9A08A-5B69-2C5E-472B-18548399F38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55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sed-cars-price-prediction-usa.streamlit.ap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rightdata.com/blog/how-tos/using-selenium-for-web-scrap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rs.com/robots.tx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rs.com/shopping/results/?transmission_slugs%5b%5d=cvt&amp;drivetrain_slugs%5b%5d=front_wheel_drive&amp;fuel_slugs%5b%5d=gasoline&amp;page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dirty="0">
                <a:solidFill>
                  <a:srgbClr val="000000"/>
                </a:solidFill>
                <a:effectLst/>
              </a:rPr>
              <a:t>USED CAR ANALYTICS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70857"/>
          </a:xfrm>
        </p:spPr>
        <p:txBody>
          <a:bodyPr>
            <a:norm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Prepared for UMBC Data Science Master's Capstone by 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Dr.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Chaojie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(Jay) Wang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7FE92-FC00-FF12-7835-258CC7025D10}"/>
              </a:ext>
            </a:extLst>
          </p:cNvPr>
          <p:cNvSpPr txBox="1"/>
          <p:nvPr/>
        </p:nvSpPr>
        <p:spPr>
          <a:xfrm>
            <a:off x="6792682" y="5921828"/>
            <a:ext cx="2177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Kaushik Manjunatha</a:t>
            </a:r>
          </a:p>
          <a:p>
            <a:r>
              <a:rPr lang="en-US" sz="1600" dirty="0"/>
              <a:t>JF96412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7EC3F-58B6-E43F-0378-D9199A50A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693" y="948418"/>
            <a:ext cx="4392613" cy="17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1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EDA – Price Analysis</a:t>
            </a:r>
            <a:endParaRPr lang="en-US" sz="3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66C86D-884A-1A23-7470-300F1D505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022" y="1648767"/>
            <a:ext cx="4546059" cy="2270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F76FDB-6925-3480-6F44-E9CDD4AF8111}"/>
              </a:ext>
            </a:extLst>
          </p:cNvPr>
          <p:cNvSpPr txBox="1"/>
          <p:nvPr/>
        </p:nvSpPr>
        <p:spPr>
          <a:xfrm>
            <a:off x="5148943" y="1801168"/>
            <a:ext cx="3842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majority of car prices are concentrated below $100,000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491AAD-7233-24FD-B827-3D8948AF3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22" y="4141594"/>
            <a:ext cx="4546059" cy="23596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C54BE3-4C01-3BCC-8FB4-C059D54A720E}"/>
              </a:ext>
            </a:extLst>
          </p:cNvPr>
          <p:cNvSpPr txBox="1"/>
          <p:nvPr/>
        </p:nvSpPr>
        <p:spPr>
          <a:xfrm>
            <a:off x="5867400" y="4713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6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EDA – Price Analysis</a:t>
            </a:r>
            <a:endParaRPr lang="en-US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54BE3-4C01-3BCC-8FB4-C059D54A720E}"/>
              </a:ext>
            </a:extLst>
          </p:cNvPr>
          <p:cNvSpPr txBox="1"/>
          <p:nvPr/>
        </p:nvSpPr>
        <p:spPr>
          <a:xfrm>
            <a:off x="5867400" y="4713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5ED45-B49B-8E3C-B938-772712C8422A}"/>
              </a:ext>
            </a:extLst>
          </p:cNvPr>
          <p:cNvSpPr txBox="1"/>
          <p:nvPr/>
        </p:nvSpPr>
        <p:spPr>
          <a:xfrm>
            <a:off x="419100" y="4713514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Ferrari, Rolls-Royce, and McLaren are still showing the highest median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Other luxury brands like Lamborghini, Jeep, and Lexus also have relatively higher median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common brands such as Ford, Toyota, and Chevrolet have significantly lower median car prices.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0CB14-4DCE-D184-BC89-4648F5A5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478DE-AB34-4EA9-5909-080B86B6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663323"/>
            <a:ext cx="7130143" cy="30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9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EDA – Price Analysis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F5D13-B93E-1069-7751-537A6E91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" y="1625094"/>
            <a:ext cx="4486827" cy="2293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5CBD1C-3CCE-F8FB-9723-6067F3CD1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57" y="4117923"/>
            <a:ext cx="4486827" cy="22937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BB1664-2F72-CA38-FD89-57F5C23BFC28}"/>
              </a:ext>
            </a:extLst>
          </p:cNvPr>
          <p:cNvSpPr txBox="1"/>
          <p:nvPr/>
        </p:nvSpPr>
        <p:spPr>
          <a:xfrm>
            <a:off x="5246914" y="1625094"/>
            <a:ext cx="2417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Median Price : </a:t>
            </a:r>
            <a:br>
              <a:rPr lang="en-US" sz="2000" b="1" dirty="0"/>
            </a:br>
            <a:r>
              <a:rPr lang="en-US" sz="2000" dirty="0"/>
              <a:t>automatic cars - 100k</a:t>
            </a:r>
          </a:p>
          <a:p>
            <a:r>
              <a:rPr lang="en-US" sz="2000" dirty="0"/>
              <a:t>CVT - 23k</a:t>
            </a:r>
          </a:p>
          <a:p>
            <a:r>
              <a:rPr lang="en-US" sz="2000" dirty="0"/>
              <a:t>Manual -25k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3AF1B-2D98-26FF-2F77-8358F818C6E7}"/>
              </a:ext>
            </a:extLst>
          </p:cNvPr>
          <p:cNvSpPr txBox="1"/>
          <p:nvPr/>
        </p:nvSpPr>
        <p:spPr>
          <a:xfrm>
            <a:off x="5246914" y="4117923"/>
            <a:ext cx="2754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Cars from the 1950s to early 1960s have higher average prices, likely because these vehicles are considered rare, collectible, or vintage</a:t>
            </a:r>
          </a:p>
        </p:txBody>
      </p:sp>
    </p:spTree>
    <p:extLst>
      <p:ext uri="{BB962C8B-B14F-4D97-AF65-F5344CB8AC3E}">
        <p14:creationId xmlns:p14="http://schemas.microsoft.com/office/powerpoint/2010/main" val="33461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EDA – Price Analysis</a:t>
            </a:r>
            <a:endParaRPr lang="en-US" sz="3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B1664-2F72-CA38-FD89-57F5C23BFC28}"/>
              </a:ext>
            </a:extLst>
          </p:cNvPr>
          <p:cNvSpPr txBox="1"/>
          <p:nvPr/>
        </p:nvSpPr>
        <p:spPr>
          <a:xfrm>
            <a:off x="5246914" y="1625094"/>
            <a:ext cx="3722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Gasoline and hybrid cars exhibit the widest range of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Diesel and electric vehicles show more concentrated price distributions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DA0A0-64A6-9A84-F274-5C75DAF8F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" y="1469573"/>
            <a:ext cx="4736274" cy="2421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A727B1-FB53-8DB7-FDAD-EF3172A4ACCA}"/>
              </a:ext>
            </a:extLst>
          </p:cNvPr>
          <p:cNvSpPr txBox="1"/>
          <p:nvPr/>
        </p:nvSpPr>
        <p:spPr>
          <a:xfrm>
            <a:off x="5246913" y="4263410"/>
            <a:ext cx="3722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automatic transmissions exhibit the highest price variability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manual and CVT transmissions have more compact price distributions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9225E-D59D-C1B5-CE81-346CE5204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57" y="4177782"/>
            <a:ext cx="4756102" cy="24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0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EDA – Price Analysis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380F7-57BE-7610-4C14-670392A40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22" y="1426029"/>
            <a:ext cx="5755821" cy="30369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A36EBA-2C78-E492-E94C-0FB93CA1CD31}"/>
              </a:ext>
            </a:extLst>
          </p:cNvPr>
          <p:cNvSpPr txBox="1"/>
          <p:nvPr/>
        </p:nvSpPr>
        <p:spPr>
          <a:xfrm>
            <a:off x="383722" y="4800600"/>
            <a:ext cx="7130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cars with ages between 20-40 years have mileage between 100k and 200k miles.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a few cars with very high mileage despite being relatively new (ages 0-5 years).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plot also contains some older vehicles with low mileage, which may represent well-preserved, rare, or collectible cars.</a:t>
            </a:r>
          </a:p>
        </p:txBody>
      </p:sp>
    </p:spTree>
    <p:extLst>
      <p:ext uri="{BB962C8B-B14F-4D97-AF65-F5344CB8AC3E}">
        <p14:creationId xmlns:p14="http://schemas.microsoft.com/office/powerpoint/2010/main" val="355628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FEATURE ENGINEERING</a:t>
            </a:r>
            <a:endParaRPr lang="en-US" sz="3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57A78-1660-6FF0-8763-C0B37496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657"/>
            <a:ext cx="7886700" cy="4620306"/>
          </a:xfrm>
        </p:spPr>
        <p:txBody>
          <a:bodyPr>
            <a:noAutofit/>
          </a:bodyPr>
          <a:lstStyle/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Impute Missing Values </a:t>
            </a:r>
            <a:r>
              <a:rPr lang="en-US" sz="2000" dirty="0">
                <a:solidFill>
                  <a:srgbClr val="000000"/>
                </a:solidFill>
              </a:rPr>
              <a:t>with Mean in that Category(</a:t>
            </a:r>
            <a:r>
              <a:rPr lang="en-US" sz="2000" dirty="0" err="1">
                <a:solidFill>
                  <a:srgbClr val="000000"/>
                </a:solidFill>
              </a:rPr>
              <a:t>i.e</a:t>
            </a:r>
            <a:r>
              <a:rPr lang="en-US" sz="2000" dirty="0">
                <a:solidFill>
                  <a:srgbClr val="000000"/>
                </a:solidFill>
              </a:rPr>
              <a:t> by Transmission type, fuel type, drive train, age )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Categorical Feature Encoding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One Hot Encoding - For Linear Based Models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Label Encoding  - For Tree based models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03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MODEL TRAINING</a:t>
            </a:r>
            <a:endParaRPr lang="en-US" sz="3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57A78-1660-6FF0-8763-C0B37496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657"/>
            <a:ext cx="7886700" cy="46203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000000"/>
                </a:solidFill>
              </a:rPr>
              <a:t>Initial Attempt</a:t>
            </a:r>
            <a:endParaRPr lang="en-US" sz="2000" b="1" i="0" u="sng" strike="noStrike" dirty="0">
              <a:solidFill>
                <a:srgbClr val="000000"/>
              </a:solidFill>
              <a:effectLst/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Dataset split 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80 Test – 20 Train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Tree Based Algorithms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Decision Tree - R-squared : </a:t>
            </a:r>
            <a:r>
              <a:rPr lang="en-US" sz="1400" b="1" dirty="0">
                <a:solidFill>
                  <a:srgbClr val="000000"/>
                </a:solidFill>
              </a:rPr>
              <a:t>0.6178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Random Forest - R-squared: </a:t>
            </a:r>
            <a:r>
              <a:rPr lang="en-US" sz="1400" b="1" dirty="0">
                <a:solidFill>
                  <a:srgbClr val="000000"/>
                </a:solidFill>
              </a:rPr>
              <a:t>0.7904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XGBoost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 - R-squared: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0.8223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err="1">
                <a:solidFill>
                  <a:srgbClr val="000000"/>
                </a:solidFill>
              </a:rPr>
              <a:t>GradientBoost</a:t>
            </a:r>
            <a:r>
              <a:rPr lang="en-US" sz="1400" dirty="0">
                <a:solidFill>
                  <a:srgbClr val="000000"/>
                </a:solidFill>
              </a:rPr>
              <a:t> - R-squared: </a:t>
            </a:r>
            <a:r>
              <a:rPr lang="en-US" sz="1400" b="1" dirty="0">
                <a:solidFill>
                  <a:srgbClr val="000000"/>
                </a:solidFill>
              </a:rPr>
              <a:t>0.7618</a:t>
            </a:r>
          </a:p>
          <a:p>
            <a:r>
              <a:rPr lang="en-US" sz="1600" dirty="0">
                <a:solidFill>
                  <a:srgbClr val="000000"/>
                </a:solidFill>
              </a:rPr>
              <a:t>Linear Models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Linear Regression - R-squared: -</a:t>
            </a:r>
            <a:r>
              <a:rPr lang="en-US" sz="1400" b="1" dirty="0">
                <a:solidFill>
                  <a:srgbClr val="000000"/>
                </a:solidFill>
              </a:rPr>
              <a:t>51310135364.8435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i="0" u="sng" strike="noStrike" dirty="0">
                <a:solidFill>
                  <a:srgbClr val="000000"/>
                </a:solidFill>
                <a:effectLst/>
              </a:rPr>
              <a:t>Addressing Linear Models</a:t>
            </a:r>
            <a:endParaRPr lang="en-US" sz="2000" u="sng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Multicollinearity in dataset (Age, Year, Dealer)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Non Linear relations (User Reviews and Dealership Rating)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Improvement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Linear Regression - R-squared: - </a:t>
            </a:r>
            <a:r>
              <a:rPr lang="en-US" sz="1400" b="1" dirty="0">
                <a:solidFill>
                  <a:srgbClr val="000000"/>
                </a:solidFill>
              </a:rPr>
              <a:t>0.7568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6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MODEL TRAINING</a:t>
            </a:r>
            <a:endParaRPr lang="en-US" sz="3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57A78-1660-6FF0-8763-C0B37496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657"/>
            <a:ext cx="7886700" cy="46203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000000"/>
                </a:solidFill>
              </a:rPr>
              <a:t>Ensemble Techniques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Stacking Regressor with Linear Regression Meta Model and tree-based base models.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R-squared: </a:t>
            </a:r>
            <a:r>
              <a:rPr lang="en-US" sz="1400" b="1" dirty="0">
                <a:solidFill>
                  <a:srgbClr val="000000"/>
                </a:solidFill>
              </a:rPr>
              <a:t>0.8397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R-squared: </a:t>
            </a:r>
            <a:r>
              <a:rPr lang="en-US" sz="1400" b="1" dirty="0">
                <a:solidFill>
                  <a:srgbClr val="000000"/>
                </a:solidFill>
              </a:rPr>
              <a:t>0.8473</a:t>
            </a:r>
            <a:r>
              <a:rPr lang="en-US" sz="1400" dirty="0">
                <a:solidFill>
                  <a:srgbClr val="000000"/>
                </a:solidFill>
              </a:rPr>
              <a:t>  (With Hyperparameter tuning for base and meta models)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Stacking Regressor with different meta models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Ridge - R-squared: </a:t>
            </a:r>
            <a:r>
              <a:rPr lang="en-US" sz="1400" b="1" dirty="0">
                <a:solidFill>
                  <a:srgbClr val="000000"/>
                </a:solidFill>
              </a:rPr>
              <a:t>0.8726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Lasso - R-squared: </a:t>
            </a:r>
            <a:r>
              <a:rPr lang="en-US" sz="1400" b="1" dirty="0">
                <a:solidFill>
                  <a:srgbClr val="000000"/>
                </a:solidFill>
              </a:rPr>
              <a:t>0.8732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Decision Tree - R-squared: </a:t>
            </a:r>
            <a:r>
              <a:rPr lang="en-US" sz="1400" b="1" dirty="0">
                <a:solidFill>
                  <a:srgbClr val="000000"/>
                </a:solidFill>
              </a:rPr>
              <a:t>0.7521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</a:rPr>
              <a:t>Random Forest - R-squared: </a:t>
            </a:r>
            <a:r>
              <a:rPr lang="en-US" sz="1400" b="1" dirty="0">
                <a:solidFill>
                  <a:srgbClr val="000000"/>
                </a:solidFill>
              </a:rPr>
              <a:t>0.8570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err="1">
                <a:solidFill>
                  <a:srgbClr val="000000"/>
                </a:solidFill>
              </a:rPr>
              <a:t>XGBoost</a:t>
            </a:r>
            <a:r>
              <a:rPr lang="en-US" sz="1400" dirty="0">
                <a:solidFill>
                  <a:srgbClr val="000000"/>
                </a:solidFill>
              </a:rPr>
              <a:t> - R-squared: </a:t>
            </a:r>
            <a:r>
              <a:rPr lang="en-US" sz="1400" b="1" dirty="0">
                <a:solidFill>
                  <a:srgbClr val="000000"/>
                </a:solidFill>
              </a:rPr>
              <a:t>0.8049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err="1">
                <a:solidFill>
                  <a:srgbClr val="000000"/>
                </a:solidFill>
              </a:rPr>
              <a:t>GradientBoost</a:t>
            </a:r>
            <a:r>
              <a:rPr lang="en-US" sz="1400" dirty="0">
                <a:solidFill>
                  <a:srgbClr val="000000"/>
                </a:solidFill>
              </a:rPr>
              <a:t> - R-squared: </a:t>
            </a:r>
            <a:r>
              <a:rPr lang="en-US" sz="1400" b="1" dirty="0">
                <a:solidFill>
                  <a:srgbClr val="000000"/>
                </a:solidFill>
              </a:rPr>
              <a:t>0.8580</a:t>
            </a:r>
          </a:p>
          <a:p>
            <a:r>
              <a:rPr lang="en-US" sz="1600" dirty="0">
                <a:solidFill>
                  <a:srgbClr val="000000"/>
                </a:solidFill>
              </a:rPr>
              <a:t>Overfitting problem with Stacking methods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rgbClr val="000000"/>
                </a:solidFill>
              </a:rPr>
              <a:t>Best Model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XGBoost</a:t>
            </a:r>
            <a:r>
              <a:rPr lang="en-US" sz="1600" dirty="0">
                <a:solidFill>
                  <a:srgbClr val="000000"/>
                </a:solidFill>
              </a:rPr>
              <a:t> (</a:t>
            </a:r>
            <a:r>
              <a:rPr lang="en-US" sz="1600" dirty="0" err="1">
                <a:solidFill>
                  <a:srgbClr val="000000"/>
                </a:solidFill>
              </a:rPr>
              <a:t>n_estimators</a:t>
            </a:r>
            <a:r>
              <a:rPr lang="en-US" sz="1600" dirty="0">
                <a:solidFill>
                  <a:srgbClr val="000000"/>
                </a:solidFill>
              </a:rPr>
              <a:t>=100, </a:t>
            </a:r>
            <a:r>
              <a:rPr lang="en-US" sz="1600" dirty="0" err="1">
                <a:solidFill>
                  <a:srgbClr val="000000"/>
                </a:solidFill>
              </a:rPr>
              <a:t>max_depth</a:t>
            </a:r>
            <a:r>
              <a:rPr lang="en-US" sz="1600" dirty="0">
                <a:solidFill>
                  <a:srgbClr val="000000"/>
                </a:solidFill>
              </a:rPr>
              <a:t>=7, </a:t>
            </a:r>
            <a:r>
              <a:rPr lang="en-US" sz="1600" dirty="0" err="1">
                <a:solidFill>
                  <a:srgbClr val="000000"/>
                </a:solidFill>
              </a:rPr>
              <a:t>learning_rate</a:t>
            </a:r>
            <a:r>
              <a:rPr lang="en-US" sz="1600" dirty="0">
                <a:solidFill>
                  <a:srgbClr val="000000"/>
                </a:solidFill>
              </a:rPr>
              <a:t>=0.1)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R-squared: 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</a:rPr>
              <a:t>0.8349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13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STREAMLIT DEPLOYMENT</a:t>
            </a:r>
            <a:endParaRPr lang="en-US" sz="3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57A78-1660-6FF0-8763-C0B37496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657"/>
            <a:ext cx="7886700" cy="46203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</a:rPr>
              <a:t>Streamlit</a:t>
            </a:r>
            <a:r>
              <a:rPr lang="en-US" sz="2000" b="1" dirty="0">
                <a:solidFill>
                  <a:srgbClr val="000000"/>
                </a:solidFill>
              </a:rPr>
              <a:t> App</a:t>
            </a:r>
          </a:p>
          <a:p>
            <a:pPr marL="0" indent="0">
              <a:buNone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hlinkClick r:id="rId3"/>
              </a:rPr>
              <a:t>https://used-cars-price-prediction-usa.streamlit.app</a:t>
            </a:r>
            <a:r>
              <a:rPr lang="en-US" sz="2000" i="0" u="none" strike="noStrike">
                <a:solidFill>
                  <a:srgbClr val="000000"/>
                </a:solidFill>
                <a:effectLst/>
              </a:rPr>
              <a:t> </a:t>
            </a:r>
            <a:endParaRPr lang="en-US" sz="200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51D69-E173-5030-06C3-001C4C232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72" y="2453181"/>
            <a:ext cx="5900057" cy="3369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7258E-A623-568D-7A79-FC614B022004}"/>
              </a:ext>
            </a:extLst>
          </p:cNvPr>
          <p:cNvSpPr txBox="1"/>
          <p:nvPr/>
        </p:nvSpPr>
        <p:spPr>
          <a:xfrm>
            <a:off x="6471920" y="2021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5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STREAMLIT DEPLOYMENT</a:t>
            </a:r>
            <a:endParaRPr lang="en-US" sz="3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57A78-1660-6FF0-8763-C0B37496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657"/>
            <a:ext cx="7886700" cy="46203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Data Scraping</a:t>
            </a:r>
          </a:p>
          <a:p>
            <a:pPr marL="0" indent="0">
              <a:buNone/>
            </a:pPr>
            <a:endParaRPr lang="en-US" sz="200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62687-311C-2298-586C-DFA1F53F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02697"/>
            <a:ext cx="6751864" cy="410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1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BACKGROUND</a:t>
            </a:r>
            <a:endParaRPr lang="en-US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B3EF-DDE3-D4E4-AA29-261DC3EB5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7286"/>
            <a:ext cx="7886700" cy="4489677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Total Market Value</a:t>
            </a:r>
            <a:r>
              <a:rPr lang="en-US" sz="2000" dirty="0"/>
              <a:t>: $1.6 trillion in the U.S. as of 2023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Market Channels </a:t>
            </a:r>
            <a:r>
              <a:rPr lang="en-US" sz="2000" dirty="0"/>
              <a:t>: Dealerships , Private Sales , Online Platforms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Personal Experience with Used Car Pricing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</a:rPr>
              <a:t>Pricing was overwhelming when searching for a used car.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</a:rPr>
              <a:t>No reliable method to verify correct pricing.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</a:rPr>
              <a:t>Relied on word of mouth for pricing validation.</a:t>
            </a:r>
          </a:p>
          <a:p>
            <a:pPr marL="0" indent="0" algn="just">
              <a:buNone/>
            </a:pPr>
            <a:endParaRPr lang="en-US" sz="200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0000"/>
                </a:solidFill>
              </a:rPr>
              <a:t>Why does it matter?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</a:rPr>
              <a:t>This project addresses the common challenge of pricing uncertainty for both buyers and sellers.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7261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DEMO</a:t>
            </a:r>
            <a:endParaRPr lang="en-US" sz="3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16961-DF04-85B6-BAB3-8F6EB222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4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CONCLUSION</a:t>
            </a:r>
            <a:endParaRPr lang="en-US" sz="3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D6C56-32FF-7BA3-54F0-C988D0A2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Mileage, Age , Make, Model are the significant factors affecting the price of the car.</a:t>
            </a:r>
          </a:p>
          <a:p>
            <a:r>
              <a:rPr lang="en-US" sz="1900" dirty="0" err="1">
                <a:solidFill>
                  <a:srgbClr val="000000"/>
                </a:solidFill>
              </a:rPr>
              <a:t>XGBoost</a:t>
            </a:r>
            <a:r>
              <a:rPr lang="en-US" sz="1900" dirty="0">
                <a:solidFill>
                  <a:srgbClr val="000000"/>
                </a:solidFill>
              </a:rPr>
              <a:t> with </a:t>
            </a:r>
            <a:r>
              <a:rPr lang="en-US" sz="1900" dirty="0" err="1">
                <a:solidFill>
                  <a:srgbClr val="000000"/>
                </a:solidFill>
              </a:rPr>
              <a:t>n_estimators</a:t>
            </a:r>
            <a:r>
              <a:rPr lang="en-US" sz="1900" dirty="0">
                <a:solidFill>
                  <a:srgbClr val="000000"/>
                </a:solidFill>
              </a:rPr>
              <a:t>=100, </a:t>
            </a:r>
            <a:r>
              <a:rPr lang="en-US" sz="1900" dirty="0" err="1">
                <a:solidFill>
                  <a:srgbClr val="000000"/>
                </a:solidFill>
              </a:rPr>
              <a:t>max_depth</a:t>
            </a:r>
            <a:r>
              <a:rPr lang="en-US" sz="1900" dirty="0">
                <a:solidFill>
                  <a:srgbClr val="000000"/>
                </a:solidFill>
              </a:rPr>
              <a:t>=7 and </a:t>
            </a:r>
            <a:r>
              <a:rPr lang="en-US" sz="1900" dirty="0" err="1">
                <a:solidFill>
                  <a:srgbClr val="000000"/>
                </a:solidFill>
              </a:rPr>
              <a:t>learning_rate</a:t>
            </a:r>
            <a:r>
              <a:rPr lang="en-US" sz="1900" dirty="0">
                <a:solidFill>
                  <a:srgbClr val="000000"/>
                </a:solidFill>
              </a:rPr>
              <a:t>=0.1 is the best performing model with accuracy of 83.24 %.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81150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References</a:t>
            </a:r>
            <a:endParaRPr lang="en-US" sz="3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166AB-858E-3A21-08D0-83FEDA31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https://brightdata.com/blog/how-tos/using-selenium-for-web-scraping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9297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166AB-858E-3A21-08D0-83FEDA31C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3658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RESARCH QUESTIONS</a:t>
            </a:r>
            <a:endParaRPr lang="en-US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B3EF-DDE3-D4E4-AA29-261DC3EB5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7286"/>
            <a:ext cx="7886700" cy="4489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0000"/>
                </a:solidFill>
              </a:rPr>
              <a:t>1. Prediction Accuracy</a:t>
            </a:r>
            <a:endParaRPr lang="en-US" sz="2000" b="1" i="0" u="none" strike="noStrike" dirty="0">
              <a:solidFill>
                <a:srgbClr val="000000"/>
              </a:solidFill>
              <a:effectLst/>
            </a:endParaRPr>
          </a:p>
          <a:p>
            <a:pPr marL="457200" lvl="1" indent="0" algn="just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Can machine learning models outperform traditional pricing heuristics in accurately predicting used car values, especially in high-demand vehicle categories like electric, Gasoline and hybrid models?</a:t>
            </a:r>
          </a:p>
          <a:p>
            <a:pPr marL="0" indent="0" algn="just"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2. </a:t>
            </a:r>
            <a:r>
              <a:rPr lang="en-US" sz="2000" b="1" dirty="0">
                <a:solidFill>
                  <a:srgbClr val="000000"/>
                </a:solidFill>
              </a:rPr>
              <a:t>Depreciation Analysis</a:t>
            </a:r>
            <a:endParaRPr lang="en-US" sz="2000" b="1" i="0" u="none" strike="noStrike" dirty="0">
              <a:solidFill>
                <a:srgbClr val="000000"/>
              </a:solidFill>
              <a:effectLst/>
            </a:endParaRP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000000"/>
                </a:solidFill>
              </a:rPr>
              <a:t>How does the depreciation rate vary across different car makes and models over time?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</a:rPr>
              <a:t>Future Scope :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0000"/>
                </a:solidFill>
              </a:rPr>
              <a:t>1. Maintenance Cost Prediction</a:t>
            </a: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000000"/>
                </a:solidFill>
              </a:rPr>
              <a:t>Can we predict the maintenance costs for the used cars?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algn="just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3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DATA</a:t>
            </a:r>
            <a:endParaRPr lang="en-US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B3EF-DDE3-D4E4-AA29-261DC3EB5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5464629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/>
              <a:t>Data Source is </a:t>
            </a:r>
            <a:r>
              <a:rPr lang="en-US" sz="2000" dirty="0" err="1"/>
              <a:t>Cars.com</a:t>
            </a:r>
            <a:r>
              <a:rPr lang="en-US" sz="2000" dirty="0"/>
              <a:t> (Web scraped). </a:t>
            </a:r>
            <a:r>
              <a:rPr lang="en-US" sz="2000" b="1" dirty="0"/>
              <a:t>Data Size </a:t>
            </a:r>
            <a:r>
              <a:rPr lang="en-US" sz="2000" dirty="0"/>
              <a:t>is 2.9 MB</a:t>
            </a:r>
          </a:p>
          <a:p>
            <a:pPr algn="just"/>
            <a:r>
              <a:rPr lang="en-US" sz="2000" dirty="0"/>
              <a:t>It has currently</a:t>
            </a:r>
            <a:r>
              <a:rPr lang="en-US" sz="2000" b="1" dirty="0"/>
              <a:t> 14420 rows</a:t>
            </a:r>
            <a:r>
              <a:rPr lang="en-US" sz="2000" dirty="0"/>
              <a:t> and </a:t>
            </a:r>
            <a:r>
              <a:rPr lang="en-US" sz="2000" b="1" dirty="0"/>
              <a:t>15 columns.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/>
              <a:t>Target is </a:t>
            </a:r>
            <a:r>
              <a:rPr lang="en-US" sz="2000" b="1" dirty="0" err="1"/>
              <a:t>Price_usd</a:t>
            </a:r>
            <a:endParaRPr lang="en-US" sz="2000" b="1" dirty="0"/>
          </a:p>
          <a:p>
            <a:pPr algn="just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Each row represents a single car listing from a dealership.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</a:rPr>
              <a:t>Data scraped from within a 75-mile radius of Baltimore, East Coast US.</a:t>
            </a:r>
          </a:p>
          <a:p>
            <a:pPr algn="just"/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72DED-E706-2387-4C4C-40336FBD9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09" y="3322866"/>
            <a:ext cx="3162300" cy="2555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2658C-01FC-E9F4-1590-95A90F1F2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5943601"/>
            <a:ext cx="7328807" cy="757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B5BE5-658F-FB2C-F74E-F94285C83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881" y="3322866"/>
            <a:ext cx="4055176" cy="25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PROJECT IMPLEMENTATION PLAN</a:t>
            </a:r>
            <a:endParaRPr lang="en-US" sz="3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7EE83-F8DA-E060-9BBD-FF9E92A2D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34834" y="1774144"/>
            <a:ext cx="7062108" cy="3699199"/>
          </a:xfrm>
        </p:spPr>
      </p:pic>
    </p:spTree>
    <p:extLst>
      <p:ext uri="{BB962C8B-B14F-4D97-AF65-F5344CB8AC3E}">
        <p14:creationId xmlns:p14="http://schemas.microsoft.com/office/powerpoint/2010/main" val="135863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DATA SCRAPING</a:t>
            </a:r>
            <a:endParaRPr lang="en-US" sz="3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57A78-1660-6FF0-8763-C0B37496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656"/>
            <a:ext cx="7886700" cy="4909457"/>
          </a:xfrm>
        </p:spPr>
        <p:txBody>
          <a:bodyPr>
            <a:noAutofit/>
          </a:bodyPr>
          <a:lstStyle/>
          <a:p>
            <a:r>
              <a:rPr lang="en-US" sz="2000" dirty="0"/>
              <a:t>Adhering to data extraction policies from </a:t>
            </a:r>
            <a:r>
              <a:rPr lang="en-US" sz="2000" dirty="0">
                <a:hlinkClick r:id="rId3"/>
              </a:rPr>
              <a:t>http://cars.com/robots.txt</a:t>
            </a:r>
            <a:r>
              <a:rPr lang="en-US" sz="2000" dirty="0"/>
              <a:t> </a:t>
            </a:r>
          </a:p>
          <a:p>
            <a:r>
              <a:rPr lang="en-US" sz="2000" b="1" dirty="0"/>
              <a:t>Selenium WebDriver </a:t>
            </a:r>
            <a:r>
              <a:rPr lang="en-US" sz="2000" dirty="0"/>
              <a:t>Automates the web browser for scraping.</a:t>
            </a:r>
          </a:p>
          <a:p>
            <a:r>
              <a:rPr lang="en-US" sz="2000" b="1" dirty="0" err="1"/>
              <a:t>ChromeDriver</a:t>
            </a:r>
            <a:r>
              <a:rPr lang="en-US" sz="2000" b="1" dirty="0"/>
              <a:t> </a:t>
            </a:r>
            <a:r>
              <a:rPr lang="en-US" sz="2000" dirty="0"/>
              <a:t> Provides the link between Selenium and the Chrome browser for automation.</a:t>
            </a:r>
          </a:p>
          <a:p>
            <a:r>
              <a:rPr lang="en-US" sz="2000" b="1" dirty="0"/>
              <a:t>Pandas </a:t>
            </a:r>
            <a:r>
              <a:rPr lang="en-US" sz="2000" dirty="0"/>
              <a:t>is sed for storing scraped data into a </a:t>
            </a:r>
            <a:r>
              <a:rPr lang="en-US" sz="2000" dirty="0" err="1"/>
              <a:t>DataFrame</a:t>
            </a:r>
            <a:r>
              <a:rPr lang="en-US" sz="2000" dirty="0"/>
              <a:t>. Then into CSV.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Scraping Parameters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Transmission Types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E.g., CVT , Manual, Automatic </a:t>
            </a:r>
          </a:p>
          <a:p>
            <a:pPr lvl="1"/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Drivetrain Types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E.g., Front-Wheel Drive.</a:t>
            </a:r>
          </a:p>
          <a:p>
            <a:pPr lvl="1"/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Fuel Types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E.g., Gasoline.</a:t>
            </a:r>
            <a:endParaRPr lang="en-US" sz="2000" b="1" dirty="0"/>
          </a:p>
          <a:p>
            <a:r>
              <a:rPr lang="en-US" sz="2000" b="1" dirty="0">
                <a:solidFill>
                  <a:srgbClr val="000000"/>
                </a:solidFill>
              </a:rPr>
              <a:t>Base URL</a:t>
            </a:r>
          </a:p>
          <a:p>
            <a:pPr marL="457200" lvl="1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hlinkClick r:id="rId4"/>
              </a:rPr>
              <a:t>https://www.cars.com/shopping/results/?transmission_slugs[]=cvt&amp;drivetrain_slugs[]=front_wheel_drive&amp;fuel_slugs[]=gasoline&amp;page=1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Dynamic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Pagination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based on Fuel type</a:t>
            </a:r>
            <a:endParaRPr lang="en-US" sz="2000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Throughput – 1 page takes 2 minutes fetching 20 records.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574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DATA PRE-PROCESSING</a:t>
            </a:r>
            <a:endParaRPr lang="en-US" sz="3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57A78-1660-6FF0-8763-C0B37496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657"/>
            <a:ext cx="7886700" cy="4620306"/>
          </a:xfrm>
        </p:spPr>
        <p:txBody>
          <a:bodyPr>
            <a:noAutofit/>
          </a:bodyPr>
          <a:lstStyle/>
          <a:p>
            <a:pPr algn="l"/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Data is collected in multiple files, categorized by region, fuel type, and transmission type. The initial step is merging these into a single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The "Make," "Model," and "Year" are clustered together in one field, so they are separated into distinct columns.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Car age is calculated based on the current year.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Converted "Price," "Reviews," and "Mileage" to numeric values, handling non-numeric entries.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Extracted "State" and "County" from the "Location" field.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Removed duplicate records, which were identical ads with matching specifications and pricing from the same dealership.</a:t>
            </a:r>
          </a:p>
        </p:txBody>
      </p:sp>
    </p:spTree>
    <p:extLst>
      <p:ext uri="{BB962C8B-B14F-4D97-AF65-F5344CB8AC3E}">
        <p14:creationId xmlns:p14="http://schemas.microsoft.com/office/powerpoint/2010/main" val="88239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EDA</a:t>
            </a:r>
            <a:endParaRPr lang="en-US" sz="30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8C067F-91F1-1663-89F1-DDD102595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6214" y="1734741"/>
            <a:ext cx="4546060" cy="234144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D20692-A92D-B523-FCFA-B472164C7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02173"/>
            <a:ext cx="4624074" cy="23700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D3C789-6E2D-EE39-3740-B933F6963139}"/>
              </a:ext>
            </a:extLst>
          </p:cNvPr>
          <p:cNvSpPr txBox="1"/>
          <p:nvPr/>
        </p:nvSpPr>
        <p:spPr>
          <a:xfrm>
            <a:off x="5573486" y="1893331"/>
            <a:ext cx="33854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majority of ratings falling between 4 and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poor-rated dealerships represent a small fraction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CCECE2-0153-DD3A-7E85-D5D19D4217E7}"/>
              </a:ext>
            </a:extLst>
          </p:cNvPr>
          <p:cNvSpPr txBox="1"/>
          <p:nvPr/>
        </p:nvSpPr>
        <p:spPr>
          <a:xfrm>
            <a:off x="5573486" y="4202173"/>
            <a:ext cx="33854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cars with negative age(-1)  are 2025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majority of cars are relatively new (median 3 years)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there are some outliers (up to 69 years old) - Vintage cars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868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CB4-4232-1770-3BA5-2C11C8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6057"/>
            <a:ext cx="7886700" cy="859972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none" strike="noStrike" dirty="0">
                <a:solidFill>
                  <a:srgbClr val="000000"/>
                </a:solidFill>
                <a:effectLst/>
              </a:rPr>
              <a:t>EDA</a:t>
            </a:r>
            <a:endParaRPr lang="en-US" sz="3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1162B1-564E-CD28-4717-77EF6D700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8435" y="1749423"/>
            <a:ext cx="3995708" cy="233802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8471A2-FD33-6960-109C-65E8C75A6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936" y="2718252"/>
            <a:ext cx="2349051" cy="2338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95E1D0-37C2-AEF7-4F6C-780646A5D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35" y="4317767"/>
            <a:ext cx="3995708" cy="236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7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22708</TotalTime>
  <Words>1077</Words>
  <Application>Microsoft Macintosh PowerPoint</Application>
  <PresentationFormat>On-screen Show (4:3)</PresentationFormat>
  <Paragraphs>134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-webkit-standard</vt:lpstr>
      <vt:lpstr>Arial</vt:lpstr>
      <vt:lpstr>Calibri</vt:lpstr>
      <vt:lpstr>Calibri Light</vt:lpstr>
      <vt:lpstr>Courier New</vt:lpstr>
      <vt:lpstr>Helvetica Neue</vt:lpstr>
      <vt:lpstr>Office Theme</vt:lpstr>
      <vt:lpstr>USED CAR ANALYTICS</vt:lpstr>
      <vt:lpstr>BACKGROUND</vt:lpstr>
      <vt:lpstr>RESARCH QUESTIONS</vt:lpstr>
      <vt:lpstr>DATA</vt:lpstr>
      <vt:lpstr>PROJECT IMPLEMENTATION PLAN</vt:lpstr>
      <vt:lpstr>DATA SCRAPING</vt:lpstr>
      <vt:lpstr>DATA PRE-PROCESSING</vt:lpstr>
      <vt:lpstr>EDA</vt:lpstr>
      <vt:lpstr>EDA</vt:lpstr>
      <vt:lpstr>EDA – Price Analysis</vt:lpstr>
      <vt:lpstr>EDA – Price Analysis</vt:lpstr>
      <vt:lpstr>EDA – Price Analysis</vt:lpstr>
      <vt:lpstr>EDA – Price Analysis</vt:lpstr>
      <vt:lpstr>EDA – Price Analysis</vt:lpstr>
      <vt:lpstr>FEATURE ENGINEERING</vt:lpstr>
      <vt:lpstr>MODEL TRAINING</vt:lpstr>
      <vt:lpstr>MODEL TRAINING</vt:lpstr>
      <vt:lpstr>STREAMLIT DEPLOYMENT</vt:lpstr>
      <vt:lpstr>STREAMLIT DEPLOYMENT</vt:lpstr>
      <vt:lpstr>DEMO</vt:lpstr>
      <vt:lpstr>CONCLUSION</vt:lpstr>
      <vt:lpstr>References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Kaushik Manjunatha</cp:lastModifiedBy>
  <cp:revision>69</cp:revision>
  <dcterms:created xsi:type="dcterms:W3CDTF">2019-12-12T13:31:42Z</dcterms:created>
  <dcterms:modified xsi:type="dcterms:W3CDTF">2024-11-30T17:51:49Z</dcterms:modified>
</cp:coreProperties>
</file>