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62"/>
  </p:notesMasterIdLst>
  <p:sldIdLst>
    <p:sldId id="325"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24" r:id="rId16"/>
    <p:sldId id="270" r:id="rId17"/>
    <p:sldId id="271" r:id="rId18"/>
    <p:sldId id="272" r:id="rId19"/>
    <p:sldId id="273" r:id="rId20"/>
    <p:sldId id="274" r:id="rId21"/>
    <p:sldId id="275" r:id="rId22"/>
    <p:sldId id="276" r:id="rId23"/>
    <p:sldId id="279" r:id="rId24"/>
    <p:sldId id="317" r:id="rId25"/>
    <p:sldId id="318" r:id="rId26"/>
    <p:sldId id="319" r:id="rId27"/>
    <p:sldId id="320" r:id="rId28"/>
    <p:sldId id="282" r:id="rId29"/>
    <p:sldId id="283" r:id="rId30"/>
    <p:sldId id="287" r:id="rId31"/>
    <p:sldId id="288" r:id="rId32"/>
    <p:sldId id="289" r:id="rId33"/>
    <p:sldId id="290" r:id="rId34"/>
    <p:sldId id="291" r:id="rId35"/>
    <p:sldId id="292" r:id="rId36"/>
    <p:sldId id="293" r:id="rId37"/>
    <p:sldId id="322" r:id="rId38"/>
    <p:sldId id="295" r:id="rId39"/>
    <p:sldId id="296" r:id="rId40"/>
    <p:sldId id="297" r:id="rId41"/>
    <p:sldId id="298" r:id="rId42"/>
    <p:sldId id="299" r:id="rId43"/>
    <p:sldId id="300" r:id="rId44"/>
    <p:sldId id="301" r:id="rId45"/>
    <p:sldId id="302" r:id="rId46"/>
    <p:sldId id="303" r:id="rId47"/>
    <p:sldId id="321"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56" userDrawn="1">
          <p15:clr>
            <a:srgbClr val="A4A3A4"/>
          </p15:clr>
        </p15:guide>
        <p15:guide id="2" pos="43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mala Trim" initials="PT"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BE598A-201C-4E22-86DD-6462FE5A667A}">
  <a:tblStyle styleId="{E0BE598A-201C-4E22-86DD-6462FE5A667A}"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7" autoAdjust="0"/>
    <p:restoredTop sz="86395" autoAdjust="0"/>
  </p:normalViewPr>
  <p:slideViewPr>
    <p:cSldViewPr snapToGrid="0">
      <p:cViewPr varScale="1">
        <p:scale>
          <a:sx n="96" d="100"/>
          <a:sy n="96" d="100"/>
        </p:scale>
        <p:origin x="1086" y="78"/>
      </p:cViewPr>
      <p:guideLst>
        <p:guide orient="horz" pos="1056"/>
        <p:guide pos="432"/>
      </p:guideLst>
    </p:cSldViewPr>
  </p:slideViewPr>
  <p:outlineViewPr>
    <p:cViewPr>
      <p:scale>
        <a:sx n="33" d="100"/>
        <a:sy n="33" d="100"/>
      </p:scale>
      <p:origin x="0" y="-9318"/>
    </p:cViewPr>
  </p:outlin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11" Type="http://schemas.openxmlformats.org/officeDocument/2006/relationships/image" Target="../media/image37.wmf"/><Relationship Id="rId5" Type="http://schemas.openxmlformats.org/officeDocument/2006/relationships/image" Target="../media/image31.wmf"/><Relationship Id="rId10" Type="http://schemas.openxmlformats.org/officeDocument/2006/relationships/image" Target="../media/image36.wmf"/><Relationship Id="rId4" Type="http://schemas.openxmlformats.org/officeDocument/2006/relationships/image" Target="../media/image30.wmf"/><Relationship Id="rId9"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875249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If this PowerPoint presentation contains mathematical equations, you may need to check that your computer has the following installed:</a:t>
            </a:r>
            <a:endParaRPr dirty="0"/>
          </a:p>
          <a:p>
            <a:pPr marL="0" marR="0" lvl="0" indent="0" algn="l" rtl="0">
              <a:lnSpc>
                <a:spcPct val="100000"/>
              </a:lnSpc>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1) MathType Plugin</a:t>
            </a:r>
            <a:endParaRPr dirty="0"/>
          </a:p>
          <a:p>
            <a:pPr marL="0" marR="0" lvl="0" indent="0" algn="l" rtl="0">
              <a:lnSpc>
                <a:spcPct val="100000"/>
              </a:lnSpc>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2) Math Player (free versions available)</a:t>
            </a:r>
            <a:endParaRPr dirty="0"/>
          </a:p>
          <a:p>
            <a:pPr marL="0" marR="0" lvl="0" indent="0" algn="l" rtl="0">
              <a:lnSpc>
                <a:spcPct val="100000"/>
              </a:lnSpc>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3) NVDA Reader (free versions available)</a:t>
            </a:r>
            <a:endParaRPr sz="1200" b="0" i="0" u="none" strike="noStrike" cap="none" dirty="0">
              <a:solidFill>
                <a:schemeClr val="dk1"/>
              </a:solidFill>
              <a:latin typeface="Arial"/>
              <a:ea typeface="Arial"/>
              <a:cs typeface="Arial"/>
              <a:sym typeface="Arial"/>
            </a:endParaRPr>
          </a:p>
        </p:txBody>
      </p:sp>
      <p:sp>
        <p:nvSpPr>
          <p:cNvPr id="210" name="Google Shape;21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064844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7" name="Google Shape;30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6608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5" name="Google Shape;31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7809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1" name="Google Shape;32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2334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7" name="Google Shape;32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579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5" name="Google Shape;33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7850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5" name="Google Shape;33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9318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1" name="Google Shape;34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2700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0" name="Google Shape;35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5665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7" name="Google Shape;35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8153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64" name="Google Shape;36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9416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9" name="Google Shape;24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7652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71" name="Google Shape;37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4154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77" name="Google Shape;37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138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5" name="Google Shape;38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40921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6" name="Google Shape;40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3976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6" name="Google Shape;40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4689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6" name="Google Shape;40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8249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30" name="Google Shape;43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9461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37" name="Google Shape;43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6511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75" name="Google Shape;47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41952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83" name="Google Shape;48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6655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5" name="Google Shape;25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48112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1" name="Google Shape;491;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2077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9" name="Google Shape;499;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7765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08" name="Google Shape;508;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64599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16" name="Google Shape;51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38538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23" name="Google Shape;52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76632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33" name="Google Shape;533;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87608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43" name="Google Shape;543;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92020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49" name="Google Shape;549;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29381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58" name="Google Shape;558;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67522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68" name="Google Shape;56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3953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3" name="Google Shape;26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98122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4" name="Google Shape;574;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2410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80" name="Google Shape;580;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26384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88" name="Google Shape;588;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97468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95" name="Google Shape;595;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0858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02" name="Google Shape;602;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66596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02" name="Google Shape;602;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59502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23" name="Google Shape;623;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4841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33" name="Google Shape;633;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57308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40" name="Google Shape;640;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26393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46" name="Google Shape;646;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682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1" name="Google Shape;27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61256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55" name="Google Shape;655;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32798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66" name="Google Shape;666;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12414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78" name="Google Shape;678;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16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85" name="Google Shape;685;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4078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96" name="Google Shape;696;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11452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05" name="Google Shape;705;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68025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13" name="Google Shape;713;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21261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2" name="Google Shape;722;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01735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31" name="Google Shape;731;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1114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7" name="Google Shape;27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6484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4" name="Google Shape;2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6115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1" name="Google Shape;29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2581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7" name="Google Shape;29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05148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hapter Opener">
  <p:cSld name="Chapter Opener">
    <p:spTree>
      <p:nvGrpSpPr>
        <p:cNvPr id="1" name="Shape 18"/>
        <p:cNvGrpSpPr/>
        <p:nvPr/>
      </p:nvGrpSpPr>
      <p:grpSpPr>
        <a:xfrm>
          <a:off x="0" y="0"/>
          <a:ext cx="0" cy="0"/>
          <a:chOff x="0" y="0"/>
          <a:chExt cx="0" cy="0"/>
        </a:xfrm>
      </p:grpSpPr>
      <p:sp>
        <p:nvSpPr>
          <p:cNvPr id="19" name="Google Shape;19;p2"/>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body" idx="1"/>
          </p:nvPr>
        </p:nvSpPr>
        <p:spPr>
          <a:xfrm>
            <a:off x="457200" y="816430"/>
            <a:ext cx="8229600" cy="47897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Clr>
                <a:srgbClr val="007FA3"/>
              </a:buClr>
              <a:buSzPts val="2000"/>
              <a:buFont typeface="Arial"/>
              <a:buNone/>
              <a:defRPr sz="2000" b="0" i="0" u="none" strike="noStrike" cap="none">
                <a:solidFill>
                  <a:srgbClr val="007FA3"/>
                </a:solidFill>
                <a:latin typeface="Arial"/>
                <a:ea typeface="Arial"/>
                <a:cs typeface="Arial"/>
                <a:sym typeface="Arial"/>
              </a:defRPr>
            </a:lvl1pPr>
            <a:lvl2pPr marL="914400" marR="0" lvl="1"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rtl="0">
              <a:spcBef>
                <a:spcPts val="0"/>
              </a:spcBef>
              <a:spcAft>
                <a:spcPts val="0"/>
              </a:spcAft>
              <a:buClr>
                <a:srgbClr val="007FA3"/>
              </a:buClr>
              <a:buSzPts val="2400"/>
              <a:buFont typeface="Noto Sans Symbols"/>
              <a:buNone/>
              <a:defRPr sz="2400" b="0" i="0" u="none" strike="noStrike" cap="none">
                <a:solidFill>
                  <a:schemeClr val="lt1"/>
                </a:solidFill>
                <a:latin typeface="Arial"/>
                <a:ea typeface="Arial"/>
                <a:cs typeface="Arial"/>
                <a:sym typeface="Arial"/>
              </a:defRPr>
            </a:lvl3pPr>
            <a:lvl4pPr marL="1828800" marR="0" lvl="3"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4pPr>
            <a:lvl5pPr marL="2286000" marR="0" lvl="4"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5pPr>
            <a:lvl6pPr marL="2743200" marR="0" lvl="5"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6pPr>
            <a:lvl7pPr marL="3200400" marR="0" lvl="6"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7pPr>
            <a:lvl8pPr marL="3657600" marR="0" lvl="7"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8pPr>
            <a:lvl9pPr marL="4114800" marR="0" lvl="8"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9pPr>
          </a:lstStyle>
          <a:p>
            <a:endParaRPr/>
          </a:p>
        </p:txBody>
      </p:sp>
      <p:sp>
        <p:nvSpPr>
          <p:cNvPr id="21" name="Google Shape;21;p2"/>
          <p:cNvSpPr txBox="1">
            <a:spLocks noGrp="1"/>
          </p:cNvSpPr>
          <p:nvPr>
            <p:ph type="body" idx="2"/>
          </p:nvPr>
        </p:nvSpPr>
        <p:spPr>
          <a:xfrm>
            <a:off x="5029200" y="1600201"/>
            <a:ext cx="3657600" cy="1600199"/>
          </a:xfrm>
          <a:prstGeom prst="rect">
            <a:avLst/>
          </a:prstGeom>
          <a:noFill/>
          <a:ln>
            <a:noFill/>
          </a:ln>
        </p:spPr>
        <p:txBody>
          <a:bodyPr spcFirstLastPara="1" wrap="square" lIns="0" tIns="0" rIns="0" bIns="0" anchor="b" anchorCtr="0"/>
          <a:lstStyle>
            <a:lvl1pPr marL="457200" marR="0" lvl="0" indent="-228600" algn="l" rtl="0">
              <a:spcBef>
                <a:spcPts val="0"/>
              </a:spcBef>
              <a:spcAft>
                <a:spcPts val="0"/>
              </a:spcAft>
              <a:buClr>
                <a:srgbClr val="007FA3"/>
              </a:buClr>
              <a:buSzPts val="3000"/>
              <a:buFont typeface="Arial"/>
              <a:buNone/>
              <a:defRPr sz="30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rgbClr val="007FA3"/>
              </a:buClr>
              <a:buSzPts val="4400"/>
              <a:buFont typeface="Noto Sans Symbols"/>
              <a:buNone/>
              <a:defRPr sz="44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9pPr>
          </a:lstStyle>
          <a:p>
            <a:endParaRPr/>
          </a:p>
        </p:txBody>
      </p:sp>
      <p:sp>
        <p:nvSpPr>
          <p:cNvPr id="22" name="Google Shape;22;p2"/>
          <p:cNvSpPr txBox="1">
            <a:spLocks noGrp="1"/>
          </p:cNvSpPr>
          <p:nvPr>
            <p:ph type="body" idx="3"/>
          </p:nvPr>
        </p:nvSpPr>
        <p:spPr>
          <a:xfrm>
            <a:off x="5029200" y="3200400"/>
            <a:ext cx="3657600" cy="2925763"/>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Clr>
                <a:srgbClr val="007FA3"/>
              </a:buClr>
              <a:buSzPts val="2200"/>
              <a:buFont typeface="Arial"/>
              <a:buNone/>
              <a:defRPr sz="2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rgbClr val="007FA3"/>
              </a:buClr>
              <a:buSzPts val="2800"/>
              <a:buFont typeface="Noto Sans Symbols"/>
              <a:buNone/>
              <a:defRPr sz="28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3" name="Google Shape;23;p2"/>
          <p:cNvSpPr txBox="1">
            <a:spLocks noGrp="1"/>
          </p:cNvSpPr>
          <p:nvPr>
            <p:ph type="ftr" idx="11"/>
          </p:nvPr>
        </p:nvSpPr>
        <p:spPr>
          <a:xfrm>
            <a:off x="93969" y="6165337"/>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24" name="Google Shape;24;p2"/>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25" name="Google Shape;25;p2"/>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26" name="Google Shape;26;p2"/>
          <p:cNvSpPr txBox="1">
            <a:spLocks noGrp="1"/>
          </p:cNvSpPr>
          <p:nvPr>
            <p:ph type="body" idx="4"/>
          </p:nvPr>
        </p:nvSpPr>
        <p:spPr>
          <a:xfrm>
            <a:off x="1219200" y="6529254"/>
            <a:ext cx="5867400" cy="187537"/>
          </a:xfrm>
          <a:prstGeom prst="rect">
            <a:avLst/>
          </a:prstGeom>
          <a:noFill/>
          <a:ln>
            <a:noFill/>
          </a:ln>
        </p:spPr>
        <p:txBody>
          <a:bodyPr spcFirstLastPara="1" wrap="square" lIns="0" tIns="0" rIns="0" bIns="0" anchor="t" anchorCtr="0"/>
          <a:lstStyle>
            <a:lvl1pPr marL="457200" marR="0" lvl="0" indent="-228600" algn="r" rtl="0">
              <a:spcBef>
                <a:spcPts val="1500"/>
              </a:spcBef>
              <a:spcAft>
                <a:spcPts val="0"/>
              </a:spcAft>
              <a:buClr>
                <a:srgbClr val="007FA3"/>
              </a:buClr>
              <a:buSzPts val="800"/>
              <a:buFont typeface="Arial"/>
              <a:buNone/>
              <a:defRPr sz="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27" name="Google Shape;27;p2"/>
          <p:cNvSpPr txBox="1"/>
          <p:nvPr/>
        </p:nvSpPr>
        <p:spPr>
          <a:xfrm>
            <a:off x="7848600" y="6428601"/>
            <a:ext cx="740520"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dirty="0">
                <a:solidFill>
                  <a:schemeClr val="dk1"/>
                </a:solidFill>
                <a:latin typeface="Arial"/>
                <a:ea typeface="Arial"/>
                <a:cs typeface="Arial"/>
                <a:sym typeface="Arial"/>
              </a:rPr>
              <a:t>Slide - </a:t>
            </a:r>
            <a:fld id="{00000000-1234-1234-1234-123412341234}" type="slidenum">
              <a:rPr lang="en-US" sz="1000">
                <a:solidFill>
                  <a:schemeClr val="dk1"/>
                </a:solidFill>
                <a:latin typeface="Arial"/>
                <a:ea typeface="Arial"/>
                <a:cs typeface="Arial"/>
                <a:sym typeface="Arial"/>
              </a:rPr>
              <a:t>‹#›</a:t>
            </a:fld>
            <a:endParaRPr sz="1000" dirty="0">
              <a:solidFill>
                <a:schemeClr val="dk1"/>
              </a:solidFill>
              <a:latin typeface="Arial"/>
              <a:ea typeface="Arial"/>
              <a:cs typeface="Arial"/>
              <a:sym typeface="Arial"/>
            </a:endParaRPr>
          </a:p>
        </p:txBody>
      </p:sp>
      <p:pic>
        <p:nvPicPr>
          <p:cNvPr id="28" name="Google Shape;28;p2" descr="Pearson Logo"/>
          <p:cNvPicPr preferRelativeResize="0"/>
          <p:nvPr/>
        </p:nvPicPr>
        <p:blipFill rotWithShape="1">
          <a:blip r:embed="rId2">
            <a:alphaModFix/>
          </a:blip>
          <a:srcRect/>
          <a:stretch/>
        </p:blipFill>
        <p:spPr>
          <a:xfrm>
            <a:off x="457200" y="6376789"/>
            <a:ext cx="918000" cy="27991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6 Content">
  <p:cSld name="Title and 6 Content">
    <p:spTree>
      <p:nvGrpSpPr>
        <p:cNvPr id="1" name="Shape 121"/>
        <p:cNvGrpSpPr/>
        <p:nvPr/>
      </p:nvGrpSpPr>
      <p:grpSpPr>
        <a:xfrm>
          <a:off x="0" y="0"/>
          <a:ext cx="0" cy="0"/>
          <a:chOff x="0" y="0"/>
          <a:chExt cx="0" cy="0"/>
        </a:xfrm>
      </p:grpSpPr>
      <p:sp>
        <p:nvSpPr>
          <p:cNvPr id="122" name="Google Shape;122;p12"/>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3" name="Google Shape;123;p12"/>
          <p:cNvSpPr txBox="1">
            <a:spLocks noGrp="1"/>
          </p:cNvSpPr>
          <p:nvPr>
            <p:ph type="body" idx="1"/>
          </p:nvPr>
        </p:nvSpPr>
        <p:spPr>
          <a:xfrm>
            <a:off x="457200" y="1447801"/>
            <a:ext cx="8229600" cy="609600"/>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4" name="Google Shape;124;p12"/>
          <p:cNvSpPr txBox="1">
            <a:spLocks noGrp="1"/>
          </p:cNvSpPr>
          <p:nvPr>
            <p:ph type="body" idx="2"/>
          </p:nvPr>
        </p:nvSpPr>
        <p:spPr>
          <a:xfrm>
            <a:off x="457200" y="2286000"/>
            <a:ext cx="8229600" cy="563563"/>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5" name="Google Shape;125;p12"/>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26" name="Google Shape;126;p12"/>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27" name="Google Shape;127;p12"/>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128" name="Google Shape;128;p12"/>
          <p:cNvSpPr txBox="1">
            <a:spLocks noGrp="1"/>
          </p:cNvSpPr>
          <p:nvPr>
            <p:ph type="body" idx="3"/>
          </p:nvPr>
        </p:nvSpPr>
        <p:spPr>
          <a:xfrm>
            <a:off x="457200" y="3048000"/>
            <a:ext cx="8229600" cy="570589"/>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29" name="Google Shape;129;p12"/>
          <p:cNvSpPr txBox="1">
            <a:spLocks noGrp="1"/>
          </p:cNvSpPr>
          <p:nvPr>
            <p:ph type="body" idx="4"/>
          </p:nvPr>
        </p:nvSpPr>
        <p:spPr>
          <a:xfrm>
            <a:off x="457200" y="3733800"/>
            <a:ext cx="3505200" cy="9144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30" name="Google Shape;130;p12"/>
          <p:cNvSpPr txBox="1">
            <a:spLocks noGrp="1"/>
          </p:cNvSpPr>
          <p:nvPr>
            <p:ph type="body" idx="5"/>
          </p:nvPr>
        </p:nvSpPr>
        <p:spPr>
          <a:xfrm>
            <a:off x="4343400" y="3733800"/>
            <a:ext cx="3886200" cy="990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31" name="Google Shape;131;p12"/>
          <p:cNvSpPr txBox="1">
            <a:spLocks noGrp="1"/>
          </p:cNvSpPr>
          <p:nvPr>
            <p:ph type="body" idx="6"/>
          </p:nvPr>
        </p:nvSpPr>
        <p:spPr>
          <a:xfrm>
            <a:off x="457200" y="4876800"/>
            <a:ext cx="3505200" cy="990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2"/>
        <p:cNvGrpSpPr/>
        <p:nvPr/>
      </p:nvGrpSpPr>
      <p:grpSpPr>
        <a:xfrm>
          <a:off x="0" y="0"/>
          <a:ext cx="0" cy="0"/>
          <a:chOff x="0" y="0"/>
          <a:chExt cx="0" cy="0"/>
        </a:xfrm>
      </p:grpSpPr>
      <p:sp>
        <p:nvSpPr>
          <p:cNvPr id="133" name="Google Shape;133;p13"/>
          <p:cNvSpPr/>
          <p:nvPr/>
        </p:nvSpPr>
        <p:spPr>
          <a:xfrm>
            <a:off x="0" y="0"/>
            <a:ext cx="9144000" cy="3886200"/>
          </a:xfrm>
          <a:prstGeom prst="rect">
            <a:avLst/>
          </a:prstGeom>
          <a:solidFill>
            <a:srgbClr val="007FA3"/>
          </a:solidFill>
          <a:ln w="25400" cap="flat" cmpd="sng">
            <a:solidFill>
              <a:srgbClr val="007F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34" name="Google Shape;134;p13"/>
          <p:cNvSpPr txBox="1">
            <a:spLocks noGrp="1"/>
          </p:cNvSpPr>
          <p:nvPr>
            <p:ph type="ctrTitle"/>
          </p:nvPr>
        </p:nvSpPr>
        <p:spPr>
          <a:xfrm>
            <a:off x="685800" y="762000"/>
            <a:ext cx="7772400" cy="2838451"/>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chemeClr val="lt1"/>
              </a:buClr>
              <a:buSzPts val="3600"/>
              <a:buFont typeface="Arial"/>
              <a:buNone/>
              <a:defRPr sz="36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5" name="Google Shape;135;p13"/>
          <p:cNvSpPr txBox="1">
            <a:spLocks noGrp="1"/>
          </p:cNvSpPr>
          <p:nvPr>
            <p:ph type="subTitle" idx="1"/>
          </p:nvPr>
        </p:nvSpPr>
        <p:spPr>
          <a:xfrm>
            <a:off x="674687" y="3962400"/>
            <a:ext cx="7794626" cy="1752600"/>
          </a:xfrm>
          <a:prstGeom prst="rect">
            <a:avLst/>
          </a:prstGeom>
          <a:noFill/>
          <a:ln>
            <a:noFill/>
          </a:ln>
        </p:spPr>
        <p:txBody>
          <a:bodyPr spcFirstLastPara="1" wrap="square" lIns="0" tIns="0" rIns="0" bIns="0" anchor="t" anchorCtr="0"/>
          <a:lstStyle>
            <a:lvl1pPr marR="0" lvl="0" algn="l" rtl="0">
              <a:spcBef>
                <a:spcPts val="0"/>
              </a:spcBef>
              <a:spcAft>
                <a:spcPts val="0"/>
              </a:spcAft>
              <a:buClr>
                <a:srgbClr val="007FA3"/>
              </a:buClr>
              <a:buSzPts val="1800"/>
              <a:buFont typeface="Arial"/>
              <a:buNone/>
              <a:defRPr sz="1800" b="0" i="0" u="none" strike="noStrike" cap="none">
                <a:solidFill>
                  <a:schemeClr val="dk1"/>
                </a:solidFill>
                <a:latin typeface="Arial"/>
                <a:ea typeface="Arial"/>
                <a:cs typeface="Arial"/>
                <a:sym typeface="Arial"/>
              </a:defRPr>
            </a:lvl1pPr>
            <a:lvl2pPr marR="0" lvl="1" algn="ctr" rtl="0">
              <a:spcBef>
                <a:spcPts val="6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2pPr>
            <a:lvl3pPr marR="0" lvl="2" algn="ctr" rtl="0">
              <a:spcBef>
                <a:spcPts val="600"/>
              </a:spcBef>
              <a:spcAft>
                <a:spcPts val="0"/>
              </a:spcAft>
              <a:buClr>
                <a:srgbClr val="007FA3"/>
              </a:buClr>
              <a:buSzPts val="2800"/>
              <a:buFont typeface="Noto Sans Symbols"/>
              <a:buNone/>
              <a:defRPr sz="2800" b="0" i="0" u="none" strike="noStrike" cap="none">
                <a:solidFill>
                  <a:srgbClr val="888888"/>
                </a:solidFill>
                <a:latin typeface="Arial"/>
                <a:ea typeface="Arial"/>
                <a:cs typeface="Arial"/>
                <a:sym typeface="Arial"/>
              </a:defRPr>
            </a:lvl3pPr>
            <a:lvl4pPr marR="0" lvl="3" algn="ctr" rtl="0">
              <a:spcBef>
                <a:spcPts val="6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4pPr>
            <a:lvl5pPr marR="0" lvl="4" algn="ctr" rtl="0">
              <a:spcBef>
                <a:spcPts val="6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5pPr>
            <a:lvl6pPr marR="0" lvl="5" algn="ctr" rtl="0">
              <a:spcBef>
                <a:spcPts val="3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6pPr>
            <a:lvl7pPr marR="0" lvl="6" algn="ctr" rtl="0">
              <a:spcBef>
                <a:spcPts val="3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7pPr>
            <a:lvl8pPr marR="0" lvl="7" algn="ctr" rtl="0">
              <a:spcBef>
                <a:spcPts val="3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8pPr>
            <a:lvl9pPr marR="0" lvl="8" algn="ctr" rtl="0">
              <a:spcBef>
                <a:spcPts val="3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9pPr>
          </a:lstStyle>
          <a:p>
            <a:endParaRPr/>
          </a:p>
        </p:txBody>
      </p:sp>
      <p:sp>
        <p:nvSpPr>
          <p:cNvPr id="136" name="Google Shape;136;p13"/>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37" name="Google Shape;137;p1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38" name="Google Shape;138;p13"/>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pic>
        <p:nvPicPr>
          <p:cNvPr id="139" name="Google Shape;139;p13" descr="Pearson Logo"/>
          <p:cNvPicPr preferRelativeResize="0"/>
          <p:nvPr/>
        </p:nvPicPr>
        <p:blipFill rotWithShape="1">
          <a:blip r:embed="rId2">
            <a:alphaModFix/>
          </a:blip>
          <a:srcRect/>
          <a:stretch/>
        </p:blipFill>
        <p:spPr>
          <a:xfrm>
            <a:off x="457200" y="6376789"/>
            <a:ext cx="918000" cy="279915"/>
          </a:xfrm>
          <a:prstGeom prst="rect">
            <a:avLst/>
          </a:prstGeom>
          <a:noFill/>
          <a:ln>
            <a:noFill/>
          </a:ln>
        </p:spPr>
      </p:pic>
      <p:sp>
        <p:nvSpPr>
          <p:cNvPr id="140" name="Google Shape;140;p13"/>
          <p:cNvSpPr txBox="1"/>
          <p:nvPr/>
        </p:nvSpPr>
        <p:spPr>
          <a:xfrm>
            <a:off x="7848600" y="6428601"/>
            <a:ext cx="740520"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dirty="0">
                <a:solidFill>
                  <a:schemeClr val="dk1"/>
                </a:solidFill>
                <a:latin typeface="Arial"/>
                <a:ea typeface="Arial"/>
                <a:cs typeface="Arial"/>
                <a:sym typeface="Arial"/>
              </a:rPr>
              <a:t>Slide - </a:t>
            </a:r>
            <a:fld id="{00000000-1234-1234-1234-123412341234}" type="slidenum">
              <a:rPr lang="en-US" sz="1000">
                <a:solidFill>
                  <a:schemeClr val="dk1"/>
                </a:solidFill>
                <a:latin typeface="Arial"/>
                <a:ea typeface="Arial"/>
                <a:cs typeface="Arial"/>
                <a:sym typeface="Arial"/>
              </a:rPr>
              <a:t>‹#›</a:t>
            </a:fld>
            <a:endParaRPr sz="1000" dirty="0">
              <a:solidFill>
                <a:schemeClr val="dk1"/>
              </a:solidFill>
              <a:latin typeface="Arial"/>
              <a:ea typeface="Arial"/>
              <a:cs typeface="Arial"/>
              <a:sym typeface="Arial"/>
            </a:endParaRPr>
          </a:p>
        </p:txBody>
      </p:sp>
      <p:sp>
        <p:nvSpPr>
          <p:cNvPr id="11" name="Google Shape;16;p1"/>
          <p:cNvSpPr txBox="1"/>
          <p:nvPr userDrawn="1"/>
        </p:nvSpPr>
        <p:spPr>
          <a:xfrm>
            <a:off x="1676400" y="6403200"/>
            <a:ext cx="60198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dirty="0">
                <a:solidFill>
                  <a:schemeClr val="dk1"/>
                </a:solidFill>
                <a:latin typeface="Verdana"/>
                <a:ea typeface="Verdana"/>
                <a:cs typeface="Verdana"/>
                <a:sym typeface="Verdana"/>
              </a:rPr>
              <a:t>Copyright © </a:t>
            </a:r>
            <a:r>
              <a:rPr lang="en-US" sz="1200" b="0" i="0" u="none" strike="noStrike" cap="none" dirty="0" smtClean="0">
                <a:solidFill>
                  <a:schemeClr val="dk1"/>
                </a:solidFill>
                <a:latin typeface="Verdana"/>
                <a:ea typeface="Verdana"/>
                <a:cs typeface="Verdana"/>
                <a:sym typeface="Verdana"/>
              </a:rPr>
              <a:t>2020, 2016</a:t>
            </a:r>
            <a:r>
              <a:rPr lang="en-US" sz="1200" b="0" i="0" u="none" strike="noStrike" cap="none" dirty="0">
                <a:solidFill>
                  <a:schemeClr val="dk1"/>
                </a:solidFill>
                <a:latin typeface="Verdana"/>
                <a:ea typeface="Verdana"/>
                <a:cs typeface="Verdana"/>
                <a:sym typeface="Verdana"/>
              </a:rPr>
              <a:t>, 2013 Pearson Education, Inc. All Rights Reserved</a:t>
            </a:r>
            <a:endParaRPr sz="1200" b="0" i="0" u="none" strike="noStrike" cap="none" dirty="0">
              <a:solidFill>
                <a:schemeClr val="dk1"/>
              </a:solidFill>
              <a:latin typeface="Verdana"/>
              <a:ea typeface="Verdana"/>
              <a:cs typeface="Verdana"/>
              <a:sym typeface="Verdan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Learning Objectives and Content">
  <p:cSld name="Title + Learning Objectives and Content">
    <p:spTree>
      <p:nvGrpSpPr>
        <p:cNvPr id="1" name="Shape 142"/>
        <p:cNvGrpSpPr/>
        <p:nvPr/>
      </p:nvGrpSpPr>
      <p:grpSpPr>
        <a:xfrm>
          <a:off x="0" y="0"/>
          <a:ext cx="0" cy="0"/>
          <a:chOff x="0" y="0"/>
          <a:chExt cx="0" cy="0"/>
        </a:xfrm>
      </p:grpSpPr>
      <p:sp>
        <p:nvSpPr>
          <p:cNvPr id="143" name="Google Shape;143;p14"/>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4" name="Google Shape;144;p14"/>
          <p:cNvSpPr txBox="1">
            <a:spLocks noGrp="1"/>
          </p:cNvSpPr>
          <p:nvPr>
            <p:ph type="body" idx="1"/>
          </p:nvPr>
        </p:nvSpPr>
        <p:spPr>
          <a:xfrm>
            <a:off x="457200" y="816430"/>
            <a:ext cx="8229600" cy="40277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Clr>
                <a:srgbClr val="007FA3"/>
              </a:buClr>
              <a:buSzPts val="1600"/>
              <a:buFont typeface="Arial"/>
              <a:buNone/>
              <a:defRPr sz="1600" b="0" i="0" u="none" strike="noStrike" cap="none">
                <a:solidFill>
                  <a:srgbClr val="007FA3"/>
                </a:solidFill>
                <a:latin typeface="Arial"/>
                <a:ea typeface="Arial"/>
                <a:cs typeface="Arial"/>
                <a:sym typeface="Arial"/>
              </a:defRPr>
            </a:lvl1pPr>
            <a:lvl2pPr marL="914400" marR="0" lvl="1"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rtl="0">
              <a:spcBef>
                <a:spcPts val="0"/>
              </a:spcBef>
              <a:spcAft>
                <a:spcPts val="0"/>
              </a:spcAft>
              <a:buClr>
                <a:srgbClr val="007FA3"/>
              </a:buClr>
              <a:buSzPts val="2400"/>
              <a:buFont typeface="Noto Sans Symbols"/>
              <a:buNone/>
              <a:defRPr sz="2400" b="0" i="0" u="none" strike="noStrike" cap="none">
                <a:solidFill>
                  <a:schemeClr val="lt1"/>
                </a:solidFill>
                <a:latin typeface="Arial"/>
                <a:ea typeface="Arial"/>
                <a:cs typeface="Arial"/>
                <a:sym typeface="Arial"/>
              </a:defRPr>
            </a:lvl3pPr>
            <a:lvl4pPr marL="1828800" marR="0" lvl="3"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4pPr>
            <a:lvl5pPr marL="2286000" marR="0" lvl="4"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5pPr>
            <a:lvl6pPr marL="2743200" marR="0" lvl="5"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6pPr>
            <a:lvl7pPr marL="3200400" marR="0" lvl="6"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7pPr>
            <a:lvl8pPr marL="3657600" marR="0" lvl="7"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8pPr>
            <a:lvl9pPr marL="4114800" marR="0" lvl="8"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9pPr>
          </a:lstStyle>
          <a:p>
            <a:endParaRPr/>
          </a:p>
        </p:txBody>
      </p:sp>
      <p:sp>
        <p:nvSpPr>
          <p:cNvPr id="145" name="Google Shape;145;p14"/>
          <p:cNvSpPr txBox="1">
            <a:spLocks noGrp="1"/>
          </p:cNvSpPr>
          <p:nvPr>
            <p:ph type="body" idx="2"/>
          </p:nvPr>
        </p:nvSpPr>
        <p:spPr>
          <a:xfrm>
            <a:off x="457200" y="1600200"/>
            <a:ext cx="8229600" cy="4525963"/>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46" name="Google Shape;146;p14"/>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47" name="Google Shape;147;p14"/>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48" name="Google Shape;148;p14"/>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earning Objectives">
  <p:cSld name="Learning Objectives">
    <p:spTree>
      <p:nvGrpSpPr>
        <p:cNvPr id="1" name="Shape 149"/>
        <p:cNvGrpSpPr/>
        <p:nvPr/>
      </p:nvGrpSpPr>
      <p:grpSpPr>
        <a:xfrm>
          <a:off x="0" y="0"/>
          <a:ext cx="0" cy="0"/>
          <a:chOff x="0" y="0"/>
          <a:chExt cx="0" cy="0"/>
        </a:xfrm>
      </p:grpSpPr>
      <p:sp>
        <p:nvSpPr>
          <p:cNvPr id="150" name="Google Shape;150;p1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1" name="Google Shape;151;p15"/>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lstStyle>
            <a:lvl1pPr marL="457200" marR="0" lvl="0" indent="-273050" algn="l" rtl="0">
              <a:spcBef>
                <a:spcPts val="1500"/>
              </a:spcBef>
              <a:spcAft>
                <a:spcPts val="0"/>
              </a:spcAft>
              <a:buClr>
                <a:srgbClr val="007FA3"/>
              </a:buClr>
              <a:buSzPts val="7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52" name="Google Shape;152;p15"/>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53" name="Google Shape;153;p15"/>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54" name="Google Shape;154;p15"/>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7" name="Google Shape;157;p16"/>
          <p:cNvSpPr txBox="1">
            <a:spLocks noGrp="1"/>
          </p:cNvSpPr>
          <p:nvPr>
            <p:ph type="body" idx="1"/>
          </p:nvPr>
        </p:nvSpPr>
        <p:spPr>
          <a:xfrm>
            <a:off x="457200" y="1600201"/>
            <a:ext cx="8229600" cy="7620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58" name="Google Shape;158;p16"/>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59" name="Google Shape;159;p16"/>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60" name="Google Shape;160;p16"/>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161" name="Google Shape;161;p16"/>
          <p:cNvSpPr txBox="1">
            <a:spLocks noGrp="1"/>
          </p:cNvSpPr>
          <p:nvPr>
            <p:ph type="body" idx="2"/>
          </p:nvPr>
        </p:nvSpPr>
        <p:spPr>
          <a:xfrm>
            <a:off x="457200" y="2617355"/>
            <a:ext cx="8229600" cy="7620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62" name="Google Shape;162;p16"/>
          <p:cNvSpPr txBox="1">
            <a:spLocks noGrp="1"/>
          </p:cNvSpPr>
          <p:nvPr>
            <p:ph type="body" idx="3"/>
          </p:nvPr>
        </p:nvSpPr>
        <p:spPr>
          <a:xfrm>
            <a:off x="457200" y="4450976"/>
            <a:ext cx="8229600" cy="7620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63" name="Google Shape;163;p16"/>
          <p:cNvSpPr txBox="1">
            <a:spLocks noGrp="1"/>
          </p:cNvSpPr>
          <p:nvPr>
            <p:ph type="body" idx="4"/>
          </p:nvPr>
        </p:nvSpPr>
        <p:spPr>
          <a:xfrm>
            <a:off x="457200" y="3567952"/>
            <a:ext cx="8229600" cy="7620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64" name="Google Shape;164;p16"/>
          <p:cNvSpPr txBox="1">
            <a:spLocks noGrp="1"/>
          </p:cNvSpPr>
          <p:nvPr>
            <p:ph type="body" idx="5"/>
          </p:nvPr>
        </p:nvSpPr>
        <p:spPr>
          <a:xfrm>
            <a:off x="457200" y="5289176"/>
            <a:ext cx="8229600" cy="7620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5_Title and Content">
  <p:cSld name="5_Title and Content">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7" name="Google Shape;167;p17"/>
          <p:cNvSpPr txBox="1">
            <a:spLocks noGrp="1"/>
          </p:cNvSpPr>
          <p:nvPr>
            <p:ph type="body" idx="1"/>
          </p:nvPr>
        </p:nvSpPr>
        <p:spPr>
          <a:xfrm>
            <a:off x="457200" y="1600201"/>
            <a:ext cx="8229600" cy="609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68" name="Google Shape;168;p17"/>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69" name="Google Shape;169;p17"/>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70" name="Google Shape;170;p17"/>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171" name="Google Shape;171;p17"/>
          <p:cNvSpPr txBox="1">
            <a:spLocks noGrp="1"/>
          </p:cNvSpPr>
          <p:nvPr>
            <p:ph type="body" idx="2"/>
          </p:nvPr>
        </p:nvSpPr>
        <p:spPr>
          <a:xfrm>
            <a:off x="459729" y="2256526"/>
            <a:ext cx="8229600" cy="609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72" name="Google Shape;172;p17"/>
          <p:cNvSpPr txBox="1">
            <a:spLocks noGrp="1"/>
          </p:cNvSpPr>
          <p:nvPr>
            <p:ph type="body" idx="3"/>
          </p:nvPr>
        </p:nvSpPr>
        <p:spPr>
          <a:xfrm>
            <a:off x="452718" y="2912851"/>
            <a:ext cx="8229600" cy="609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73" name="Google Shape;173;p17"/>
          <p:cNvSpPr txBox="1">
            <a:spLocks noGrp="1"/>
          </p:cNvSpPr>
          <p:nvPr>
            <p:ph type="body" idx="4"/>
          </p:nvPr>
        </p:nvSpPr>
        <p:spPr>
          <a:xfrm>
            <a:off x="434789" y="3564694"/>
            <a:ext cx="8229600" cy="609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74" name="Google Shape;174;p17"/>
          <p:cNvSpPr txBox="1">
            <a:spLocks noGrp="1"/>
          </p:cNvSpPr>
          <p:nvPr>
            <p:ph type="body" idx="5"/>
          </p:nvPr>
        </p:nvSpPr>
        <p:spPr>
          <a:xfrm>
            <a:off x="434789" y="4225501"/>
            <a:ext cx="8229600" cy="609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75" name="Google Shape;175;p17"/>
          <p:cNvSpPr txBox="1">
            <a:spLocks noGrp="1"/>
          </p:cNvSpPr>
          <p:nvPr>
            <p:ph type="body" idx="6"/>
          </p:nvPr>
        </p:nvSpPr>
        <p:spPr>
          <a:xfrm>
            <a:off x="452718" y="4859550"/>
            <a:ext cx="8229600" cy="609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76" name="Google Shape;176;p17"/>
          <p:cNvSpPr txBox="1">
            <a:spLocks noGrp="1"/>
          </p:cNvSpPr>
          <p:nvPr>
            <p:ph type="body" idx="7"/>
          </p:nvPr>
        </p:nvSpPr>
        <p:spPr>
          <a:xfrm>
            <a:off x="452718" y="5548475"/>
            <a:ext cx="8229600" cy="609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Figure + Caption">
  <p:cSld name="Figure + Caption">
    <p:spTree>
      <p:nvGrpSpPr>
        <p:cNvPr id="1" name="Shape 177"/>
        <p:cNvGrpSpPr/>
        <p:nvPr/>
      </p:nvGrpSpPr>
      <p:grpSpPr>
        <a:xfrm>
          <a:off x="0" y="0"/>
          <a:ext cx="0" cy="0"/>
          <a:chOff x="0" y="0"/>
          <a:chExt cx="0" cy="0"/>
        </a:xfrm>
      </p:grpSpPr>
      <p:sp>
        <p:nvSpPr>
          <p:cNvPr id="178" name="Google Shape;178;p18"/>
          <p:cNvSpPr txBox="1">
            <a:spLocks noGrp="1"/>
          </p:cNvSpPr>
          <p:nvPr>
            <p:ph type="title"/>
          </p:nvPr>
        </p:nvSpPr>
        <p:spPr>
          <a:xfrm>
            <a:off x="457200" y="228600"/>
            <a:ext cx="8229600" cy="1066800"/>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rgbClr val="007FA3"/>
              </a:buClr>
              <a:buSzPts val="3400"/>
              <a:buFont typeface="Arial"/>
              <a:buNone/>
              <a:defRPr sz="34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9" name="Google Shape;179;p18"/>
          <p:cNvSpPr txBox="1">
            <a:spLocks noGrp="1"/>
          </p:cNvSpPr>
          <p:nvPr>
            <p:ph type="body" idx="1"/>
          </p:nvPr>
        </p:nvSpPr>
        <p:spPr>
          <a:xfrm>
            <a:off x="457200" y="5368160"/>
            <a:ext cx="8229600" cy="916856"/>
          </a:xfrm>
          <a:prstGeom prst="rect">
            <a:avLst/>
          </a:prstGeom>
          <a:noFill/>
          <a:ln>
            <a:noFill/>
          </a:ln>
        </p:spPr>
        <p:txBody>
          <a:bodyPr spcFirstLastPara="1" wrap="square" lIns="0" tIns="0" rIns="0" bIns="0" anchor="b" anchorCtr="0"/>
          <a:lstStyle>
            <a:lvl1pPr marL="457200" marR="0" lvl="0" indent="-228600" algn="l" rtl="0">
              <a:spcBef>
                <a:spcPts val="0"/>
              </a:spcBef>
              <a:spcAft>
                <a:spcPts val="0"/>
              </a:spcAft>
              <a:buClr>
                <a:srgbClr val="007FA3"/>
              </a:buClr>
              <a:buSzPts val="800"/>
              <a:buFont typeface="Arial"/>
              <a:buNone/>
              <a:defRPr sz="8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rgbClr val="007FA3"/>
              </a:buClr>
              <a:buSzPts val="1600"/>
              <a:buFont typeface="Noto Sans Symbols"/>
              <a:buNone/>
              <a:defRPr sz="16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80" name="Google Shape;180;p18"/>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81" name="Google Shape;181;p18"/>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82" name="Google Shape;182;p18"/>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dk1"/>
                </a:solidFill>
                <a:latin typeface="Arial"/>
                <a:ea typeface="Arial"/>
                <a:cs typeface="Arial"/>
                <a:sym typeface="Arial"/>
              </a:defRPr>
            </a:lvl1pPr>
            <a:lvl2pPr marL="0" marR="0" lvl="1" indent="0" algn="r" rtl="0">
              <a:spcBef>
                <a:spcPts val="0"/>
              </a:spcBef>
              <a:buNone/>
              <a:defRPr sz="900">
                <a:solidFill>
                  <a:schemeClr val="dk1"/>
                </a:solidFill>
                <a:latin typeface="Arial"/>
                <a:ea typeface="Arial"/>
                <a:cs typeface="Arial"/>
                <a:sym typeface="Arial"/>
              </a:defRPr>
            </a:lvl2pPr>
            <a:lvl3pPr marL="0" marR="0" lvl="2" indent="0" algn="r" rtl="0">
              <a:spcBef>
                <a:spcPts val="0"/>
              </a:spcBef>
              <a:buNone/>
              <a:defRPr sz="900">
                <a:solidFill>
                  <a:schemeClr val="dk1"/>
                </a:solidFill>
                <a:latin typeface="Arial"/>
                <a:ea typeface="Arial"/>
                <a:cs typeface="Arial"/>
                <a:sym typeface="Arial"/>
              </a:defRPr>
            </a:lvl3pPr>
            <a:lvl4pPr marL="0" marR="0" lvl="3" indent="0" algn="r" rtl="0">
              <a:spcBef>
                <a:spcPts val="0"/>
              </a:spcBef>
              <a:buNone/>
              <a:defRPr sz="900">
                <a:solidFill>
                  <a:schemeClr val="dk1"/>
                </a:solidFill>
                <a:latin typeface="Arial"/>
                <a:ea typeface="Arial"/>
                <a:cs typeface="Arial"/>
                <a:sym typeface="Arial"/>
              </a:defRPr>
            </a:lvl4pPr>
            <a:lvl5pPr marL="0" marR="0" lvl="4" indent="0" algn="r" rtl="0">
              <a:spcBef>
                <a:spcPts val="0"/>
              </a:spcBef>
              <a:buNone/>
              <a:defRPr sz="900">
                <a:solidFill>
                  <a:schemeClr val="dk1"/>
                </a:solidFill>
                <a:latin typeface="Arial"/>
                <a:ea typeface="Arial"/>
                <a:cs typeface="Arial"/>
                <a:sym typeface="Arial"/>
              </a:defRPr>
            </a:lvl5pPr>
            <a:lvl6pPr marL="0" marR="0" lvl="5" indent="0" algn="r" rtl="0">
              <a:spcBef>
                <a:spcPts val="0"/>
              </a:spcBef>
              <a:buNone/>
              <a:defRPr sz="900">
                <a:solidFill>
                  <a:schemeClr val="dk1"/>
                </a:solidFill>
                <a:latin typeface="Arial"/>
                <a:ea typeface="Arial"/>
                <a:cs typeface="Arial"/>
                <a:sym typeface="Arial"/>
              </a:defRPr>
            </a:lvl6pPr>
            <a:lvl7pPr marL="0" marR="0" lvl="6" indent="0" algn="r" rtl="0">
              <a:spcBef>
                <a:spcPts val="0"/>
              </a:spcBef>
              <a:buNone/>
              <a:defRPr sz="900">
                <a:solidFill>
                  <a:schemeClr val="dk1"/>
                </a:solidFill>
                <a:latin typeface="Arial"/>
                <a:ea typeface="Arial"/>
                <a:cs typeface="Arial"/>
                <a:sym typeface="Arial"/>
              </a:defRPr>
            </a:lvl7pPr>
            <a:lvl8pPr marL="0" marR="0" lvl="7" indent="0" algn="r" rtl="0">
              <a:spcBef>
                <a:spcPts val="0"/>
              </a:spcBef>
              <a:buNone/>
              <a:defRPr sz="900">
                <a:solidFill>
                  <a:schemeClr val="dk1"/>
                </a:solidFill>
                <a:latin typeface="Arial"/>
                <a:ea typeface="Arial"/>
                <a:cs typeface="Arial"/>
                <a:sym typeface="Arial"/>
              </a:defRPr>
            </a:lvl8pPr>
            <a:lvl9pPr marL="0" marR="0" lvl="8" indent="0" algn="r" rtl="0">
              <a:spcBef>
                <a:spcPts val="0"/>
              </a:spcBef>
              <a:buNone/>
              <a:defRPr sz="9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183" name="Google Shape;183;p18"/>
          <p:cNvSpPr txBox="1"/>
          <p:nvPr/>
        </p:nvSpPr>
        <p:spPr>
          <a:xfrm>
            <a:off x="7848600" y="6428601"/>
            <a:ext cx="740520"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dirty="0">
                <a:solidFill>
                  <a:schemeClr val="dk1"/>
                </a:solidFill>
                <a:latin typeface="Arial"/>
                <a:ea typeface="Arial"/>
                <a:cs typeface="Arial"/>
                <a:sym typeface="Arial"/>
              </a:rPr>
              <a:t>Slide - </a:t>
            </a:r>
            <a:fld id="{00000000-1234-1234-1234-123412341234}" type="slidenum">
              <a:rPr lang="en-US" sz="1000">
                <a:solidFill>
                  <a:schemeClr val="dk1"/>
                </a:solidFill>
                <a:latin typeface="Arial"/>
                <a:ea typeface="Arial"/>
                <a:cs typeface="Arial"/>
                <a:sym typeface="Arial"/>
              </a:rPr>
              <a:t>‹#›</a:t>
            </a:fld>
            <a:endParaRPr sz="1000" dirty="0">
              <a:solidFill>
                <a:schemeClr val="dk1"/>
              </a:solidFill>
              <a:latin typeface="Arial"/>
              <a:ea typeface="Arial"/>
              <a:cs typeface="Arial"/>
              <a:sym typeface="Arial"/>
            </a:endParaRPr>
          </a:p>
        </p:txBody>
      </p:sp>
      <p:pic>
        <p:nvPicPr>
          <p:cNvPr id="184" name="Google Shape;184;p18" descr="Pearson Logo"/>
          <p:cNvPicPr preferRelativeResize="0"/>
          <p:nvPr/>
        </p:nvPicPr>
        <p:blipFill rotWithShape="1">
          <a:blip r:embed="rId2">
            <a:alphaModFix/>
          </a:blip>
          <a:srcRect/>
          <a:stretch/>
        </p:blipFill>
        <p:spPr>
          <a:xfrm>
            <a:off x="457200" y="6376789"/>
            <a:ext cx="918000" cy="279915"/>
          </a:xfrm>
          <a:prstGeom prst="rect">
            <a:avLst/>
          </a:prstGeom>
          <a:noFill/>
          <a:ln>
            <a:noFill/>
          </a:ln>
        </p:spPr>
      </p:pic>
      <p:sp>
        <p:nvSpPr>
          <p:cNvPr id="11" name="Google Shape;16;p1"/>
          <p:cNvSpPr txBox="1"/>
          <p:nvPr userDrawn="1"/>
        </p:nvSpPr>
        <p:spPr>
          <a:xfrm>
            <a:off x="1676400" y="6403200"/>
            <a:ext cx="60198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dirty="0">
                <a:solidFill>
                  <a:schemeClr val="dk1"/>
                </a:solidFill>
                <a:latin typeface="Verdana"/>
                <a:ea typeface="Verdana"/>
                <a:cs typeface="Verdana"/>
                <a:sym typeface="Verdana"/>
              </a:rPr>
              <a:t>Copyright © </a:t>
            </a:r>
            <a:r>
              <a:rPr lang="en-US" sz="1200" b="0" i="0" u="none" strike="noStrike" cap="none" dirty="0" smtClean="0">
                <a:solidFill>
                  <a:schemeClr val="dk1"/>
                </a:solidFill>
                <a:latin typeface="Verdana"/>
                <a:ea typeface="Verdana"/>
                <a:cs typeface="Verdana"/>
                <a:sym typeface="Verdana"/>
              </a:rPr>
              <a:t>2020, 2016</a:t>
            </a:r>
            <a:r>
              <a:rPr lang="en-US" sz="1200" b="0" i="0" u="none" strike="noStrike" cap="none" dirty="0">
                <a:solidFill>
                  <a:schemeClr val="dk1"/>
                </a:solidFill>
                <a:latin typeface="Verdana"/>
                <a:ea typeface="Verdana"/>
                <a:cs typeface="Verdana"/>
                <a:sym typeface="Verdana"/>
              </a:rPr>
              <a:t>, 2013 Pearson Education, Inc. All Rights Reserved</a:t>
            </a:r>
            <a:endParaRPr sz="1200" b="0" i="0" u="none" strike="noStrike" cap="none" dirty="0">
              <a:solidFill>
                <a:schemeClr val="dk1"/>
              </a:solidFill>
              <a:latin typeface="Verdana"/>
              <a:ea typeface="Verdana"/>
              <a:cs typeface="Verdana"/>
              <a:sym typeface="Verdan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6"/>
        <p:cNvGrpSpPr/>
        <p:nvPr/>
      </p:nvGrpSpPr>
      <p:grpSpPr>
        <a:xfrm>
          <a:off x="0" y="0"/>
          <a:ext cx="0" cy="0"/>
          <a:chOff x="0" y="0"/>
          <a:chExt cx="0" cy="0"/>
        </a:xfrm>
      </p:grpSpPr>
      <p:sp>
        <p:nvSpPr>
          <p:cNvPr id="187" name="Google Shape;187;p19"/>
          <p:cNvSpPr txBox="1">
            <a:spLocks noGrp="1"/>
          </p:cNvSpPr>
          <p:nvPr>
            <p:ph type="title"/>
          </p:nvPr>
        </p:nvSpPr>
        <p:spPr>
          <a:xfrm>
            <a:off x="685800" y="1447800"/>
            <a:ext cx="7772400" cy="2152651"/>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400"/>
              <a:buFont typeface="Arial"/>
              <a:buNone/>
              <a:defRPr sz="34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8" name="Google Shape;188;p19"/>
          <p:cNvSpPr txBox="1">
            <a:spLocks noGrp="1"/>
          </p:cNvSpPr>
          <p:nvPr>
            <p:ph type="body" idx="1"/>
          </p:nvPr>
        </p:nvSpPr>
        <p:spPr>
          <a:xfrm>
            <a:off x="674687" y="3962400"/>
            <a:ext cx="7794627" cy="175260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Clr>
                <a:srgbClr val="007FA3"/>
              </a:buClr>
              <a:buSzPts val="1600"/>
              <a:buFont typeface="Arial"/>
              <a:buNone/>
              <a:defRPr sz="1600" b="0" i="0" u="none" strike="noStrike" cap="none">
                <a:solidFill>
                  <a:srgbClr val="007FA3"/>
                </a:solidFill>
                <a:latin typeface="Arial"/>
                <a:ea typeface="Arial"/>
                <a:cs typeface="Arial"/>
                <a:sym typeface="Arial"/>
              </a:defRPr>
            </a:lvl1pPr>
            <a:lvl2pPr marL="914400" marR="0" lvl="1" indent="-228600" algn="l" rtl="0">
              <a:spcBef>
                <a:spcPts val="600"/>
              </a:spcBef>
              <a:spcAft>
                <a:spcPts val="0"/>
              </a:spcAft>
              <a:buClr>
                <a:srgbClr val="007FA3"/>
              </a:buClr>
              <a:buSzPts val="1800"/>
              <a:buFont typeface="Arial"/>
              <a:buNone/>
              <a:defRPr sz="1800" b="0" i="0" u="none" strike="noStrike" cap="none">
                <a:solidFill>
                  <a:srgbClr val="888888"/>
                </a:solidFill>
                <a:latin typeface="Arial"/>
                <a:ea typeface="Arial"/>
                <a:cs typeface="Arial"/>
                <a:sym typeface="Arial"/>
              </a:defRPr>
            </a:lvl2pPr>
            <a:lvl3pPr marL="1371600" marR="0" lvl="2" indent="-228600" algn="l" rtl="0">
              <a:spcBef>
                <a:spcPts val="600"/>
              </a:spcBef>
              <a:spcAft>
                <a:spcPts val="0"/>
              </a:spcAft>
              <a:buClr>
                <a:srgbClr val="007FA3"/>
              </a:buClr>
              <a:buSzPts val="1600"/>
              <a:buFont typeface="Noto Sans Symbols"/>
              <a:buNone/>
              <a:defRPr sz="1600" b="0" i="0" u="none" strike="noStrike" cap="none">
                <a:solidFill>
                  <a:srgbClr val="888888"/>
                </a:solidFill>
                <a:latin typeface="Arial"/>
                <a:ea typeface="Arial"/>
                <a:cs typeface="Arial"/>
                <a:sym typeface="Arial"/>
              </a:defRPr>
            </a:lvl3pPr>
            <a:lvl4pPr marL="1828800" marR="0" lvl="3" indent="-228600" algn="l" rtl="0">
              <a:spcBef>
                <a:spcPts val="6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rtl="0">
              <a:spcBef>
                <a:spcPts val="6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rtl="0">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rtl="0">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rtl="0">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rtl="0">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189" name="Google Shape;189;p19"/>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90" name="Google Shape;190;p19"/>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91" name="Google Shape;191;p19"/>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92"/>
        <p:cNvGrpSpPr/>
        <p:nvPr/>
      </p:nvGrpSpPr>
      <p:grpSpPr>
        <a:xfrm>
          <a:off x="0" y="0"/>
          <a:ext cx="0" cy="0"/>
          <a:chOff x="0" y="0"/>
          <a:chExt cx="0" cy="0"/>
        </a:xfrm>
      </p:grpSpPr>
      <p:sp>
        <p:nvSpPr>
          <p:cNvPr id="193" name="Google Shape;193;p2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4" name="Google Shape;194;p20"/>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95" name="Google Shape;195;p20"/>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96" name="Google Shape;196;p20"/>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197"/>
        <p:cNvGrpSpPr/>
        <p:nvPr/>
      </p:nvGrpSpPr>
      <p:grpSpPr>
        <a:xfrm>
          <a:off x="0" y="0"/>
          <a:ext cx="0" cy="0"/>
          <a:chOff x="0" y="0"/>
          <a:chExt cx="0" cy="0"/>
        </a:xfrm>
      </p:grpSpPr>
      <p:sp>
        <p:nvSpPr>
          <p:cNvPr id="198" name="Google Shape;198;p2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99" name="Google Shape;199;p2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200" name="Google Shape;200;p2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dk1"/>
                </a:solidFill>
                <a:latin typeface="Arial"/>
                <a:ea typeface="Arial"/>
                <a:cs typeface="Arial"/>
                <a:sym typeface="Arial"/>
              </a:defRPr>
            </a:lvl1pPr>
            <a:lvl2pPr marL="0" marR="0" lvl="1" indent="0" algn="r" rtl="0">
              <a:spcBef>
                <a:spcPts val="0"/>
              </a:spcBef>
              <a:buNone/>
              <a:defRPr sz="900">
                <a:solidFill>
                  <a:schemeClr val="dk1"/>
                </a:solidFill>
                <a:latin typeface="Arial"/>
                <a:ea typeface="Arial"/>
                <a:cs typeface="Arial"/>
                <a:sym typeface="Arial"/>
              </a:defRPr>
            </a:lvl2pPr>
            <a:lvl3pPr marL="0" marR="0" lvl="2" indent="0" algn="r" rtl="0">
              <a:spcBef>
                <a:spcPts val="0"/>
              </a:spcBef>
              <a:buNone/>
              <a:defRPr sz="900">
                <a:solidFill>
                  <a:schemeClr val="dk1"/>
                </a:solidFill>
                <a:latin typeface="Arial"/>
                <a:ea typeface="Arial"/>
                <a:cs typeface="Arial"/>
                <a:sym typeface="Arial"/>
              </a:defRPr>
            </a:lvl3pPr>
            <a:lvl4pPr marL="0" marR="0" lvl="3" indent="0" algn="r" rtl="0">
              <a:spcBef>
                <a:spcPts val="0"/>
              </a:spcBef>
              <a:buNone/>
              <a:defRPr sz="900">
                <a:solidFill>
                  <a:schemeClr val="dk1"/>
                </a:solidFill>
                <a:latin typeface="Arial"/>
                <a:ea typeface="Arial"/>
                <a:cs typeface="Arial"/>
                <a:sym typeface="Arial"/>
              </a:defRPr>
            </a:lvl4pPr>
            <a:lvl5pPr marL="0" marR="0" lvl="4" indent="0" algn="r" rtl="0">
              <a:spcBef>
                <a:spcPts val="0"/>
              </a:spcBef>
              <a:buNone/>
              <a:defRPr sz="900">
                <a:solidFill>
                  <a:schemeClr val="dk1"/>
                </a:solidFill>
                <a:latin typeface="Arial"/>
                <a:ea typeface="Arial"/>
                <a:cs typeface="Arial"/>
                <a:sym typeface="Arial"/>
              </a:defRPr>
            </a:lvl5pPr>
            <a:lvl6pPr marL="0" marR="0" lvl="5" indent="0" algn="r" rtl="0">
              <a:spcBef>
                <a:spcPts val="0"/>
              </a:spcBef>
              <a:buNone/>
              <a:defRPr sz="900">
                <a:solidFill>
                  <a:schemeClr val="dk1"/>
                </a:solidFill>
                <a:latin typeface="Arial"/>
                <a:ea typeface="Arial"/>
                <a:cs typeface="Arial"/>
                <a:sym typeface="Arial"/>
              </a:defRPr>
            </a:lvl6pPr>
            <a:lvl7pPr marL="0" marR="0" lvl="6" indent="0" algn="r" rtl="0">
              <a:spcBef>
                <a:spcPts val="0"/>
              </a:spcBef>
              <a:buNone/>
              <a:defRPr sz="900">
                <a:solidFill>
                  <a:schemeClr val="dk1"/>
                </a:solidFill>
                <a:latin typeface="Arial"/>
                <a:ea typeface="Arial"/>
                <a:cs typeface="Arial"/>
                <a:sym typeface="Arial"/>
              </a:defRPr>
            </a:lvl7pPr>
            <a:lvl8pPr marL="0" marR="0" lvl="7" indent="0" algn="r" rtl="0">
              <a:spcBef>
                <a:spcPts val="0"/>
              </a:spcBef>
              <a:buNone/>
              <a:defRPr sz="900">
                <a:solidFill>
                  <a:schemeClr val="dk1"/>
                </a:solidFill>
                <a:latin typeface="Arial"/>
                <a:ea typeface="Arial"/>
                <a:cs typeface="Arial"/>
                <a:sym typeface="Arial"/>
              </a:defRPr>
            </a:lvl8pPr>
            <a:lvl9pPr marL="0" marR="0" lvl="8" indent="0" algn="r" rtl="0">
              <a:spcBef>
                <a:spcPts val="0"/>
              </a:spcBef>
              <a:buNone/>
              <a:defRPr sz="9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201" name="Google Shape;201;p21"/>
          <p:cNvSpPr txBox="1"/>
          <p:nvPr/>
        </p:nvSpPr>
        <p:spPr>
          <a:xfrm>
            <a:off x="7848600" y="6428601"/>
            <a:ext cx="740520"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dirty="0">
                <a:solidFill>
                  <a:schemeClr val="dk1"/>
                </a:solidFill>
                <a:latin typeface="Arial"/>
                <a:ea typeface="Arial"/>
                <a:cs typeface="Arial"/>
                <a:sym typeface="Arial"/>
              </a:rPr>
              <a:t>Slide - </a:t>
            </a:r>
            <a:fld id="{00000000-1234-1234-1234-123412341234}" type="slidenum">
              <a:rPr lang="en-US" sz="1000">
                <a:solidFill>
                  <a:schemeClr val="dk1"/>
                </a:solidFill>
                <a:latin typeface="Arial"/>
                <a:ea typeface="Arial"/>
                <a:cs typeface="Arial"/>
                <a:sym typeface="Arial"/>
              </a:rPr>
              <a:t>‹#›</a:t>
            </a:fld>
            <a:endParaRPr sz="1000" dirty="0">
              <a:solidFill>
                <a:schemeClr val="dk1"/>
              </a:solidFill>
              <a:latin typeface="Arial"/>
              <a:ea typeface="Arial"/>
              <a:cs typeface="Arial"/>
              <a:sym typeface="Arial"/>
            </a:endParaRPr>
          </a:p>
        </p:txBody>
      </p:sp>
      <p:pic>
        <p:nvPicPr>
          <p:cNvPr id="202" name="Google Shape;202;p21" descr="Pearson Logo"/>
          <p:cNvPicPr preferRelativeResize="0"/>
          <p:nvPr/>
        </p:nvPicPr>
        <p:blipFill rotWithShape="1">
          <a:blip r:embed="rId2">
            <a:alphaModFix/>
          </a:blip>
          <a:srcRect/>
          <a:stretch/>
        </p:blipFill>
        <p:spPr>
          <a:xfrm>
            <a:off x="457200" y="6376789"/>
            <a:ext cx="918000" cy="279915"/>
          </a:xfrm>
          <a:prstGeom prst="rect">
            <a:avLst/>
          </a:prstGeom>
          <a:noFill/>
          <a:ln>
            <a:noFill/>
          </a:ln>
        </p:spPr>
      </p:pic>
      <p:sp>
        <p:nvSpPr>
          <p:cNvPr id="9" name="Google Shape;16;p1"/>
          <p:cNvSpPr txBox="1"/>
          <p:nvPr userDrawn="1"/>
        </p:nvSpPr>
        <p:spPr>
          <a:xfrm>
            <a:off x="1676400" y="6403200"/>
            <a:ext cx="60198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dirty="0">
                <a:solidFill>
                  <a:schemeClr val="dk1"/>
                </a:solidFill>
                <a:latin typeface="Verdana"/>
                <a:ea typeface="Verdana"/>
                <a:cs typeface="Verdana"/>
                <a:sym typeface="Verdana"/>
              </a:rPr>
              <a:t>Copyright © </a:t>
            </a:r>
            <a:r>
              <a:rPr lang="en-US" sz="1200" b="0" i="0" u="none" strike="noStrike" cap="none" dirty="0" smtClean="0">
                <a:solidFill>
                  <a:schemeClr val="dk1"/>
                </a:solidFill>
                <a:latin typeface="Verdana"/>
                <a:ea typeface="Verdana"/>
                <a:cs typeface="Verdana"/>
                <a:sym typeface="Verdana"/>
              </a:rPr>
              <a:t>2020, 2016</a:t>
            </a:r>
            <a:r>
              <a:rPr lang="en-US" sz="1200" b="0" i="0" u="none" strike="noStrike" cap="none" dirty="0">
                <a:solidFill>
                  <a:schemeClr val="dk1"/>
                </a:solidFill>
                <a:latin typeface="Verdana"/>
                <a:ea typeface="Verdana"/>
                <a:cs typeface="Verdana"/>
                <a:sym typeface="Verdana"/>
              </a:rPr>
              <a:t>, 2013 Pearson Education, Inc. All Rights Reserved</a:t>
            </a:r>
            <a:endParaRPr sz="1200" b="0" i="0" u="none" strike="noStrike" cap="none" dirty="0">
              <a:solidFill>
                <a:schemeClr val="dk1"/>
              </a:solidFill>
              <a:latin typeface="Verdana"/>
              <a:ea typeface="Verdana"/>
              <a:cs typeface="Verdana"/>
              <a:sym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3"/>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32" name="Google Shape;32;p3"/>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33" name="Google Shape;33;p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34" name="Google Shape;34;p3"/>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4 Content">
  <p:cSld name="Title and 4 Content">
    <p:spTree>
      <p:nvGrpSpPr>
        <p:cNvPr id="1" name="Shape 204"/>
        <p:cNvGrpSpPr/>
        <p:nvPr/>
      </p:nvGrpSpPr>
      <p:grpSpPr>
        <a:xfrm>
          <a:off x="0" y="0"/>
          <a:ext cx="0" cy="0"/>
          <a:chOff x="0" y="0"/>
          <a:chExt cx="0" cy="0"/>
        </a:xfrm>
      </p:grpSpPr>
      <p:sp>
        <p:nvSpPr>
          <p:cNvPr id="205" name="Google Shape;205;p22"/>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6" name="Google Shape;206;p22"/>
          <p:cNvSpPr txBox="1">
            <a:spLocks noGrp="1"/>
          </p:cNvSpPr>
          <p:nvPr>
            <p:ph type="body" idx="1"/>
          </p:nvPr>
        </p:nvSpPr>
        <p:spPr>
          <a:xfrm>
            <a:off x="457200" y="1600200"/>
            <a:ext cx="82296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07" name="Google Shape;207;p22"/>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208" name="Google Shape;208;p22"/>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209" name="Google Shape;209;p22"/>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210" name="Google Shape;210;p22"/>
          <p:cNvSpPr txBox="1">
            <a:spLocks noGrp="1"/>
          </p:cNvSpPr>
          <p:nvPr>
            <p:ph type="body" idx="2"/>
          </p:nvPr>
        </p:nvSpPr>
        <p:spPr>
          <a:xfrm>
            <a:off x="473720" y="2641680"/>
            <a:ext cx="82296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11" name="Google Shape;211;p22"/>
          <p:cNvSpPr txBox="1">
            <a:spLocks noGrp="1"/>
          </p:cNvSpPr>
          <p:nvPr>
            <p:ph type="body" idx="3"/>
          </p:nvPr>
        </p:nvSpPr>
        <p:spPr>
          <a:xfrm>
            <a:off x="457200" y="3683160"/>
            <a:ext cx="82296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12" name="Google Shape;212;p22"/>
          <p:cNvSpPr txBox="1">
            <a:spLocks noGrp="1"/>
          </p:cNvSpPr>
          <p:nvPr>
            <p:ph type="body" idx="4"/>
          </p:nvPr>
        </p:nvSpPr>
        <p:spPr>
          <a:xfrm>
            <a:off x="457200" y="4724640"/>
            <a:ext cx="82296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5 Content">
  <p:cSld name="Title and 5 Content">
    <p:spTree>
      <p:nvGrpSpPr>
        <p:cNvPr id="1" name="Shape 213"/>
        <p:cNvGrpSpPr/>
        <p:nvPr/>
      </p:nvGrpSpPr>
      <p:grpSpPr>
        <a:xfrm>
          <a:off x="0" y="0"/>
          <a:ext cx="0" cy="0"/>
          <a:chOff x="0" y="0"/>
          <a:chExt cx="0" cy="0"/>
        </a:xfrm>
      </p:grpSpPr>
      <p:sp>
        <p:nvSpPr>
          <p:cNvPr id="214" name="Google Shape;214;p2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5" name="Google Shape;215;p23"/>
          <p:cNvSpPr txBox="1">
            <a:spLocks noGrp="1"/>
          </p:cNvSpPr>
          <p:nvPr>
            <p:ph type="body" idx="1"/>
          </p:nvPr>
        </p:nvSpPr>
        <p:spPr>
          <a:xfrm>
            <a:off x="457200" y="1447801"/>
            <a:ext cx="8229600" cy="609600"/>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16" name="Google Shape;216;p23"/>
          <p:cNvSpPr txBox="1">
            <a:spLocks noGrp="1"/>
          </p:cNvSpPr>
          <p:nvPr>
            <p:ph type="body" idx="2"/>
          </p:nvPr>
        </p:nvSpPr>
        <p:spPr>
          <a:xfrm>
            <a:off x="457200" y="2286000"/>
            <a:ext cx="8229600" cy="563563"/>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17" name="Google Shape;217;p23"/>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218" name="Google Shape;218;p2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219" name="Google Shape;219;p23"/>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220" name="Google Shape;220;p23"/>
          <p:cNvSpPr txBox="1">
            <a:spLocks noGrp="1"/>
          </p:cNvSpPr>
          <p:nvPr>
            <p:ph type="body" idx="3"/>
          </p:nvPr>
        </p:nvSpPr>
        <p:spPr>
          <a:xfrm>
            <a:off x="457200" y="3048000"/>
            <a:ext cx="8229600" cy="570589"/>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221" name="Google Shape;221;p23"/>
          <p:cNvSpPr txBox="1">
            <a:spLocks noGrp="1"/>
          </p:cNvSpPr>
          <p:nvPr>
            <p:ph type="body" idx="4"/>
          </p:nvPr>
        </p:nvSpPr>
        <p:spPr>
          <a:xfrm>
            <a:off x="457200" y="3733800"/>
            <a:ext cx="3505200" cy="9144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222" name="Google Shape;222;p23"/>
          <p:cNvSpPr txBox="1">
            <a:spLocks noGrp="1"/>
          </p:cNvSpPr>
          <p:nvPr>
            <p:ph type="body" idx="5"/>
          </p:nvPr>
        </p:nvSpPr>
        <p:spPr>
          <a:xfrm>
            <a:off x="457200" y="4876800"/>
            <a:ext cx="3505200" cy="990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8 Content">
  <p:cSld name="Title and 8 Content">
    <p:spTree>
      <p:nvGrpSpPr>
        <p:cNvPr id="1" name="Shape 223"/>
        <p:cNvGrpSpPr/>
        <p:nvPr/>
      </p:nvGrpSpPr>
      <p:grpSpPr>
        <a:xfrm>
          <a:off x="0" y="0"/>
          <a:ext cx="0" cy="0"/>
          <a:chOff x="0" y="0"/>
          <a:chExt cx="0" cy="0"/>
        </a:xfrm>
      </p:grpSpPr>
      <p:sp>
        <p:nvSpPr>
          <p:cNvPr id="224" name="Google Shape;224;p2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5" name="Google Shape;225;p24"/>
          <p:cNvSpPr txBox="1">
            <a:spLocks noGrp="1"/>
          </p:cNvSpPr>
          <p:nvPr>
            <p:ph type="body" idx="1"/>
          </p:nvPr>
        </p:nvSpPr>
        <p:spPr>
          <a:xfrm>
            <a:off x="457200" y="1447801"/>
            <a:ext cx="3505200" cy="609600"/>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26" name="Google Shape;226;p24"/>
          <p:cNvSpPr txBox="1">
            <a:spLocks noGrp="1"/>
          </p:cNvSpPr>
          <p:nvPr>
            <p:ph type="body" idx="2"/>
          </p:nvPr>
        </p:nvSpPr>
        <p:spPr>
          <a:xfrm>
            <a:off x="457200" y="2286000"/>
            <a:ext cx="3505200" cy="563563"/>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27" name="Google Shape;227;p24"/>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228" name="Google Shape;228;p24"/>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229" name="Google Shape;229;p24"/>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230" name="Google Shape;230;p24"/>
          <p:cNvSpPr txBox="1">
            <a:spLocks noGrp="1"/>
          </p:cNvSpPr>
          <p:nvPr>
            <p:ph type="body" idx="3"/>
          </p:nvPr>
        </p:nvSpPr>
        <p:spPr>
          <a:xfrm>
            <a:off x="457200" y="3048000"/>
            <a:ext cx="3505200" cy="570589"/>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231" name="Google Shape;231;p24"/>
          <p:cNvSpPr txBox="1">
            <a:spLocks noGrp="1"/>
          </p:cNvSpPr>
          <p:nvPr>
            <p:ph type="body" idx="4"/>
          </p:nvPr>
        </p:nvSpPr>
        <p:spPr>
          <a:xfrm>
            <a:off x="457200" y="3733800"/>
            <a:ext cx="3505200" cy="9144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232" name="Google Shape;232;p24"/>
          <p:cNvSpPr txBox="1">
            <a:spLocks noGrp="1"/>
          </p:cNvSpPr>
          <p:nvPr>
            <p:ph type="body" idx="5"/>
          </p:nvPr>
        </p:nvSpPr>
        <p:spPr>
          <a:xfrm>
            <a:off x="4343400" y="3733800"/>
            <a:ext cx="3886200" cy="990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233" name="Google Shape;233;p24"/>
          <p:cNvSpPr txBox="1">
            <a:spLocks noGrp="1"/>
          </p:cNvSpPr>
          <p:nvPr>
            <p:ph type="body" idx="6"/>
          </p:nvPr>
        </p:nvSpPr>
        <p:spPr>
          <a:xfrm>
            <a:off x="457200" y="4876800"/>
            <a:ext cx="3505200" cy="990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234" name="Google Shape;234;p24"/>
          <p:cNvSpPr txBox="1">
            <a:spLocks noGrp="1"/>
          </p:cNvSpPr>
          <p:nvPr>
            <p:ph type="body" idx="7"/>
          </p:nvPr>
        </p:nvSpPr>
        <p:spPr>
          <a:xfrm>
            <a:off x="4343400" y="4874552"/>
            <a:ext cx="3886200" cy="990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235" name="Google Shape;235;p24"/>
          <p:cNvSpPr txBox="1">
            <a:spLocks noGrp="1"/>
          </p:cNvSpPr>
          <p:nvPr>
            <p:ph type="body" idx="8"/>
          </p:nvPr>
        </p:nvSpPr>
        <p:spPr>
          <a:xfrm>
            <a:off x="4343400" y="1494526"/>
            <a:ext cx="3886200" cy="609600"/>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4"/>
          <p:cNvSpPr txBox="1">
            <a:spLocks noGrp="1"/>
          </p:cNvSpPr>
          <p:nvPr>
            <p:ph type="body" idx="1"/>
          </p:nvPr>
        </p:nvSpPr>
        <p:spPr>
          <a:xfrm>
            <a:off x="457200" y="1600201"/>
            <a:ext cx="8229600" cy="12192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38" name="Google Shape;38;p4"/>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39" name="Google Shape;39;p4"/>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0" name="Google Shape;40;p4"/>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41" name="Google Shape;41;p4"/>
          <p:cNvSpPr txBox="1">
            <a:spLocks noGrp="1"/>
          </p:cNvSpPr>
          <p:nvPr>
            <p:ph type="body" idx="2"/>
          </p:nvPr>
        </p:nvSpPr>
        <p:spPr>
          <a:xfrm>
            <a:off x="457200" y="3106611"/>
            <a:ext cx="8229600" cy="12192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42" name="Google Shape;42;p4"/>
          <p:cNvSpPr txBox="1">
            <a:spLocks noGrp="1"/>
          </p:cNvSpPr>
          <p:nvPr>
            <p:ph type="body" idx="3"/>
          </p:nvPr>
        </p:nvSpPr>
        <p:spPr>
          <a:xfrm>
            <a:off x="457200" y="4800600"/>
            <a:ext cx="8229600" cy="12192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5" name="Google Shape;45;p5"/>
          <p:cNvSpPr txBox="1">
            <a:spLocks noGrp="1"/>
          </p:cNvSpPr>
          <p:nvPr>
            <p:ph type="body" idx="1"/>
          </p:nvPr>
        </p:nvSpPr>
        <p:spPr>
          <a:xfrm>
            <a:off x="457200" y="1600201"/>
            <a:ext cx="8229600" cy="19050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46" name="Google Shape;46;p5"/>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7" name="Google Shape;47;p5"/>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8" name="Google Shape;48;p5"/>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49" name="Google Shape;49;p5"/>
          <p:cNvSpPr txBox="1">
            <a:spLocks noGrp="1"/>
          </p:cNvSpPr>
          <p:nvPr>
            <p:ph type="body" idx="2"/>
          </p:nvPr>
        </p:nvSpPr>
        <p:spPr>
          <a:xfrm>
            <a:off x="457200" y="3657600"/>
            <a:ext cx="8229600" cy="2209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ntent">
  <p:cSld name="Title and Two Conten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6"/>
          <p:cNvSpPr txBox="1">
            <a:spLocks noGrp="1"/>
          </p:cNvSpPr>
          <p:nvPr>
            <p:ph type="body" idx="1"/>
          </p:nvPr>
        </p:nvSpPr>
        <p:spPr>
          <a:xfrm>
            <a:off x="457200" y="1600200"/>
            <a:ext cx="8229600" cy="2163763"/>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6"/>
          <p:cNvSpPr txBox="1">
            <a:spLocks noGrp="1"/>
          </p:cNvSpPr>
          <p:nvPr>
            <p:ph type="body" idx="2"/>
          </p:nvPr>
        </p:nvSpPr>
        <p:spPr>
          <a:xfrm>
            <a:off x="457200" y="3962400"/>
            <a:ext cx="8229600" cy="2163763"/>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4" name="Google Shape;54;p6"/>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55" name="Google Shape;55;p6"/>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56" name="Google Shape;56;p6"/>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7 Content">
  <p:cSld name="Title and 7 Content">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9" name="Google Shape;59;p7"/>
          <p:cNvSpPr txBox="1">
            <a:spLocks noGrp="1"/>
          </p:cNvSpPr>
          <p:nvPr>
            <p:ph type="body" idx="1"/>
          </p:nvPr>
        </p:nvSpPr>
        <p:spPr>
          <a:xfrm>
            <a:off x="457200" y="1447801"/>
            <a:ext cx="8229600" cy="609600"/>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60" name="Google Shape;60;p7"/>
          <p:cNvSpPr txBox="1">
            <a:spLocks noGrp="1"/>
          </p:cNvSpPr>
          <p:nvPr>
            <p:ph type="body" idx="2"/>
          </p:nvPr>
        </p:nvSpPr>
        <p:spPr>
          <a:xfrm>
            <a:off x="457200" y="2286000"/>
            <a:ext cx="8229600" cy="563563"/>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61" name="Google Shape;61;p7"/>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62" name="Google Shape;62;p7"/>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63" name="Google Shape;63;p7"/>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64" name="Google Shape;64;p7"/>
          <p:cNvSpPr txBox="1">
            <a:spLocks noGrp="1"/>
          </p:cNvSpPr>
          <p:nvPr>
            <p:ph type="body" idx="3"/>
          </p:nvPr>
        </p:nvSpPr>
        <p:spPr>
          <a:xfrm>
            <a:off x="457200" y="3048000"/>
            <a:ext cx="8229600" cy="570589"/>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65" name="Google Shape;65;p7"/>
          <p:cNvSpPr txBox="1">
            <a:spLocks noGrp="1"/>
          </p:cNvSpPr>
          <p:nvPr>
            <p:ph type="body" idx="4"/>
          </p:nvPr>
        </p:nvSpPr>
        <p:spPr>
          <a:xfrm>
            <a:off x="457200" y="3733800"/>
            <a:ext cx="3505200" cy="9144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66" name="Google Shape;66;p7"/>
          <p:cNvSpPr txBox="1">
            <a:spLocks noGrp="1"/>
          </p:cNvSpPr>
          <p:nvPr>
            <p:ph type="body" idx="5"/>
          </p:nvPr>
        </p:nvSpPr>
        <p:spPr>
          <a:xfrm>
            <a:off x="4343400" y="3733800"/>
            <a:ext cx="3886200" cy="990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67" name="Google Shape;67;p7"/>
          <p:cNvSpPr txBox="1">
            <a:spLocks noGrp="1"/>
          </p:cNvSpPr>
          <p:nvPr>
            <p:ph type="body" idx="6"/>
          </p:nvPr>
        </p:nvSpPr>
        <p:spPr>
          <a:xfrm>
            <a:off x="457200" y="4876800"/>
            <a:ext cx="3505200" cy="990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68" name="Google Shape;68;p7"/>
          <p:cNvSpPr txBox="1">
            <a:spLocks noGrp="1"/>
          </p:cNvSpPr>
          <p:nvPr>
            <p:ph type="body" idx="7"/>
          </p:nvPr>
        </p:nvSpPr>
        <p:spPr>
          <a:xfrm>
            <a:off x="4343400" y="4874552"/>
            <a:ext cx="3886200" cy="990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3 Content">
  <p:cSld name="Title and 3 Content">
    <p:spTree>
      <p:nvGrpSpPr>
        <p:cNvPr id="1" name="Shape 88"/>
        <p:cNvGrpSpPr/>
        <p:nvPr/>
      </p:nvGrpSpPr>
      <p:grpSpPr>
        <a:xfrm>
          <a:off x="0" y="0"/>
          <a:ext cx="0" cy="0"/>
          <a:chOff x="0" y="0"/>
          <a:chExt cx="0" cy="0"/>
        </a:xfrm>
      </p:grpSpPr>
      <p:sp>
        <p:nvSpPr>
          <p:cNvPr id="89" name="Google Shape;89;p9"/>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0" name="Google Shape;90;p9"/>
          <p:cNvSpPr txBox="1">
            <a:spLocks noGrp="1"/>
          </p:cNvSpPr>
          <p:nvPr>
            <p:ph type="body" idx="1"/>
          </p:nvPr>
        </p:nvSpPr>
        <p:spPr>
          <a:xfrm>
            <a:off x="457200" y="1600200"/>
            <a:ext cx="8229600" cy="91933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91" name="Google Shape;91;p9"/>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92" name="Google Shape;92;p9"/>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93" name="Google Shape;93;p9"/>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94" name="Google Shape;94;p9"/>
          <p:cNvSpPr txBox="1">
            <a:spLocks noGrp="1"/>
          </p:cNvSpPr>
          <p:nvPr>
            <p:ph type="body" idx="2"/>
          </p:nvPr>
        </p:nvSpPr>
        <p:spPr>
          <a:xfrm>
            <a:off x="473720" y="2807084"/>
            <a:ext cx="8229600" cy="91933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95" name="Google Shape;95;p9"/>
          <p:cNvSpPr txBox="1">
            <a:spLocks noGrp="1"/>
          </p:cNvSpPr>
          <p:nvPr>
            <p:ph type="body" idx="3"/>
          </p:nvPr>
        </p:nvSpPr>
        <p:spPr>
          <a:xfrm>
            <a:off x="473720" y="4013968"/>
            <a:ext cx="8229600" cy="91933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96"/>
        <p:cNvGrpSpPr/>
        <p:nvPr/>
      </p:nvGrpSpPr>
      <p:grpSpPr>
        <a:xfrm>
          <a:off x="0" y="0"/>
          <a:ext cx="0" cy="0"/>
          <a:chOff x="0" y="0"/>
          <a:chExt cx="0" cy="0"/>
        </a:xfrm>
      </p:grpSpPr>
      <p:sp>
        <p:nvSpPr>
          <p:cNvPr id="97" name="Google Shape;97;p1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8" name="Google Shape;98;p10"/>
          <p:cNvSpPr txBox="1">
            <a:spLocks noGrp="1"/>
          </p:cNvSpPr>
          <p:nvPr>
            <p:ph type="body" idx="1"/>
          </p:nvPr>
        </p:nvSpPr>
        <p:spPr>
          <a:xfrm>
            <a:off x="457200" y="1600201"/>
            <a:ext cx="8229600" cy="8382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99" name="Google Shape;99;p10"/>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00" name="Google Shape;100;p10"/>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01" name="Google Shape;101;p10"/>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102" name="Google Shape;102;p10"/>
          <p:cNvSpPr txBox="1">
            <a:spLocks noGrp="1"/>
          </p:cNvSpPr>
          <p:nvPr>
            <p:ph type="body" idx="2"/>
          </p:nvPr>
        </p:nvSpPr>
        <p:spPr>
          <a:xfrm>
            <a:off x="452718" y="2760451"/>
            <a:ext cx="8229600" cy="8382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03" name="Google Shape;103;p10"/>
          <p:cNvSpPr txBox="1">
            <a:spLocks noGrp="1"/>
          </p:cNvSpPr>
          <p:nvPr>
            <p:ph type="body" idx="3"/>
          </p:nvPr>
        </p:nvSpPr>
        <p:spPr>
          <a:xfrm>
            <a:off x="452718" y="4091710"/>
            <a:ext cx="8229600" cy="8382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04" name="Google Shape;104;p10"/>
          <p:cNvSpPr txBox="1">
            <a:spLocks noGrp="1"/>
          </p:cNvSpPr>
          <p:nvPr>
            <p:ph type="body" idx="4"/>
          </p:nvPr>
        </p:nvSpPr>
        <p:spPr>
          <a:xfrm>
            <a:off x="452718" y="5155500"/>
            <a:ext cx="8229600" cy="8382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6_Title and Content">
  <p:cSld name="6_Title and Content">
    <p:spTree>
      <p:nvGrpSpPr>
        <p:cNvPr id="1" name="Shape 105"/>
        <p:cNvGrpSpPr/>
        <p:nvPr/>
      </p:nvGrpSpPr>
      <p:grpSpPr>
        <a:xfrm>
          <a:off x="0" y="0"/>
          <a:ext cx="0" cy="0"/>
          <a:chOff x="0" y="0"/>
          <a:chExt cx="0" cy="0"/>
        </a:xfrm>
      </p:grpSpPr>
      <p:sp>
        <p:nvSpPr>
          <p:cNvPr id="106" name="Google Shape;106;p1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1"/>
          <p:cNvSpPr txBox="1">
            <a:spLocks noGrp="1"/>
          </p:cNvSpPr>
          <p:nvPr>
            <p:ph type="body" idx="1"/>
          </p:nvPr>
        </p:nvSpPr>
        <p:spPr>
          <a:xfrm>
            <a:off x="457200" y="1600201"/>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08" name="Google Shape;108;p1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09" name="Google Shape;109;p1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10" name="Google Shape;110;p1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111" name="Google Shape;111;p11"/>
          <p:cNvSpPr txBox="1">
            <a:spLocks noGrp="1"/>
          </p:cNvSpPr>
          <p:nvPr>
            <p:ph type="body" idx="2"/>
          </p:nvPr>
        </p:nvSpPr>
        <p:spPr>
          <a:xfrm>
            <a:off x="457200" y="1972351"/>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12" name="Google Shape;112;p11"/>
          <p:cNvSpPr txBox="1">
            <a:spLocks noGrp="1"/>
          </p:cNvSpPr>
          <p:nvPr>
            <p:ph type="body" idx="3"/>
          </p:nvPr>
        </p:nvSpPr>
        <p:spPr>
          <a:xfrm>
            <a:off x="443753" y="2286348"/>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13" name="Google Shape;113;p11"/>
          <p:cNvSpPr txBox="1">
            <a:spLocks noGrp="1"/>
          </p:cNvSpPr>
          <p:nvPr>
            <p:ph type="body" idx="4"/>
          </p:nvPr>
        </p:nvSpPr>
        <p:spPr>
          <a:xfrm>
            <a:off x="457200" y="2598450"/>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14" name="Google Shape;114;p11"/>
          <p:cNvSpPr txBox="1">
            <a:spLocks noGrp="1"/>
          </p:cNvSpPr>
          <p:nvPr>
            <p:ph type="body" idx="5"/>
          </p:nvPr>
        </p:nvSpPr>
        <p:spPr>
          <a:xfrm>
            <a:off x="443753" y="2955376"/>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15" name="Google Shape;115;p11"/>
          <p:cNvSpPr txBox="1">
            <a:spLocks noGrp="1"/>
          </p:cNvSpPr>
          <p:nvPr>
            <p:ph type="body" idx="6"/>
          </p:nvPr>
        </p:nvSpPr>
        <p:spPr>
          <a:xfrm>
            <a:off x="457200" y="3319125"/>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16" name="Google Shape;116;p11"/>
          <p:cNvSpPr txBox="1">
            <a:spLocks noGrp="1"/>
          </p:cNvSpPr>
          <p:nvPr>
            <p:ph type="body" idx="7"/>
          </p:nvPr>
        </p:nvSpPr>
        <p:spPr>
          <a:xfrm>
            <a:off x="457200" y="3615626"/>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17" name="Google Shape;117;p11"/>
          <p:cNvSpPr txBox="1">
            <a:spLocks noGrp="1"/>
          </p:cNvSpPr>
          <p:nvPr>
            <p:ph type="body" idx="8"/>
          </p:nvPr>
        </p:nvSpPr>
        <p:spPr>
          <a:xfrm>
            <a:off x="457200" y="3894066"/>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18" name="Google Shape;118;p11"/>
          <p:cNvSpPr txBox="1">
            <a:spLocks noGrp="1"/>
          </p:cNvSpPr>
          <p:nvPr>
            <p:ph type="body" idx="9"/>
          </p:nvPr>
        </p:nvSpPr>
        <p:spPr>
          <a:xfrm>
            <a:off x="457200" y="4182268"/>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19" name="Google Shape;119;p11"/>
          <p:cNvSpPr txBox="1">
            <a:spLocks noGrp="1"/>
          </p:cNvSpPr>
          <p:nvPr>
            <p:ph type="body" idx="13"/>
          </p:nvPr>
        </p:nvSpPr>
        <p:spPr>
          <a:xfrm>
            <a:off x="457200" y="4524473"/>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20" name="Google Shape;120;p11"/>
          <p:cNvSpPr txBox="1">
            <a:spLocks noGrp="1"/>
          </p:cNvSpPr>
          <p:nvPr>
            <p:ph type="body" idx="14"/>
          </p:nvPr>
        </p:nvSpPr>
        <p:spPr>
          <a:xfrm>
            <a:off x="443753" y="4866678"/>
            <a:ext cx="8229600" cy="304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3" name="Google Shape;13;p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4" name="Google Shape;14;p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0" marR="0" lvl="1" indent="0" algn="r" rtl="0">
              <a:spcBef>
                <a:spcPts val="0"/>
              </a:spcBef>
              <a:buNone/>
              <a:defRPr sz="900" b="0" i="0" u="none" strike="noStrike" cap="none">
                <a:solidFill>
                  <a:schemeClr val="lt1"/>
                </a:solidFill>
                <a:latin typeface="Arial"/>
                <a:ea typeface="Arial"/>
                <a:cs typeface="Arial"/>
                <a:sym typeface="Arial"/>
              </a:defRPr>
            </a:lvl2pPr>
            <a:lvl3pPr marL="0" marR="0" lvl="2" indent="0" algn="r" rtl="0">
              <a:spcBef>
                <a:spcPts val="0"/>
              </a:spcBef>
              <a:buNone/>
              <a:defRPr sz="900" b="0" i="0" u="none" strike="noStrike" cap="none">
                <a:solidFill>
                  <a:schemeClr val="lt1"/>
                </a:solidFill>
                <a:latin typeface="Arial"/>
                <a:ea typeface="Arial"/>
                <a:cs typeface="Arial"/>
                <a:sym typeface="Arial"/>
              </a:defRPr>
            </a:lvl3pPr>
            <a:lvl4pPr marL="0" marR="0" lvl="3" indent="0" algn="r" rtl="0">
              <a:spcBef>
                <a:spcPts val="0"/>
              </a:spcBef>
              <a:buNone/>
              <a:defRPr sz="900" b="0" i="0" u="none" strike="noStrike" cap="none">
                <a:solidFill>
                  <a:schemeClr val="lt1"/>
                </a:solidFill>
                <a:latin typeface="Arial"/>
                <a:ea typeface="Arial"/>
                <a:cs typeface="Arial"/>
                <a:sym typeface="Arial"/>
              </a:defRPr>
            </a:lvl4pPr>
            <a:lvl5pPr marL="0" marR="0" lvl="4" indent="0" algn="r" rtl="0">
              <a:spcBef>
                <a:spcPts val="0"/>
              </a:spcBef>
              <a:buNone/>
              <a:defRPr sz="900" b="0" i="0" u="none" strike="noStrike" cap="none">
                <a:solidFill>
                  <a:schemeClr val="lt1"/>
                </a:solidFill>
                <a:latin typeface="Arial"/>
                <a:ea typeface="Arial"/>
                <a:cs typeface="Arial"/>
                <a:sym typeface="Arial"/>
              </a:defRPr>
            </a:lvl5pPr>
            <a:lvl6pPr marL="0" marR="0" lvl="5" indent="0" algn="r" rtl="0">
              <a:spcBef>
                <a:spcPts val="0"/>
              </a:spcBef>
              <a:buNone/>
              <a:defRPr sz="900" b="0" i="0" u="none" strike="noStrike" cap="none">
                <a:solidFill>
                  <a:schemeClr val="lt1"/>
                </a:solidFill>
                <a:latin typeface="Arial"/>
                <a:ea typeface="Arial"/>
                <a:cs typeface="Arial"/>
                <a:sym typeface="Arial"/>
              </a:defRPr>
            </a:lvl6pPr>
            <a:lvl7pPr marL="0" marR="0" lvl="6" indent="0" algn="r" rtl="0">
              <a:spcBef>
                <a:spcPts val="0"/>
              </a:spcBef>
              <a:buNone/>
              <a:defRPr sz="900" b="0" i="0" u="none" strike="noStrike" cap="none">
                <a:solidFill>
                  <a:schemeClr val="lt1"/>
                </a:solidFill>
                <a:latin typeface="Arial"/>
                <a:ea typeface="Arial"/>
                <a:cs typeface="Arial"/>
                <a:sym typeface="Arial"/>
              </a:defRPr>
            </a:lvl7pPr>
            <a:lvl8pPr marL="0" marR="0" lvl="7" indent="0" algn="r" rtl="0">
              <a:spcBef>
                <a:spcPts val="0"/>
              </a:spcBef>
              <a:buNone/>
              <a:defRPr sz="900" b="0" i="0" u="none" strike="noStrike" cap="none">
                <a:solidFill>
                  <a:schemeClr val="lt1"/>
                </a:solidFill>
                <a:latin typeface="Arial"/>
                <a:ea typeface="Arial"/>
                <a:cs typeface="Arial"/>
                <a:sym typeface="Arial"/>
              </a:defRPr>
            </a:lvl8pPr>
            <a:lvl9pPr marL="0" marR="0" lvl="8" indent="0" algn="r" rtl="0">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pic>
        <p:nvPicPr>
          <p:cNvPr id="15" name="Google Shape;15;p1" descr="Pearson Logo"/>
          <p:cNvPicPr preferRelativeResize="0"/>
          <p:nvPr/>
        </p:nvPicPr>
        <p:blipFill rotWithShape="1">
          <a:blip r:embed="rId24">
            <a:alphaModFix/>
          </a:blip>
          <a:srcRect/>
          <a:stretch/>
        </p:blipFill>
        <p:spPr>
          <a:xfrm>
            <a:off x="457200" y="6376789"/>
            <a:ext cx="918000" cy="279915"/>
          </a:xfrm>
          <a:prstGeom prst="rect">
            <a:avLst/>
          </a:prstGeom>
          <a:noFill/>
          <a:ln>
            <a:noFill/>
          </a:ln>
        </p:spPr>
      </p:pic>
      <p:sp>
        <p:nvSpPr>
          <p:cNvPr id="16" name="Google Shape;16;p1"/>
          <p:cNvSpPr txBox="1"/>
          <p:nvPr/>
        </p:nvSpPr>
        <p:spPr>
          <a:xfrm>
            <a:off x="1676400" y="6403200"/>
            <a:ext cx="60198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dirty="0">
                <a:solidFill>
                  <a:schemeClr val="dk1"/>
                </a:solidFill>
                <a:latin typeface="Verdana"/>
                <a:ea typeface="Verdana"/>
                <a:cs typeface="Verdana"/>
                <a:sym typeface="Verdana"/>
              </a:rPr>
              <a:t>Copyright © </a:t>
            </a:r>
            <a:r>
              <a:rPr lang="en-US" sz="1200" b="0" i="0" u="none" strike="noStrike" cap="none" dirty="0" smtClean="0">
                <a:solidFill>
                  <a:schemeClr val="dk1"/>
                </a:solidFill>
                <a:latin typeface="Verdana"/>
                <a:ea typeface="Verdana"/>
                <a:cs typeface="Verdana"/>
                <a:sym typeface="Verdana"/>
              </a:rPr>
              <a:t>2020, 2016</a:t>
            </a:r>
            <a:r>
              <a:rPr lang="en-US" sz="1200" b="0" i="0" u="none" strike="noStrike" cap="none" dirty="0">
                <a:solidFill>
                  <a:schemeClr val="dk1"/>
                </a:solidFill>
                <a:latin typeface="Verdana"/>
                <a:ea typeface="Verdana"/>
                <a:cs typeface="Verdana"/>
                <a:sym typeface="Verdana"/>
              </a:rPr>
              <a:t>, 2013 Pearson Education, Inc. All Rights Reserved</a:t>
            </a:r>
            <a:endParaRPr sz="1200" b="0" i="0" u="none" strike="noStrike" cap="none" dirty="0">
              <a:solidFill>
                <a:schemeClr val="dk1"/>
              </a:solidFill>
              <a:latin typeface="Verdana"/>
              <a:ea typeface="Verdana"/>
              <a:cs typeface="Verdana"/>
              <a:sym typeface="Verdana"/>
            </a:endParaRPr>
          </a:p>
        </p:txBody>
      </p:sp>
      <p:sp>
        <p:nvSpPr>
          <p:cNvPr id="17" name="Google Shape;17;p1"/>
          <p:cNvSpPr txBox="1"/>
          <p:nvPr/>
        </p:nvSpPr>
        <p:spPr>
          <a:xfrm>
            <a:off x="7848600" y="6428601"/>
            <a:ext cx="740520"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0" i="0" u="none" strike="noStrike" cap="none" dirty="0">
                <a:solidFill>
                  <a:schemeClr val="dk1"/>
                </a:solidFill>
                <a:latin typeface="Arial"/>
                <a:ea typeface="Arial"/>
                <a:cs typeface="Arial"/>
                <a:sym typeface="Arial"/>
              </a:rPr>
              <a:t>Slide - </a:t>
            </a:r>
            <a:fld id="{00000000-1234-1234-1234-123412341234}" type="slidenum">
              <a:rPr lang="en-US" sz="1000" b="0" i="0" u="none" strike="noStrike" cap="none">
                <a:solidFill>
                  <a:schemeClr val="dk1"/>
                </a:solidFill>
                <a:latin typeface="Arial"/>
                <a:ea typeface="Arial"/>
                <a:cs typeface="Arial"/>
                <a:sym typeface="Arial"/>
              </a:rPr>
              <a:t>‹#›</a:t>
            </a:fld>
            <a:endParaRPr sz="1000" dirty="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6.jpg"/><Relationship Id="rId4" Type="http://schemas.openxmlformats.org/officeDocument/2006/relationships/image" Target="../media/image15.wmf"/></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21.wmf"/><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20.wmf"/><Relationship Id="rId4" Type="http://schemas.openxmlformats.org/officeDocument/2006/relationships/oleObject" Target="../embeddings/oleObject4.bin"/></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23.wmf"/><Relationship Id="rId4" Type="http://schemas.openxmlformats.org/officeDocument/2006/relationships/oleObject" Target="../embeddings/oleObject6.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5.wmf"/><Relationship Id="rId4" Type="http://schemas.openxmlformats.org/officeDocument/2006/relationships/oleObject" Target="../embeddings/oleObject7.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6.wmf"/><Relationship Id="rId4" Type="http://schemas.openxmlformats.org/officeDocument/2006/relationships/oleObject" Target="../embeddings/oleObject8.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31.wmf"/><Relationship Id="rId18" Type="http://schemas.openxmlformats.org/officeDocument/2006/relationships/oleObject" Target="../embeddings/oleObject16.bin"/><Relationship Id="rId3" Type="http://schemas.openxmlformats.org/officeDocument/2006/relationships/notesSlide" Target="../notesSlides/notesSlide44.xml"/><Relationship Id="rId21" Type="http://schemas.openxmlformats.org/officeDocument/2006/relationships/image" Target="../media/image35.wmf"/><Relationship Id="rId7" Type="http://schemas.openxmlformats.org/officeDocument/2006/relationships/image" Target="../media/image28.wmf"/><Relationship Id="rId12" Type="http://schemas.openxmlformats.org/officeDocument/2006/relationships/oleObject" Target="../embeddings/oleObject13.bin"/><Relationship Id="rId17" Type="http://schemas.openxmlformats.org/officeDocument/2006/relationships/image" Target="../media/image33.wmf"/><Relationship Id="rId25" Type="http://schemas.openxmlformats.org/officeDocument/2006/relationships/image" Target="../media/image37.wmf"/><Relationship Id="rId2" Type="http://schemas.openxmlformats.org/officeDocument/2006/relationships/slideLayout" Target="../slideLayouts/slideLayout9.xml"/><Relationship Id="rId16" Type="http://schemas.openxmlformats.org/officeDocument/2006/relationships/oleObject" Target="../embeddings/oleObject15.bin"/><Relationship Id="rId20" Type="http://schemas.openxmlformats.org/officeDocument/2006/relationships/oleObject" Target="../embeddings/oleObject17.bin"/><Relationship Id="rId1" Type="http://schemas.openxmlformats.org/officeDocument/2006/relationships/vmlDrawing" Target="../drawings/vmlDrawing8.vml"/><Relationship Id="rId6" Type="http://schemas.openxmlformats.org/officeDocument/2006/relationships/oleObject" Target="../embeddings/oleObject10.bin"/><Relationship Id="rId11" Type="http://schemas.openxmlformats.org/officeDocument/2006/relationships/image" Target="../media/image30.wmf"/><Relationship Id="rId24" Type="http://schemas.openxmlformats.org/officeDocument/2006/relationships/oleObject" Target="../embeddings/oleObject19.bin"/><Relationship Id="rId5" Type="http://schemas.openxmlformats.org/officeDocument/2006/relationships/image" Target="../media/image27.wmf"/><Relationship Id="rId15" Type="http://schemas.openxmlformats.org/officeDocument/2006/relationships/image" Target="../media/image32.wmf"/><Relationship Id="rId23" Type="http://schemas.openxmlformats.org/officeDocument/2006/relationships/image" Target="../media/image36.wmf"/><Relationship Id="rId10" Type="http://schemas.openxmlformats.org/officeDocument/2006/relationships/oleObject" Target="../embeddings/oleObject12.bin"/><Relationship Id="rId19" Type="http://schemas.openxmlformats.org/officeDocument/2006/relationships/image" Target="../media/image34.wmf"/><Relationship Id="rId4" Type="http://schemas.openxmlformats.org/officeDocument/2006/relationships/oleObject" Target="../embeddings/oleObject9.bin"/><Relationship Id="rId9" Type="http://schemas.openxmlformats.org/officeDocument/2006/relationships/image" Target="../media/image29.wmf"/><Relationship Id="rId14" Type="http://schemas.openxmlformats.org/officeDocument/2006/relationships/oleObject" Target="../embeddings/oleObject14.bin"/><Relationship Id="rId22" Type="http://schemas.openxmlformats.org/officeDocument/2006/relationships/oleObject" Target="../embeddings/oleObject18.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42.wmf"/><Relationship Id="rId3" Type="http://schemas.openxmlformats.org/officeDocument/2006/relationships/notesSlide" Target="../notesSlides/notesSlide45.xml"/><Relationship Id="rId7" Type="http://schemas.openxmlformats.org/officeDocument/2006/relationships/image" Target="../media/image39.wmf"/><Relationship Id="rId12" Type="http://schemas.openxmlformats.org/officeDocument/2006/relationships/oleObject" Target="../embeddings/oleObject24.bin"/><Relationship Id="rId2" Type="http://schemas.openxmlformats.org/officeDocument/2006/relationships/slideLayout" Target="../slideLayouts/slideLayout9.xml"/><Relationship Id="rId1" Type="http://schemas.openxmlformats.org/officeDocument/2006/relationships/vmlDrawing" Target="../drawings/vmlDrawing9.vml"/><Relationship Id="rId6" Type="http://schemas.openxmlformats.org/officeDocument/2006/relationships/oleObject" Target="../embeddings/oleObject21.bin"/><Relationship Id="rId11" Type="http://schemas.openxmlformats.org/officeDocument/2006/relationships/image" Target="../media/image41.wmf"/><Relationship Id="rId5" Type="http://schemas.openxmlformats.org/officeDocument/2006/relationships/image" Target="../media/image38.wmf"/><Relationship Id="rId15" Type="http://schemas.openxmlformats.org/officeDocument/2006/relationships/image" Target="../media/image43.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40.wmf"/><Relationship Id="rId14" Type="http://schemas.openxmlformats.org/officeDocument/2006/relationships/oleObject" Target="../embeddings/oleObject25.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48.wmf"/><Relationship Id="rId3" Type="http://schemas.openxmlformats.org/officeDocument/2006/relationships/notesSlide" Target="../notesSlides/notesSlide46.xml"/><Relationship Id="rId7" Type="http://schemas.openxmlformats.org/officeDocument/2006/relationships/image" Target="../media/image45.wmf"/><Relationship Id="rId12" Type="http://schemas.openxmlformats.org/officeDocument/2006/relationships/oleObject" Target="../embeddings/oleObject30.bin"/><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oleObject" Target="../embeddings/oleObject27.bin"/><Relationship Id="rId11" Type="http://schemas.openxmlformats.org/officeDocument/2006/relationships/image" Target="../media/image47.wmf"/><Relationship Id="rId5" Type="http://schemas.openxmlformats.org/officeDocument/2006/relationships/image" Target="../media/image44.wmf"/><Relationship Id="rId15" Type="http://schemas.openxmlformats.org/officeDocument/2006/relationships/image" Target="../media/image49.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46.wmf"/><Relationship Id="rId14" Type="http://schemas.openxmlformats.org/officeDocument/2006/relationships/oleObject" Target="../embeddings/oleObject31.bin"/></Relationships>
</file>

<file path=ppt/slides/_rels/slide49.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image" Target="../media/image52.wmf"/><Relationship Id="rId2" Type="http://schemas.openxmlformats.org/officeDocument/2006/relationships/slideLayout" Target="../slideLayouts/slideLayout8.xml"/><Relationship Id="rId1" Type="http://schemas.openxmlformats.org/officeDocument/2006/relationships/vmlDrawing" Target="../drawings/vmlDrawing11.vml"/><Relationship Id="rId6" Type="http://schemas.openxmlformats.org/officeDocument/2006/relationships/oleObject" Target="../embeddings/oleObject33.bin"/><Relationship Id="rId5" Type="http://schemas.openxmlformats.org/officeDocument/2006/relationships/image" Target="../media/image51.wmf"/><Relationship Id="rId4" Type="http://schemas.openxmlformats.org/officeDocument/2006/relationships/oleObject" Target="../embeddings/oleObject32.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51.xml"/><Relationship Id="rId7" Type="http://schemas.openxmlformats.org/officeDocument/2006/relationships/image" Target="../media/image54.wmf"/><Relationship Id="rId2" Type="http://schemas.openxmlformats.org/officeDocument/2006/relationships/slideLayout" Target="../slideLayouts/slideLayout10.xml"/><Relationship Id="rId1" Type="http://schemas.openxmlformats.org/officeDocument/2006/relationships/vmlDrawing" Target="../drawings/vmlDrawing12.vml"/><Relationship Id="rId6" Type="http://schemas.openxmlformats.org/officeDocument/2006/relationships/oleObject" Target="../embeddings/oleObject35.bin"/><Relationship Id="rId5" Type="http://schemas.openxmlformats.org/officeDocument/2006/relationships/image" Target="../media/image53.wmf"/><Relationship Id="rId10" Type="http://schemas.openxmlformats.org/officeDocument/2006/relationships/image" Target="../media/image56.jpg"/><Relationship Id="rId4" Type="http://schemas.openxmlformats.org/officeDocument/2006/relationships/oleObject" Target="../embeddings/oleObject34.bin"/><Relationship Id="rId9" Type="http://schemas.openxmlformats.org/officeDocument/2006/relationships/image" Target="../media/image55.w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59.png"/><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58.png"/><Relationship Id="rId5" Type="http://schemas.openxmlformats.org/officeDocument/2006/relationships/image" Target="../media/image57.wmf"/><Relationship Id="rId4" Type="http://schemas.openxmlformats.org/officeDocument/2006/relationships/oleObject" Target="../embeddings/oleObject37.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xml"/><Relationship Id="rId1" Type="http://schemas.openxmlformats.org/officeDocument/2006/relationships/vmlDrawing" Target="../drawings/vmlDrawing14.vml"/><Relationship Id="rId5" Type="http://schemas.openxmlformats.org/officeDocument/2006/relationships/image" Target="../media/image60.wmf"/><Relationship Id="rId4" Type="http://schemas.openxmlformats.org/officeDocument/2006/relationships/oleObject" Target="../embeddings/oleObject38.bin"/></Relationships>
</file>

<file path=ppt/slides/_rels/slide5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63.png"/><Relationship Id="rId5" Type="http://schemas.openxmlformats.org/officeDocument/2006/relationships/image" Target="../media/image62.wmf"/><Relationship Id="rId4" Type="http://schemas.openxmlformats.org/officeDocument/2006/relationships/oleObject" Target="../embeddings/oleObject39.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3.xml"/><Relationship Id="rId1" Type="http://schemas.openxmlformats.org/officeDocument/2006/relationships/vmlDrawing" Target="../drawings/vmlDrawing16.vml"/><Relationship Id="rId5" Type="http://schemas.openxmlformats.org/officeDocument/2006/relationships/image" Target="../media/image64.wmf"/><Relationship Id="rId4" Type="http://schemas.openxmlformats.org/officeDocument/2006/relationships/oleObject" Target="../embeddings/oleObject40.bin"/></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3.xml"/><Relationship Id="rId1" Type="http://schemas.openxmlformats.org/officeDocument/2006/relationships/vmlDrawing" Target="../drawings/vmlDrawing17.vml"/><Relationship Id="rId6" Type="http://schemas.openxmlformats.org/officeDocument/2006/relationships/image" Target="../media/image66.png"/><Relationship Id="rId5" Type="http://schemas.openxmlformats.org/officeDocument/2006/relationships/image" Target="../media/image65.wmf"/><Relationship Id="rId4" Type="http://schemas.openxmlformats.org/officeDocument/2006/relationships/oleObject" Target="../embeddings/oleObject41.bin"/></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Title 1"/>
          <p:cNvSpPr txBox="1">
            <a:spLocks noGrp="1"/>
          </p:cNvSpPr>
          <p:nvPr>
            <p:ph type="title"/>
          </p:nvPr>
        </p:nvSpPr>
        <p:spPr>
          <a:xfrm>
            <a:off x="457200" y="193965"/>
            <a:ext cx="8249478" cy="110794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Business Analytics: Methods, Models, and Decisions</a:t>
            </a:r>
            <a:endParaRPr sz="3600" b="1" i="0" u="none" strike="noStrike" cap="none" dirty="0">
              <a:solidFill>
                <a:srgbClr val="007FA3"/>
              </a:solidFill>
              <a:latin typeface="+mj-lt"/>
              <a:ea typeface="Arial"/>
              <a:cs typeface="Arial"/>
              <a:sym typeface="Arial"/>
            </a:endParaRPr>
          </a:p>
        </p:txBody>
      </p:sp>
      <p:sp>
        <p:nvSpPr>
          <p:cNvPr id="213" name="Text Placeholder 2"/>
          <p:cNvSpPr txBox="1">
            <a:spLocks noGrp="1"/>
          </p:cNvSpPr>
          <p:nvPr>
            <p:ph type="body" idx="1"/>
          </p:nvPr>
        </p:nvSpPr>
        <p:spPr>
          <a:xfrm>
            <a:off x="457200" y="1366920"/>
            <a:ext cx="1905000" cy="38568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000"/>
              <a:buFont typeface="Arial"/>
              <a:buNone/>
            </a:pPr>
            <a:r>
              <a:rPr lang="en-US" sz="2000" b="0" i="0" u="none" strike="noStrike" cap="none" dirty="0" smtClean="0">
                <a:solidFill>
                  <a:srgbClr val="007FA3"/>
                </a:solidFill>
                <a:latin typeface="+mn-lt"/>
                <a:ea typeface="Arial"/>
                <a:cs typeface="Arial"/>
                <a:sym typeface="Arial"/>
              </a:rPr>
              <a:t>Third Edition</a:t>
            </a:r>
            <a:endParaRPr sz="2000" b="0" i="0" u="none" strike="noStrike" cap="none" dirty="0">
              <a:solidFill>
                <a:srgbClr val="007FA3"/>
              </a:solidFill>
              <a:latin typeface="+mn-lt"/>
              <a:ea typeface="Arial"/>
              <a:cs typeface="Arial"/>
              <a:sym typeface="Arial"/>
            </a:endParaRPr>
          </a:p>
        </p:txBody>
      </p:sp>
      <p:sp>
        <p:nvSpPr>
          <p:cNvPr id="214" name="Text Placeholder 3"/>
          <p:cNvSpPr txBox="1">
            <a:spLocks noGrp="1"/>
          </p:cNvSpPr>
          <p:nvPr>
            <p:ph type="body" idx="2"/>
          </p:nvPr>
        </p:nvSpPr>
        <p:spPr>
          <a:xfrm>
            <a:off x="4876800" y="2438400"/>
            <a:ext cx="3657600" cy="762000"/>
          </a:xfrm>
          <a:prstGeom prst="rect">
            <a:avLst/>
          </a:prstGeom>
          <a:noFill/>
          <a:ln>
            <a:noFill/>
          </a:ln>
        </p:spPr>
        <p:txBody>
          <a:bodyPr spcFirstLastPara="1" wrap="square" lIns="0" tIns="0" rIns="0" bIns="0" anchor="b" anchorCtr="0">
            <a:noAutofit/>
          </a:bodyPr>
          <a:lstStyle/>
          <a:p>
            <a:pPr marL="0" marR="0" lvl="0" indent="0" algn="ctr" rtl="0">
              <a:spcBef>
                <a:spcPts val="0"/>
              </a:spcBef>
              <a:spcAft>
                <a:spcPts val="0"/>
              </a:spcAft>
              <a:buClr>
                <a:srgbClr val="007FA3"/>
              </a:buClr>
              <a:buSzPts val="4000"/>
              <a:buFont typeface="Arial"/>
              <a:buNone/>
            </a:pPr>
            <a:r>
              <a:rPr lang="en-US" sz="4000" b="1" i="0" u="none" strike="noStrike" cap="none" dirty="0">
                <a:solidFill>
                  <a:schemeClr val="dk1"/>
                </a:solidFill>
                <a:latin typeface="+mn-lt"/>
                <a:ea typeface="Arial"/>
                <a:cs typeface="Arial"/>
                <a:sym typeface="Arial"/>
              </a:rPr>
              <a:t>Chapter </a:t>
            </a:r>
            <a:r>
              <a:rPr lang="en-US" sz="4000" b="1" dirty="0" smtClean="0">
                <a:latin typeface="+mn-lt"/>
              </a:rPr>
              <a:t>16</a:t>
            </a:r>
            <a:endParaRPr sz="4000" b="0" i="0" u="none" strike="noStrike" cap="none" dirty="0">
              <a:solidFill>
                <a:schemeClr val="dk1"/>
              </a:solidFill>
              <a:latin typeface="+mn-lt"/>
              <a:ea typeface="Arial"/>
              <a:cs typeface="Arial"/>
              <a:sym typeface="Arial"/>
            </a:endParaRPr>
          </a:p>
        </p:txBody>
      </p:sp>
      <p:sp>
        <p:nvSpPr>
          <p:cNvPr id="217" name="Text Placeholder 6"/>
          <p:cNvSpPr txBox="1">
            <a:spLocks noGrp="1"/>
          </p:cNvSpPr>
          <p:nvPr>
            <p:ph type="body" idx="2"/>
          </p:nvPr>
        </p:nvSpPr>
        <p:spPr>
          <a:xfrm>
            <a:off x="5172075" y="4123944"/>
            <a:ext cx="3617198" cy="1113978"/>
          </a:xfrm>
          <a:prstGeom prst="rect">
            <a:avLst/>
          </a:prstGeom>
          <a:noFill/>
          <a:ln>
            <a:noFill/>
          </a:ln>
        </p:spPr>
        <p:txBody>
          <a:bodyPr spcFirstLastPara="1" wrap="square" lIns="0" tIns="0" rIns="0" bIns="0" anchor="b" anchorCtr="0">
            <a:noAutofit/>
          </a:bodyPr>
          <a:lstStyle/>
          <a:p>
            <a:pPr marL="0" lvl="0" indent="0" algn="ctr">
              <a:buSzPts val="3600"/>
            </a:pPr>
            <a:r>
              <a:rPr lang="en-US" sz="3600" dirty="0">
                <a:latin typeface="+mn-lt"/>
              </a:rPr>
              <a:t>Decision Analysis</a:t>
            </a:r>
          </a:p>
        </p:txBody>
      </p:sp>
      <p:pic>
        <p:nvPicPr>
          <p:cNvPr id="8" name="Picture 5" descr="Front Cover: Business Analytics: Methods, Models, and Decisions Third Edition by Evans."/>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68325" y="1905000"/>
            <a:ext cx="3470275" cy="411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Lst>
        </p:spPr>
      </p:pic>
      <p:sp>
        <p:nvSpPr>
          <p:cNvPr id="215" name="Text Placeholder 4"/>
          <p:cNvSpPr txBox="1">
            <a:spLocks noGrp="1"/>
          </p:cNvSpPr>
          <p:nvPr>
            <p:ph type="body" idx="3"/>
          </p:nvPr>
        </p:nvSpPr>
        <p:spPr>
          <a:xfrm>
            <a:off x="1739346" y="6448760"/>
            <a:ext cx="5902808" cy="260432"/>
          </a:xfrm>
          <a:prstGeom prst="rect">
            <a:avLst/>
          </a:prstGeom>
          <a:noFill/>
          <a:ln>
            <a:noFill/>
          </a:ln>
        </p:spPr>
        <p:txBody>
          <a:bodyPr spcFirstLastPara="1" wrap="square" lIns="0" tIns="0" rIns="0" bIns="0" anchor="t" anchorCtr="0">
            <a:noAutofit/>
          </a:bodyPr>
          <a:lstStyle/>
          <a:p>
            <a:pPr marL="0" lvl="0" indent="0" algn="ctr">
              <a:buClr>
                <a:srgbClr val="000000"/>
              </a:buClr>
              <a:buSzPts val="1200"/>
            </a:pPr>
            <a:r>
              <a:rPr lang="en-US" sz="1200" dirty="0" smtClean="0">
                <a:solidFill>
                  <a:srgbClr val="000000"/>
                </a:solidFill>
                <a:latin typeface="Verdana" panose="020B0604030504040204" pitchFamily="34" charset="0"/>
                <a:ea typeface="Verdana" panose="020B0604030504040204" pitchFamily="34" charset="0"/>
                <a:cs typeface="Verdana" panose="020B0604030504040204" pitchFamily="34" charset="0"/>
                <a:sym typeface="Verdana"/>
              </a:rPr>
              <a:t>Copyright </a:t>
            </a: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sym typeface="Verdana"/>
              </a:rPr>
              <a:t>© </a:t>
            </a:r>
            <a:r>
              <a:rPr lang="en-US" sz="1200" dirty="0" smtClean="0">
                <a:solidFill>
                  <a:srgbClr val="000000"/>
                </a:solidFill>
                <a:latin typeface="Verdana" panose="020B0604030504040204" pitchFamily="34" charset="0"/>
                <a:ea typeface="Verdana" panose="020B0604030504040204" pitchFamily="34" charset="0"/>
                <a:cs typeface="Verdana" panose="020B0604030504040204" pitchFamily="34" charset="0"/>
                <a:sym typeface="Verdana"/>
              </a:rPr>
              <a:t>2020, 2016</a:t>
            </a: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sym typeface="Verdana"/>
              </a:rPr>
              <a:t>, 2013 Pearson Education, Inc. All Rights </a:t>
            </a:r>
            <a:r>
              <a:rPr lang="en-US" sz="1200" dirty="0" smtClean="0">
                <a:solidFill>
                  <a:srgbClr val="000000"/>
                </a:solidFill>
                <a:latin typeface="Verdana" panose="020B0604030504040204" pitchFamily="34" charset="0"/>
                <a:ea typeface="Verdana" panose="020B0604030504040204" pitchFamily="34" charset="0"/>
                <a:cs typeface="Verdana" panose="020B0604030504040204" pitchFamily="34" charset="0"/>
                <a:sym typeface="Verdana"/>
              </a:rPr>
              <a:t>Reserved</a:t>
            </a:r>
            <a:endPar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sym typeface="Verdana"/>
            </a:endParaRPr>
          </a:p>
        </p:txBody>
      </p:sp>
    </p:spTree>
    <p:extLst>
      <p:ext uri="{BB962C8B-B14F-4D97-AF65-F5344CB8AC3E}">
        <p14:creationId xmlns:p14="http://schemas.microsoft.com/office/powerpoint/2010/main" val="3678075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lvl="0"/>
            <a:r>
              <a:rPr lang="en-US" sz="2800" dirty="0">
                <a:latin typeface="+mj-lt"/>
              </a:rPr>
              <a:t>Example 16.4: Mortgage Decision with </a:t>
            </a:r>
            <a:r>
              <a:rPr lang="en-US" sz="2800" dirty="0" smtClean="0">
                <a:latin typeface="+mj-lt"/>
              </a:rPr>
              <a:t>the Opportunity-Loss </a:t>
            </a:r>
            <a:r>
              <a:rPr lang="en-US" sz="2800" dirty="0">
                <a:latin typeface="+mj-lt"/>
              </a:rPr>
              <a:t>Strategy</a:t>
            </a:r>
            <a:r>
              <a:rPr lang="en-US" sz="3200" dirty="0">
                <a:latin typeface="+mj-lt"/>
              </a:rPr>
              <a:t> </a:t>
            </a:r>
            <a:r>
              <a:rPr lang="en-US" sz="2000" b="0" dirty="0" smtClean="0">
                <a:latin typeface="+mj-lt"/>
              </a:rPr>
              <a:t>(2 </a:t>
            </a:r>
            <a:r>
              <a:rPr lang="en-US" sz="2000" b="0" dirty="0">
                <a:latin typeface="+mj-lt"/>
              </a:rPr>
              <a:t>of 2)</a:t>
            </a:r>
            <a:endParaRPr sz="3600" b="1" i="0" u="none" strike="noStrike" cap="none" dirty="0">
              <a:solidFill>
                <a:srgbClr val="007FA3"/>
              </a:solidFill>
              <a:latin typeface="+mj-lt"/>
              <a:sym typeface="Arial"/>
            </a:endParaRPr>
          </a:p>
        </p:txBody>
      </p:sp>
      <p:sp>
        <p:nvSpPr>
          <p:cNvPr id="310" name="Text placeholder 2"/>
          <p:cNvSpPr txBox="1">
            <a:spLocks noGrp="1"/>
          </p:cNvSpPr>
          <p:nvPr>
            <p:ph type="body" idx="1"/>
          </p:nvPr>
        </p:nvSpPr>
        <p:spPr>
          <a:xfrm>
            <a:off x="457200" y="1600202"/>
            <a:ext cx="8229600" cy="1379204"/>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rgbClr val="007FA3"/>
              </a:buClr>
              <a:buSzPct val="100000"/>
              <a:buFont typeface="Arial"/>
              <a:buChar char="•"/>
            </a:pPr>
            <a:r>
              <a:rPr lang="en-US" sz="2000" b="0" i="0" u="none" strike="noStrike" cap="none" dirty="0">
                <a:solidFill>
                  <a:srgbClr val="000000"/>
                </a:solidFill>
                <a:latin typeface="+mn-lt"/>
                <a:sym typeface="Arial"/>
              </a:rPr>
              <a:t>Find the “minimax regret” decision</a:t>
            </a:r>
            <a:endParaRPr sz="2000" dirty="0">
              <a:latin typeface="+mn-lt"/>
            </a:endParaRPr>
          </a:p>
          <a:p>
            <a:pPr marL="0" marR="0" lvl="0" indent="0" algn="l" rtl="0">
              <a:spcBef>
                <a:spcPts val="1500"/>
              </a:spcBef>
              <a:spcAft>
                <a:spcPts val="0"/>
              </a:spcAft>
              <a:buClr>
                <a:srgbClr val="007FA3"/>
              </a:buClr>
              <a:buSzPts val="2000"/>
              <a:buFont typeface="Arial"/>
              <a:buNone/>
            </a:pPr>
            <a:r>
              <a:rPr lang="en-US" sz="2000" b="0" i="0" u="none" strike="noStrike" cap="none" dirty="0">
                <a:solidFill>
                  <a:schemeClr val="dk1"/>
                </a:solidFill>
                <a:latin typeface="+mn-lt"/>
                <a:sym typeface="Arial"/>
              </a:rPr>
              <a:t>Step 3: Determine the maximum opportunity loss for each decision, and then choose the decision with the smallest of these.</a:t>
            </a:r>
            <a:endParaRPr sz="2000" b="0" i="0" u="none" strike="noStrike" cap="none" dirty="0">
              <a:solidFill>
                <a:schemeClr val="dk1"/>
              </a:solidFill>
              <a:latin typeface="+mn-lt"/>
              <a:sym typeface="Arial"/>
            </a:endParaRPr>
          </a:p>
        </p:txBody>
      </p:sp>
      <p:pic>
        <p:nvPicPr>
          <p:cNvPr id="3" name="Picture 2" descr="A table has 3 rows and 4 columns. The columns have the following headings from left to right. Decision, Outcome Rates Rise, Outcome Rates Stable, and Outcome Rates Fall. The row entries are as follows. Row 1. 1 year A R M, $6,476, blank, blank. Row 2. 3 year A R M, $2,243, $4,632, $6,560. Row 3. 30 year fixed, $negative, $8,215, $14,497, $14,497. An arrow points to the decision entry, 1 year A R M."/>
          <p:cNvPicPr>
            <a:picLocks noChangeAspect="1"/>
          </p:cNvPicPr>
          <p:nvPr/>
        </p:nvPicPr>
        <p:blipFill>
          <a:blip r:embed="rId3"/>
          <a:stretch>
            <a:fillRect/>
          </a:stretch>
        </p:blipFill>
        <p:spPr>
          <a:xfrm>
            <a:off x="891734" y="3245754"/>
            <a:ext cx="7065876" cy="1609483"/>
          </a:xfrm>
          <a:prstGeom prst="rect">
            <a:avLst/>
          </a:prstGeom>
        </p:spPr>
      </p:pic>
      <p:sp>
        <p:nvSpPr>
          <p:cNvPr id="312" name="Text placeholder 3"/>
          <p:cNvSpPr txBox="1">
            <a:spLocks noGrp="1"/>
          </p:cNvSpPr>
          <p:nvPr>
            <p:ph type="body" idx="2"/>
          </p:nvPr>
        </p:nvSpPr>
        <p:spPr>
          <a:xfrm>
            <a:off x="480848" y="5121585"/>
            <a:ext cx="7887648" cy="998800"/>
          </a:xfrm>
          <a:prstGeom prst="rect">
            <a:avLst/>
          </a:prstGeom>
          <a:noFill/>
          <a:ln>
            <a:noFill/>
          </a:ln>
        </p:spPr>
        <p:txBody>
          <a:bodyPr spcFirstLastPara="1" wrap="square" lIns="0" tIns="0" rIns="0" bIns="0" anchor="t" anchorCtr="0">
            <a:noAutofit/>
          </a:bodyPr>
          <a:lstStyle/>
          <a:p>
            <a:pPr marL="256032" marR="0" lvl="0" indent="-256032" algn="l" rtl="0">
              <a:spcBef>
                <a:spcPts val="0"/>
              </a:spcBef>
              <a:spcAft>
                <a:spcPts val="0"/>
              </a:spcAft>
              <a:buClr>
                <a:srgbClr val="007FA3"/>
              </a:buClr>
              <a:buSzPct val="100000"/>
              <a:buFont typeface="Arial"/>
              <a:buChar char="•"/>
            </a:pPr>
            <a:r>
              <a:rPr lang="en-US" sz="2000" b="0" i="0" u="none" strike="noStrike" cap="none" dirty="0">
                <a:solidFill>
                  <a:schemeClr val="dk1"/>
                </a:solidFill>
                <a:latin typeface="+mn-lt"/>
                <a:ea typeface="Arial"/>
                <a:cs typeface="Arial"/>
                <a:sym typeface="Arial"/>
              </a:rPr>
              <a:t>Using this strategy, we would choose the 1-year A</a:t>
            </a:r>
            <a:r>
              <a:rPr lang="en-US" sz="100" b="0" i="0" u="none" strike="noStrike" cap="none" dirty="0">
                <a:solidFill>
                  <a:schemeClr val="dk1"/>
                </a:solidFill>
                <a:latin typeface="+mn-lt"/>
                <a:ea typeface="Arial"/>
                <a:cs typeface="Arial"/>
                <a:sym typeface="Arial"/>
              </a:rPr>
              <a:t> </a:t>
            </a:r>
            <a:r>
              <a:rPr lang="en-US" sz="2000" b="0" i="0" u="none" strike="noStrike" cap="none" dirty="0">
                <a:solidFill>
                  <a:schemeClr val="dk1"/>
                </a:solidFill>
                <a:latin typeface="+mn-lt"/>
                <a:ea typeface="Arial"/>
                <a:cs typeface="Arial"/>
                <a:sym typeface="Arial"/>
              </a:rPr>
              <a:t>R</a:t>
            </a:r>
            <a:r>
              <a:rPr lang="en-US" sz="100" b="0" i="0" u="none" strike="noStrike" cap="none" dirty="0">
                <a:solidFill>
                  <a:schemeClr val="dk1"/>
                </a:solidFill>
                <a:latin typeface="+mn-lt"/>
                <a:ea typeface="Arial"/>
                <a:cs typeface="Arial"/>
                <a:sym typeface="Arial"/>
              </a:rPr>
              <a:t> </a:t>
            </a:r>
            <a:r>
              <a:rPr lang="en-US" sz="2000" b="0" i="0" u="none" strike="noStrike" cap="none" dirty="0">
                <a:solidFill>
                  <a:schemeClr val="dk1"/>
                </a:solidFill>
                <a:latin typeface="+mn-lt"/>
                <a:ea typeface="Arial"/>
                <a:cs typeface="Arial"/>
                <a:sym typeface="Arial"/>
              </a:rPr>
              <a:t>M. This ensures that, no matter what outcome occurs, we will never be more than $6,476 away from the least cost we could have incurred.</a:t>
            </a:r>
            <a:endParaRPr sz="2000" b="0" i="0" u="none" strike="noStrike" cap="none" dirty="0">
              <a:solidFill>
                <a:schemeClr val="dk1"/>
              </a:solidFill>
              <a:latin typeface="+mn-lt"/>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Decision Strategies Without Outcome </a:t>
            </a:r>
            <a:r>
              <a:rPr lang="en-US" sz="3600" b="1" i="0" u="none" strike="noStrike" cap="none" dirty="0" smtClean="0">
                <a:solidFill>
                  <a:srgbClr val="007FA3"/>
                </a:solidFill>
                <a:latin typeface="+mj-lt"/>
                <a:ea typeface="Arial"/>
                <a:cs typeface="Arial"/>
                <a:sym typeface="Arial"/>
              </a:rPr>
              <a:t>Probabilities: Maximize Objective</a:t>
            </a:r>
            <a:endParaRPr sz="2000" b="1" i="0" u="none" strike="noStrike" cap="none" dirty="0">
              <a:solidFill>
                <a:srgbClr val="007FA3"/>
              </a:solidFill>
              <a:latin typeface="+mj-lt"/>
              <a:ea typeface="Arial"/>
              <a:cs typeface="Arial"/>
              <a:sym typeface="Arial"/>
            </a:endParaRPr>
          </a:p>
        </p:txBody>
      </p:sp>
      <p:sp>
        <p:nvSpPr>
          <p:cNvPr id="318" name="Text placeholder 2"/>
          <p:cNvSpPr txBox="1">
            <a:spLocks noGrp="1"/>
          </p:cNvSpPr>
          <p:nvPr>
            <p:ph type="body" idx="1"/>
          </p:nvPr>
        </p:nvSpPr>
        <p:spPr>
          <a:xfrm>
            <a:off x="457200" y="1600200"/>
            <a:ext cx="8229600" cy="4425696"/>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ct val="100000"/>
              <a:buFont typeface="Arial"/>
              <a:buChar char="•"/>
            </a:pPr>
            <a:r>
              <a:rPr lang="en-US" sz="1800" b="0" u="none" strike="noStrike" cap="none" dirty="0" smtClean="0">
                <a:solidFill>
                  <a:schemeClr val="dk1"/>
                </a:solidFill>
                <a:latin typeface="+mn-lt"/>
                <a:sym typeface="Arial"/>
              </a:rPr>
              <a:t>With a maximize objective, the</a:t>
            </a:r>
            <a:r>
              <a:rPr lang="en-US" sz="1800" b="0" i="1" u="none" strike="noStrike" cap="none" dirty="0" smtClean="0">
                <a:solidFill>
                  <a:schemeClr val="dk1"/>
                </a:solidFill>
                <a:latin typeface="+mn-lt"/>
                <a:sym typeface="Arial"/>
              </a:rPr>
              <a:t> </a:t>
            </a:r>
            <a:r>
              <a:rPr lang="en-US" sz="1800" b="0" i="0" u="none" strike="noStrike" cap="none" dirty="0" smtClean="0">
                <a:solidFill>
                  <a:schemeClr val="dk1"/>
                </a:solidFill>
                <a:latin typeface="+mn-lt"/>
                <a:sym typeface="Arial"/>
              </a:rPr>
              <a:t>payoffs </a:t>
            </a:r>
            <a:r>
              <a:rPr lang="en-US" sz="1800" b="0" i="0" u="none" strike="noStrike" cap="none" dirty="0">
                <a:solidFill>
                  <a:schemeClr val="dk1"/>
                </a:solidFill>
                <a:latin typeface="+mn-lt"/>
                <a:sym typeface="Arial"/>
              </a:rPr>
              <a:t>are </a:t>
            </a:r>
            <a:r>
              <a:rPr lang="en-US" sz="1800" b="0" i="0" u="none" strike="noStrike" cap="none" dirty="0" smtClean="0">
                <a:solidFill>
                  <a:schemeClr val="dk1"/>
                </a:solidFill>
                <a:latin typeface="+mn-lt"/>
                <a:sym typeface="Arial"/>
              </a:rPr>
              <a:t>profits.</a:t>
            </a:r>
            <a:endParaRPr sz="1800" dirty="0">
              <a:latin typeface="+mn-lt"/>
            </a:endParaRPr>
          </a:p>
          <a:p>
            <a:pPr marL="256032" marR="0" lvl="0" indent="-256032" algn="l" rtl="0">
              <a:spcAft>
                <a:spcPts val="0"/>
              </a:spcAft>
              <a:buClr>
                <a:srgbClr val="007FA3"/>
              </a:buClr>
              <a:buSzPct val="100000"/>
              <a:buFont typeface="Arial"/>
              <a:buChar char="•"/>
            </a:pPr>
            <a:r>
              <a:rPr lang="en-US" sz="1800" b="1" i="0" u="none" strike="noStrike" cap="none" dirty="0">
                <a:solidFill>
                  <a:schemeClr val="dk1"/>
                </a:solidFill>
                <a:latin typeface="+mn-lt"/>
                <a:sym typeface="Arial"/>
              </a:rPr>
              <a:t>Aggressive (Optimistic) Strategy</a:t>
            </a:r>
            <a:endParaRPr sz="1800" b="1" i="0" u="none" strike="noStrike" cap="none" dirty="0">
              <a:solidFill>
                <a:schemeClr val="dk1"/>
              </a:solidFill>
              <a:latin typeface="+mn-lt"/>
              <a:sym typeface="Arial"/>
            </a:endParaRPr>
          </a:p>
          <a:p>
            <a:pPr marL="742950" marR="0" lvl="1" indent="-285750" algn="l" rtl="0">
              <a:spcAft>
                <a:spcPts val="0"/>
              </a:spcAft>
              <a:buClr>
                <a:srgbClr val="007FA3"/>
              </a:buClr>
              <a:buSzPct val="100000"/>
              <a:buFont typeface="Arial"/>
              <a:buChar char="–"/>
            </a:pPr>
            <a:r>
              <a:rPr lang="en-US" sz="1800" b="0" i="0" u="none" strike="noStrike" cap="none" dirty="0">
                <a:solidFill>
                  <a:schemeClr val="dk1"/>
                </a:solidFill>
                <a:latin typeface="+mn-lt"/>
                <a:sym typeface="Arial"/>
              </a:rPr>
              <a:t>Choose the decision that maximizes the largest payoff that can occur among all outcomes for each decision (</a:t>
            </a:r>
            <a:r>
              <a:rPr lang="en-US" sz="1800" b="1" i="0" u="none" strike="noStrike" cap="none" dirty="0">
                <a:solidFill>
                  <a:schemeClr val="dk1"/>
                </a:solidFill>
                <a:latin typeface="+mn-lt"/>
                <a:sym typeface="Arial"/>
              </a:rPr>
              <a:t>maximax strategy</a:t>
            </a:r>
            <a:r>
              <a:rPr lang="en-US" sz="1800" b="0" i="0" u="none" strike="noStrike" cap="none" dirty="0">
                <a:solidFill>
                  <a:schemeClr val="dk1"/>
                </a:solidFill>
                <a:latin typeface="+mn-lt"/>
                <a:sym typeface="Arial"/>
              </a:rPr>
              <a:t>).</a:t>
            </a:r>
            <a:endParaRPr sz="1800" dirty="0">
              <a:latin typeface="+mn-lt"/>
            </a:endParaRPr>
          </a:p>
          <a:p>
            <a:pPr marL="256032" marR="0" lvl="0" indent="-256032" algn="l" rtl="0">
              <a:spcAft>
                <a:spcPts val="0"/>
              </a:spcAft>
              <a:buClr>
                <a:srgbClr val="007FA3"/>
              </a:buClr>
              <a:buSzPct val="100000"/>
              <a:buFont typeface="Arial"/>
              <a:buChar char="•"/>
            </a:pPr>
            <a:r>
              <a:rPr lang="en-US" sz="1800" b="1" i="0" u="none" strike="noStrike" cap="none" dirty="0">
                <a:solidFill>
                  <a:schemeClr val="dk1"/>
                </a:solidFill>
                <a:latin typeface="+mn-lt"/>
                <a:sym typeface="Arial"/>
              </a:rPr>
              <a:t>Conservative (Pessimistic) Strategy</a:t>
            </a:r>
            <a:endParaRPr sz="1800" b="1" i="0" u="none" strike="noStrike" cap="none" dirty="0">
              <a:solidFill>
                <a:schemeClr val="dk1"/>
              </a:solidFill>
              <a:latin typeface="+mn-lt"/>
              <a:sym typeface="Arial"/>
            </a:endParaRPr>
          </a:p>
          <a:p>
            <a:pPr marL="742950" marR="0" lvl="1" indent="-285750" algn="l" rtl="0">
              <a:spcAft>
                <a:spcPts val="0"/>
              </a:spcAft>
              <a:buClr>
                <a:srgbClr val="007FA3"/>
              </a:buClr>
              <a:buSzPct val="100000"/>
              <a:buFont typeface="Arial"/>
              <a:buChar char="–"/>
            </a:pPr>
            <a:r>
              <a:rPr lang="en-US" sz="1800" b="0" i="0" u="none" strike="noStrike" cap="none" dirty="0">
                <a:solidFill>
                  <a:schemeClr val="dk1"/>
                </a:solidFill>
                <a:latin typeface="+mn-lt"/>
                <a:sym typeface="Arial"/>
              </a:rPr>
              <a:t>Choose the decision that maximizes the smallest payoff that can occur among all outcomes for each decision (</a:t>
            </a:r>
            <a:r>
              <a:rPr lang="en-US" sz="1800" b="1" i="0" u="none" strike="noStrike" cap="none" dirty="0">
                <a:solidFill>
                  <a:schemeClr val="dk1"/>
                </a:solidFill>
                <a:latin typeface="+mn-lt"/>
                <a:sym typeface="Arial"/>
              </a:rPr>
              <a:t>maximin strategy</a:t>
            </a:r>
            <a:r>
              <a:rPr lang="en-US" sz="1800" b="0" i="0" u="none" strike="noStrike" cap="none" dirty="0">
                <a:solidFill>
                  <a:schemeClr val="dk1"/>
                </a:solidFill>
                <a:latin typeface="+mn-lt"/>
                <a:sym typeface="Arial"/>
              </a:rPr>
              <a:t>).</a:t>
            </a:r>
            <a:endParaRPr sz="1800" dirty="0">
              <a:latin typeface="+mn-lt"/>
            </a:endParaRPr>
          </a:p>
          <a:p>
            <a:pPr marL="256032" marR="0" lvl="0" indent="-256032" algn="l" rtl="0">
              <a:spcAft>
                <a:spcPts val="0"/>
              </a:spcAft>
              <a:buClr>
                <a:srgbClr val="007FA3"/>
              </a:buClr>
              <a:buSzPct val="100000"/>
              <a:buFont typeface="Arial"/>
              <a:buChar char="•"/>
            </a:pPr>
            <a:r>
              <a:rPr lang="en-US" sz="1800" b="1" i="0" u="none" strike="noStrike" cap="none" dirty="0">
                <a:solidFill>
                  <a:schemeClr val="dk1"/>
                </a:solidFill>
                <a:latin typeface="+mn-lt"/>
                <a:sym typeface="Arial"/>
              </a:rPr>
              <a:t>Opportunity Loss Strategy</a:t>
            </a:r>
            <a:endParaRPr sz="1800" dirty="0">
              <a:latin typeface="+mn-lt"/>
            </a:endParaRPr>
          </a:p>
          <a:p>
            <a:pPr marL="742950" marR="0" lvl="1" indent="-285750" algn="l" rtl="0">
              <a:spcAft>
                <a:spcPts val="0"/>
              </a:spcAft>
              <a:buClr>
                <a:srgbClr val="007FA3"/>
              </a:buClr>
              <a:buSzPct val="100000"/>
              <a:buFont typeface="Arial"/>
              <a:buChar char="–"/>
            </a:pPr>
            <a:r>
              <a:rPr lang="en-US" sz="1800" b="0" i="0" u="none" strike="noStrike" cap="none" dirty="0">
                <a:solidFill>
                  <a:schemeClr val="dk1"/>
                </a:solidFill>
                <a:latin typeface="+mn-lt"/>
                <a:sym typeface="Arial"/>
              </a:rPr>
              <a:t>Choose the decision that minimizes the maximum opportunity loss among all outcomes for each decision (</a:t>
            </a:r>
            <a:r>
              <a:rPr lang="en-US" sz="1800" b="1" i="0" u="none" strike="noStrike" cap="none" dirty="0">
                <a:solidFill>
                  <a:schemeClr val="dk1"/>
                </a:solidFill>
                <a:latin typeface="+mn-lt"/>
                <a:sym typeface="Arial"/>
              </a:rPr>
              <a:t>minimax regret</a:t>
            </a:r>
            <a:r>
              <a:rPr lang="en-US" sz="1800" b="0" i="0" u="none" strike="noStrike" cap="none" dirty="0">
                <a:solidFill>
                  <a:schemeClr val="dk1"/>
                </a:solidFill>
                <a:latin typeface="+mn-lt"/>
                <a:sym typeface="Arial"/>
              </a:rPr>
              <a:t>).</a:t>
            </a:r>
            <a:endParaRPr sz="1800" b="0" i="0" u="none" strike="noStrike" cap="none" dirty="0">
              <a:solidFill>
                <a:schemeClr val="dk1"/>
              </a:solidFill>
              <a:latin typeface="+mn-lt"/>
              <a:sym typeface="Arial"/>
            </a:endParaRPr>
          </a:p>
          <a:p>
            <a:pPr marL="1143000" marR="0" lvl="2" indent="-228600" algn="l" rtl="0">
              <a:spcAft>
                <a:spcPts val="0"/>
              </a:spcAft>
              <a:buClr>
                <a:srgbClr val="007FA3"/>
              </a:buClr>
              <a:buSzPct val="100000"/>
              <a:buFont typeface="Noto Sans Symbols"/>
              <a:buChar char="▪"/>
            </a:pPr>
            <a:r>
              <a:rPr lang="en-US" sz="1800" b="0" i="0" u="none" strike="noStrike" cap="none" dirty="0">
                <a:solidFill>
                  <a:schemeClr val="dk1"/>
                </a:solidFill>
                <a:latin typeface="+mn-lt"/>
                <a:sym typeface="Arial"/>
              </a:rPr>
              <a:t>Note that this is the same as for a minimize objective; however, calculation of the opportunity losses is different.</a:t>
            </a:r>
            <a:endParaRPr sz="1800" b="0" i="0" u="none" strike="noStrike" cap="none" dirty="0">
              <a:solidFill>
                <a:schemeClr val="dk1"/>
              </a:solidFill>
              <a:latin typeface="+mn-lt"/>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Decisions with Conflicting Objectives</a:t>
            </a:r>
            <a:endParaRPr sz="3600" b="1" i="0" u="none" strike="noStrike" cap="none" dirty="0">
              <a:solidFill>
                <a:srgbClr val="007FA3"/>
              </a:solidFill>
              <a:latin typeface="+mj-lt"/>
              <a:ea typeface="Arial"/>
              <a:cs typeface="Arial"/>
              <a:sym typeface="Arial"/>
            </a:endParaRPr>
          </a:p>
        </p:txBody>
      </p:sp>
      <p:sp>
        <p:nvSpPr>
          <p:cNvPr id="324" name="Text placeholder 2"/>
          <p:cNvSpPr txBox="1">
            <a:spLocks noGrp="1"/>
          </p:cNvSpPr>
          <p:nvPr>
            <p:ph type="body" idx="1"/>
          </p:nvPr>
        </p:nvSpPr>
        <p:spPr>
          <a:xfrm>
            <a:off x="457200" y="1600200"/>
            <a:ext cx="8073342" cy="4036672"/>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ct val="100000"/>
              <a:buFont typeface="Arial"/>
              <a:buChar char="•"/>
            </a:pPr>
            <a:r>
              <a:rPr lang="en-US" sz="1800" b="0" i="0" u="none" strike="noStrike" cap="none" dirty="0">
                <a:solidFill>
                  <a:schemeClr val="dk1"/>
                </a:solidFill>
                <a:latin typeface="+mn-lt"/>
                <a:sym typeface="Arial"/>
              </a:rPr>
              <a:t>Many decisions require some type of tradeoff among conflicting objectives, such as risk versus reward.</a:t>
            </a:r>
            <a:endParaRPr sz="1800" dirty="0">
              <a:latin typeface="+mn-lt"/>
            </a:endParaRPr>
          </a:p>
          <a:p>
            <a:pPr marL="256032" marR="0" lvl="0" indent="-256032" algn="l" rtl="0">
              <a:spcAft>
                <a:spcPts val="0"/>
              </a:spcAft>
              <a:buClr>
                <a:srgbClr val="007FA3"/>
              </a:buClr>
              <a:buSzPct val="100000"/>
              <a:buFont typeface="Arial"/>
              <a:buChar char="•"/>
            </a:pPr>
            <a:r>
              <a:rPr lang="en-US" sz="1800" b="0" i="0" u="none" strike="noStrike" cap="none" dirty="0">
                <a:solidFill>
                  <a:schemeClr val="dk1"/>
                </a:solidFill>
                <a:latin typeface="+mn-lt"/>
                <a:sym typeface="Arial"/>
              </a:rPr>
              <a:t>A simple decision rule can be used whenever one wishes to make an optimal tradeoff between any two conflicting objectives, one of which is good, and one of which is bad, that maximizes the ratio of the good objective to the bad.</a:t>
            </a:r>
            <a:endParaRPr sz="1800" dirty="0">
              <a:latin typeface="+mn-lt"/>
            </a:endParaRPr>
          </a:p>
          <a:p>
            <a:pPr marL="742950" marR="0" lvl="1" indent="-285750" algn="l" rtl="0">
              <a:spcBef>
                <a:spcPts val="600"/>
              </a:spcBef>
              <a:spcAft>
                <a:spcPts val="0"/>
              </a:spcAft>
              <a:buClr>
                <a:srgbClr val="007FA3"/>
              </a:buClr>
              <a:buSzPct val="100000"/>
              <a:buFont typeface="Arial"/>
              <a:buChar char="–"/>
            </a:pPr>
            <a:r>
              <a:rPr lang="en-US" sz="1800" b="0" i="0" u="none" strike="noStrike" cap="none" dirty="0">
                <a:solidFill>
                  <a:schemeClr val="dk1"/>
                </a:solidFill>
                <a:latin typeface="+mn-lt"/>
                <a:sym typeface="Arial"/>
              </a:rPr>
              <a:t>First, display the tradeoffs on a chart with the “good” objective on the </a:t>
            </a:r>
            <a:r>
              <a:rPr lang="en-US" sz="1800" b="0" i="1" u="none" strike="noStrike" cap="none" dirty="0">
                <a:solidFill>
                  <a:schemeClr val="dk1"/>
                </a:solidFill>
                <a:latin typeface="+mn-lt"/>
                <a:sym typeface="Arial"/>
              </a:rPr>
              <a:t>x</a:t>
            </a:r>
            <a:r>
              <a:rPr lang="en-US" sz="1800" b="0" i="0" u="none" strike="noStrike" cap="none" dirty="0">
                <a:solidFill>
                  <a:schemeClr val="dk1"/>
                </a:solidFill>
                <a:latin typeface="+mn-lt"/>
                <a:sym typeface="Arial"/>
              </a:rPr>
              <a:t>-axis, and the “bad” objective on the </a:t>
            </a:r>
            <a:r>
              <a:rPr lang="en-US" sz="1800" b="0" i="1" u="none" strike="noStrike" cap="none" dirty="0">
                <a:solidFill>
                  <a:schemeClr val="dk1"/>
                </a:solidFill>
                <a:latin typeface="+mn-lt"/>
                <a:sym typeface="Arial"/>
              </a:rPr>
              <a:t>y</a:t>
            </a:r>
            <a:r>
              <a:rPr lang="en-US" sz="1800" b="0" i="0" u="none" strike="noStrike" cap="none" dirty="0">
                <a:solidFill>
                  <a:schemeClr val="dk1"/>
                </a:solidFill>
                <a:latin typeface="+mn-lt"/>
                <a:sym typeface="Arial"/>
              </a:rPr>
              <a:t>-axis, making sure to scale the axes properly to display the origin (0,0).</a:t>
            </a:r>
            <a:endParaRPr sz="1800" b="0" i="0" u="none" strike="noStrike" cap="none" dirty="0">
              <a:solidFill>
                <a:schemeClr val="dk1"/>
              </a:solidFill>
              <a:latin typeface="+mn-lt"/>
              <a:sym typeface="Arial"/>
            </a:endParaRPr>
          </a:p>
          <a:p>
            <a:pPr marL="742950" marR="0" lvl="1" indent="-285750" algn="l" rtl="0">
              <a:spcBef>
                <a:spcPts val="600"/>
              </a:spcBef>
              <a:spcAft>
                <a:spcPts val="0"/>
              </a:spcAft>
              <a:buClr>
                <a:srgbClr val="007FA3"/>
              </a:buClr>
              <a:buSzPct val="100000"/>
              <a:buFont typeface="Arial"/>
              <a:buChar char="–"/>
            </a:pPr>
            <a:r>
              <a:rPr lang="en-US" sz="1800" b="0" i="0" u="none" strike="noStrike" cap="none" dirty="0">
                <a:solidFill>
                  <a:schemeClr val="dk1"/>
                </a:solidFill>
                <a:latin typeface="+mn-lt"/>
                <a:sym typeface="Arial"/>
              </a:rPr>
              <a:t>Then graph the tangent line to the tradeoff curve that goes through the origin.</a:t>
            </a:r>
            <a:endParaRPr sz="1800" b="0" i="0" u="none" strike="noStrike" cap="none" dirty="0">
              <a:solidFill>
                <a:schemeClr val="dk1"/>
              </a:solidFill>
              <a:latin typeface="+mn-lt"/>
              <a:sym typeface="Arial"/>
            </a:endParaRPr>
          </a:p>
          <a:p>
            <a:pPr marL="742950" marR="0" lvl="1" indent="-285750" algn="l" rtl="0">
              <a:spcBef>
                <a:spcPts val="600"/>
              </a:spcBef>
              <a:spcAft>
                <a:spcPts val="0"/>
              </a:spcAft>
              <a:buClr>
                <a:srgbClr val="007FA3"/>
              </a:buClr>
              <a:buSzPct val="100000"/>
              <a:buFont typeface="Arial"/>
              <a:buChar char="–"/>
            </a:pPr>
            <a:r>
              <a:rPr lang="en-US" sz="1800" b="0" i="0" u="none" strike="noStrike" cap="none" dirty="0">
                <a:solidFill>
                  <a:schemeClr val="dk1"/>
                </a:solidFill>
                <a:latin typeface="+mn-lt"/>
                <a:sym typeface="Arial"/>
              </a:rPr>
              <a:t>The point at which the tangent line touches the curve (which represents the smallest slope) represents the best return to risk tradeoff.</a:t>
            </a:r>
            <a:endParaRPr sz="1800" b="0" i="0" u="none" strike="noStrike" cap="none" dirty="0">
              <a:solidFill>
                <a:schemeClr val="dk1"/>
              </a:solidFill>
              <a:latin typeface="+mn-lt"/>
              <a:sym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400"/>
              <a:buFont typeface="Arial"/>
              <a:buNone/>
            </a:pPr>
            <a:r>
              <a:rPr lang="en-US" sz="3400" b="1" i="0" u="none" strike="noStrike" cap="none" dirty="0">
                <a:solidFill>
                  <a:srgbClr val="007FA3"/>
                </a:solidFill>
                <a:latin typeface="+mj-lt"/>
                <a:ea typeface="Arial"/>
                <a:cs typeface="Arial"/>
                <a:sym typeface="Arial"/>
              </a:rPr>
              <a:t>Example 16.5: Risk-Reward Tradeoff Decision for Innis Investments Example</a:t>
            </a:r>
            <a:endParaRPr sz="3400" b="1" i="0" u="none" strike="noStrike" cap="none" dirty="0">
              <a:solidFill>
                <a:srgbClr val="007FA3"/>
              </a:solidFill>
              <a:latin typeface="+mj-lt"/>
              <a:ea typeface="Arial"/>
              <a:cs typeface="Arial"/>
              <a:sym typeface="Arial"/>
            </a:endParaRPr>
          </a:p>
        </p:txBody>
      </p:sp>
      <p:sp>
        <p:nvSpPr>
          <p:cNvPr id="330" name="Text placeholder 2"/>
          <p:cNvSpPr txBox="1">
            <a:spLocks noGrp="1"/>
          </p:cNvSpPr>
          <p:nvPr>
            <p:ph type="body" idx="1"/>
          </p:nvPr>
        </p:nvSpPr>
        <p:spPr>
          <a:xfrm>
            <a:off x="457200" y="1600201"/>
            <a:ext cx="8229600" cy="1099037"/>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ts val="2000"/>
              <a:buFont typeface="Arial"/>
              <a:buChar char="•"/>
            </a:pPr>
            <a:r>
              <a:rPr lang="en-US" sz="2000" b="0" i="0" u="none" strike="noStrike" cap="none" dirty="0">
                <a:solidFill>
                  <a:schemeClr val="dk1"/>
                </a:solidFill>
                <a:latin typeface="+mn-lt"/>
                <a:ea typeface="Arial"/>
                <a:cs typeface="Arial"/>
                <a:sym typeface="Arial"/>
              </a:rPr>
              <a:t>From Figure </a:t>
            </a:r>
            <a:r>
              <a:rPr lang="en-US" sz="2000" b="0" i="0" u="none" strike="noStrike" cap="none" dirty="0" smtClean="0">
                <a:solidFill>
                  <a:schemeClr val="dk1"/>
                </a:solidFill>
                <a:latin typeface="+mn-lt"/>
                <a:ea typeface="Arial"/>
                <a:cs typeface="Arial"/>
                <a:sym typeface="Arial"/>
              </a:rPr>
              <a:t>15.2, </a:t>
            </a:r>
            <a:r>
              <a:rPr lang="en-US" sz="2000" b="0" i="0" u="none" strike="noStrike" cap="none" dirty="0">
                <a:solidFill>
                  <a:schemeClr val="dk1"/>
                </a:solidFill>
                <a:latin typeface="+mn-lt"/>
                <a:ea typeface="Arial"/>
                <a:cs typeface="Arial"/>
                <a:sym typeface="Arial"/>
              </a:rPr>
              <a:t>if we take the ratios of the weighted returns to the minimum risk values in the table, we will find that the largest ratio occurs for the target return of 6%.</a:t>
            </a:r>
            <a:endParaRPr sz="2000" b="0" i="0" u="none" strike="noStrike" cap="none" dirty="0">
              <a:solidFill>
                <a:schemeClr val="dk1"/>
              </a:solidFill>
              <a:latin typeface="+mn-lt"/>
              <a:ea typeface="Arial"/>
              <a:cs typeface="Arial"/>
              <a:sym typeface="Arial"/>
            </a:endParaRPr>
          </a:p>
        </p:txBody>
      </p:sp>
      <p:pic>
        <p:nvPicPr>
          <p:cNvPr id="2" name="Picture 1" descr="A graph plots a rising line and a concave up increasing curve. The horizontal axis labeled, weighted return ranges from 0.00 % to 8.00 % in increments of 2. The vertical axis labeled, risk ranges from 0.0000 to 10.0000 in increments of 2. The rising line starts from the origin and rises through (2.00 %, 2.0000), (4.00 %, 4.0000), (6.00%, 6.0000), and (8.00%, 10.0000). The concave up increasing curve rises through (5.00%, 6.0001), (5.02%, 7.0000), (6.00%, 7.0000), (6.04%, 8.0000), and (7.00%, 9.0000). All values are estimated."/>
          <p:cNvPicPr>
            <a:picLocks noChangeAspect="1"/>
          </p:cNvPicPr>
          <p:nvPr/>
        </p:nvPicPr>
        <p:blipFill>
          <a:blip r:embed="rId3"/>
          <a:stretch>
            <a:fillRect/>
          </a:stretch>
        </p:blipFill>
        <p:spPr>
          <a:xfrm>
            <a:off x="2925734" y="2989940"/>
            <a:ext cx="3081518" cy="2056193"/>
          </a:xfrm>
          <a:prstGeom prst="rect">
            <a:avLst/>
          </a:prstGeom>
        </p:spPr>
      </p:pic>
      <p:sp>
        <p:nvSpPr>
          <p:cNvPr id="332" name="Text placeholder 3"/>
          <p:cNvSpPr txBox="1">
            <a:spLocks noGrp="1"/>
          </p:cNvSpPr>
          <p:nvPr>
            <p:ph type="body" idx="2"/>
          </p:nvPr>
        </p:nvSpPr>
        <p:spPr>
          <a:xfrm>
            <a:off x="457200" y="5148942"/>
            <a:ext cx="8229600" cy="1137557"/>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ts val="2000"/>
              <a:buFont typeface="Arial"/>
              <a:buChar char="•"/>
            </a:pPr>
            <a:r>
              <a:rPr lang="en-US" sz="2000" b="0" i="0" u="none" strike="noStrike" cap="none" dirty="0">
                <a:solidFill>
                  <a:schemeClr val="dk1"/>
                </a:solidFill>
                <a:latin typeface="+mn-lt"/>
                <a:ea typeface="Arial"/>
                <a:cs typeface="Arial"/>
                <a:sym typeface="Arial"/>
              </a:rPr>
              <a:t>We can explain this easily from the chart by noting that for any other return, the risk is relatively larger (if all points fell on the tangent line, the risk would increase proportionately with the return).</a:t>
            </a:r>
            <a:endParaRPr sz="2000" b="0" i="0" u="none" strike="noStrike" cap="none" dirty="0">
              <a:solidFill>
                <a:schemeClr val="dk1"/>
              </a:solidFill>
              <a:latin typeface="+mn-lt"/>
              <a:ea typeface="Arial"/>
              <a:cs typeface="Arial"/>
              <a:sym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Title 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Summary of Decision Strategies Under </a:t>
            </a:r>
            <a:r>
              <a:rPr lang="en-US" sz="3600" b="1" i="0" u="none" strike="noStrike" cap="none" dirty="0" smtClean="0">
                <a:solidFill>
                  <a:srgbClr val="007FA3"/>
                </a:solidFill>
                <a:latin typeface="+mj-lt"/>
                <a:ea typeface="Arial"/>
                <a:cs typeface="Arial"/>
                <a:sym typeface="Arial"/>
              </a:rPr>
              <a:t>Uncertainty </a:t>
            </a:r>
            <a:r>
              <a:rPr lang="en-US" sz="2000" b="0" i="0" u="none" strike="noStrike" cap="none" dirty="0" smtClean="0">
                <a:solidFill>
                  <a:srgbClr val="007FA3"/>
                </a:solidFill>
                <a:latin typeface="+mj-lt"/>
                <a:ea typeface="Arial"/>
                <a:cs typeface="Arial"/>
                <a:sym typeface="Arial"/>
              </a:rPr>
              <a:t>(1 of 2)</a:t>
            </a:r>
            <a:endParaRPr sz="2000" b="0" i="0" u="none" strike="noStrike" cap="none" dirty="0">
              <a:solidFill>
                <a:srgbClr val="007FA3"/>
              </a:solidFill>
              <a:latin typeface="+mj-lt"/>
              <a:ea typeface="Arial"/>
              <a:cs typeface="Arial"/>
              <a:sym typeface="Arial"/>
            </a:endParaRPr>
          </a:p>
        </p:txBody>
      </p:sp>
      <p:graphicFrame>
        <p:nvGraphicFramePr>
          <p:cNvPr id="2" name="Table 1"/>
          <p:cNvGraphicFramePr>
            <a:graphicFrameLocks noGrp="1"/>
          </p:cNvGraphicFramePr>
          <p:nvPr>
            <p:extLst>
              <p:ext uri="{D42A27DB-BD31-4B8C-83A1-F6EECF244321}">
                <p14:modId xmlns:p14="http://schemas.microsoft.com/office/powerpoint/2010/main" val="3000799883"/>
              </p:ext>
            </p:extLst>
          </p:nvPr>
        </p:nvGraphicFramePr>
        <p:xfrm>
          <a:off x="787907" y="2157983"/>
          <a:ext cx="7898895" cy="3474720"/>
        </p:xfrm>
        <a:graphic>
          <a:graphicData uri="http://schemas.openxmlformats.org/drawingml/2006/table">
            <a:tbl>
              <a:tblPr firstRow="1" bandRow="1">
                <a:tableStyleId>{5940675A-B579-460E-94D1-54222C63F5DA}</a:tableStyleId>
              </a:tblPr>
              <a:tblGrid>
                <a:gridCol w="1579779">
                  <a:extLst>
                    <a:ext uri="{9D8B030D-6E8A-4147-A177-3AD203B41FA5}">
                      <a16:colId xmlns:a16="http://schemas.microsoft.com/office/drawing/2014/main" val="567474754"/>
                    </a:ext>
                  </a:extLst>
                </a:gridCol>
                <a:gridCol w="1579779">
                  <a:extLst>
                    <a:ext uri="{9D8B030D-6E8A-4147-A177-3AD203B41FA5}">
                      <a16:colId xmlns:a16="http://schemas.microsoft.com/office/drawing/2014/main" val="2117463667"/>
                    </a:ext>
                  </a:extLst>
                </a:gridCol>
                <a:gridCol w="1579779">
                  <a:extLst>
                    <a:ext uri="{9D8B030D-6E8A-4147-A177-3AD203B41FA5}">
                      <a16:colId xmlns:a16="http://schemas.microsoft.com/office/drawing/2014/main" val="2405287554"/>
                    </a:ext>
                  </a:extLst>
                </a:gridCol>
                <a:gridCol w="1579779">
                  <a:extLst>
                    <a:ext uri="{9D8B030D-6E8A-4147-A177-3AD203B41FA5}">
                      <a16:colId xmlns:a16="http://schemas.microsoft.com/office/drawing/2014/main" val="3800964735"/>
                    </a:ext>
                  </a:extLst>
                </a:gridCol>
                <a:gridCol w="1579779">
                  <a:extLst>
                    <a:ext uri="{9D8B030D-6E8A-4147-A177-3AD203B41FA5}">
                      <a16:colId xmlns:a16="http://schemas.microsoft.com/office/drawing/2014/main" val="3548318065"/>
                    </a:ext>
                  </a:extLst>
                </a:gridCol>
              </a:tblGrid>
              <a:tr h="261863">
                <a:tc>
                  <a:txBody>
                    <a:bodyPr/>
                    <a:lstStyle/>
                    <a:p>
                      <a:r>
                        <a:rPr lang="en-US" sz="1200" b="1" dirty="0" smtClean="0"/>
                        <a:t>Objective</a:t>
                      </a:r>
                      <a:endParaRPr lang="en-US" sz="1200" b="1" dirty="0"/>
                    </a:p>
                  </a:txBody>
                  <a:tcPr/>
                </a:tc>
                <a:tc>
                  <a:txBody>
                    <a:bodyPr/>
                    <a:lstStyle/>
                    <a:p>
                      <a:r>
                        <a:rPr lang="en-US" sz="1200" b="1" dirty="0" smtClean="0"/>
                        <a:t>Strategy</a:t>
                      </a: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i="0" u="none" strike="noStrike" cap="none" dirty="0" smtClean="0">
                          <a:solidFill>
                            <a:schemeClr val="tx1"/>
                          </a:solidFill>
                          <a:effectLst/>
                          <a:latin typeface="+mn-lt"/>
                          <a:ea typeface="+mn-ea"/>
                          <a:cs typeface="+mn-cs"/>
                          <a:sym typeface="Arial"/>
                        </a:rPr>
                        <a:t>Aggressive Strategy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i="0" u="none" strike="noStrike" cap="none" dirty="0" smtClean="0">
                          <a:solidFill>
                            <a:schemeClr val="tx1"/>
                          </a:solidFill>
                          <a:effectLst/>
                          <a:latin typeface="+mn-lt"/>
                          <a:ea typeface="+mn-ea"/>
                          <a:cs typeface="+mn-cs"/>
                          <a:sym typeface="Arial"/>
                        </a:rPr>
                        <a:t>Conservative Strategy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i="0" u="none" strike="noStrike" cap="none" dirty="0" smtClean="0">
                          <a:solidFill>
                            <a:schemeClr val="tx1"/>
                          </a:solidFill>
                          <a:effectLst/>
                          <a:latin typeface="+mn-lt"/>
                          <a:ea typeface="+mn-ea"/>
                          <a:cs typeface="+mn-cs"/>
                          <a:sym typeface="Arial"/>
                        </a:rPr>
                        <a:t>Opportunity-Loss Strategy </a:t>
                      </a:r>
                    </a:p>
                  </a:txBody>
                  <a:tcPr/>
                </a:tc>
                <a:extLst>
                  <a:ext uri="{0D108BD9-81ED-4DB2-BD59-A6C34878D82A}">
                    <a16:rowId xmlns:a16="http://schemas.microsoft.com/office/drawing/2014/main" val="1351068236"/>
                  </a:ext>
                </a:extLst>
              </a:tr>
              <a:tr h="1671895">
                <a:tc>
                  <a:txBody>
                    <a:bodyPr/>
                    <a:lstStyle/>
                    <a:p>
                      <a:r>
                        <a:rPr lang="en-US" sz="1200" b="0" i="0" u="none" strike="noStrike" cap="none" dirty="0" smtClean="0">
                          <a:solidFill>
                            <a:schemeClr val="tx1"/>
                          </a:solidFill>
                          <a:effectLst/>
                          <a:latin typeface="+mn-lt"/>
                          <a:ea typeface="+mn-ea"/>
                          <a:cs typeface="+mn-cs"/>
                          <a:sym typeface="Arial"/>
                        </a:rPr>
                        <a:t>Minimize </a:t>
                      </a:r>
                    </a:p>
                    <a:p>
                      <a:r>
                        <a:rPr lang="en-US" sz="1200" b="0" i="0" u="none" strike="noStrike" cap="none" dirty="0" smtClean="0">
                          <a:solidFill>
                            <a:schemeClr val="tx1"/>
                          </a:solidFill>
                          <a:effectLst/>
                          <a:latin typeface="+mn-lt"/>
                          <a:ea typeface="+mn-ea"/>
                          <a:cs typeface="+mn-cs"/>
                          <a:sym typeface="Arial"/>
                        </a:rPr>
                        <a:t>objective </a:t>
                      </a:r>
                    </a:p>
                  </a:txBody>
                  <a:tcPr/>
                </a:tc>
                <a:tc>
                  <a:txBody>
                    <a:bodyPr/>
                    <a:lstStyle/>
                    <a:p>
                      <a:r>
                        <a:rPr lang="en-US" sz="1200" b="0" i="0" u="none" strike="noStrike" cap="none" dirty="0" smtClean="0">
                          <a:solidFill>
                            <a:schemeClr val="tx1"/>
                          </a:solidFill>
                          <a:effectLst/>
                          <a:latin typeface="+mn-lt"/>
                          <a:ea typeface="+mn-ea"/>
                          <a:cs typeface="+mn-cs"/>
                          <a:sym typeface="Arial"/>
                        </a:rPr>
                        <a:t>Choose the </a:t>
                      </a:r>
                    </a:p>
                    <a:p>
                      <a:r>
                        <a:rPr lang="en-US" sz="1200" b="0" i="0" u="none" strike="noStrike" cap="none" dirty="0" smtClean="0">
                          <a:solidFill>
                            <a:schemeClr val="tx1"/>
                          </a:solidFill>
                          <a:effectLst/>
                          <a:latin typeface="+mn-lt"/>
                          <a:ea typeface="+mn-ea"/>
                          <a:cs typeface="+mn-cs"/>
                          <a:sym typeface="Arial"/>
                        </a:rPr>
                        <a:t>decision with </a:t>
                      </a:r>
                    </a:p>
                    <a:p>
                      <a:r>
                        <a:rPr lang="en-US" sz="1200" b="0" i="0" u="none" strike="noStrike" cap="none" dirty="0" smtClean="0">
                          <a:solidFill>
                            <a:schemeClr val="tx1"/>
                          </a:solidFill>
                          <a:effectLst/>
                          <a:latin typeface="+mn-lt"/>
                          <a:ea typeface="+mn-ea"/>
                          <a:cs typeface="+mn-cs"/>
                          <a:sym typeface="Arial"/>
                        </a:rPr>
                        <a:t>the smallest </a:t>
                      </a:r>
                    </a:p>
                    <a:p>
                      <a:r>
                        <a:rPr lang="en-US" sz="1200" b="0" i="0" u="none" strike="noStrike" cap="none" dirty="0" smtClean="0">
                          <a:solidFill>
                            <a:schemeClr val="tx1"/>
                          </a:solidFill>
                          <a:effectLst/>
                          <a:latin typeface="+mn-lt"/>
                          <a:ea typeface="+mn-ea"/>
                          <a:cs typeface="+mn-cs"/>
                          <a:sym typeface="Arial"/>
                        </a:rPr>
                        <a:t>average payoff.</a:t>
                      </a:r>
                    </a:p>
                  </a:txBody>
                  <a:tcPr/>
                </a:tc>
                <a:tc>
                  <a:txBody>
                    <a:bodyPr/>
                    <a:lstStyle/>
                    <a:p>
                      <a:r>
                        <a:rPr lang="en-US" sz="1200" b="0" i="0" u="none" strike="noStrike" cap="none" dirty="0" smtClean="0">
                          <a:solidFill>
                            <a:schemeClr val="tx1"/>
                          </a:solidFill>
                          <a:effectLst/>
                          <a:latin typeface="+mn-lt"/>
                          <a:ea typeface="+mn-ea"/>
                          <a:cs typeface="+mn-cs"/>
                          <a:sym typeface="Arial"/>
                        </a:rPr>
                        <a:t>Find the smallest </a:t>
                      </a:r>
                    </a:p>
                    <a:p>
                      <a:r>
                        <a:rPr lang="en-US" sz="1200" b="0" i="0" u="none" strike="noStrike" cap="none" dirty="0" smtClean="0">
                          <a:solidFill>
                            <a:schemeClr val="tx1"/>
                          </a:solidFill>
                          <a:effectLst/>
                          <a:latin typeface="+mn-lt"/>
                          <a:ea typeface="+mn-ea"/>
                          <a:cs typeface="+mn-cs"/>
                          <a:sym typeface="Arial"/>
                        </a:rPr>
                        <a:t>payoff for each </a:t>
                      </a:r>
                      <a:r>
                        <a:rPr lang="en-US" sz="1200" b="0" i="0" u="none" strike="noStrike" cap="none" dirty="0" err="1" smtClean="0">
                          <a:solidFill>
                            <a:schemeClr val="tx1"/>
                          </a:solidFill>
                          <a:effectLst/>
                          <a:latin typeface="+mn-lt"/>
                          <a:ea typeface="+mn-ea"/>
                          <a:cs typeface="+mn-cs"/>
                          <a:sym typeface="Arial"/>
                        </a:rPr>
                        <a:t>deci</a:t>
                      </a:r>
                      <a:r>
                        <a:rPr lang="en-US" sz="1200" b="0" i="0" u="none" strike="noStrike" cap="none" dirty="0" smtClean="0">
                          <a:solidFill>
                            <a:schemeClr val="tx1"/>
                          </a:solidFill>
                          <a:effectLst/>
                          <a:latin typeface="+mn-lt"/>
                          <a:ea typeface="+mn-ea"/>
                          <a:cs typeface="+mn-cs"/>
                          <a:sym typeface="Arial"/>
                        </a:rPr>
                        <a:t>- </a:t>
                      </a:r>
                    </a:p>
                    <a:p>
                      <a:r>
                        <a:rPr lang="en-US" sz="1200" b="0" i="0" u="none" strike="noStrike" cap="none" dirty="0" smtClean="0">
                          <a:solidFill>
                            <a:schemeClr val="tx1"/>
                          </a:solidFill>
                          <a:effectLst/>
                          <a:latin typeface="+mn-lt"/>
                          <a:ea typeface="+mn-ea"/>
                          <a:cs typeface="+mn-cs"/>
                          <a:sym typeface="Arial"/>
                        </a:rPr>
                        <a:t>Sion among all Out- </a:t>
                      </a:r>
                    </a:p>
                    <a:p>
                      <a:r>
                        <a:rPr lang="en-US" sz="1200" b="0" i="0" u="none" strike="noStrike" cap="none" dirty="0" smtClean="0">
                          <a:solidFill>
                            <a:schemeClr val="tx1"/>
                          </a:solidFill>
                          <a:effectLst/>
                          <a:latin typeface="+mn-lt"/>
                          <a:ea typeface="+mn-ea"/>
                          <a:cs typeface="+mn-cs"/>
                          <a:sym typeface="Arial"/>
                        </a:rPr>
                        <a:t>comes and choose </a:t>
                      </a:r>
                    </a:p>
                    <a:p>
                      <a:r>
                        <a:rPr lang="en-US" sz="1200" b="0" i="0" u="none" strike="noStrike" cap="none" dirty="0" smtClean="0">
                          <a:solidFill>
                            <a:schemeClr val="tx1"/>
                          </a:solidFill>
                          <a:effectLst/>
                          <a:latin typeface="+mn-lt"/>
                          <a:ea typeface="+mn-ea"/>
                          <a:cs typeface="+mn-cs"/>
                          <a:sym typeface="Arial"/>
                        </a:rPr>
                        <a:t>the decision with the </a:t>
                      </a:r>
                    </a:p>
                    <a:p>
                      <a:r>
                        <a:rPr lang="en-US" sz="1200" b="0" i="0" u="none" strike="noStrike" cap="none" dirty="0" smtClean="0">
                          <a:solidFill>
                            <a:schemeClr val="tx1"/>
                          </a:solidFill>
                          <a:effectLst/>
                          <a:latin typeface="+mn-lt"/>
                          <a:ea typeface="+mn-ea"/>
                          <a:cs typeface="+mn-cs"/>
                          <a:sym typeface="Arial"/>
                        </a:rPr>
                        <a:t>smallest of these </a:t>
                      </a:r>
                    </a:p>
                    <a:p>
                      <a:r>
                        <a:rPr lang="en-US" sz="1200" b="0" i="0" u="none" strike="noStrike" cap="none" dirty="0" smtClean="0">
                          <a:solidFill>
                            <a:schemeClr val="tx1"/>
                          </a:solidFill>
                          <a:effectLst/>
                          <a:latin typeface="+mn-lt"/>
                          <a:ea typeface="+mn-ea"/>
                          <a:cs typeface="+mn-cs"/>
                          <a:sym typeface="Arial"/>
                        </a:rPr>
                        <a:t>(minim in). </a:t>
                      </a:r>
                    </a:p>
                  </a:txBody>
                  <a:tcPr/>
                </a:tc>
                <a:tc>
                  <a:txBody>
                    <a:bodyPr/>
                    <a:lstStyle/>
                    <a:p>
                      <a:r>
                        <a:rPr lang="en-US" sz="1200" b="0" i="0" u="none" strike="noStrike" cap="none" dirty="0" smtClean="0">
                          <a:solidFill>
                            <a:schemeClr val="tx1"/>
                          </a:solidFill>
                          <a:effectLst/>
                          <a:latin typeface="+mn-lt"/>
                          <a:ea typeface="+mn-ea"/>
                          <a:cs typeface="+mn-cs"/>
                          <a:sym typeface="Arial"/>
                        </a:rPr>
                        <a:t>Find the largest pay- </a:t>
                      </a:r>
                    </a:p>
                    <a:p>
                      <a:r>
                        <a:rPr lang="en-US" sz="1200" b="0" i="0" u="none" strike="noStrike" cap="none" dirty="0" smtClean="0">
                          <a:solidFill>
                            <a:schemeClr val="tx1"/>
                          </a:solidFill>
                          <a:effectLst/>
                          <a:latin typeface="+mn-lt"/>
                          <a:ea typeface="+mn-ea"/>
                          <a:cs typeface="+mn-cs"/>
                          <a:sym typeface="Arial"/>
                        </a:rPr>
                        <a:t>off for each decision </a:t>
                      </a:r>
                    </a:p>
                    <a:p>
                      <a:r>
                        <a:rPr lang="en-US" sz="1200" b="0" i="0" u="none" strike="noStrike" cap="none" dirty="0" smtClean="0">
                          <a:solidFill>
                            <a:schemeClr val="tx1"/>
                          </a:solidFill>
                          <a:effectLst/>
                          <a:latin typeface="+mn-lt"/>
                          <a:ea typeface="+mn-ea"/>
                          <a:cs typeface="+mn-cs"/>
                          <a:sym typeface="Arial"/>
                        </a:rPr>
                        <a:t>among all Outcomes </a:t>
                      </a:r>
                    </a:p>
                    <a:p>
                      <a:r>
                        <a:rPr lang="en-US" sz="1200" b="0" i="0" u="none" strike="noStrike" cap="none" dirty="0" smtClean="0">
                          <a:solidFill>
                            <a:schemeClr val="tx1"/>
                          </a:solidFill>
                          <a:effectLst/>
                          <a:latin typeface="+mn-lt"/>
                          <a:ea typeface="+mn-ea"/>
                          <a:cs typeface="+mn-cs"/>
                          <a:sym typeface="Arial"/>
                        </a:rPr>
                        <a:t>and choose the </a:t>
                      </a:r>
                      <a:r>
                        <a:rPr lang="en-US" sz="1200" b="0" i="0" u="none" strike="noStrike" cap="none" dirty="0" err="1" smtClean="0">
                          <a:solidFill>
                            <a:schemeClr val="tx1"/>
                          </a:solidFill>
                          <a:effectLst/>
                          <a:latin typeface="+mn-lt"/>
                          <a:ea typeface="+mn-ea"/>
                          <a:cs typeface="+mn-cs"/>
                          <a:sym typeface="Arial"/>
                        </a:rPr>
                        <a:t>deci</a:t>
                      </a:r>
                      <a:r>
                        <a:rPr lang="en-US" sz="1200" b="0" i="0" u="none" strike="noStrike" cap="none" dirty="0" smtClean="0">
                          <a:solidFill>
                            <a:schemeClr val="tx1"/>
                          </a:solidFill>
                          <a:effectLst/>
                          <a:latin typeface="+mn-lt"/>
                          <a:ea typeface="+mn-ea"/>
                          <a:cs typeface="+mn-cs"/>
                          <a:sym typeface="Arial"/>
                        </a:rPr>
                        <a:t>-Sion with the smallest of these (minimax). </a:t>
                      </a:r>
                    </a:p>
                  </a:txBody>
                  <a:tcPr/>
                </a:tc>
                <a:tc>
                  <a:txBody>
                    <a:bodyPr/>
                    <a:lstStyle/>
                    <a:p>
                      <a:r>
                        <a:rPr lang="en-US" sz="1200" b="0" i="0" u="none" strike="noStrike" cap="none" dirty="0" smtClean="0">
                          <a:solidFill>
                            <a:schemeClr val="tx1"/>
                          </a:solidFill>
                          <a:effectLst/>
                          <a:latin typeface="+mn-lt"/>
                          <a:ea typeface="+mn-ea"/>
                          <a:cs typeface="+mn-cs"/>
                          <a:sym typeface="Arial"/>
                        </a:rPr>
                        <a:t>For each outcome, </a:t>
                      </a:r>
                      <a:r>
                        <a:rPr lang="en-US" sz="1200" b="0" i="0" u="none" strike="noStrike" cap="none" dirty="0" err="1" smtClean="0">
                          <a:solidFill>
                            <a:schemeClr val="tx1"/>
                          </a:solidFill>
                          <a:effectLst/>
                          <a:latin typeface="+mn-lt"/>
                          <a:ea typeface="+mn-ea"/>
                          <a:cs typeface="+mn-cs"/>
                          <a:sym typeface="Arial"/>
                        </a:rPr>
                        <a:t>cornpute</a:t>
                      </a:r>
                      <a:r>
                        <a:rPr lang="en-US" sz="1200" b="0" i="0" u="none" strike="noStrike" cap="none" dirty="0" smtClean="0">
                          <a:solidFill>
                            <a:schemeClr val="tx1"/>
                          </a:solidFill>
                          <a:effectLst/>
                          <a:latin typeface="+mn-lt"/>
                          <a:ea typeface="+mn-ea"/>
                          <a:cs typeface="+mn-cs"/>
                          <a:sym typeface="Arial"/>
                        </a:rPr>
                        <a:t> the </a:t>
                      </a:r>
                    </a:p>
                    <a:p>
                      <a:r>
                        <a:rPr lang="en-US" sz="1200" b="0" i="0" u="none" strike="noStrike" cap="none" dirty="0" smtClean="0">
                          <a:solidFill>
                            <a:schemeClr val="tx1"/>
                          </a:solidFill>
                          <a:effectLst/>
                          <a:latin typeface="+mn-lt"/>
                          <a:ea typeface="+mn-ea"/>
                          <a:cs typeface="+mn-cs"/>
                          <a:sym typeface="Arial"/>
                        </a:rPr>
                        <a:t>opportunity loss for each decision as </a:t>
                      </a:r>
                    </a:p>
                    <a:p>
                      <a:r>
                        <a:rPr lang="en-US" sz="1200" b="0" i="0" u="none" strike="noStrike" cap="none" dirty="0" smtClean="0">
                          <a:solidFill>
                            <a:schemeClr val="tx1"/>
                          </a:solidFill>
                          <a:effectLst/>
                          <a:latin typeface="+mn-lt"/>
                          <a:ea typeface="+mn-ea"/>
                          <a:cs typeface="+mn-cs"/>
                          <a:sym typeface="Arial"/>
                        </a:rPr>
                        <a:t>the absolute difference between its payoff and the smallest payoff for that outcome. Find the maximum opportunity loss for each decision and </a:t>
                      </a:r>
                    </a:p>
                    <a:p>
                      <a:r>
                        <a:rPr lang="en-US" sz="1200" b="0" i="0" u="none" strike="noStrike" cap="none" dirty="0" smtClean="0">
                          <a:solidFill>
                            <a:schemeClr val="tx1"/>
                          </a:solidFill>
                          <a:effectLst/>
                          <a:latin typeface="+mn-lt"/>
                          <a:ea typeface="+mn-ea"/>
                          <a:cs typeface="+mn-cs"/>
                          <a:sym typeface="Arial"/>
                        </a:rPr>
                        <a:t>choose the decision with the smallest </a:t>
                      </a:r>
                    </a:p>
                    <a:p>
                      <a:r>
                        <a:rPr lang="en-US" sz="1200" b="0" i="0" u="none" strike="noStrike" cap="none" dirty="0" smtClean="0">
                          <a:solidFill>
                            <a:schemeClr val="tx1"/>
                          </a:solidFill>
                          <a:effectLst/>
                          <a:latin typeface="+mn-lt"/>
                          <a:ea typeface="+mn-ea"/>
                          <a:cs typeface="+mn-cs"/>
                          <a:sym typeface="Arial"/>
                        </a:rPr>
                        <a:t>opportunity loss (minimax regret). </a:t>
                      </a:r>
                    </a:p>
                  </a:txBody>
                  <a:tcPr/>
                </a:tc>
                <a:extLst>
                  <a:ext uri="{0D108BD9-81ED-4DB2-BD59-A6C34878D82A}">
                    <a16:rowId xmlns:a16="http://schemas.microsoft.com/office/drawing/2014/main" val="3194315208"/>
                  </a:ext>
                </a:extLst>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Title 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lvl="0"/>
            <a:r>
              <a:rPr lang="en-US" sz="3600" b="1" i="0" u="none" strike="noStrike" cap="none" dirty="0">
                <a:solidFill>
                  <a:srgbClr val="007FA3"/>
                </a:solidFill>
                <a:latin typeface="+mj-lt"/>
                <a:sym typeface="Arial"/>
              </a:rPr>
              <a:t>Summary of Decision Strategies Under </a:t>
            </a:r>
            <a:r>
              <a:rPr lang="en-US" sz="3600" b="1" i="0" u="none" strike="noStrike" cap="none" dirty="0" smtClean="0">
                <a:solidFill>
                  <a:srgbClr val="007FA3"/>
                </a:solidFill>
                <a:latin typeface="+mj-lt"/>
                <a:sym typeface="Arial"/>
              </a:rPr>
              <a:t>Uncertainty </a:t>
            </a:r>
            <a:r>
              <a:rPr lang="en-US" sz="2000" b="0" dirty="0" smtClean="0">
                <a:latin typeface="+mj-lt"/>
              </a:rPr>
              <a:t>(2 </a:t>
            </a:r>
            <a:r>
              <a:rPr lang="en-US" sz="2000" b="0" dirty="0">
                <a:latin typeface="+mj-lt"/>
              </a:rPr>
              <a:t>of 2)</a:t>
            </a:r>
            <a:endParaRPr sz="2000" b="1" i="0" u="none" strike="noStrike" cap="none" dirty="0">
              <a:solidFill>
                <a:srgbClr val="007FA3"/>
              </a:solidFill>
              <a:latin typeface="+mj-lt"/>
              <a:sym typeface="Arial"/>
            </a:endParaRPr>
          </a:p>
        </p:txBody>
      </p:sp>
      <p:graphicFrame>
        <p:nvGraphicFramePr>
          <p:cNvPr id="2" name="Table 1"/>
          <p:cNvGraphicFramePr>
            <a:graphicFrameLocks noGrp="1"/>
          </p:cNvGraphicFramePr>
          <p:nvPr>
            <p:extLst>
              <p:ext uri="{D42A27DB-BD31-4B8C-83A1-F6EECF244321}">
                <p14:modId xmlns:p14="http://schemas.microsoft.com/office/powerpoint/2010/main" val="1512613048"/>
              </p:ext>
            </p:extLst>
          </p:nvPr>
        </p:nvGraphicFramePr>
        <p:xfrm>
          <a:off x="871730" y="1962911"/>
          <a:ext cx="7400540" cy="3840480"/>
        </p:xfrm>
        <a:graphic>
          <a:graphicData uri="http://schemas.openxmlformats.org/drawingml/2006/table">
            <a:tbl>
              <a:tblPr firstRow="1" bandRow="1">
                <a:tableStyleId>{5940675A-B579-460E-94D1-54222C63F5DA}</a:tableStyleId>
              </a:tblPr>
              <a:tblGrid>
                <a:gridCol w="1480108">
                  <a:extLst>
                    <a:ext uri="{9D8B030D-6E8A-4147-A177-3AD203B41FA5}">
                      <a16:colId xmlns:a16="http://schemas.microsoft.com/office/drawing/2014/main" val="567474754"/>
                    </a:ext>
                  </a:extLst>
                </a:gridCol>
                <a:gridCol w="1480108">
                  <a:extLst>
                    <a:ext uri="{9D8B030D-6E8A-4147-A177-3AD203B41FA5}">
                      <a16:colId xmlns:a16="http://schemas.microsoft.com/office/drawing/2014/main" val="2117463667"/>
                    </a:ext>
                  </a:extLst>
                </a:gridCol>
                <a:gridCol w="1480108">
                  <a:extLst>
                    <a:ext uri="{9D8B030D-6E8A-4147-A177-3AD203B41FA5}">
                      <a16:colId xmlns:a16="http://schemas.microsoft.com/office/drawing/2014/main" val="2405287554"/>
                    </a:ext>
                  </a:extLst>
                </a:gridCol>
                <a:gridCol w="1480108">
                  <a:extLst>
                    <a:ext uri="{9D8B030D-6E8A-4147-A177-3AD203B41FA5}">
                      <a16:colId xmlns:a16="http://schemas.microsoft.com/office/drawing/2014/main" val="3800964735"/>
                    </a:ext>
                  </a:extLst>
                </a:gridCol>
                <a:gridCol w="1480108">
                  <a:extLst>
                    <a:ext uri="{9D8B030D-6E8A-4147-A177-3AD203B41FA5}">
                      <a16:colId xmlns:a16="http://schemas.microsoft.com/office/drawing/2014/main" val="3548318065"/>
                    </a:ext>
                  </a:extLst>
                </a:gridCol>
              </a:tblGrid>
              <a:tr h="261863">
                <a:tc>
                  <a:txBody>
                    <a:bodyPr/>
                    <a:lstStyle/>
                    <a:p>
                      <a:r>
                        <a:rPr lang="en-US" sz="1200" b="1" dirty="0" smtClean="0"/>
                        <a:t>Objective</a:t>
                      </a:r>
                      <a:endParaRPr lang="en-US" sz="1200" b="1" dirty="0"/>
                    </a:p>
                  </a:txBody>
                  <a:tcPr/>
                </a:tc>
                <a:tc>
                  <a:txBody>
                    <a:bodyPr/>
                    <a:lstStyle/>
                    <a:p>
                      <a:r>
                        <a:rPr lang="en-US" sz="1200" b="1" dirty="0" smtClean="0"/>
                        <a:t>Strategy</a:t>
                      </a: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i="0" u="none" strike="noStrike" cap="none" dirty="0" smtClean="0">
                          <a:solidFill>
                            <a:schemeClr val="tx1"/>
                          </a:solidFill>
                          <a:effectLst/>
                          <a:latin typeface="+mn-lt"/>
                          <a:ea typeface="+mn-ea"/>
                          <a:cs typeface="+mn-cs"/>
                          <a:sym typeface="Arial"/>
                        </a:rPr>
                        <a:t>Aggressive Strategy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i="0" u="none" strike="noStrike" cap="none" dirty="0" smtClean="0">
                          <a:solidFill>
                            <a:schemeClr val="tx1"/>
                          </a:solidFill>
                          <a:effectLst/>
                          <a:latin typeface="+mn-lt"/>
                          <a:ea typeface="+mn-ea"/>
                          <a:cs typeface="+mn-cs"/>
                          <a:sym typeface="Arial"/>
                        </a:rPr>
                        <a:t>Conservative Strategy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i="0" u="none" strike="noStrike" cap="none" dirty="0" smtClean="0">
                          <a:solidFill>
                            <a:schemeClr val="tx1"/>
                          </a:solidFill>
                          <a:effectLst/>
                          <a:latin typeface="+mn-lt"/>
                          <a:ea typeface="+mn-ea"/>
                          <a:cs typeface="+mn-cs"/>
                          <a:sym typeface="Arial"/>
                        </a:rPr>
                        <a:t>Opportunity-Loss Strategy </a:t>
                      </a:r>
                    </a:p>
                  </a:txBody>
                  <a:tcPr/>
                </a:tc>
                <a:extLst>
                  <a:ext uri="{0D108BD9-81ED-4DB2-BD59-A6C34878D82A}">
                    <a16:rowId xmlns:a16="http://schemas.microsoft.com/office/drawing/2014/main" val="1351068236"/>
                  </a:ext>
                </a:extLst>
              </a:tr>
              <a:tr h="1772611">
                <a:tc>
                  <a:txBody>
                    <a:bodyPr/>
                    <a:lstStyle/>
                    <a:p>
                      <a:r>
                        <a:rPr lang="en-US" sz="1200" b="0" i="0" u="none" strike="noStrike" cap="none" dirty="0" smtClean="0">
                          <a:solidFill>
                            <a:schemeClr val="tx1"/>
                          </a:solidFill>
                          <a:effectLst/>
                          <a:latin typeface="+mn-lt"/>
                          <a:ea typeface="+mn-ea"/>
                          <a:cs typeface="+mn-cs"/>
                          <a:sym typeface="Arial"/>
                        </a:rPr>
                        <a:t>Maximize </a:t>
                      </a:r>
                    </a:p>
                    <a:p>
                      <a:r>
                        <a:rPr lang="en-US" sz="1200" b="0" i="0" u="none" strike="noStrike" cap="none" dirty="0" smtClean="0">
                          <a:solidFill>
                            <a:schemeClr val="tx1"/>
                          </a:solidFill>
                          <a:effectLst/>
                          <a:latin typeface="+mn-lt"/>
                          <a:ea typeface="+mn-ea"/>
                          <a:cs typeface="+mn-cs"/>
                          <a:sym typeface="Arial"/>
                        </a:rPr>
                        <a:t>objective </a:t>
                      </a:r>
                    </a:p>
                  </a:txBody>
                  <a:tcPr/>
                </a:tc>
                <a:tc>
                  <a:txBody>
                    <a:bodyPr/>
                    <a:lstStyle/>
                    <a:p>
                      <a:r>
                        <a:rPr lang="en-US" sz="1200" b="0" i="0" u="none" strike="noStrike" cap="none" dirty="0" smtClean="0">
                          <a:solidFill>
                            <a:schemeClr val="tx1"/>
                          </a:solidFill>
                          <a:effectLst/>
                          <a:latin typeface="+mn-lt"/>
                          <a:ea typeface="+mn-ea"/>
                          <a:cs typeface="+mn-cs"/>
                          <a:sym typeface="Arial"/>
                        </a:rPr>
                        <a:t>Choose the </a:t>
                      </a:r>
                    </a:p>
                    <a:p>
                      <a:r>
                        <a:rPr lang="en-US" sz="1200" b="0" i="0" u="none" strike="noStrike" cap="none" dirty="0" smtClean="0">
                          <a:solidFill>
                            <a:schemeClr val="tx1"/>
                          </a:solidFill>
                          <a:effectLst/>
                          <a:latin typeface="+mn-lt"/>
                          <a:ea typeface="+mn-ea"/>
                          <a:cs typeface="+mn-cs"/>
                          <a:sym typeface="Arial"/>
                        </a:rPr>
                        <a:t>decision with </a:t>
                      </a:r>
                    </a:p>
                    <a:p>
                      <a:r>
                        <a:rPr lang="en-US" sz="1200" b="0" i="0" u="none" strike="noStrike" cap="none" dirty="0" smtClean="0">
                          <a:solidFill>
                            <a:schemeClr val="tx1"/>
                          </a:solidFill>
                          <a:effectLst/>
                          <a:latin typeface="+mn-lt"/>
                          <a:ea typeface="+mn-ea"/>
                          <a:cs typeface="+mn-cs"/>
                          <a:sym typeface="Arial"/>
                        </a:rPr>
                        <a:t>the largest </a:t>
                      </a:r>
                    </a:p>
                    <a:p>
                      <a:r>
                        <a:rPr lang="en-US" sz="1200" b="0" i="0" u="none" strike="noStrike" cap="none" dirty="0" smtClean="0">
                          <a:solidFill>
                            <a:schemeClr val="tx1"/>
                          </a:solidFill>
                          <a:effectLst/>
                          <a:latin typeface="+mn-lt"/>
                          <a:ea typeface="+mn-ea"/>
                          <a:cs typeface="+mn-cs"/>
                          <a:sym typeface="Arial"/>
                        </a:rPr>
                        <a:t>average payoff. </a:t>
                      </a:r>
                    </a:p>
                  </a:txBody>
                  <a:tcPr/>
                </a:tc>
                <a:tc>
                  <a:txBody>
                    <a:bodyPr/>
                    <a:lstStyle/>
                    <a:p>
                      <a:r>
                        <a:rPr lang="en-US" sz="1200" b="0" i="0" u="none" strike="noStrike" cap="none" dirty="0" smtClean="0">
                          <a:solidFill>
                            <a:schemeClr val="tx1"/>
                          </a:solidFill>
                          <a:effectLst/>
                          <a:latin typeface="+mn-lt"/>
                          <a:ea typeface="+mn-ea"/>
                          <a:cs typeface="+mn-cs"/>
                          <a:sym typeface="Arial"/>
                        </a:rPr>
                        <a:t>Find the largest pay-off for each decision </a:t>
                      </a:r>
                    </a:p>
                    <a:p>
                      <a:r>
                        <a:rPr lang="en-US" sz="1200" b="0" i="0" u="none" strike="noStrike" cap="none" dirty="0" smtClean="0">
                          <a:solidFill>
                            <a:schemeClr val="tx1"/>
                          </a:solidFill>
                          <a:effectLst/>
                          <a:latin typeface="+mn-lt"/>
                          <a:ea typeface="+mn-ea"/>
                          <a:cs typeface="+mn-cs"/>
                          <a:sym typeface="Arial"/>
                        </a:rPr>
                        <a:t>among all outcomes </a:t>
                      </a:r>
                    </a:p>
                    <a:p>
                      <a:r>
                        <a:rPr lang="en-US" sz="1200" b="0" i="0" u="none" strike="noStrike" cap="none" dirty="0" smtClean="0">
                          <a:solidFill>
                            <a:schemeClr val="tx1"/>
                          </a:solidFill>
                          <a:effectLst/>
                          <a:latin typeface="+mn-lt"/>
                          <a:ea typeface="+mn-ea"/>
                          <a:cs typeface="+mn-cs"/>
                          <a:sym typeface="Arial"/>
                        </a:rPr>
                        <a:t>and choose the decision with the largest </a:t>
                      </a:r>
                    </a:p>
                    <a:p>
                      <a:r>
                        <a:rPr lang="en-US" sz="1200" b="0" i="0" u="none" strike="noStrike" cap="none" dirty="0" smtClean="0">
                          <a:solidFill>
                            <a:schemeClr val="tx1"/>
                          </a:solidFill>
                          <a:effectLst/>
                          <a:latin typeface="+mn-lt"/>
                          <a:ea typeface="+mn-ea"/>
                          <a:cs typeface="+mn-cs"/>
                          <a:sym typeface="Arial"/>
                        </a:rPr>
                        <a:t>of these (</a:t>
                      </a:r>
                      <a:r>
                        <a:rPr lang="en-US" sz="1200" b="0" i="0" u="none" strike="noStrike" cap="none" dirty="0" err="1" smtClean="0">
                          <a:solidFill>
                            <a:schemeClr val="tx1"/>
                          </a:solidFill>
                          <a:effectLst/>
                          <a:latin typeface="+mn-lt"/>
                          <a:ea typeface="+mn-ea"/>
                          <a:cs typeface="+mn-cs"/>
                          <a:sym typeface="Arial"/>
                        </a:rPr>
                        <a:t>maximax</a:t>
                      </a:r>
                      <a:r>
                        <a:rPr lang="en-US" sz="1200" b="0" i="0" u="none" strike="noStrike" cap="none" dirty="0" smtClean="0">
                          <a:solidFill>
                            <a:schemeClr val="tx1"/>
                          </a:solidFill>
                          <a:effectLst/>
                          <a:latin typeface="+mn-lt"/>
                          <a:ea typeface="+mn-ea"/>
                          <a:cs typeface="+mn-cs"/>
                          <a:sym typeface="Arial"/>
                        </a:rPr>
                        <a:t>). </a:t>
                      </a:r>
                    </a:p>
                  </a:txBody>
                  <a:tcPr/>
                </a:tc>
                <a:tc>
                  <a:txBody>
                    <a:bodyPr/>
                    <a:lstStyle/>
                    <a:p>
                      <a:r>
                        <a:rPr lang="en-US" sz="1200" b="0" i="0" u="none" strike="noStrike" cap="none" dirty="0" smtClean="0">
                          <a:solidFill>
                            <a:schemeClr val="tx1"/>
                          </a:solidFill>
                          <a:effectLst/>
                          <a:latin typeface="+mn-lt"/>
                          <a:ea typeface="+mn-ea"/>
                          <a:cs typeface="+mn-cs"/>
                          <a:sym typeface="Arial"/>
                        </a:rPr>
                        <a:t>Find the smallest pay- </a:t>
                      </a:r>
                    </a:p>
                    <a:p>
                      <a:r>
                        <a:rPr lang="en-US" sz="1200" b="0" i="0" u="none" strike="noStrike" cap="none" dirty="0" smtClean="0">
                          <a:solidFill>
                            <a:schemeClr val="tx1"/>
                          </a:solidFill>
                          <a:effectLst/>
                          <a:latin typeface="+mn-lt"/>
                          <a:ea typeface="+mn-ea"/>
                          <a:cs typeface="+mn-cs"/>
                          <a:sym typeface="Arial"/>
                        </a:rPr>
                        <a:t>off for each decision </a:t>
                      </a:r>
                    </a:p>
                    <a:p>
                      <a:r>
                        <a:rPr lang="en-US" sz="1200" b="0" i="0" u="none" strike="noStrike" cap="none" dirty="0" smtClean="0">
                          <a:solidFill>
                            <a:schemeClr val="tx1"/>
                          </a:solidFill>
                          <a:effectLst/>
                          <a:latin typeface="+mn-lt"/>
                          <a:ea typeface="+mn-ea"/>
                          <a:cs typeface="+mn-cs"/>
                          <a:sym typeface="Arial"/>
                        </a:rPr>
                        <a:t>among all outcomes </a:t>
                      </a:r>
                    </a:p>
                    <a:p>
                      <a:r>
                        <a:rPr lang="en-US" sz="1200" b="0" i="0" u="none" strike="noStrike" cap="none" dirty="0" smtClean="0">
                          <a:solidFill>
                            <a:schemeClr val="tx1"/>
                          </a:solidFill>
                          <a:effectLst/>
                          <a:latin typeface="+mn-lt"/>
                          <a:ea typeface="+mn-ea"/>
                          <a:cs typeface="+mn-cs"/>
                          <a:sym typeface="Arial"/>
                        </a:rPr>
                        <a:t>and choose the decision with the largest of </a:t>
                      </a:r>
                    </a:p>
                    <a:p>
                      <a:r>
                        <a:rPr lang="en-US" sz="1200" b="0" i="0" u="none" strike="noStrike" cap="none" dirty="0" smtClean="0">
                          <a:solidFill>
                            <a:schemeClr val="tx1"/>
                          </a:solidFill>
                          <a:effectLst/>
                          <a:latin typeface="+mn-lt"/>
                          <a:ea typeface="+mn-ea"/>
                          <a:cs typeface="+mn-cs"/>
                          <a:sym typeface="Arial"/>
                        </a:rPr>
                        <a:t>these (</a:t>
                      </a:r>
                      <a:r>
                        <a:rPr lang="en-US" sz="1200" b="0" i="0" u="none" strike="noStrike" cap="none" dirty="0" err="1" smtClean="0">
                          <a:solidFill>
                            <a:schemeClr val="tx1"/>
                          </a:solidFill>
                          <a:effectLst/>
                          <a:latin typeface="+mn-lt"/>
                          <a:ea typeface="+mn-ea"/>
                          <a:cs typeface="+mn-cs"/>
                          <a:sym typeface="Arial"/>
                        </a:rPr>
                        <a:t>maximin</a:t>
                      </a:r>
                      <a:r>
                        <a:rPr lang="en-US" sz="1200" b="0" i="0" u="none" strike="noStrike" cap="none" dirty="0" smtClean="0">
                          <a:solidFill>
                            <a:schemeClr val="tx1"/>
                          </a:solidFill>
                          <a:effectLst/>
                          <a:latin typeface="+mn-lt"/>
                          <a:ea typeface="+mn-ea"/>
                          <a:cs typeface="+mn-cs"/>
                          <a:sym typeface="Arial"/>
                        </a:rPr>
                        <a:t>). </a:t>
                      </a:r>
                    </a:p>
                  </a:txBody>
                  <a:tcPr/>
                </a:tc>
                <a:tc>
                  <a:txBody>
                    <a:bodyPr/>
                    <a:lstStyle/>
                    <a:p>
                      <a:r>
                        <a:rPr lang="en-US" sz="1200" b="0" i="0" u="none" strike="noStrike" cap="none" dirty="0" smtClean="0">
                          <a:solidFill>
                            <a:schemeClr val="tx1"/>
                          </a:solidFill>
                          <a:effectLst/>
                          <a:latin typeface="+mn-lt"/>
                          <a:ea typeface="+mn-ea"/>
                          <a:cs typeface="+mn-cs"/>
                          <a:sym typeface="Arial"/>
                        </a:rPr>
                        <a:t>For each outcome, compute the </a:t>
                      </a:r>
                    </a:p>
                    <a:p>
                      <a:r>
                        <a:rPr lang="en-US" sz="1200" b="0" i="0" u="none" strike="noStrike" cap="none" dirty="0" smtClean="0">
                          <a:solidFill>
                            <a:schemeClr val="tx1"/>
                          </a:solidFill>
                          <a:effectLst/>
                          <a:latin typeface="+mn-lt"/>
                          <a:ea typeface="+mn-ea"/>
                          <a:cs typeface="+mn-cs"/>
                          <a:sym typeface="Arial"/>
                        </a:rPr>
                        <a:t>opportunity loss for each decision as the absolute difference between its payoff and the largest payoff for that outcome. Find the maximum opportunity loss for each decision and choose the decision with the smallest</a:t>
                      </a:r>
                      <a:r>
                        <a:rPr lang="en-US" sz="1200" b="0" i="0" u="none" strike="noStrike" cap="none" baseline="0" dirty="0" smtClean="0">
                          <a:solidFill>
                            <a:schemeClr val="tx1"/>
                          </a:solidFill>
                          <a:effectLst/>
                          <a:latin typeface="+mn-lt"/>
                          <a:ea typeface="+mn-ea"/>
                          <a:cs typeface="+mn-cs"/>
                          <a:sym typeface="Arial"/>
                        </a:rPr>
                        <a:t> </a:t>
                      </a:r>
                      <a:r>
                        <a:rPr lang="en-US" sz="1200" b="0" i="0" u="none" strike="noStrike" cap="none" dirty="0" smtClean="0">
                          <a:solidFill>
                            <a:schemeClr val="tx1"/>
                          </a:solidFill>
                          <a:effectLst/>
                          <a:latin typeface="+mn-lt"/>
                          <a:ea typeface="+mn-ea"/>
                          <a:cs typeface="+mn-cs"/>
                          <a:sym typeface="Arial"/>
                        </a:rPr>
                        <a:t>opportunity loss (minimax regret). </a:t>
                      </a:r>
                    </a:p>
                    <a:p>
                      <a:endParaRPr lang="en-US" sz="1200" dirty="0"/>
                    </a:p>
                  </a:txBody>
                  <a:tcPr/>
                </a:tc>
                <a:extLst>
                  <a:ext uri="{0D108BD9-81ED-4DB2-BD59-A6C34878D82A}">
                    <a16:rowId xmlns:a16="http://schemas.microsoft.com/office/drawing/2014/main" val="4165937266"/>
                  </a:ext>
                </a:extLst>
              </a:tr>
            </a:tbl>
          </a:graphicData>
        </a:graphic>
      </p:graphicFrame>
    </p:spTree>
    <p:extLst>
      <p:ext uri="{BB962C8B-B14F-4D97-AF65-F5344CB8AC3E}">
        <p14:creationId xmlns:p14="http://schemas.microsoft.com/office/powerpoint/2010/main" val="4158167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Decision Strategies with Outcome Probabilities</a:t>
            </a:r>
            <a:endParaRPr sz="3600" b="1" i="0" u="none" strike="noStrike" cap="none" dirty="0">
              <a:solidFill>
                <a:srgbClr val="007FA3"/>
              </a:solidFill>
              <a:latin typeface="+mj-lt"/>
              <a:ea typeface="Arial"/>
              <a:cs typeface="Arial"/>
              <a:sym typeface="Arial"/>
            </a:endParaRPr>
          </a:p>
        </p:txBody>
      </p:sp>
      <p:sp>
        <p:nvSpPr>
          <p:cNvPr id="344" name="Text placeholder 2"/>
          <p:cNvSpPr txBox="1">
            <a:spLocks noGrp="1"/>
          </p:cNvSpPr>
          <p:nvPr>
            <p:ph type="body" idx="1"/>
          </p:nvPr>
        </p:nvSpPr>
        <p:spPr>
          <a:xfrm>
            <a:off x="457200" y="1600200"/>
            <a:ext cx="8229600" cy="2385881"/>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rgbClr val="007FA3"/>
              </a:buClr>
              <a:buSzPct val="100000"/>
              <a:buFont typeface="Arial"/>
              <a:buChar char="•"/>
            </a:pPr>
            <a:r>
              <a:rPr lang="en-US" sz="2000" b="0" i="0" u="none" strike="noStrike" cap="none" dirty="0">
                <a:solidFill>
                  <a:srgbClr val="000000"/>
                </a:solidFill>
                <a:latin typeface="+mn-lt"/>
                <a:sym typeface="Arial"/>
              </a:rPr>
              <a:t>In many situations, we might have some assessment of these probabilities, either through some method of forecasting or reliance on expert opinions.</a:t>
            </a:r>
            <a:endParaRPr sz="2000" dirty="0">
              <a:latin typeface="+mn-lt"/>
            </a:endParaRPr>
          </a:p>
          <a:p>
            <a:pPr marL="255650" marR="0" lvl="0" indent="-255650" algn="l" rtl="0">
              <a:spcAft>
                <a:spcPts val="0"/>
              </a:spcAft>
              <a:buClr>
                <a:srgbClr val="007FA3"/>
              </a:buClr>
              <a:buSzPct val="100000"/>
              <a:buFont typeface="Arial"/>
              <a:buChar char="•"/>
            </a:pPr>
            <a:r>
              <a:rPr lang="en-US" sz="2000" b="0" i="0" u="none" strike="noStrike" cap="none" dirty="0">
                <a:solidFill>
                  <a:srgbClr val="000000"/>
                </a:solidFill>
                <a:latin typeface="+mn-lt"/>
                <a:sym typeface="Arial"/>
              </a:rPr>
              <a:t>If we can assess a probability for each outcome, we can choose the best decision based on the expected value.</a:t>
            </a:r>
            <a:endParaRPr sz="2000" dirty="0">
              <a:latin typeface="+mn-lt"/>
            </a:endParaRPr>
          </a:p>
          <a:p>
            <a:pPr marL="741553" marR="0" lvl="1" indent="-284353" algn="l" rtl="0">
              <a:spcBef>
                <a:spcPts val="600"/>
              </a:spcBef>
              <a:spcAft>
                <a:spcPts val="0"/>
              </a:spcAft>
              <a:buClr>
                <a:srgbClr val="007FA3"/>
              </a:buClr>
              <a:buSzPct val="100000"/>
              <a:buFont typeface="Arial"/>
              <a:buChar char="–"/>
            </a:pPr>
            <a:r>
              <a:rPr lang="en-US" sz="2000" b="0" i="0" u="none" strike="noStrike" cap="none" dirty="0">
                <a:solidFill>
                  <a:srgbClr val="000000"/>
                </a:solidFill>
                <a:latin typeface="+mn-lt"/>
                <a:sym typeface="Arial"/>
              </a:rPr>
              <a:t>The simplest case is to assume that each outcome is equally likely</a:t>
            </a:r>
            <a:endParaRPr sz="2000" b="0" i="0" u="none" strike="noStrike" cap="none" dirty="0">
              <a:solidFill>
                <a:srgbClr val="000000"/>
              </a:solidFill>
              <a:latin typeface="+mn-lt"/>
              <a:sym typeface="Arial"/>
            </a:endParaRPr>
          </a:p>
        </p:txBody>
      </p:sp>
      <p:sp>
        <p:nvSpPr>
          <p:cNvPr id="347" name="Text placeholder 4"/>
          <p:cNvSpPr txBox="1">
            <a:spLocks noGrp="1"/>
          </p:cNvSpPr>
          <p:nvPr>
            <p:ph type="body" idx="2"/>
          </p:nvPr>
        </p:nvSpPr>
        <p:spPr>
          <a:xfrm>
            <a:off x="1170432" y="4247847"/>
            <a:ext cx="5835903" cy="418141"/>
          </a:xfrm>
          <a:prstGeom prst="rect">
            <a:avLst/>
          </a:prstGeom>
          <a:noFill/>
          <a:ln>
            <a:noFill/>
          </a:ln>
        </p:spPr>
        <p:txBody>
          <a:bodyPr spcFirstLastPara="1" wrap="square" lIns="0" tIns="0" rIns="0" bIns="0" anchor="t" anchorCtr="0">
            <a:noAutofit/>
          </a:bodyPr>
          <a:lstStyle/>
          <a:p>
            <a:pPr marL="0" lvl="1" indent="0">
              <a:spcBef>
                <a:spcPts val="0"/>
              </a:spcBef>
              <a:buSzPts val="2000"/>
              <a:buNone/>
            </a:pPr>
            <a:r>
              <a:rPr lang="en-US" sz="2000" dirty="0">
                <a:solidFill>
                  <a:srgbClr val="000000"/>
                </a:solidFill>
              </a:rPr>
              <a:t>to occur; that is, the probability of each outcome </a:t>
            </a:r>
            <a:r>
              <a:rPr lang="en-US" sz="2000" dirty="0" smtClean="0">
                <a:solidFill>
                  <a:srgbClr val="000000"/>
                </a:solidFill>
              </a:rPr>
              <a:t>is</a:t>
            </a:r>
            <a:endParaRPr lang="en-US" sz="2000" dirty="0">
              <a:solidFill>
                <a:srgbClr val="000000"/>
              </a:solidFill>
            </a:endParaRPr>
          </a:p>
        </p:txBody>
      </p:sp>
      <p:graphicFrame>
        <p:nvGraphicFramePr>
          <p:cNvPr id="2" name="Object 1" descr="Start fraction 1 over N end fraction,"/>
          <p:cNvGraphicFramePr>
            <a:graphicFrameLocks noChangeAspect="1"/>
          </p:cNvGraphicFramePr>
          <p:nvPr>
            <p:extLst>
              <p:ext uri="{D42A27DB-BD31-4B8C-83A1-F6EECF244321}">
                <p14:modId xmlns:p14="http://schemas.microsoft.com/office/powerpoint/2010/main" val="2327417430"/>
              </p:ext>
            </p:extLst>
          </p:nvPr>
        </p:nvGraphicFramePr>
        <p:xfrm>
          <a:off x="7306869" y="4149371"/>
          <a:ext cx="307340" cy="476377"/>
        </p:xfrm>
        <a:graphic>
          <a:graphicData uri="http://schemas.openxmlformats.org/presentationml/2006/ole">
            <mc:AlternateContent xmlns:mc="http://schemas.openxmlformats.org/markup-compatibility/2006">
              <mc:Choice xmlns:v="urn:schemas-microsoft-com:vml" Requires="v">
                <p:oleObj spid="_x0000_s1809" name="Equation" r:id="rId4" imgW="253800" imgH="393480" progId="Equation.DSMT4">
                  <p:embed/>
                </p:oleObj>
              </mc:Choice>
              <mc:Fallback>
                <p:oleObj name="Equation" r:id="rId4" imgW="253800" imgH="393480" progId="Equation.DSMT4">
                  <p:embed/>
                  <p:pic>
                    <p:nvPicPr>
                      <p:cNvPr id="0" name=""/>
                      <p:cNvPicPr/>
                      <p:nvPr/>
                    </p:nvPicPr>
                    <p:blipFill>
                      <a:blip r:embed="rId5"/>
                      <a:stretch>
                        <a:fillRect/>
                      </a:stretch>
                    </p:blipFill>
                    <p:spPr>
                      <a:xfrm>
                        <a:off x="7306869" y="4149371"/>
                        <a:ext cx="307340" cy="476377"/>
                      </a:xfrm>
                      <a:prstGeom prst="rect">
                        <a:avLst/>
                      </a:prstGeom>
                    </p:spPr>
                  </p:pic>
                </p:oleObj>
              </mc:Fallback>
            </mc:AlternateContent>
          </a:graphicData>
        </a:graphic>
      </p:graphicFrame>
      <p:sp>
        <p:nvSpPr>
          <p:cNvPr id="345" name="Text placeholder 3"/>
          <p:cNvSpPr txBox="1">
            <a:spLocks noGrp="1"/>
          </p:cNvSpPr>
          <p:nvPr>
            <p:ph type="body" idx="3"/>
          </p:nvPr>
        </p:nvSpPr>
        <p:spPr>
          <a:xfrm>
            <a:off x="1170432" y="4825023"/>
            <a:ext cx="6443777" cy="717999"/>
          </a:xfrm>
          <a:prstGeom prst="rect">
            <a:avLst/>
          </a:prstGeom>
          <a:noFill/>
          <a:ln>
            <a:noFill/>
          </a:ln>
        </p:spPr>
        <p:txBody>
          <a:bodyPr spcFirstLastPara="1" wrap="square" lIns="0" tIns="0" rIns="0" bIns="0" anchor="t" anchorCtr="0">
            <a:noAutofit/>
          </a:bodyPr>
          <a:lstStyle/>
          <a:p>
            <a:pPr marL="0" lvl="1" indent="0">
              <a:spcBef>
                <a:spcPts val="0"/>
              </a:spcBef>
              <a:buSzPts val="2000"/>
              <a:buNone/>
            </a:pPr>
            <a:r>
              <a:rPr lang="en-US" sz="2000" dirty="0">
                <a:solidFill>
                  <a:srgbClr val="000000"/>
                </a:solidFill>
              </a:rPr>
              <a:t>where </a:t>
            </a:r>
            <a:r>
              <a:rPr lang="en-US" sz="2000" i="1" dirty="0">
                <a:solidFill>
                  <a:srgbClr val="000000"/>
                </a:solidFill>
              </a:rPr>
              <a:t>N</a:t>
            </a:r>
            <a:r>
              <a:rPr lang="en-US" sz="2000" dirty="0">
                <a:solidFill>
                  <a:srgbClr val="000000"/>
                </a:solidFill>
              </a:rPr>
              <a:t> is the number of possible outcomes. This is called the </a:t>
            </a:r>
            <a:r>
              <a:rPr lang="en-US" sz="2000" b="1" dirty="0">
                <a:solidFill>
                  <a:srgbClr val="000000"/>
                </a:solidFill>
              </a:rPr>
              <a:t>average payoff strategy</a:t>
            </a:r>
            <a:r>
              <a:rPr lang="en-US" sz="2000" dirty="0" smtClean="0">
                <a:solidFill>
                  <a:srgbClr val="000000"/>
                </a:solidFill>
              </a:rPr>
              <a:t>.</a:t>
            </a:r>
            <a:endParaRPr lang="en-US" sz="2000" dirty="0">
              <a:solidFill>
                <a:srgbClr val="0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Example 16.6: Mortgage Decision with the Average Payoff Strategy</a:t>
            </a:r>
            <a:endParaRPr sz="3600" b="1" i="0" u="none" strike="noStrike" cap="none" dirty="0">
              <a:solidFill>
                <a:srgbClr val="007FA3"/>
              </a:solidFill>
              <a:latin typeface="+mj-lt"/>
              <a:ea typeface="Arial"/>
              <a:cs typeface="Arial"/>
              <a:sym typeface="Arial"/>
            </a:endParaRPr>
          </a:p>
        </p:txBody>
      </p:sp>
      <p:sp>
        <p:nvSpPr>
          <p:cNvPr id="353" name="Text placeholder 2"/>
          <p:cNvSpPr txBox="1">
            <a:spLocks noGrp="1"/>
          </p:cNvSpPr>
          <p:nvPr>
            <p:ph type="body" idx="1"/>
          </p:nvPr>
        </p:nvSpPr>
        <p:spPr>
          <a:xfrm>
            <a:off x="457200" y="1600201"/>
            <a:ext cx="8229600" cy="1905000"/>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rgbClr val="007FA3"/>
              </a:buClr>
              <a:buSzPts val="2400"/>
              <a:buFont typeface="Arial"/>
              <a:buChar char="•"/>
            </a:pPr>
            <a:r>
              <a:rPr lang="en-US" sz="2400" b="0" i="0" u="none" strike="noStrike" cap="none" dirty="0">
                <a:solidFill>
                  <a:srgbClr val="000000"/>
                </a:solidFill>
                <a:latin typeface="+mn-lt"/>
                <a:sym typeface="Arial"/>
              </a:rPr>
              <a:t>Estimates for the probabilities of each outcome are shown in the table below.</a:t>
            </a:r>
            <a:endParaRPr sz="2400" dirty="0">
              <a:latin typeface="+mn-lt"/>
            </a:endParaRPr>
          </a:p>
          <a:p>
            <a:pPr marL="255650" marR="0" lvl="0" indent="-255650" algn="l" rtl="0">
              <a:spcAft>
                <a:spcPts val="0"/>
              </a:spcAft>
              <a:buClr>
                <a:srgbClr val="007FA3"/>
              </a:buClr>
              <a:buSzPts val="2400"/>
              <a:buFont typeface="Arial"/>
              <a:buChar char="•"/>
            </a:pPr>
            <a:r>
              <a:rPr lang="en-US" sz="2400" b="0" i="0" u="none" strike="noStrike" cap="none" dirty="0">
                <a:solidFill>
                  <a:srgbClr val="000000"/>
                </a:solidFill>
                <a:latin typeface="+mn-lt"/>
                <a:sym typeface="Arial"/>
              </a:rPr>
              <a:t>For each loan type, compute the expected value of the interest cost and choose the minimum.</a:t>
            </a:r>
            <a:endParaRPr sz="2400" b="0" i="0" u="none" strike="noStrike" cap="none" dirty="0">
              <a:solidFill>
                <a:srgbClr val="000000"/>
              </a:solidFill>
              <a:latin typeface="+mn-lt"/>
              <a:sym typeface="Arial"/>
            </a:endParaRPr>
          </a:p>
        </p:txBody>
      </p:sp>
      <p:pic>
        <p:nvPicPr>
          <p:cNvPr id="4" name="Picture 3" descr="A table has 3 row and 5 columns. The columns have the following headings from left to right. Decision, Outcome Rates Rise, Outcome Rates Stable, Outcome Rates Fall, and Outcome Average Payoff. The row entries are as follows. Row 1. 1 year A R M, $61,134, $46,443, $40,161, and $49,246. Row 2. 3 year A R M, $56,901, $51,075, $46,721, $51,566. Row 3. 30 year fixed, $54,658, $54,658, $54,658, and $54,658. The Average payoff value for 1 year A R M, $49,246 is highlighted. An arrow points toward the first row in the table."/>
          <p:cNvPicPr>
            <a:picLocks noChangeAspect="1"/>
          </p:cNvPicPr>
          <p:nvPr/>
        </p:nvPicPr>
        <p:blipFill>
          <a:blip r:embed="rId3"/>
          <a:stretch>
            <a:fillRect/>
          </a:stretch>
        </p:blipFill>
        <p:spPr>
          <a:xfrm>
            <a:off x="853117" y="3904411"/>
            <a:ext cx="7437765" cy="178018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Expected Value Strategy</a:t>
            </a:r>
            <a:endParaRPr sz="3600" b="1" i="0" u="none" strike="noStrike" cap="none" dirty="0">
              <a:solidFill>
                <a:srgbClr val="007FA3"/>
              </a:solidFill>
              <a:latin typeface="+mj-lt"/>
              <a:ea typeface="Arial"/>
              <a:cs typeface="Arial"/>
              <a:sym typeface="Arial"/>
            </a:endParaRPr>
          </a:p>
        </p:txBody>
      </p:sp>
      <p:sp>
        <p:nvSpPr>
          <p:cNvPr id="360" name="Text placeholder 2"/>
          <p:cNvSpPr txBox="1">
            <a:spLocks noGrp="1"/>
          </p:cNvSpPr>
          <p:nvPr>
            <p:ph type="body" idx="1"/>
          </p:nvPr>
        </p:nvSpPr>
        <p:spPr>
          <a:xfrm>
            <a:off x="457200" y="1600200"/>
            <a:ext cx="8229600" cy="2365131"/>
          </a:xfrm>
          <a:prstGeom prst="rect">
            <a:avLst/>
          </a:prstGeom>
          <a:noFill/>
          <a:ln>
            <a:noFill/>
          </a:ln>
        </p:spPr>
        <p:txBody>
          <a:bodyPr spcFirstLastPara="1" wrap="square" lIns="0" tIns="0" rIns="0" bIns="0" anchor="t" anchorCtr="0">
            <a:noAutofit/>
          </a:bodyPr>
          <a:lstStyle/>
          <a:p>
            <a:pPr marL="256032" marR="0" lvl="1" indent="-256032" algn="l" rtl="0">
              <a:spcBef>
                <a:spcPts val="1500"/>
              </a:spcBef>
              <a:spcAft>
                <a:spcPts val="0"/>
              </a:spcAft>
              <a:buClr>
                <a:srgbClr val="007FA3"/>
              </a:buClr>
              <a:buSzPts val="2400"/>
              <a:buFont typeface="Arial"/>
              <a:buChar char="•"/>
            </a:pPr>
            <a:r>
              <a:rPr lang="en-US" sz="2400" b="0" i="0" u="none" strike="noStrike" cap="none" dirty="0">
                <a:solidFill>
                  <a:srgbClr val="000000"/>
                </a:solidFill>
                <a:latin typeface="+mn-lt"/>
                <a:sym typeface="Arial"/>
              </a:rPr>
              <a:t>A more general case is when the probabilities of the outcomes are not all the same. This is called the </a:t>
            </a:r>
            <a:r>
              <a:rPr lang="en-US" sz="2400" b="1" i="0" u="none" strike="noStrike" cap="none" dirty="0">
                <a:solidFill>
                  <a:srgbClr val="000000"/>
                </a:solidFill>
                <a:latin typeface="+mn-lt"/>
                <a:sym typeface="Arial"/>
              </a:rPr>
              <a:t>expected value strategy</a:t>
            </a:r>
            <a:r>
              <a:rPr lang="en-US" sz="2400" b="0" i="0" u="none" strike="noStrike" cap="none" dirty="0">
                <a:solidFill>
                  <a:srgbClr val="000000"/>
                </a:solidFill>
                <a:latin typeface="+mn-lt"/>
                <a:sym typeface="Arial"/>
              </a:rPr>
              <a:t>.</a:t>
            </a:r>
            <a:endParaRPr sz="2400" dirty="0">
              <a:latin typeface="+mn-lt"/>
            </a:endParaRPr>
          </a:p>
          <a:p>
            <a:pPr marL="256032" marR="0" lvl="0" indent="-256032" algn="l" rtl="0">
              <a:spcAft>
                <a:spcPts val="0"/>
              </a:spcAft>
              <a:buClr>
                <a:srgbClr val="007FA3"/>
              </a:buClr>
              <a:buSzPts val="2400"/>
              <a:buFont typeface="Arial"/>
              <a:buChar char="•"/>
            </a:pPr>
            <a:r>
              <a:rPr lang="en-US" sz="2400" b="0" i="0" u="none" strike="noStrike" cap="none" dirty="0">
                <a:solidFill>
                  <a:srgbClr val="000000"/>
                </a:solidFill>
                <a:latin typeface="+mn-lt"/>
                <a:sym typeface="Arial"/>
              </a:rPr>
              <a:t>We may use the expected value calculation that we introduced in formula (</a:t>
            </a:r>
            <a:r>
              <a:rPr lang="en-US" sz="2400" b="0" i="0" u="none" strike="noStrike" cap="none" dirty="0" smtClean="0">
                <a:solidFill>
                  <a:srgbClr val="000000"/>
                </a:solidFill>
                <a:latin typeface="+mn-lt"/>
                <a:sym typeface="Arial"/>
              </a:rPr>
              <a:t>5.12) </a:t>
            </a:r>
            <a:r>
              <a:rPr lang="en-US" sz="2400" b="0" i="0" u="none" strike="noStrike" cap="none" dirty="0">
                <a:solidFill>
                  <a:srgbClr val="000000"/>
                </a:solidFill>
                <a:latin typeface="+mn-lt"/>
                <a:sym typeface="Arial"/>
              </a:rPr>
              <a:t>in Chapter 5.</a:t>
            </a:r>
            <a:endParaRPr sz="2400" b="0" i="0" u="none" strike="noStrike" cap="none" dirty="0">
              <a:solidFill>
                <a:srgbClr val="000000"/>
              </a:solidFill>
              <a:latin typeface="+mn-lt"/>
              <a:sym typeface="Arial"/>
            </a:endParaRPr>
          </a:p>
        </p:txBody>
      </p:sp>
      <p:graphicFrame>
        <p:nvGraphicFramePr>
          <p:cNvPr id="2" name="Object 1" descr="E of X = The sum of x sub i times f of x sub I, from i = 1 to infinity left parenthesis 5.12 right parenthesis."/>
          <p:cNvGraphicFramePr>
            <a:graphicFrameLocks noChangeAspect="1"/>
          </p:cNvGraphicFramePr>
          <p:nvPr>
            <p:extLst>
              <p:ext uri="{D42A27DB-BD31-4B8C-83A1-F6EECF244321}">
                <p14:modId xmlns:p14="http://schemas.microsoft.com/office/powerpoint/2010/main" val="1344273312"/>
              </p:ext>
            </p:extLst>
          </p:nvPr>
        </p:nvGraphicFramePr>
        <p:xfrm>
          <a:off x="2295525" y="4359275"/>
          <a:ext cx="2919413" cy="631825"/>
        </p:xfrm>
        <a:graphic>
          <a:graphicData uri="http://schemas.openxmlformats.org/presentationml/2006/ole">
            <mc:AlternateContent xmlns:mc="http://schemas.openxmlformats.org/markup-compatibility/2006">
              <mc:Choice xmlns:v="urn:schemas-microsoft-com:vml" Requires="v">
                <p:oleObj spid="_x0000_s2804" name="Equation" r:id="rId4" imgW="1993680" imgH="431640" progId="Equation.DSMT4">
                  <p:embed/>
                </p:oleObj>
              </mc:Choice>
              <mc:Fallback>
                <p:oleObj name="Equation" r:id="rId4" imgW="1993680" imgH="431640" progId="Equation.DSMT4">
                  <p:embed/>
                  <p:pic>
                    <p:nvPicPr>
                      <p:cNvPr id="0" name=""/>
                      <p:cNvPicPr/>
                      <p:nvPr/>
                    </p:nvPicPr>
                    <p:blipFill>
                      <a:blip r:embed="rId5"/>
                      <a:stretch>
                        <a:fillRect/>
                      </a:stretch>
                    </p:blipFill>
                    <p:spPr>
                      <a:xfrm>
                        <a:off x="2295525" y="4359275"/>
                        <a:ext cx="2919413" cy="63182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Example 16.7: Mortgage Decision with the Expected Value Strategy</a:t>
            </a:r>
            <a:endParaRPr sz="3600" b="1" i="0" u="none" strike="noStrike" cap="none" dirty="0">
              <a:solidFill>
                <a:srgbClr val="007FA3"/>
              </a:solidFill>
              <a:latin typeface="+mj-lt"/>
              <a:ea typeface="Arial"/>
              <a:cs typeface="Arial"/>
              <a:sym typeface="Arial"/>
            </a:endParaRPr>
          </a:p>
        </p:txBody>
      </p:sp>
      <p:sp>
        <p:nvSpPr>
          <p:cNvPr id="367" name="Text placeholder 2"/>
          <p:cNvSpPr txBox="1">
            <a:spLocks noGrp="1"/>
          </p:cNvSpPr>
          <p:nvPr>
            <p:ph type="body" idx="1"/>
          </p:nvPr>
        </p:nvSpPr>
        <p:spPr>
          <a:xfrm>
            <a:off x="457200" y="1600201"/>
            <a:ext cx="8229600" cy="1828800"/>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rgbClr val="007FA3"/>
              </a:buClr>
              <a:buSzPts val="2400"/>
              <a:buFont typeface="Arial"/>
              <a:buChar char="•"/>
            </a:pPr>
            <a:r>
              <a:rPr lang="en-US" sz="2400" b="0" i="0" u="none" strike="noStrike" cap="none" dirty="0">
                <a:solidFill>
                  <a:srgbClr val="000000"/>
                </a:solidFill>
                <a:latin typeface="+mn-lt"/>
                <a:sym typeface="Arial"/>
              </a:rPr>
              <a:t>Estimates for the probabilities of each outcome are shown in the table below.</a:t>
            </a:r>
            <a:endParaRPr sz="2400" dirty="0">
              <a:latin typeface="+mn-lt"/>
            </a:endParaRPr>
          </a:p>
          <a:p>
            <a:pPr marL="255650" marR="0" lvl="0" indent="-255650" algn="l" rtl="0">
              <a:spcAft>
                <a:spcPts val="0"/>
              </a:spcAft>
              <a:buClr>
                <a:srgbClr val="007FA3"/>
              </a:buClr>
              <a:buSzPts val="2400"/>
              <a:buFont typeface="Arial"/>
              <a:buChar char="•"/>
            </a:pPr>
            <a:r>
              <a:rPr lang="en-US" sz="2400" b="0" i="0" u="none" strike="noStrike" cap="none" dirty="0">
                <a:solidFill>
                  <a:srgbClr val="000000"/>
                </a:solidFill>
                <a:latin typeface="+mn-lt"/>
                <a:sym typeface="Arial"/>
              </a:rPr>
              <a:t>For each loan type, compute the expected value of the interest cost and choose the minimum.</a:t>
            </a:r>
            <a:endParaRPr sz="2400" b="0" i="0" u="none" strike="noStrike" cap="none" dirty="0">
              <a:solidFill>
                <a:srgbClr val="000000"/>
              </a:solidFill>
              <a:latin typeface="+mn-lt"/>
              <a:sym typeface="Arial"/>
            </a:endParaRPr>
          </a:p>
        </p:txBody>
      </p:sp>
      <p:pic>
        <p:nvPicPr>
          <p:cNvPr id="3" name="Picture 2" descr="The Payoff table has 3 rows and 5 columns. The columns have the following headings from left to right. Decision, Outcome Rates Rise, Outcome Rates Stable, Outcome Rates Fall, and Outcome Expected Payoff. The row entries are as follows. Row 1. 1 year A R M, $61,134, $46,443, $40,161, $54,629.40. Row 2. 3 year A R M, $56,901, $51,075, $46,721, $54,135.20. Row 3. 30 year fixed, $54,658, $54,658, $54,658, $54,658.00. The expected payoff value for 3 year A R M, 54,135.20 is highlighted."/>
          <p:cNvPicPr>
            <a:picLocks noChangeAspect="1"/>
          </p:cNvPicPr>
          <p:nvPr/>
        </p:nvPicPr>
        <p:blipFill>
          <a:blip r:embed="rId3"/>
          <a:stretch>
            <a:fillRect/>
          </a:stretch>
        </p:blipFill>
        <p:spPr>
          <a:xfrm>
            <a:off x="1042099" y="3831259"/>
            <a:ext cx="7303641" cy="178018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Role of Decision Analysis</a:t>
            </a:r>
            <a:endParaRPr sz="3600" b="1" i="0" u="none" strike="noStrike" cap="none" dirty="0">
              <a:solidFill>
                <a:srgbClr val="007FA3"/>
              </a:solidFill>
              <a:latin typeface="+mj-lt"/>
              <a:ea typeface="Arial"/>
              <a:cs typeface="Arial"/>
              <a:sym typeface="Arial"/>
            </a:endParaRPr>
          </a:p>
        </p:txBody>
      </p:sp>
      <p:sp>
        <p:nvSpPr>
          <p:cNvPr id="252" name="Text placeholder 2"/>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255650" marR="0" lvl="0" indent="-255650" algn="l" rtl="0">
              <a:spcBef>
                <a:spcPts val="0"/>
              </a:spcBef>
              <a:spcAft>
                <a:spcPts val="0"/>
              </a:spcAft>
              <a:buClr>
                <a:srgbClr val="007FA3"/>
              </a:buClr>
              <a:buSzPts val="2400"/>
              <a:buFont typeface="Arial"/>
              <a:buChar char="•"/>
            </a:pPr>
            <a:r>
              <a:rPr lang="en-US" sz="2400" b="0" i="0" u="none" strike="noStrike" cap="none" dirty="0">
                <a:solidFill>
                  <a:srgbClr val="000000"/>
                </a:solidFill>
                <a:latin typeface="+mn-lt"/>
                <a:sym typeface="Arial"/>
              </a:rPr>
              <a:t>The purpose of business </a:t>
            </a:r>
            <a:r>
              <a:rPr lang="en-US" sz="2400" b="0" i="0" u="none" strike="noStrike" cap="none" dirty="0" smtClean="0">
                <a:solidFill>
                  <a:srgbClr val="000000"/>
                </a:solidFill>
                <a:latin typeface="+mn-lt"/>
                <a:sym typeface="Arial"/>
              </a:rPr>
              <a:t>analytics is </a:t>
            </a:r>
            <a:r>
              <a:rPr lang="en-US" sz="2400" b="0" i="0" u="none" strike="noStrike" cap="none" dirty="0">
                <a:solidFill>
                  <a:srgbClr val="000000"/>
                </a:solidFill>
                <a:latin typeface="+mn-lt"/>
                <a:sym typeface="Arial"/>
              </a:rPr>
              <a:t>to provide decision-makers with information needed to make decisions.</a:t>
            </a:r>
            <a:endParaRPr sz="2400" dirty="0">
              <a:latin typeface="+mn-lt"/>
            </a:endParaRPr>
          </a:p>
          <a:p>
            <a:pPr marL="255650" marR="0" lvl="0" indent="-255650" algn="l" rtl="0">
              <a:spcBef>
                <a:spcPts val="1500"/>
              </a:spcBef>
              <a:spcAft>
                <a:spcPts val="0"/>
              </a:spcAft>
              <a:buClr>
                <a:srgbClr val="007FA3"/>
              </a:buClr>
              <a:buSzPts val="2400"/>
              <a:buFont typeface="Arial"/>
              <a:buChar char="•"/>
            </a:pPr>
            <a:r>
              <a:rPr lang="en-US" sz="2400" b="0" i="0" u="none" strike="noStrike" cap="none" dirty="0">
                <a:solidFill>
                  <a:srgbClr val="000000"/>
                </a:solidFill>
                <a:latin typeface="+mn-lt"/>
                <a:sym typeface="Arial"/>
              </a:rPr>
              <a:t>Making good decisions requires an assessment of intangible factors and risk attitudes.</a:t>
            </a:r>
            <a:endParaRPr sz="2400" dirty="0">
              <a:latin typeface="+mn-lt"/>
            </a:endParaRPr>
          </a:p>
          <a:p>
            <a:pPr marL="255650" marR="0" lvl="0" indent="-255650" algn="l" rtl="0">
              <a:spcBef>
                <a:spcPts val="1500"/>
              </a:spcBef>
              <a:spcAft>
                <a:spcPts val="0"/>
              </a:spcAft>
              <a:buClr>
                <a:srgbClr val="007FA3"/>
              </a:buClr>
              <a:buSzPts val="2400"/>
              <a:buFont typeface="Arial"/>
              <a:buChar char="•"/>
            </a:pPr>
            <a:r>
              <a:rPr lang="en-US" sz="2400" b="1" i="0" u="none" strike="noStrike" cap="none" dirty="0">
                <a:solidFill>
                  <a:srgbClr val="000000"/>
                </a:solidFill>
                <a:latin typeface="+mn-lt"/>
                <a:sym typeface="Arial"/>
              </a:rPr>
              <a:t>Decision </a:t>
            </a:r>
            <a:r>
              <a:rPr lang="en-US" sz="2400" b="1" i="0" u="none" strike="noStrike" cap="none" dirty="0" smtClean="0">
                <a:solidFill>
                  <a:srgbClr val="000000"/>
                </a:solidFill>
                <a:latin typeface="+mn-lt"/>
                <a:sym typeface="Arial"/>
              </a:rPr>
              <a:t>analysis </a:t>
            </a:r>
            <a:r>
              <a:rPr lang="en-US" sz="2400" b="0" i="0" u="none" strike="noStrike" cap="none" dirty="0" smtClean="0">
                <a:solidFill>
                  <a:srgbClr val="000000"/>
                </a:solidFill>
                <a:latin typeface="+mn-lt"/>
                <a:sym typeface="Arial"/>
              </a:rPr>
              <a:t>is </a:t>
            </a:r>
            <a:r>
              <a:rPr lang="en-US" sz="2400" b="0" i="0" u="none" strike="noStrike" cap="none" dirty="0">
                <a:solidFill>
                  <a:srgbClr val="000000"/>
                </a:solidFill>
                <a:latin typeface="+mn-lt"/>
                <a:sym typeface="Arial"/>
              </a:rPr>
              <a:t>the study of how people make decisions, particularly when faced with imperfect or uncertain information, as well as a collection of techniques to support decision choices.</a:t>
            </a:r>
            <a:endParaRPr sz="2400" b="0" i="0" u="none" strike="noStrike" cap="none" dirty="0">
              <a:solidFill>
                <a:srgbClr val="000000"/>
              </a:solidFill>
              <a:latin typeface="+mn-lt"/>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Evaluating Risk</a:t>
            </a:r>
            <a:endParaRPr sz="3600" b="1" i="0" u="none" strike="noStrike" cap="none" dirty="0">
              <a:solidFill>
                <a:srgbClr val="007FA3"/>
              </a:solidFill>
              <a:latin typeface="+mj-lt"/>
              <a:ea typeface="Arial"/>
              <a:cs typeface="Arial"/>
              <a:sym typeface="Arial"/>
            </a:endParaRPr>
          </a:p>
        </p:txBody>
      </p:sp>
      <p:sp>
        <p:nvSpPr>
          <p:cNvPr id="374" name="Text placeholder 2"/>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rgbClr val="007FA3"/>
              </a:buClr>
              <a:buSzPts val="2400"/>
              <a:buFont typeface="Arial"/>
              <a:buChar char="•"/>
            </a:pPr>
            <a:r>
              <a:rPr lang="en-US" sz="2400" b="0" i="0" u="none" strike="noStrike" cap="none" dirty="0">
                <a:solidFill>
                  <a:srgbClr val="000000"/>
                </a:solidFill>
                <a:latin typeface="+mn-lt"/>
                <a:sym typeface="Arial"/>
              </a:rPr>
              <a:t>An implicit assumption in using the average payoff or expected value strategy is that the decision is repeated a large number of times. However, for any one-time decision (with the trivial exception of equal payoffs), the expected value outcome will never </a:t>
            </a:r>
            <a:r>
              <a:rPr lang="en-US" sz="2400" b="0" i="0" u="none" strike="noStrike" cap="none" dirty="0" smtClean="0">
                <a:solidFill>
                  <a:srgbClr val="000000"/>
                </a:solidFill>
                <a:latin typeface="+mn-lt"/>
                <a:sym typeface="Arial"/>
              </a:rPr>
              <a:t>occur-only </a:t>
            </a:r>
            <a:r>
              <a:rPr lang="en-US" sz="2400" b="0" i="0" u="none" strike="noStrike" cap="none" dirty="0">
                <a:solidFill>
                  <a:srgbClr val="000000"/>
                </a:solidFill>
                <a:latin typeface="+mn-lt"/>
                <a:sym typeface="Arial"/>
              </a:rPr>
              <a:t>one </a:t>
            </a:r>
            <a:r>
              <a:rPr lang="en-US" sz="2400" b="0" i="0" u="none" strike="noStrike" cap="none" dirty="0" smtClean="0">
                <a:solidFill>
                  <a:srgbClr val="000000"/>
                </a:solidFill>
                <a:latin typeface="+mn-lt"/>
                <a:sym typeface="Arial"/>
              </a:rPr>
              <a:t>of the </a:t>
            </a:r>
            <a:r>
              <a:rPr lang="en-US" sz="2400" b="0" i="0" u="none" strike="noStrike" cap="none" dirty="0">
                <a:solidFill>
                  <a:srgbClr val="000000"/>
                </a:solidFill>
                <a:latin typeface="+mn-lt"/>
                <a:sym typeface="Arial"/>
              </a:rPr>
              <a:t>actual outcomes will occur for the decision chosen.</a:t>
            </a:r>
            <a:endParaRPr sz="2400" dirty="0">
              <a:latin typeface="+mn-lt"/>
            </a:endParaRPr>
          </a:p>
          <a:p>
            <a:pPr marL="255650" marR="0" lvl="0" indent="-255650" algn="l" rtl="0">
              <a:spcAft>
                <a:spcPts val="0"/>
              </a:spcAft>
              <a:buClr>
                <a:srgbClr val="007FA3"/>
              </a:buClr>
              <a:buSzPts val="2400"/>
              <a:buFont typeface="Arial"/>
              <a:buChar char="•"/>
            </a:pPr>
            <a:r>
              <a:rPr lang="en-US" sz="2400" b="0" i="0" u="none" strike="noStrike" cap="none" dirty="0">
                <a:solidFill>
                  <a:srgbClr val="000000"/>
                </a:solidFill>
                <a:latin typeface="+mn-lt"/>
                <a:sym typeface="Arial"/>
              </a:rPr>
              <a:t>For a one-time decision, we must carefully weigh the risk associated with the decision in lieu of blindly choosing the expected value decision.</a:t>
            </a:r>
            <a:endParaRPr sz="2400" b="0" i="0" u="none" strike="noStrike" cap="none" dirty="0">
              <a:solidFill>
                <a:srgbClr val="000000"/>
              </a:solidFill>
              <a:latin typeface="+mn-lt"/>
              <a:sym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Example </a:t>
            </a:r>
            <a:r>
              <a:rPr lang="en-US" sz="3600" b="1" i="0" u="none" strike="noStrike" cap="none" dirty="0" smtClean="0">
                <a:solidFill>
                  <a:srgbClr val="007FA3"/>
                </a:solidFill>
                <a:latin typeface="+mj-lt"/>
                <a:ea typeface="Arial"/>
                <a:cs typeface="Arial"/>
                <a:sym typeface="Arial"/>
              </a:rPr>
              <a:t>16.8: </a:t>
            </a:r>
            <a:r>
              <a:rPr lang="en-US" sz="3600" b="1" i="0" u="none" strike="noStrike" cap="none" dirty="0">
                <a:solidFill>
                  <a:srgbClr val="007FA3"/>
                </a:solidFill>
                <a:latin typeface="+mj-lt"/>
                <a:ea typeface="Arial"/>
                <a:cs typeface="Arial"/>
                <a:sym typeface="Arial"/>
              </a:rPr>
              <a:t>Evaluating Risk in the Mortgage Decision</a:t>
            </a:r>
            <a:endParaRPr sz="3600" b="1" i="0" u="none" strike="noStrike" cap="none" dirty="0">
              <a:solidFill>
                <a:srgbClr val="007FA3"/>
              </a:solidFill>
              <a:latin typeface="+mj-lt"/>
              <a:ea typeface="Arial"/>
              <a:cs typeface="Arial"/>
              <a:sym typeface="Arial"/>
            </a:endParaRPr>
          </a:p>
        </p:txBody>
      </p:sp>
      <p:sp>
        <p:nvSpPr>
          <p:cNvPr id="380" name="Text placeholder 2"/>
          <p:cNvSpPr txBox="1">
            <a:spLocks noGrp="1"/>
          </p:cNvSpPr>
          <p:nvPr>
            <p:ph type="body" idx="1"/>
          </p:nvPr>
        </p:nvSpPr>
        <p:spPr>
          <a:xfrm>
            <a:off x="457200" y="1600201"/>
            <a:ext cx="8229600" cy="586341"/>
          </a:xfrm>
          <a:prstGeom prst="rect">
            <a:avLst/>
          </a:prstGeom>
          <a:noFill/>
          <a:ln>
            <a:noFill/>
          </a:ln>
        </p:spPr>
        <p:txBody>
          <a:bodyPr spcFirstLastPara="1" wrap="square" lIns="91425" tIns="91425" rIns="91425" bIns="91425" anchor="t" anchorCtr="0">
            <a:noAutofit/>
          </a:bodyPr>
          <a:lstStyle/>
          <a:p>
            <a:pPr marL="255650" marR="0" lvl="0" indent="-255650" algn="l" rtl="0">
              <a:spcAft>
                <a:spcPts val="0"/>
              </a:spcAft>
              <a:buClr>
                <a:srgbClr val="007FA3"/>
              </a:buClr>
              <a:buSzPct val="100000"/>
              <a:buFont typeface="Arial"/>
              <a:buChar char="•"/>
            </a:pPr>
            <a:r>
              <a:rPr lang="en-US" sz="2000" b="0" i="0" u="none" strike="noStrike" cap="none" dirty="0">
                <a:solidFill>
                  <a:srgbClr val="000000"/>
                </a:solidFill>
                <a:latin typeface="+mn-lt"/>
                <a:ea typeface="Arial"/>
                <a:cs typeface="Arial"/>
                <a:sym typeface="Arial"/>
              </a:rPr>
              <a:t>Standard deviation of each decision:</a:t>
            </a:r>
            <a:endParaRPr sz="2000" b="0" i="0" u="none" strike="noStrike" cap="none" dirty="0">
              <a:solidFill>
                <a:srgbClr val="000000"/>
              </a:solidFill>
              <a:latin typeface="+mn-lt"/>
              <a:ea typeface="Arial"/>
              <a:cs typeface="Arial"/>
              <a:sym typeface="Arial"/>
            </a:endParaRPr>
          </a:p>
        </p:txBody>
      </p:sp>
      <p:graphicFrame>
        <p:nvGraphicFramePr>
          <p:cNvPr id="381" name="Table 4"/>
          <p:cNvGraphicFramePr/>
          <p:nvPr>
            <p:extLst>
              <p:ext uri="{D42A27DB-BD31-4B8C-83A1-F6EECF244321}">
                <p14:modId xmlns:p14="http://schemas.microsoft.com/office/powerpoint/2010/main" val="1359481280"/>
              </p:ext>
            </p:extLst>
          </p:nvPr>
        </p:nvGraphicFramePr>
        <p:xfrm>
          <a:off x="2400300" y="2325125"/>
          <a:ext cx="4343400" cy="1585000"/>
        </p:xfrm>
        <a:graphic>
          <a:graphicData uri="http://schemas.openxmlformats.org/drawingml/2006/table">
            <a:tbl>
              <a:tblPr firstRow="1" bandRow="1">
                <a:noFill/>
                <a:tableStyleId>{E0BE598A-201C-4E22-86DD-6462FE5A667A}</a:tableStyleId>
              </a:tblPr>
              <a:tblGrid>
                <a:gridCol w="18288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2000" u="none" strike="noStrike" cap="none" dirty="0">
                          <a:latin typeface="+mn-lt"/>
                        </a:rPr>
                        <a:t>Decision</a:t>
                      </a:r>
                      <a:endParaRPr sz="2000" u="none" strike="noStrike" cap="none"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000" u="none" strike="noStrike" cap="none" dirty="0">
                          <a:latin typeface="+mn-lt"/>
                        </a:rPr>
                        <a:t>Standard Deviation</a:t>
                      </a:r>
                      <a:endParaRPr sz="2000" u="none" strike="noStrike" cap="none"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2000" u="none" strike="noStrike" cap="none" dirty="0">
                          <a:latin typeface="+mn-lt"/>
                        </a:rPr>
                        <a:t>1-year A</a:t>
                      </a:r>
                      <a:r>
                        <a:rPr lang="en-US" sz="100" u="none" strike="noStrike" cap="none" dirty="0">
                          <a:latin typeface="+mn-lt"/>
                        </a:rPr>
                        <a:t> </a:t>
                      </a:r>
                      <a:r>
                        <a:rPr lang="en-US" sz="2000" u="none" strike="noStrike" cap="none" dirty="0">
                          <a:latin typeface="+mn-lt"/>
                        </a:rPr>
                        <a:t>R</a:t>
                      </a:r>
                      <a:r>
                        <a:rPr lang="en-US" sz="100" u="none" strike="noStrike" cap="none" dirty="0">
                          <a:latin typeface="+mn-lt"/>
                        </a:rPr>
                        <a:t> </a:t>
                      </a:r>
                      <a:r>
                        <a:rPr lang="en-US" sz="2000" u="none" strike="noStrike" cap="none" dirty="0">
                          <a:latin typeface="+mn-lt"/>
                        </a:rPr>
                        <a:t>M</a:t>
                      </a:r>
                      <a:endParaRPr sz="20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r" rtl="0">
                        <a:spcBef>
                          <a:spcPts val="0"/>
                        </a:spcBef>
                        <a:spcAft>
                          <a:spcPts val="0"/>
                        </a:spcAft>
                        <a:buNone/>
                      </a:pPr>
                      <a:r>
                        <a:rPr lang="en-US" sz="2000" dirty="0">
                          <a:latin typeface="+mn-lt"/>
                        </a:rPr>
                        <a:t>$10,763,80</a:t>
                      </a:r>
                      <a:endParaRPr sz="20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2000" dirty="0">
                          <a:latin typeface="+mn-lt"/>
                        </a:rPr>
                        <a:t>3-year A</a:t>
                      </a:r>
                      <a:r>
                        <a:rPr lang="en-US" sz="100" dirty="0">
                          <a:latin typeface="+mn-lt"/>
                        </a:rPr>
                        <a:t> </a:t>
                      </a:r>
                      <a:r>
                        <a:rPr lang="en-US" sz="2000" dirty="0">
                          <a:latin typeface="+mn-lt"/>
                        </a:rPr>
                        <a:t>R</a:t>
                      </a:r>
                      <a:r>
                        <a:rPr lang="en-US" sz="100" dirty="0">
                          <a:latin typeface="+mn-lt"/>
                        </a:rPr>
                        <a:t> </a:t>
                      </a:r>
                      <a:r>
                        <a:rPr lang="en-US" sz="2000" dirty="0">
                          <a:latin typeface="+mn-lt"/>
                        </a:rPr>
                        <a:t>M</a:t>
                      </a:r>
                      <a:endParaRPr sz="20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r" rtl="0">
                        <a:spcBef>
                          <a:spcPts val="0"/>
                        </a:spcBef>
                        <a:spcAft>
                          <a:spcPts val="0"/>
                        </a:spcAft>
                        <a:buNone/>
                      </a:pPr>
                      <a:r>
                        <a:rPr lang="en-US" sz="2000" dirty="0">
                          <a:latin typeface="+mn-lt"/>
                        </a:rPr>
                        <a:t>$5,107.71</a:t>
                      </a:r>
                      <a:endParaRPr sz="20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2000" dirty="0">
                          <a:latin typeface="+mn-lt"/>
                        </a:rPr>
                        <a:t>30-year fixed</a:t>
                      </a:r>
                      <a:endParaRPr sz="20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r" rtl="0">
                        <a:spcBef>
                          <a:spcPts val="0"/>
                        </a:spcBef>
                        <a:spcAft>
                          <a:spcPts val="0"/>
                        </a:spcAft>
                        <a:buNone/>
                      </a:pPr>
                      <a:r>
                        <a:rPr lang="en-US" sz="2000" dirty="0">
                          <a:latin typeface="+mn-lt"/>
                        </a:rPr>
                        <a:t>$</a:t>
                      </a:r>
                      <a:r>
                        <a:rPr lang="en-US" sz="2000" dirty="0" smtClean="0">
                          <a:latin typeface="+mn-lt"/>
                        </a:rPr>
                        <a:t>−</a:t>
                      </a:r>
                      <a:endParaRPr sz="20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382" name="Text placeholder 3"/>
          <p:cNvSpPr txBox="1">
            <a:spLocks noGrp="1"/>
          </p:cNvSpPr>
          <p:nvPr>
            <p:ph type="body" idx="2"/>
          </p:nvPr>
        </p:nvSpPr>
        <p:spPr>
          <a:xfrm>
            <a:off x="457200" y="4176346"/>
            <a:ext cx="8077200" cy="1959074"/>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rgbClr val="007FA3"/>
              </a:buClr>
              <a:buSzPct val="100000"/>
              <a:buFont typeface="Arial"/>
              <a:buChar char="•"/>
            </a:pPr>
            <a:r>
              <a:rPr lang="en-US" sz="2000" b="0" i="0" u="none" strike="noStrike" cap="none" dirty="0">
                <a:solidFill>
                  <a:srgbClr val="000000"/>
                </a:solidFill>
                <a:latin typeface="+mn-lt"/>
                <a:sym typeface="Arial"/>
              </a:rPr>
              <a:t>Based solely on the standard deviation, the 30-year fixed mortgage has no risk at all, whereas the 1-year A</a:t>
            </a:r>
            <a:r>
              <a:rPr lang="en-US" sz="100" b="0" i="0" u="none" strike="noStrike" cap="none" dirty="0">
                <a:solidFill>
                  <a:srgbClr val="000000"/>
                </a:solidFill>
                <a:latin typeface="+mn-lt"/>
                <a:sym typeface="Arial"/>
              </a:rPr>
              <a:t> </a:t>
            </a:r>
            <a:r>
              <a:rPr lang="en-US" sz="2000" b="0" i="0" u="none" strike="noStrike" cap="none" dirty="0">
                <a:solidFill>
                  <a:srgbClr val="000000"/>
                </a:solidFill>
                <a:latin typeface="+mn-lt"/>
                <a:sym typeface="Arial"/>
              </a:rPr>
              <a:t>R</a:t>
            </a:r>
            <a:r>
              <a:rPr lang="en-US" sz="100" b="0" i="0" u="none" strike="noStrike" cap="none" dirty="0">
                <a:solidFill>
                  <a:srgbClr val="000000"/>
                </a:solidFill>
                <a:latin typeface="+mn-lt"/>
                <a:sym typeface="Arial"/>
              </a:rPr>
              <a:t> </a:t>
            </a:r>
            <a:r>
              <a:rPr lang="en-US" sz="2000" b="0" i="0" u="none" strike="noStrike" cap="none" dirty="0">
                <a:solidFill>
                  <a:srgbClr val="000000"/>
                </a:solidFill>
                <a:latin typeface="+mn-lt"/>
                <a:sym typeface="Arial"/>
              </a:rPr>
              <a:t>M appears to be the riskiest.</a:t>
            </a:r>
            <a:endParaRPr sz="2000" dirty="0">
              <a:latin typeface="+mn-lt"/>
            </a:endParaRPr>
          </a:p>
          <a:p>
            <a:pPr marL="741553" marR="0" lvl="1" indent="-284353" algn="l" rtl="0">
              <a:spcBef>
                <a:spcPts val="600"/>
              </a:spcBef>
              <a:spcAft>
                <a:spcPts val="0"/>
              </a:spcAft>
              <a:buClr>
                <a:srgbClr val="007FA3"/>
              </a:buClr>
              <a:buSzPct val="100000"/>
              <a:buFont typeface="Arial"/>
              <a:buChar char="–"/>
            </a:pPr>
            <a:r>
              <a:rPr lang="en-US" sz="2000" b="0" i="0" u="none" strike="noStrike" cap="none" dirty="0">
                <a:solidFill>
                  <a:srgbClr val="000000"/>
                </a:solidFill>
                <a:latin typeface="+mn-lt"/>
                <a:sym typeface="Arial"/>
              </a:rPr>
              <a:t>While none of the previous decision strategies chose the 3-year A</a:t>
            </a:r>
            <a:r>
              <a:rPr lang="en-US" sz="100" b="0" i="0" u="none" strike="noStrike" cap="none" dirty="0">
                <a:solidFill>
                  <a:srgbClr val="000000"/>
                </a:solidFill>
                <a:latin typeface="+mn-lt"/>
                <a:sym typeface="Arial"/>
              </a:rPr>
              <a:t> </a:t>
            </a:r>
            <a:r>
              <a:rPr lang="en-US" sz="2000" b="0" i="0" u="none" strike="noStrike" cap="none" dirty="0">
                <a:solidFill>
                  <a:srgbClr val="000000"/>
                </a:solidFill>
                <a:latin typeface="+mn-lt"/>
                <a:sym typeface="Arial"/>
              </a:rPr>
              <a:t>R</a:t>
            </a:r>
            <a:r>
              <a:rPr lang="en-US" sz="100" b="0" i="0" u="none" strike="noStrike" cap="none" dirty="0">
                <a:solidFill>
                  <a:srgbClr val="000000"/>
                </a:solidFill>
                <a:latin typeface="+mn-lt"/>
                <a:sym typeface="Arial"/>
              </a:rPr>
              <a:t> </a:t>
            </a:r>
            <a:r>
              <a:rPr lang="en-US" sz="2000" b="0" i="0" u="none" strike="noStrike" cap="none" dirty="0">
                <a:solidFill>
                  <a:srgbClr val="000000"/>
                </a:solidFill>
                <a:latin typeface="+mn-lt"/>
                <a:sym typeface="Arial"/>
              </a:rPr>
              <a:t>M, it may be attractive to the family due to its moderate risk level and potential upside at stable and falling interest rates.</a:t>
            </a:r>
            <a:endParaRPr sz="2000" b="0" i="0" u="none" strike="noStrike" cap="none" dirty="0">
              <a:solidFill>
                <a:srgbClr val="000000"/>
              </a:solidFill>
              <a:latin typeface="+mn-lt"/>
              <a:sym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Decision Trees</a:t>
            </a:r>
            <a:endParaRPr sz="3600" b="1" i="0" u="none" strike="noStrike" cap="none" dirty="0">
              <a:solidFill>
                <a:srgbClr val="007FA3"/>
              </a:solidFill>
              <a:latin typeface="+mj-lt"/>
              <a:ea typeface="Arial"/>
              <a:cs typeface="Arial"/>
              <a:sym typeface="Arial"/>
            </a:endParaRPr>
          </a:p>
        </p:txBody>
      </p:sp>
      <p:sp>
        <p:nvSpPr>
          <p:cNvPr id="388" name="Text placeholder 2"/>
          <p:cNvSpPr txBox="1">
            <a:spLocks noGrp="1"/>
          </p:cNvSpPr>
          <p:nvPr>
            <p:ph type="body" idx="1"/>
          </p:nvPr>
        </p:nvSpPr>
        <p:spPr>
          <a:xfrm>
            <a:off x="457200" y="1600201"/>
            <a:ext cx="8229600" cy="4333460"/>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rgbClr val="007FA3"/>
              </a:buClr>
              <a:buSzPct val="100000"/>
              <a:buFont typeface="Arial"/>
              <a:buChar char="•"/>
            </a:pPr>
            <a:r>
              <a:rPr lang="en-US" sz="2000" b="0" i="0" u="none" strike="noStrike" cap="none" dirty="0">
                <a:solidFill>
                  <a:srgbClr val="000000"/>
                </a:solidFill>
                <a:latin typeface="+mn-lt"/>
                <a:sym typeface="Arial"/>
              </a:rPr>
              <a:t>A </a:t>
            </a:r>
            <a:r>
              <a:rPr lang="en-US" sz="2000" b="1" i="0" u="none" strike="noStrike" cap="none" dirty="0">
                <a:solidFill>
                  <a:srgbClr val="000000"/>
                </a:solidFill>
                <a:latin typeface="+mn-lt"/>
                <a:sym typeface="Arial"/>
              </a:rPr>
              <a:t>decision tree </a:t>
            </a:r>
            <a:r>
              <a:rPr lang="en-US" sz="2000" b="0" i="0" u="none" strike="noStrike" cap="none" dirty="0">
                <a:solidFill>
                  <a:srgbClr val="000000"/>
                </a:solidFill>
                <a:latin typeface="+mn-lt"/>
                <a:sym typeface="Arial"/>
              </a:rPr>
              <a:t>is a graphical model used to structure a decision problem involving uncertainty.</a:t>
            </a:r>
            <a:endParaRPr sz="2000" dirty="0">
              <a:latin typeface="+mn-lt"/>
            </a:endParaRPr>
          </a:p>
          <a:p>
            <a:pPr marL="741553" marR="0" lvl="1" indent="-284353" algn="l" rtl="0">
              <a:spcBef>
                <a:spcPts val="600"/>
              </a:spcBef>
              <a:spcAft>
                <a:spcPts val="0"/>
              </a:spcAft>
              <a:buClr>
                <a:srgbClr val="007FA3"/>
              </a:buClr>
              <a:buSzPct val="100000"/>
              <a:buFont typeface="Arial"/>
              <a:buChar char="–"/>
            </a:pPr>
            <a:r>
              <a:rPr lang="en-US" sz="2000" b="1" i="0" u="none" strike="noStrike" cap="none" dirty="0">
                <a:solidFill>
                  <a:srgbClr val="000000"/>
                </a:solidFill>
                <a:latin typeface="+mn-lt"/>
                <a:sym typeface="Arial"/>
              </a:rPr>
              <a:t>Nodes</a:t>
            </a:r>
            <a:r>
              <a:rPr lang="en-US" sz="2000" b="0" i="0" u="none" strike="noStrike" cap="none" dirty="0">
                <a:solidFill>
                  <a:srgbClr val="000000"/>
                </a:solidFill>
                <a:latin typeface="+mn-lt"/>
                <a:sym typeface="Arial"/>
              </a:rPr>
              <a:t> are points in time at which events take place.</a:t>
            </a:r>
            <a:endParaRPr sz="2000" dirty="0">
              <a:latin typeface="+mn-lt"/>
            </a:endParaRPr>
          </a:p>
          <a:p>
            <a:pPr marL="741553" marR="0" lvl="1" indent="-284353" algn="l" rtl="0">
              <a:spcBef>
                <a:spcPts val="600"/>
              </a:spcBef>
              <a:spcAft>
                <a:spcPts val="0"/>
              </a:spcAft>
              <a:buClr>
                <a:srgbClr val="007FA3"/>
              </a:buClr>
              <a:buSzPct val="100000"/>
              <a:buFont typeface="Arial"/>
              <a:buChar char="–"/>
            </a:pPr>
            <a:r>
              <a:rPr lang="en-US" sz="2000" b="1" i="0" u="none" strike="noStrike" cap="none" dirty="0">
                <a:solidFill>
                  <a:srgbClr val="000000"/>
                </a:solidFill>
                <a:latin typeface="+mn-lt"/>
                <a:sym typeface="Arial"/>
              </a:rPr>
              <a:t>Decision nodes </a:t>
            </a:r>
            <a:r>
              <a:rPr lang="en-US" sz="2000" b="0" i="0" u="none" strike="noStrike" cap="none" dirty="0">
                <a:solidFill>
                  <a:srgbClr val="000000"/>
                </a:solidFill>
                <a:latin typeface="+mn-lt"/>
                <a:sym typeface="Arial"/>
              </a:rPr>
              <a:t>are nodes in which a decision takes place by choosing among several alternatives (typically denoted as squares).</a:t>
            </a:r>
            <a:endParaRPr sz="2000" dirty="0">
              <a:latin typeface="+mn-lt"/>
            </a:endParaRPr>
          </a:p>
          <a:p>
            <a:pPr marL="741553" marR="0" lvl="1" indent="-284353" algn="l" rtl="0">
              <a:spcBef>
                <a:spcPts val="600"/>
              </a:spcBef>
              <a:spcAft>
                <a:spcPts val="0"/>
              </a:spcAft>
              <a:buClr>
                <a:srgbClr val="007FA3"/>
              </a:buClr>
              <a:buSzPct val="100000"/>
              <a:buFont typeface="Arial"/>
              <a:buChar char="–"/>
            </a:pPr>
            <a:r>
              <a:rPr lang="en-US" sz="2000" b="1" i="0" u="none" strike="noStrike" cap="none" dirty="0">
                <a:solidFill>
                  <a:srgbClr val="000000"/>
                </a:solidFill>
                <a:latin typeface="+mn-lt"/>
                <a:sym typeface="Arial"/>
              </a:rPr>
              <a:t>Event nodes </a:t>
            </a:r>
            <a:r>
              <a:rPr lang="en-US" sz="2000" b="0" i="0" u="none" strike="noStrike" cap="none" dirty="0">
                <a:solidFill>
                  <a:srgbClr val="000000"/>
                </a:solidFill>
                <a:latin typeface="+mn-lt"/>
                <a:sym typeface="Arial"/>
              </a:rPr>
              <a:t>are nodes in which an event occurs not controlled by the decision-maker (typically denoted as circles).</a:t>
            </a:r>
            <a:endParaRPr sz="2000" dirty="0">
              <a:latin typeface="+mn-lt"/>
            </a:endParaRPr>
          </a:p>
          <a:p>
            <a:pPr marL="741553" marR="0" lvl="1" indent="-284353" algn="l" rtl="0">
              <a:spcBef>
                <a:spcPts val="600"/>
              </a:spcBef>
              <a:spcAft>
                <a:spcPts val="0"/>
              </a:spcAft>
              <a:buClr>
                <a:srgbClr val="007FA3"/>
              </a:buClr>
              <a:buSzPct val="100000"/>
              <a:buFont typeface="Arial"/>
              <a:buChar char="–"/>
            </a:pPr>
            <a:r>
              <a:rPr lang="en-US" sz="2000" b="1" i="0" u="none" strike="noStrike" cap="none" dirty="0">
                <a:solidFill>
                  <a:srgbClr val="000000"/>
                </a:solidFill>
                <a:latin typeface="+mn-lt"/>
                <a:sym typeface="Arial"/>
              </a:rPr>
              <a:t>Branches</a:t>
            </a:r>
            <a:r>
              <a:rPr lang="en-US" sz="2000" b="0" i="0" u="none" strike="noStrike" cap="none" dirty="0">
                <a:solidFill>
                  <a:srgbClr val="000000"/>
                </a:solidFill>
                <a:latin typeface="+mn-lt"/>
                <a:sym typeface="Arial"/>
              </a:rPr>
              <a:t> are associated with decisions and events.</a:t>
            </a:r>
            <a:endParaRPr sz="2000" dirty="0">
              <a:latin typeface="+mn-lt"/>
            </a:endParaRPr>
          </a:p>
          <a:p>
            <a:pPr marL="255650" marR="0" lvl="0" indent="-255650" algn="l" rtl="0">
              <a:spcAft>
                <a:spcPts val="0"/>
              </a:spcAft>
              <a:buClr>
                <a:srgbClr val="007FA3"/>
              </a:buClr>
              <a:buSzPct val="100000"/>
              <a:buFont typeface="Arial"/>
              <a:buChar char="•"/>
            </a:pPr>
            <a:r>
              <a:rPr lang="en-US" sz="2000" b="0" i="0" u="none" strike="noStrike" cap="none" dirty="0">
                <a:solidFill>
                  <a:srgbClr val="000000"/>
                </a:solidFill>
                <a:latin typeface="+mn-lt"/>
                <a:sym typeface="Arial"/>
              </a:rPr>
              <a:t>Decision trees model sequences of decisions and outcomes over time.</a:t>
            </a:r>
            <a:endParaRPr sz="2000" b="0" i="0" u="none" strike="noStrike" cap="none" dirty="0">
              <a:solidFill>
                <a:srgbClr val="000000"/>
              </a:solidFill>
              <a:latin typeface="+mn-lt"/>
              <a:sym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Example 16.9: Creating a Decision </a:t>
            </a:r>
            <a:r>
              <a:rPr lang="en-US" sz="3600" b="1" i="0" u="none" strike="noStrike" cap="none" dirty="0" smtClean="0">
                <a:solidFill>
                  <a:srgbClr val="007FA3"/>
                </a:solidFill>
                <a:latin typeface="+mj-lt"/>
                <a:ea typeface="Arial"/>
                <a:cs typeface="Arial"/>
                <a:sym typeface="Arial"/>
              </a:rPr>
              <a:t>Tree </a:t>
            </a:r>
            <a:r>
              <a:rPr lang="en-US" sz="2000" b="0" i="0" u="none" strike="noStrike" cap="none" dirty="0" smtClean="0">
                <a:solidFill>
                  <a:srgbClr val="007FA3"/>
                </a:solidFill>
                <a:latin typeface="+mj-lt"/>
                <a:ea typeface="Arial"/>
                <a:cs typeface="Arial"/>
                <a:sym typeface="Arial"/>
              </a:rPr>
              <a:t>(1 of 3)</a:t>
            </a:r>
            <a:endParaRPr sz="2000" b="0" i="0" u="none" strike="noStrike" cap="none" dirty="0">
              <a:solidFill>
                <a:srgbClr val="007FA3"/>
              </a:solidFill>
              <a:latin typeface="+mj-lt"/>
              <a:ea typeface="Arial"/>
              <a:cs typeface="Arial"/>
              <a:sym typeface="Arial"/>
            </a:endParaRPr>
          </a:p>
        </p:txBody>
      </p:sp>
      <p:sp>
        <p:nvSpPr>
          <p:cNvPr id="409" name="Text placeholder 2"/>
          <p:cNvSpPr txBox="1">
            <a:spLocks noGrp="1"/>
          </p:cNvSpPr>
          <p:nvPr>
            <p:ph type="body" idx="1"/>
          </p:nvPr>
        </p:nvSpPr>
        <p:spPr>
          <a:xfrm>
            <a:off x="457199" y="1600201"/>
            <a:ext cx="4646023" cy="559525"/>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ts val="2400"/>
              <a:buFont typeface="Arial"/>
              <a:buChar char="•"/>
            </a:pPr>
            <a:r>
              <a:rPr lang="en-US" sz="2400" b="0" i="0" u="none" strike="noStrike" cap="none" dirty="0">
                <a:solidFill>
                  <a:srgbClr val="000000"/>
                </a:solidFill>
                <a:latin typeface="+mn-lt"/>
                <a:ea typeface="Arial"/>
                <a:cs typeface="Arial"/>
                <a:sym typeface="Arial"/>
              </a:rPr>
              <a:t>Mortgage selection problem</a:t>
            </a:r>
            <a:endParaRPr sz="2400" b="0" i="1" u="none" strike="noStrike" cap="none" dirty="0">
              <a:solidFill>
                <a:srgbClr val="000000"/>
              </a:solidFill>
              <a:latin typeface="+mn-lt"/>
              <a:ea typeface="Arial"/>
              <a:cs typeface="Arial"/>
              <a:sym typeface="Arial"/>
            </a:endParaRPr>
          </a:p>
        </p:txBody>
      </p:sp>
      <p:sp>
        <p:nvSpPr>
          <p:cNvPr id="411" name="Text placeholder 3"/>
          <p:cNvSpPr txBox="1">
            <a:spLocks noGrp="1"/>
          </p:cNvSpPr>
          <p:nvPr>
            <p:ph type="body" idx="2"/>
          </p:nvPr>
        </p:nvSpPr>
        <p:spPr>
          <a:xfrm>
            <a:off x="457200" y="2268414"/>
            <a:ext cx="8229600" cy="941699"/>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ts val="2400"/>
              <a:buFont typeface="Arial"/>
              <a:buChar char="•"/>
            </a:pPr>
            <a:r>
              <a:rPr lang="en-US" sz="2400" b="0" i="0" u="none" strike="noStrike" cap="none" dirty="0">
                <a:solidFill>
                  <a:srgbClr val="000000"/>
                </a:solidFill>
                <a:latin typeface="+mn-lt"/>
                <a:sym typeface="Arial"/>
              </a:rPr>
              <a:t>To start the decision tree, add a node for selection of the loan type</a:t>
            </a:r>
            <a:r>
              <a:rPr lang="en-US" sz="2400" b="0" i="0" u="none" strike="noStrike" cap="none" dirty="0" smtClean="0">
                <a:solidFill>
                  <a:srgbClr val="000000"/>
                </a:solidFill>
                <a:latin typeface="+mn-lt"/>
                <a:sym typeface="Arial"/>
              </a:rPr>
              <a:t>.</a:t>
            </a:r>
            <a:endParaRPr dirty="0">
              <a:latin typeface="+mn-lt"/>
            </a:endParaRPr>
          </a:p>
        </p:txBody>
      </p:sp>
      <p:pic>
        <p:nvPicPr>
          <p:cNvPr id="3" name="Picture 2" descr="A decision tree for the selection of the loan type has three branches. The first branch denotes 1 year A R M, the second branch denotes 3 year A R M, and the third branch denotes 30 year fix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8637" y="3289243"/>
            <a:ext cx="2968752" cy="28956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lvl="0"/>
            <a:r>
              <a:rPr lang="en-US" dirty="0">
                <a:latin typeface="+mj-lt"/>
              </a:rPr>
              <a:t>Example 16.9: Creating a Decision Tree </a:t>
            </a:r>
            <a:r>
              <a:rPr lang="en-US" sz="2000" b="0" dirty="0" smtClean="0">
                <a:latin typeface="+mj-lt"/>
              </a:rPr>
              <a:t>(2 </a:t>
            </a:r>
            <a:r>
              <a:rPr lang="en-US" sz="2000" b="0" dirty="0">
                <a:latin typeface="+mj-lt"/>
              </a:rPr>
              <a:t>of 3)</a:t>
            </a:r>
            <a:endParaRPr sz="2000" b="0" i="0" u="none" strike="noStrike" cap="none" dirty="0">
              <a:solidFill>
                <a:srgbClr val="007FA3"/>
              </a:solidFill>
              <a:latin typeface="+mj-lt"/>
              <a:sym typeface="Arial"/>
            </a:endParaRPr>
          </a:p>
        </p:txBody>
      </p:sp>
      <p:sp>
        <p:nvSpPr>
          <p:cNvPr id="411" name="Text placeholder 2"/>
          <p:cNvSpPr txBox="1">
            <a:spLocks noGrp="1"/>
          </p:cNvSpPr>
          <p:nvPr>
            <p:ph type="body" idx="2"/>
          </p:nvPr>
        </p:nvSpPr>
        <p:spPr>
          <a:xfrm>
            <a:off x="457199" y="1676400"/>
            <a:ext cx="3385039" cy="1624149"/>
          </a:xfrm>
          <a:prstGeom prst="rect">
            <a:avLst/>
          </a:prstGeom>
          <a:noFill/>
          <a:ln>
            <a:noFill/>
          </a:ln>
        </p:spPr>
        <p:txBody>
          <a:bodyPr spcFirstLastPara="1" wrap="square" lIns="0" tIns="0" rIns="0" bIns="0" anchor="t" anchorCtr="0">
            <a:noAutofit/>
          </a:bodyPr>
          <a:lstStyle/>
          <a:p>
            <a:pPr marL="255650" marR="0" lvl="0" indent="-255650" algn="l" rtl="0">
              <a:spcBef>
                <a:spcPts val="1500"/>
              </a:spcBef>
              <a:spcAft>
                <a:spcPts val="0"/>
              </a:spcAft>
              <a:buClr>
                <a:srgbClr val="007FA3"/>
              </a:buClr>
              <a:buSzPct val="100000"/>
              <a:buFont typeface="Arial"/>
              <a:buChar char="•"/>
            </a:pPr>
            <a:r>
              <a:rPr lang="en-US" sz="2000" b="0" i="0" u="none" strike="noStrike" cap="none" dirty="0" smtClean="0">
                <a:solidFill>
                  <a:srgbClr val="000000"/>
                </a:solidFill>
                <a:latin typeface="+mn-lt"/>
                <a:sym typeface="Arial"/>
              </a:rPr>
              <a:t>Next, </a:t>
            </a:r>
            <a:r>
              <a:rPr lang="en-US" sz="2000" b="0" i="0" u="none" strike="noStrike" cap="none" dirty="0">
                <a:solidFill>
                  <a:srgbClr val="000000"/>
                </a:solidFill>
                <a:latin typeface="+mn-lt"/>
                <a:sym typeface="Arial"/>
              </a:rPr>
              <a:t>for each type of loan, add a node for selection of </a:t>
            </a:r>
            <a:r>
              <a:rPr lang="en-US" sz="2000" b="0" i="0" u="none" strike="noStrike" cap="none" dirty="0" smtClean="0">
                <a:solidFill>
                  <a:srgbClr val="000000"/>
                </a:solidFill>
                <a:latin typeface="+mn-lt"/>
                <a:sym typeface="Arial"/>
              </a:rPr>
              <a:t>   the uncertain </a:t>
            </a:r>
            <a:r>
              <a:rPr lang="en-US" sz="2000" b="0" i="0" u="none" strike="noStrike" cap="none" dirty="0">
                <a:solidFill>
                  <a:srgbClr val="000000"/>
                </a:solidFill>
                <a:latin typeface="+mn-lt"/>
                <a:sym typeface="Arial"/>
              </a:rPr>
              <a:t>interest rate conditions</a:t>
            </a:r>
            <a:r>
              <a:rPr lang="en-US" sz="2000" b="0" i="0" u="none" strike="noStrike" cap="none" dirty="0" smtClean="0">
                <a:solidFill>
                  <a:srgbClr val="000000"/>
                </a:solidFill>
                <a:latin typeface="+mn-lt"/>
                <a:sym typeface="Arial"/>
              </a:rPr>
              <a:t>.</a:t>
            </a:r>
            <a:endParaRPr sz="2400" dirty="0">
              <a:latin typeface="+mn-lt"/>
            </a:endParaRPr>
          </a:p>
        </p:txBody>
      </p:sp>
      <p:pic>
        <p:nvPicPr>
          <p:cNvPr id="4" name="Picture 3" descr="A decision tree for the selection of the loan type. The first three branches of the tree denote the loan types, 1 year A R M, 3 year A R M, and 30 year A R M. 1 year A R M further branches out into rates rise = 0.6 , rates stable = 0.3, and rates fall= 0.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2035" y="1686844"/>
            <a:ext cx="3380509" cy="4006735"/>
          </a:xfrm>
          <a:prstGeom prst="rect">
            <a:avLst/>
          </a:prstGeom>
        </p:spPr>
      </p:pic>
    </p:spTree>
    <p:extLst>
      <p:ext uri="{BB962C8B-B14F-4D97-AF65-F5344CB8AC3E}">
        <p14:creationId xmlns:p14="http://schemas.microsoft.com/office/powerpoint/2010/main" val="15551953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lvl="0"/>
            <a:r>
              <a:rPr lang="en-US" dirty="0">
                <a:latin typeface="+mj-lt"/>
              </a:rPr>
              <a:t>Example 16.9: Creating a Decision Tree </a:t>
            </a:r>
            <a:r>
              <a:rPr lang="en-US" sz="2000" b="0" dirty="0" smtClean="0">
                <a:latin typeface="+mj-lt"/>
              </a:rPr>
              <a:t>(3 </a:t>
            </a:r>
            <a:r>
              <a:rPr lang="en-US" sz="2000" b="0" dirty="0">
                <a:latin typeface="+mj-lt"/>
              </a:rPr>
              <a:t>of 3)</a:t>
            </a:r>
            <a:endParaRPr sz="2000" b="0" i="0" u="none" strike="noStrike" cap="none" dirty="0">
              <a:solidFill>
                <a:srgbClr val="007FA3"/>
              </a:solidFill>
              <a:latin typeface="+mj-lt"/>
              <a:sym typeface="Arial"/>
            </a:endParaRPr>
          </a:p>
        </p:txBody>
      </p:sp>
      <p:sp>
        <p:nvSpPr>
          <p:cNvPr id="411" name="Text placeholder 2"/>
          <p:cNvSpPr txBox="1">
            <a:spLocks noGrp="1"/>
          </p:cNvSpPr>
          <p:nvPr>
            <p:ph type="body" idx="2"/>
          </p:nvPr>
        </p:nvSpPr>
        <p:spPr>
          <a:xfrm>
            <a:off x="457200" y="1692076"/>
            <a:ext cx="3296193" cy="3701142"/>
          </a:xfrm>
          <a:prstGeom prst="rect">
            <a:avLst/>
          </a:prstGeom>
          <a:noFill/>
          <a:ln>
            <a:noFill/>
          </a:ln>
        </p:spPr>
        <p:txBody>
          <a:bodyPr spcFirstLastPara="1" wrap="square" lIns="0" tIns="0" rIns="0" bIns="0" anchor="t" anchorCtr="0">
            <a:noAutofit/>
          </a:bodyPr>
          <a:lstStyle/>
          <a:p>
            <a:pPr marL="256032" indent="-256032">
              <a:buSzPct val="100000"/>
            </a:pPr>
            <a:r>
              <a:rPr lang="en-US" sz="2000" dirty="0">
                <a:latin typeface="+mn-lt"/>
              </a:rPr>
              <a:t>Finally, enter the payoffs of the outcomes </a:t>
            </a:r>
            <a:r>
              <a:rPr lang="en-US" sz="2000" dirty="0" smtClean="0">
                <a:latin typeface="+mn-lt"/>
              </a:rPr>
              <a:t>associated with </a:t>
            </a:r>
            <a:r>
              <a:rPr lang="en-US" sz="2000" dirty="0">
                <a:latin typeface="+mn-lt"/>
              </a:rPr>
              <a:t>each event in the cells immediately below </a:t>
            </a:r>
            <a:r>
              <a:rPr lang="en-US" sz="2000" dirty="0" smtClean="0">
                <a:latin typeface="+mn-lt"/>
              </a:rPr>
              <a:t>the branches. </a:t>
            </a:r>
          </a:p>
          <a:p>
            <a:pPr marL="256032" indent="-256032">
              <a:buSzPct val="100000"/>
            </a:pPr>
            <a:r>
              <a:rPr lang="en-US" sz="2000" dirty="0" smtClean="0">
                <a:latin typeface="+mn-lt"/>
              </a:rPr>
              <a:t>Sum </a:t>
            </a:r>
            <a:r>
              <a:rPr lang="en-US" sz="2000" dirty="0">
                <a:latin typeface="+mn-lt"/>
              </a:rPr>
              <a:t>all payoffs along the paths and place </a:t>
            </a:r>
            <a:r>
              <a:rPr lang="en-US" sz="2000" dirty="0" smtClean="0">
                <a:latin typeface="+mn-lt"/>
              </a:rPr>
              <a:t>these values </a:t>
            </a:r>
            <a:r>
              <a:rPr lang="en-US" sz="2000" dirty="0">
                <a:latin typeface="+mn-lt"/>
              </a:rPr>
              <a:t>next to the terminal nodes. </a:t>
            </a:r>
          </a:p>
        </p:txBody>
      </p:sp>
      <p:pic>
        <p:nvPicPr>
          <p:cNvPr id="4" name="Picture 3" descr="A decision tree for the selection of the loan type. The first three branches of the tree denote the loan types, 1 year A R M, 3 year A R M, and 30 year A R M. Each loan type branches out into rates rise = 0.6, rates stable = 0.3, and rates fall = 0.1. Rates rise, rates stable, and rates fall for 1 year A R M display payoffs of $61,134, $46,443, and $40,161 respectively below their branches. Rates rise, rates stable, and rates fall for 3 year A R M display payoffs of $56,901, $51,075, and $46,721 respectively below their branches. Rates rise, rates stable, and rates fall for 30 year fixed display payoffs of $54,658, $54,658, and $54,658 respectively below their branches. The terminal nodes from top to bottom for 1 year A R M have values of $61,134, $46,443, and $40,161. The terminal nodes from top to bottom for 3 year A R M have values of $56,901, $51, 075, and $46, 721. The terminal nodes from top to bottom for 30 year fixed have values of $54,658, $54,658, $54,6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1830" y="1683954"/>
            <a:ext cx="3230880" cy="4317076"/>
          </a:xfrm>
          <a:prstGeom prst="rect">
            <a:avLst/>
          </a:prstGeom>
        </p:spPr>
      </p:pic>
    </p:spTree>
    <p:extLst>
      <p:ext uri="{BB962C8B-B14F-4D97-AF65-F5344CB8AC3E}">
        <p14:creationId xmlns:p14="http://schemas.microsoft.com/office/powerpoint/2010/main" val="18523905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smtClean="0">
                <a:latin typeface="+mj-lt"/>
              </a:rPr>
              <a:t>Example 16.10: Analyzing a Decision Tree</a:t>
            </a:r>
            <a:r>
              <a:rPr lang="en-US" dirty="0" smtClean="0">
                <a:latin typeface="+mj-lt"/>
              </a:rPr>
              <a:t> </a:t>
            </a:r>
            <a:r>
              <a:rPr lang="en-US" sz="2000" b="0" dirty="0" smtClean="0">
                <a:latin typeface="+mj-lt"/>
              </a:rPr>
              <a:t>(1 of 2)</a:t>
            </a:r>
            <a:endParaRPr lang="en-US" sz="2000" b="0" dirty="0">
              <a:latin typeface="+mj-lt"/>
            </a:endParaRPr>
          </a:p>
        </p:txBody>
      </p:sp>
      <p:sp>
        <p:nvSpPr>
          <p:cNvPr id="6" name="Text Placeholder 5"/>
          <p:cNvSpPr>
            <a:spLocks noGrp="1"/>
          </p:cNvSpPr>
          <p:nvPr>
            <p:ph type="body" idx="1"/>
          </p:nvPr>
        </p:nvSpPr>
        <p:spPr>
          <a:xfrm>
            <a:off x="457200" y="1600201"/>
            <a:ext cx="3749040" cy="3611880"/>
          </a:xfrm>
        </p:spPr>
        <p:txBody>
          <a:bodyPr/>
          <a:lstStyle/>
          <a:p>
            <a:pPr marL="256032" indent="-256032">
              <a:buSzPct val="100000"/>
            </a:pPr>
            <a:r>
              <a:rPr lang="en-US" sz="2000" dirty="0" smtClean="0">
                <a:latin typeface="+mn-lt"/>
              </a:rPr>
              <a:t>To find the best decision strategy in a decision tree, “roll back” the tree by computing expected values at event nodes and selecting the optimal value of alternative decisions at decision nodes.</a:t>
            </a:r>
          </a:p>
          <a:p>
            <a:pPr marL="256032" indent="-256032">
              <a:buSzPct val="100000"/>
            </a:pPr>
            <a:r>
              <a:rPr lang="en-US" sz="2000" dirty="0" smtClean="0">
                <a:latin typeface="+mn-lt"/>
              </a:rPr>
              <a:t>If the one-year A</a:t>
            </a:r>
            <a:r>
              <a:rPr lang="en-US" sz="100" dirty="0" smtClean="0">
                <a:latin typeface="+mn-lt"/>
              </a:rPr>
              <a:t> </a:t>
            </a:r>
            <a:r>
              <a:rPr lang="en-US" sz="2000" dirty="0" smtClean="0">
                <a:latin typeface="+mn-lt"/>
              </a:rPr>
              <a:t>R</a:t>
            </a:r>
            <a:r>
              <a:rPr lang="en-US" sz="100" dirty="0" smtClean="0">
                <a:latin typeface="+mn-lt"/>
              </a:rPr>
              <a:t> </a:t>
            </a:r>
            <a:r>
              <a:rPr lang="en-US" sz="2000" dirty="0" smtClean="0">
                <a:latin typeface="+mn-lt"/>
              </a:rPr>
              <a:t>M is chosen, the expected value of the chance events is</a:t>
            </a:r>
            <a:endParaRPr lang="en-US" sz="1800" dirty="0"/>
          </a:p>
        </p:txBody>
      </p:sp>
      <p:graphicFrame>
        <p:nvGraphicFramePr>
          <p:cNvPr id="2" name="Object 1" descr="0.6 times left parenthesis negative $61,134 right parenthesis + 0.3 times left parenthesis negative $46,443 right parenthesis +, 0.1 times left parenthesis negative 40,161 right parenthesis = negative $54,629.40."/>
          <p:cNvGraphicFramePr>
            <a:graphicFrameLocks noChangeAspect="1"/>
          </p:cNvGraphicFramePr>
          <p:nvPr>
            <p:extLst>
              <p:ext uri="{D42A27DB-BD31-4B8C-83A1-F6EECF244321}">
                <p14:modId xmlns:p14="http://schemas.microsoft.com/office/powerpoint/2010/main" val="82752190"/>
              </p:ext>
            </p:extLst>
          </p:nvPr>
        </p:nvGraphicFramePr>
        <p:xfrm>
          <a:off x="685800" y="5358140"/>
          <a:ext cx="4145868" cy="776695"/>
        </p:xfrm>
        <a:graphic>
          <a:graphicData uri="http://schemas.openxmlformats.org/presentationml/2006/ole">
            <mc:AlternateContent xmlns:mc="http://schemas.openxmlformats.org/markup-compatibility/2006">
              <mc:Choice xmlns:v="urn:schemas-microsoft-com:vml" Requires="v">
                <p:oleObj spid="_x0000_s31759" name="Equation" r:id="rId3" imgW="5016240" imgH="939600" progId="Equation.DSMT4">
                  <p:embed/>
                </p:oleObj>
              </mc:Choice>
              <mc:Fallback>
                <p:oleObj name="Equation" r:id="rId3" imgW="5016240" imgH="939600" progId="Equation.DSMT4">
                  <p:embed/>
                  <p:pic>
                    <p:nvPicPr>
                      <p:cNvPr id="0" name=""/>
                      <p:cNvPicPr/>
                      <p:nvPr/>
                    </p:nvPicPr>
                    <p:blipFill>
                      <a:blip r:embed="rId4"/>
                      <a:stretch>
                        <a:fillRect/>
                      </a:stretch>
                    </p:blipFill>
                    <p:spPr>
                      <a:xfrm>
                        <a:off x="685800" y="5358140"/>
                        <a:ext cx="4145868" cy="776695"/>
                      </a:xfrm>
                      <a:prstGeom prst="rect">
                        <a:avLst/>
                      </a:prstGeom>
                    </p:spPr>
                  </p:pic>
                </p:oleObj>
              </mc:Fallback>
            </mc:AlternateContent>
          </a:graphicData>
        </a:graphic>
      </p:graphicFrame>
      <p:pic>
        <p:nvPicPr>
          <p:cNvPr id="10" name="Picture 9" descr="A decision tree. A decision of $ left parenthesis 54,135.20 right parenthesis branches out to 1 year A R M, 3 year A R M, and 30 year fixed with optimal values of $ left parenthesis 54,629.40 right parenthesis, $ left parenthesis 54,135.20 right parenthesis, and $ left parenthesis 54,658.00 right parenthesis respectively. Each of these three branches have chance nodes at their end. For each chance node, there are three possible outcomes, rates rise, rates stable, and rates fall. The values of the three possible outcomes are as follows. For 1 year A R M colon Rates rise, 0.6, $ left parenthesis 61,134 right parenthesis. Rates stable, 0.3, $ left parenthesis 46,443 right parenthesis. Rates fall, 0.1, $40,161. For 3 year A R M colon Rates rise, $ left parenthesis 56,901 right parenthesis. Rates stable, $ left parenthesis 51,075 right parenthesis. Rates fall, $ left parenthesis 46,721 right parenthesis. For 30 year fixed colon Rates rise, $ left parenthesis 54,658 right parenthesis. Rates stable, $ left parenthesis 54,658 right parenthesis. Rates fall, $ left parenthesis 54,658 right parenthesis. For each chance node, each possible outcome has an end node. The values at the end nodes are as follows. 1 year A R M colon rates rise, $ left parenthesis 61,134 right parenthesis. Rates stable, $ left parenthesis 46,443 right parenthesis. Rates fall, $ left parenthesis 40,161 right parenthesis. 3 year A R M colon rates rise, $ left parenthesis 56,901 right parenthesis. Rates stable, $ left parenthesis 51,075 right parenthesis. Rates fall, $ left parenthesis 46,721 right parenthesis. 30 year fixed colon rates rise, $ left parenthesis 54,658 right parenthesis. Rates stable, $ left parenthesis 54,658 right parenthesis. Rates fall, $ left parenthesis 54,658 right parenthesi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0268" y="1600201"/>
            <a:ext cx="3168913" cy="4146287"/>
          </a:xfrm>
          <a:prstGeom prst="rect">
            <a:avLst/>
          </a:prstGeom>
        </p:spPr>
      </p:pic>
    </p:spTree>
    <p:extLst>
      <p:ext uri="{BB962C8B-B14F-4D97-AF65-F5344CB8AC3E}">
        <p14:creationId xmlns:p14="http://schemas.microsoft.com/office/powerpoint/2010/main" val="1709545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15372"/>
            <a:ext cx="8229600" cy="977702"/>
          </a:xfrm>
        </p:spPr>
        <p:txBody>
          <a:bodyPr/>
          <a:lstStyle/>
          <a:p>
            <a:r>
              <a:rPr lang="en-US" sz="3200" dirty="0">
                <a:latin typeface="+mj-lt"/>
              </a:rPr>
              <a:t>Example 16.10: Analyzing a Decision Tree </a:t>
            </a:r>
            <a:r>
              <a:rPr lang="en-US" sz="2000" b="0" dirty="0" smtClean="0">
                <a:latin typeface="+mj-lt"/>
              </a:rPr>
              <a:t>(2 </a:t>
            </a:r>
            <a:r>
              <a:rPr lang="en-US" sz="2000" b="0" dirty="0">
                <a:latin typeface="+mj-lt"/>
              </a:rPr>
              <a:t>of 2)</a:t>
            </a:r>
            <a:endParaRPr lang="en-US" dirty="0">
              <a:latin typeface="+mj-lt"/>
            </a:endParaRPr>
          </a:p>
        </p:txBody>
      </p:sp>
      <p:sp>
        <p:nvSpPr>
          <p:cNvPr id="6" name="Text Placeholder 5"/>
          <p:cNvSpPr>
            <a:spLocks noGrp="1"/>
          </p:cNvSpPr>
          <p:nvPr>
            <p:ph type="body" idx="1"/>
          </p:nvPr>
        </p:nvSpPr>
        <p:spPr>
          <a:xfrm>
            <a:off x="457200" y="1600200"/>
            <a:ext cx="3749040" cy="4525963"/>
          </a:xfrm>
        </p:spPr>
        <p:txBody>
          <a:bodyPr/>
          <a:lstStyle/>
          <a:p>
            <a:pPr marL="256032" indent="-256032">
              <a:buSzPct val="100000"/>
            </a:pPr>
            <a:r>
              <a:rPr lang="en-US" sz="2400" dirty="0">
                <a:latin typeface="+mn-lt"/>
              </a:rPr>
              <a:t>At the decision node, the </a:t>
            </a:r>
            <a:r>
              <a:rPr lang="en-US" sz="2400" dirty="0" smtClean="0">
                <a:latin typeface="+mn-lt"/>
              </a:rPr>
              <a:t>maximum expected </a:t>
            </a:r>
            <a:r>
              <a:rPr lang="en-US" sz="2400" dirty="0">
                <a:latin typeface="+mn-lt"/>
              </a:rPr>
              <a:t>value is chosen from among all decisions; </a:t>
            </a:r>
            <a:r>
              <a:rPr lang="en-US" sz="2400" dirty="0" smtClean="0">
                <a:latin typeface="+mn-lt"/>
              </a:rPr>
              <a:t>this is </a:t>
            </a:r>
            <a:r>
              <a:rPr lang="en-US" sz="2400" dirty="0">
                <a:latin typeface="+mn-lt"/>
              </a:rPr>
              <a:t>-$54,135.20</a:t>
            </a:r>
            <a:r>
              <a:rPr lang="en-US" sz="2400" dirty="0" smtClean="0">
                <a:latin typeface="+mn-lt"/>
              </a:rPr>
              <a:t>.</a:t>
            </a:r>
          </a:p>
          <a:p>
            <a:pPr marL="256032" indent="-256032">
              <a:buSzPct val="100000"/>
            </a:pPr>
            <a:r>
              <a:rPr lang="en-US" sz="2400" dirty="0" smtClean="0">
                <a:latin typeface="+mn-lt"/>
              </a:rPr>
              <a:t>This </a:t>
            </a:r>
            <a:r>
              <a:rPr lang="en-US" sz="2400" dirty="0">
                <a:latin typeface="+mn-lt"/>
              </a:rPr>
              <a:t>corresponds to </a:t>
            </a:r>
            <a:r>
              <a:rPr lang="en-US" sz="2400" dirty="0" smtClean="0">
                <a:latin typeface="+mn-lt"/>
              </a:rPr>
              <a:t>the three-year </a:t>
            </a:r>
            <a:r>
              <a:rPr lang="en-US" sz="2400" dirty="0">
                <a:latin typeface="+mn-lt"/>
              </a:rPr>
              <a:t>ARM, which is branch </a:t>
            </a:r>
            <a:r>
              <a:rPr lang="en-US" sz="2400" dirty="0" smtClean="0">
                <a:latin typeface="+mn-lt"/>
              </a:rPr>
              <a:t>2.</a:t>
            </a:r>
            <a:endParaRPr lang="en-US" sz="2400" dirty="0">
              <a:latin typeface="+mn-lt"/>
            </a:endParaRPr>
          </a:p>
        </p:txBody>
      </p:sp>
      <p:pic>
        <p:nvPicPr>
          <p:cNvPr id="10" name="Picture 9" descr="A decision tree. A decision of $ left parenthesis 54,135.20 right parenthesis branches out to 1 year A R M, 3 year A R M, and 30 year fixed with optimal values of $ left parenthesis 54,629.40 right parenthesis, $ left parenthesis 54,135.20 right parenthesis, and $ left parenthesis 54,658.00 right parenthesis respectively. Each of these three branches have chance nodes at their end. For each chance node, there are three possible outcomes, rates rise, rates stable, and rates fall. The values of the three possible outcomes are as follows. For 1 year A R M colon Rates rise, 0.6, $ left parenthesis 61,134 right parenthesis. Rates stable, 0.3, $ left parenthesis 46,443 right parenthesis. Rates fall, 0.1, $40,161. For 3 year A R M colon Rates rise, $ left parenthesis 56,901 right parenthesis. Rates stable, $ left parenthesis 51,075 right parenthesis. Rates fall, $ left parenthesis 46,721 right parenthesis. For 30 year fixed colon Rates rise, $ left parenthesis 54,658 right parenthesis. Rates stable, $ left parenthesis 54,658 right parenthesis. Rates fall, $ left parenthesis 54,658 right parenthesis. For each chance node, each possible outcome has an end node. The values at the end nodes are as follows. 1 year A R M colon rates rise, $ left parenthesis 61,134 right parenthesis. Rates stable, $ left parenthesis 46,443 right parenthesis. Rates fall, $ left parenthesis 40,161 right parenthesis. 3 year A R M colon rates rise, $ left parenthesis 56,901 right parenthesis. Rates stable, $ left parenthesis 51,075 right parenthesis. Rates fall, $ left parenthesis 46,721 right parenthesis. 30 year fixed colon rates rise, $ left parenthesis 54,658 right parenthesis. Rates stable, $ left parenthesis 54,658 right parenthesis. Rates fall, $ left parenthesis 54,658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872" y="1936480"/>
            <a:ext cx="2880830" cy="3769352"/>
          </a:xfrm>
          <a:prstGeom prst="rect">
            <a:avLst/>
          </a:prstGeom>
        </p:spPr>
      </p:pic>
    </p:spTree>
    <p:extLst>
      <p:ext uri="{BB962C8B-B14F-4D97-AF65-F5344CB8AC3E}">
        <p14:creationId xmlns:p14="http://schemas.microsoft.com/office/powerpoint/2010/main" val="11027820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Title 1"/>
          <p:cNvSpPr txBox="1">
            <a:spLocks noGrp="1"/>
          </p:cNvSpPr>
          <p:nvPr>
            <p:ph type="title"/>
          </p:nvPr>
        </p:nvSpPr>
        <p:spPr>
          <a:xfrm>
            <a:off x="457200" y="215372"/>
            <a:ext cx="8050192" cy="115970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Example </a:t>
            </a:r>
            <a:r>
              <a:rPr lang="en-US" sz="3600" b="1" i="0" u="none" strike="noStrike" cap="none" dirty="0" smtClean="0">
                <a:solidFill>
                  <a:srgbClr val="007FA3"/>
                </a:solidFill>
                <a:latin typeface="+mj-lt"/>
                <a:ea typeface="Arial"/>
                <a:cs typeface="Arial"/>
                <a:sym typeface="Arial"/>
              </a:rPr>
              <a:t>16.11: </a:t>
            </a:r>
            <a:r>
              <a:rPr lang="en-US" sz="3600" b="1" i="0" u="none" strike="noStrike" cap="none" dirty="0">
                <a:solidFill>
                  <a:srgbClr val="007FA3"/>
                </a:solidFill>
                <a:latin typeface="+mj-lt"/>
                <a:ea typeface="Arial"/>
                <a:cs typeface="Arial"/>
                <a:sym typeface="Arial"/>
              </a:rPr>
              <a:t>A Pharmaceutical R&amp;D </a:t>
            </a:r>
            <a:r>
              <a:rPr lang="en-US" sz="3600" b="1" i="0" u="none" strike="noStrike" cap="none" dirty="0" smtClean="0">
                <a:solidFill>
                  <a:srgbClr val="007FA3"/>
                </a:solidFill>
                <a:latin typeface="+mj-lt"/>
                <a:ea typeface="Arial"/>
                <a:cs typeface="Arial"/>
                <a:sym typeface="Arial"/>
              </a:rPr>
              <a:t>Model </a:t>
            </a:r>
            <a:r>
              <a:rPr lang="en-US" sz="2000" b="0" i="0" u="none" strike="noStrike" cap="none" dirty="0" smtClean="0">
                <a:solidFill>
                  <a:srgbClr val="007FA3"/>
                </a:solidFill>
                <a:latin typeface="+mj-lt"/>
                <a:ea typeface="Arial"/>
                <a:cs typeface="Arial"/>
                <a:sym typeface="Arial"/>
              </a:rPr>
              <a:t>(1 of 2)</a:t>
            </a:r>
            <a:endParaRPr sz="2000" b="0" i="0" u="none" strike="noStrike" cap="none" dirty="0">
              <a:solidFill>
                <a:srgbClr val="007FA3"/>
              </a:solidFill>
              <a:latin typeface="+mj-lt"/>
              <a:ea typeface="Arial"/>
              <a:cs typeface="Arial"/>
              <a:sym typeface="Arial"/>
            </a:endParaRPr>
          </a:p>
        </p:txBody>
      </p:sp>
      <p:sp>
        <p:nvSpPr>
          <p:cNvPr id="433" name="Text placeholder 2"/>
          <p:cNvSpPr txBox="1">
            <a:spLocks noGrp="1"/>
          </p:cNvSpPr>
          <p:nvPr>
            <p:ph type="body" idx="1"/>
          </p:nvPr>
        </p:nvSpPr>
        <p:spPr>
          <a:xfrm>
            <a:off x="457200" y="1600201"/>
            <a:ext cx="8050192" cy="2925500"/>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rgbClr val="007FA3"/>
              </a:buClr>
              <a:buSzPct val="100000"/>
              <a:buFont typeface="Arial"/>
              <a:buChar char="•"/>
            </a:pPr>
            <a:r>
              <a:rPr lang="en-US" sz="1600" b="0" i="0" u="none" strike="noStrike" cap="none" dirty="0">
                <a:solidFill>
                  <a:srgbClr val="000000"/>
                </a:solidFill>
                <a:latin typeface="+mn-lt"/>
                <a:sym typeface="Arial"/>
              </a:rPr>
              <a:t>Moore Pharmaceuticals (Chapter 11) needs to decide whether to conduct clinical trials and seek F</a:t>
            </a:r>
            <a:r>
              <a:rPr lang="en-US" sz="100" b="0" i="0" u="none" strike="noStrike" cap="none" dirty="0">
                <a:solidFill>
                  <a:srgbClr val="000000"/>
                </a:solidFill>
                <a:latin typeface="+mn-lt"/>
                <a:sym typeface="Arial"/>
              </a:rPr>
              <a:t> </a:t>
            </a:r>
            <a:r>
              <a:rPr lang="en-US" sz="1600" b="0" i="0" u="none" strike="noStrike" cap="none" dirty="0">
                <a:solidFill>
                  <a:srgbClr val="000000"/>
                </a:solidFill>
                <a:latin typeface="+mn-lt"/>
                <a:sym typeface="Arial"/>
              </a:rPr>
              <a:t>D</a:t>
            </a:r>
            <a:r>
              <a:rPr lang="en-US" sz="100" b="0" i="0" u="none" strike="noStrike" cap="none" dirty="0">
                <a:solidFill>
                  <a:srgbClr val="000000"/>
                </a:solidFill>
                <a:latin typeface="+mn-lt"/>
                <a:sym typeface="Arial"/>
              </a:rPr>
              <a:t> </a:t>
            </a:r>
            <a:r>
              <a:rPr lang="en-US" sz="1600" b="0" i="0" u="none" strike="noStrike" cap="none" dirty="0">
                <a:solidFill>
                  <a:srgbClr val="000000"/>
                </a:solidFill>
                <a:latin typeface="+mn-lt"/>
                <a:sym typeface="Arial"/>
              </a:rPr>
              <a:t>A approval for a newly developed drug.</a:t>
            </a:r>
            <a:endParaRPr sz="1600" dirty="0">
              <a:latin typeface="+mn-lt"/>
            </a:endParaRPr>
          </a:p>
          <a:p>
            <a:pPr marL="741553" marR="0" lvl="1" indent="-284353" algn="l" rtl="0">
              <a:spcAft>
                <a:spcPts val="0"/>
              </a:spcAft>
              <a:buClr>
                <a:srgbClr val="007FA3"/>
              </a:buClr>
              <a:buSzPct val="100000"/>
              <a:buFont typeface="Arial"/>
              <a:buChar char="–"/>
            </a:pPr>
            <a:r>
              <a:rPr lang="en-US" sz="1600" b="0" i="0" u="none" strike="noStrike" cap="none" dirty="0">
                <a:solidFill>
                  <a:srgbClr val="000000"/>
                </a:solidFill>
                <a:latin typeface="+mn-lt"/>
                <a:sym typeface="Arial"/>
              </a:rPr>
              <a:t>$300 million has already been spent on research.</a:t>
            </a:r>
            <a:endParaRPr sz="1600" dirty="0">
              <a:latin typeface="+mn-lt"/>
            </a:endParaRPr>
          </a:p>
          <a:p>
            <a:pPr marL="741553" marR="0" lvl="1" indent="-284353" algn="l" rtl="0">
              <a:spcAft>
                <a:spcPts val="0"/>
              </a:spcAft>
              <a:buClr>
                <a:srgbClr val="007FA3"/>
              </a:buClr>
              <a:buSzPct val="100000"/>
              <a:buFont typeface="Arial"/>
              <a:buChar char="–"/>
            </a:pPr>
            <a:r>
              <a:rPr lang="en-US" sz="1600" b="0" i="0" u="none" strike="noStrike" cap="none" dirty="0">
                <a:solidFill>
                  <a:srgbClr val="000000"/>
                </a:solidFill>
                <a:latin typeface="+mn-lt"/>
                <a:sym typeface="Arial"/>
              </a:rPr>
              <a:t>The next decision is whether to conduct clinical trials at a cost of $250 million.</a:t>
            </a:r>
            <a:endParaRPr sz="1600" dirty="0">
              <a:latin typeface="+mn-lt"/>
            </a:endParaRPr>
          </a:p>
          <a:p>
            <a:pPr marL="741553" marR="0" lvl="1" indent="-284353" algn="l" rtl="0">
              <a:spcAft>
                <a:spcPts val="0"/>
              </a:spcAft>
              <a:buClr>
                <a:srgbClr val="007FA3"/>
              </a:buClr>
              <a:buSzPct val="100000"/>
              <a:buFont typeface="Arial"/>
              <a:buChar char="–"/>
            </a:pPr>
            <a:r>
              <a:rPr lang="en-US" sz="1600" b="0" i="0" u="none" strike="noStrike" cap="none" dirty="0">
                <a:solidFill>
                  <a:srgbClr val="000000"/>
                </a:solidFill>
                <a:latin typeface="+mn-lt"/>
                <a:sym typeface="Arial"/>
              </a:rPr>
              <a:t>Probability of success following trials is 0.3.</a:t>
            </a:r>
            <a:endParaRPr sz="1600" dirty="0">
              <a:latin typeface="+mn-lt"/>
            </a:endParaRPr>
          </a:p>
          <a:p>
            <a:pPr marL="741553" marR="0" lvl="1" indent="-284353" algn="l" rtl="0">
              <a:spcAft>
                <a:spcPts val="0"/>
              </a:spcAft>
              <a:buClr>
                <a:srgbClr val="007FA3"/>
              </a:buClr>
              <a:buSzPct val="100000"/>
              <a:buFont typeface="Arial"/>
              <a:buChar char="–"/>
            </a:pPr>
            <a:r>
              <a:rPr lang="en-US" sz="1600" b="0" i="0" u="none" strike="noStrike" cap="none" dirty="0">
                <a:solidFill>
                  <a:srgbClr val="000000"/>
                </a:solidFill>
                <a:latin typeface="+mn-lt"/>
                <a:sym typeface="Arial"/>
              </a:rPr>
              <a:t>If the trials are successful, the next decision is whether to seek F</a:t>
            </a:r>
            <a:r>
              <a:rPr lang="en-US" sz="100" b="0" i="0" u="none" strike="noStrike" cap="none" dirty="0">
                <a:solidFill>
                  <a:srgbClr val="000000"/>
                </a:solidFill>
                <a:latin typeface="+mn-lt"/>
                <a:sym typeface="Arial"/>
              </a:rPr>
              <a:t> </a:t>
            </a:r>
            <a:r>
              <a:rPr lang="en-US" sz="1600" b="0" i="0" u="none" strike="noStrike" cap="none" dirty="0">
                <a:solidFill>
                  <a:srgbClr val="000000"/>
                </a:solidFill>
                <a:latin typeface="+mn-lt"/>
                <a:sym typeface="Arial"/>
              </a:rPr>
              <a:t>D</a:t>
            </a:r>
            <a:r>
              <a:rPr lang="en-US" sz="100" b="0" i="0" u="none" strike="noStrike" cap="none" dirty="0">
                <a:solidFill>
                  <a:srgbClr val="000000"/>
                </a:solidFill>
                <a:latin typeface="+mn-lt"/>
                <a:sym typeface="Arial"/>
              </a:rPr>
              <a:t> </a:t>
            </a:r>
            <a:r>
              <a:rPr lang="en-US" sz="1600" b="0" i="0" u="none" strike="noStrike" cap="none" dirty="0">
                <a:solidFill>
                  <a:srgbClr val="000000"/>
                </a:solidFill>
                <a:latin typeface="+mn-lt"/>
                <a:sym typeface="Arial"/>
              </a:rPr>
              <a:t>A approval, costing $25 million.</a:t>
            </a:r>
            <a:endParaRPr sz="1600" dirty="0">
              <a:latin typeface="+mn-lt"/>
            </a:endParaRPr>
          </a:p>
          <a:p>
            <a:pPr marL="741553" marR="0" lvl="1" indent="-284353" algn="l" rtl="0">
              <a:spcAft>
                <a:spcPts val="0"/>
              </a:spcAft>
              <a:buClr>
                <a:srgbClr val="007FA3"/>
              </a:buClr>
              <a:buSzPct val="100000"/>
              <a:buFont typeface="Arial"/>
              <a:buChar char="–"/>
            </a:pPr>
            <a:r>
              <a:rPr lang="en-US" sz="1600" b="0" i="0" u="none" strike="noStrike" cap="none" dirty="0">
                <a:solidFill>
                  <a:srgbClr val="000000"/>
                </a:solidFill>
                <a:latin typeface="+mn-lt"/>
                <a:sym typeface="Arial"/>
              </a:rPr>
              <a:t>Likelihood of F</a:t>
            </a:r>
            <a:r>
              <a:rPr lang="en-US" sz="100" b="0" i="0" u="none" strike="noStrike" cap="none" dirty="0">
                <a:solidFill>
                  <a:srgbClr val="000000"/>
                </a:solidFill>
                <a:latin typeface="+mn-lt"/>
                <a:sym typeface="Arial"/>
              </a:rPr>
              <a:t> </a:t>
            </a:r>
            <a:r>
              <a:rPr lang="en-US" sz="1600" b="0" i="0" u="none" strike="noStrike" cap="none" dirty="0">
                <a:solidFill>
                  <a:srgbClr val="000000"/>
                </a:solidFill>
                <a:latin typeface="+mn-lt"/>
                <a:sym typeface="Arial"/>
              </a:rPr>
              <a:t>D</a:t>
            </a:r>
            <a:r>
              <a:rPr lang="en-US" sz="100" b="0" i="0" u="none" strike="noStrike" cap="none" dirty="0">
                <a:solidFill>
                  <a:srgbClr val="000000"/>
                </a:solidFill>
                <a:latin typeface="+mn-lt"/>
                <a:sym typeface="Arial"/>
              </a:rPr>
              <a:t> </a:t>
            </a:r>
            <a:r>
              <a:rPr lang="en-US" sz="1600" b="0" i="0" u="none" strike="noStrike" cap="none" dirty="0">
                <a:solidFill>
                  <a:srgbClr val="000000"/>
                </a:solidFill>
                <a:latin typeface="+mn-lt"/>
                <a:sym typeface="Arial"/>
              </a:rPr>
              <a:t>A approval is 60%.</a:t>
            </a:r>
            <a:endParaRPr sz="1600" dirty="0">
              <a:latin typeface="+mn-lt"/>
            </a:endParaRPr>
          </a:p>
          <a:p>
            <a:pPr marL="741553" marR="0" lvl="1" indent="-284353" algn="l" rtl="0">
              <a:spcAft>
                <a:spcPts val="0"/>
              </a:spcAft>
              <a:buClr>
                <a:srgbClr val="007FA3"/>
              </a:buClr>
              <a:buSzPct val="100000"/>
              <a:buFont typeface="Arial"/>
              <a:buChar char="–"/>
            </a:pPr>
            <a:r>
              <a:rPr lang="en-US" sz="1600" b="0" i="0" u="none" strike="noStrike" cap="none" dirty="0">
                <a:solidFill>
                  <a:srgbClr val="000000"/>
                </a:solidFill>
                <a:latin typeface="+mn-lt"/>
                <a:sym typeface="Arial"/>
              </a:rPr>
              <a:t>If released to the market, revenue potential and probabilities are:</a:t>
            </a:r>
            <a:endParaRPr sz="1600" b="0" i="0" u="none" strike="noStrike" cap="none" dirty="0">
              <a:solidFill>
                <a:srgbClr val="000000"/>
              </a:solidFill>
              <a:latin typeface="+mn-lt"/>
              <a:sym typeface="Arial"/>
            </a:endParaRPr>
          </a:p>
        </p:txBody>
      </p:sp>
      <p:graphicFrame>
        <p:nvGraphicFramePr>
          <p:cNvPr id="434" name="Table 3"/>
          <p:cNvGraphicFramePr/>
          <p:nvPr>
            <p:extLst>
              <p:ext uri="{D42A27DB-BD31-4B8C-83A1-F6EECF244321}">
                <p14:modId xmlns:p14="http://schemas.microsoft.com/office/powerpoint/2010/main" val="1794381020"/>
              </p:ext>
            </p:extLst>
          </p:nvPr>
        </p:nvGraphicFramePr>
        <p:xfrm>
          <a:off x="931984" y="4697054"/>
          <a:ext cx="6840416" cy="1514094"/>
        </p:xfrm>
        <a:graphic>
          <a:graphicData uri="http://schemas.openxmlformats.org/drawingml/2006/table">
            <a:tbl>
              <a:tblPr firstRow="1" bandRow="1">
                <a:noFill/>
                <a:tableStyleId>{E0BE598A-201C-4E22-86DD-6462FE5A667A}</a:tableStyleId>
              </a:tblPr>
              <a:tblGrid>
                <a:gridCol w="1368083">
                  <a:extLst>
                    <a:ext uri="{9D8B030D-6E8A-4147-A177-3AD203B41FA5}">
                      <a16:colId xmlns:a16="http://schemas.microsoft.com/office/drawing/2014/main" val="20000"/>
                    </a:ext>
                  </a:extLst>
                </a:gridCol>
                <a:gridCol w="3192194">
                  <a:extLst>
                    <a:ext uri="{9D8B030D-6E8A-4147-A177-3AD203B41FA5}">
                      <a16:colId xmlns:a16="http://schemas.microsoft.com/office/drawing/2014/main" val="20001"/>
                    </a:ext>
                  </a:extLst>
                </a:gridCol>
                <a:gridCol w="2280139">
                  <a:extLst>
                    <a:ext uri="{9D8B030D-6E8A-4147-A177-3AD203B41FA5}">
                      <a16:colId xmlns:a16="http://schemas.microsoft.com/office/drawing/2014/main" val="20002"/>
                    </a:ext>
                  </a:extLst>
                </a:gridCol>
              </a:tblGrid>
              <a:tr h="547647">
                <a:tc>
                  <a:txBody>
                    <a:bodyPr/>
                    <a:lstStyle/>
                    <a:p>
                      <a:pPr marL="0" marR="0" lvl="0" indent="0" algn="l" rtl="0">
                        <a:spcBef>
                          <a:spcPts val="0"/>
                        </a:spcBef>
                        <a:spcAft>
                          <a:spcPts val="0"/>
                        </a:spcAft>
                        <a:buNone/>
                      </a:pPr>
                      <a:r>
                        <a:rPr lang="en-US" sz="1400" dirty="0">
                          <a:solidFill>
                            <a:schemeClr val="lt1"/>
                          </a:solidFill>
                          <a:latin typeface="+mn-lt"/>
                        </a:rPr>
                        <a:t>blank</a:t>
                      </a:r>
                      <a:endParaRPr sz="1400" dirty="0">
                        <a:solidFill>
                          <a:schemeClr val="lt1"/>
                        </a:solidFill>
                        <a:latin typeface="+mn-lt"/>
                      </a:endParaRPr>
                    </a:p>
                  </a:txBody>
                  <a:tcPr marL="91450" marR="91450" marT="45725" marB="4572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400" b="1" i="0" u="none" strike="noStrike" dirty="0">
                          <a:solidFill>
                            <a:schemeClr val="dk1"/>
                          </a:solidFill>
                          <a:latin typeface="+mn-lt"/>
                          <a:ea typeface="Arial"/>
                          <a:cs typeface="Arial"/>
                          <a:sym typeface="Arial"/>
                        </a:rPr>
                        <a:t>Market Potential Expected</a:t>
                      </a:r>
                      <a:endParaRPr dirty="0">
                        <a:latin typeface="+mn-lt"/>
                      </a:endParaRPr>
                    </a:p>
                    <a:p>
                      <a:pPr marL="0" marR="0" lvl="0" indent="0" algn="l" rtl="0">
                        <a:spcBef>
                          <a:spcPts val="0"/>
                        </a:spcBef>
                        <a:spcAft>
                          <a:spcPts val="0"/>
                        </a:spcAft>
                        <a:buNone/>
                      </a:pPr>
                      <a:r>
                        <a:rPr lang="en-US" sz="1400" b="1" i="0" u="none" strike="noStrike" dirty="0">
                          <a:solidFill>
                            <a:schemeClr val="dk1"/>
                          </a:solidFill>
                          <a:latin typeface="+mn-lt"/>
                          <a:ea typeface="Arial"/>
                          <a:cs typeface="Arial"/>
                          <a:sym typeface="Arial"/>
                        </a:rPr>
                        <a:t>Revenues (millions of $)</a:t>
                      </a:r>
                      <a:endParaRPr sz="1400" b="1" dirty="0">
                        <a:latin typeface="+mn-lt"/>
                      </a:endParaRPr>
                    </a:p>
                  </a:txBody>
                  <a:tcPr marL="91450" marR="91450" marT="45725" marB="4572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b="1" i="0" u="none" strike="noStrike" dirty="0">
                          <a:solidFill>
                            <a:schemeClr val="dk1"/>
                          </a:solidFill>
                          <a:latin typeface="+mn-lt"/>
                          <a:ea typeface="Arial"/>
                          <a:cs typeface="Arial"/>
                          <a:sym typeface="Arial"/>
                        </a:rPr>
                        <a:t>Probability</a:t>
                      </a:r>
                      <a:endParaRPr sz="1400" b="1" dirty="0">
                        <a:latin typeface="+mn-lt"/>
                      </a:endParaRPr>
                    </a:p>
                  </a:txBody>
                  <a:tcPr marL="91450" marR="91450" marT="45725" marB="45725" anchor="b">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22149">
                <a:tc>
                  <a:txBody>
                    <a:bodyPr/>
                    <a:lstStyle/>
                    <a:p>
                      <a:pPr marL="0" marR="0" lvl="0" indent="0" algn="l" rtl="0">
                        <a:spcBef>
                          <a:spcPts val="0"/>
                        </a:spcBef>
                        <a:spcAft>
                          <a:spcPts val="0"/>
                        </a:spcAft>
                        <a:buNone/>
                      </a:pPr>
                      <a:r>
                        <a:rPr lang="en-US" sz="1400" b="0" i="0" u="none" strike="noStrike" dirty="0">
                          <a:solidFill>
                            <a:schemeClr val="dk1"/>
                          </a:solidFill>
                          <a:latin typeface="+mn-lt"/>
                          <a:ea typeface="Arial"/>
                          <a:cs typeface="Arial"/>
                          <a:sym typeface="Arial"/>
                        </a:rPr>
                        <a:t>Large</a:t>
                      </a:r>
                      <a:endParaRPr sz="14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b="0" i="0" u="none" strike="noStrike" dirty="0">
                          <a:solidFill>
                            <a:schemeClr val="dk1"/>
                          </a:solidFill>
                          <a:latin typeface="+mn-lt"/>
                          <a:ea typeface="Arial"/>
                          <a:cs typeface="Arial"/>
                          <a:sym typeface="Arial"/>
                        </a:rPr>
                        <a:t>4,500</a:t>
                      </a:r>
                      <a:endParaRPr sz="14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dirty="0">
                          <a:latin typeface="+mn-lt"/>
                        </a:rPr>
                        <a:t>0.6</a:t>
                      </a:r>
                      <a:endParaRPr sz="14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22149">
                <a:tc>
                  <a:txBody>
                    <a:bodyPr/>
                    <a:lstStyle/>
                    <a:p>
                      <a:pPr marL="0" marR="0" lvl="0" indent="0" algn="l" rtl="0">
                        <a:spcBef>
                          <a:spcPts val="0"/>
                        </a:spcBef>
                        <a:spcAft>
                          <a:spcPts val="0"/>
                        </a:spcAft>
                        <a:buNone/>
                      </a:pPr>
                      <a:r>
                        <a:rPr lang="en-US" sz="1400" b="0" i="0" u="none" strike="noStrike" dirty="0">
                          <a:solidFill>
                            <a:schemeClr val="dk1"/>
                          </a:solidFill>
                          <a:latin typeface="+mn-lt"/>
                          <a:ea typeface="Arial"/>
                          <a:cs typeface="Arial"/>
                          <a:sym typeface="Arial"/>
                        </a:rPr>
                        <a:t>Medium</a:t>
                      </a:r>
                      <a:endParaRPr sz="14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b="0" i="0" u="none" strike="noStrike" dirty="0">
                          <a:solidFill>
                            <a:schemeClr val="dk1"/>
                          </a:solidFill>
                          <a:latin typeface="+mn-lt"/>
                          <a:ea typeface="Arial"/>
                          <a:cs typeface="Arial"/>
                          <a:sym typeface="Arial"/>
                        </a:rPr>
                        <a:t>2,200</a:t>
                      </a:r>
                      <a:endParaRPr sz="14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dirty="0">
                          <a:latin typeface="+mn-lt"/>
                        </a:rPr>
                        <a:t>0.3</a:t>
                      </a:r>
                      <a:endParaRPr sz="14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22149">
                <a:tc>
                  <a:txBody>
                    <a:bodyPr/>
                    <a:lstStyle/>
                    <a:p>
                      <a:pPr marL="0" marR="0" lvl="0" indent="0" algn="l" rtl="0">
                        <a:spcBef>
                          <a:spcPts val="0"/>
                        </a:spcBef>
                        <a:spcAft>
                          <a:spcPts val="0"/>
                        </a:spcAft>
                        <a:buNone/>
                      </a:pPr>
                      <a:r>
                        <a:rPr lang="en-US" sz="1400" b="0" i="0" u="none" strike="noStrike" dirty="0">
                          <a:solidFill>
                            <a:schemeClr val="dk1"/>
                          </a:solidFill>
                          <a:latin typeface="+mn-lt"/>
                          <a:ea typeface="Arial"/>
                          <a:cs typeface="Arial"/>
                          <a:sym typeface="Arial"/>
                        </a:rPr>
                        <a:t>Small</a:t>
                      </a:r>
                      <a:endParaRPr sz="14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b="0" i="0" u="none" strike="noStrike" dirty="0">
                          <a:solidFill>
                            <a:schemeClr val="dk1"/>
                          </a:solidFill>
                          <a:latin typeface="+mn-lt"/>
                          <a:ea typeface="Arial"/>
                          <a:cs typeface="Arial"/>
                          <a:sym typeface="Arial"/>
                        </a:rPr>
                        <a:t>1,500</a:t>
                      </a:r>
                      <a:endParaRPr sz="14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400" dirty="0">
                          <a:latin typeface="+mn-lt"/>
                        </a:rPr>
                        <a:t>0.1</a:t>
                      </a:r>
                      <a:endParaRPr sz="14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Title 1"/>
          <p:cNvSpPr txBox="1">
            <a:spLocks noGrp="1"/>
          </p:cNvSpPr>
          <p:nvPr>
            <p:ph type="title"/>
          </p:nvPr>
        </p:nvSpPr>
        <p:spPr>
          <a:xfrm>
            <a:off x="457200" y="228600"/>
            <a:ext cx="8316410" cy="1066800"/>
          </a:xfrm>
          <a:prstGeom prst="rect">
            <a:avLst/>
          </a:prstGeom>
          <a:noFill/>
          <a:ln>
            <a:noFill/>
          </a:ln>
        </p:spPr>
        <p:txBody>
          <a:bodyPr spcFirstLastPara="1" wrap="square" lIns="0" tIns="91425" rIns="0" bIns="0" anchor="b" anchorCtr="0">
            <a:noAutofit/>
          </a:bodyPr>
          <a:lstStyle/>
          <a:p>
            <a:pPr lvl="0"/>
            <a:r>
              <a:rPr lang="en-US" dirty="0">
                <a:latin typeface="+mj-lt"/>
              </a:rPr>
              <a:t>Example 16.11: A Pharmaceutical R&amp;D Model </a:t>
            </a:r>
            <a:r>
              <a:rPr lang="en-US" sz="2000" b="0" dirty="0" smtClean="0">
                <a:latin typeface="+mj-lt"/>
              </a:rPr>
              <a:t>(2 </a:t>
            </a:r>
            <a:r>
              <a:rPr lang="en-US" sz="2000" b="0" dirty="0">
                <a:latin typeface="+mj-lt"/>
              </a:rPr>
              <a:t>of 2)</a:t>
            </a:r>
            <a:endParaRPr sz="3600" b="1" i="0" u="none" strike="noStrike" cap="none" dirty="0">
              <a:solidFill>
                <a:srgbClr val="007FA3"/>
              </a:solidFill>
              <a:latin typeface="+mj-lt"/>
              <a:sym typeface="Arial"/>
            </a:endParaRPr>
          </a:p>
        </p:txBody>
      </p:sp>
      <p:pic>
        <p:nvPicPr>
          <p:cNvPr id="3" name="Picture 2" descr="A decision tree for new drug development. A decision of $74.30 branches out to conduct clinical trials and stop development with values of $74.30 and $ left parenthesis 300 right parenthesis respectively. Stop development has an end node with value $ left parenthesis 300 right parenthesis. Conduct clinical trials has a chance node with two possible outcomes, successful and not successful. The values of the outcomes are as follows. Successful, 0.3, $1,531. Not successful, 0.7, $ left parenthesis 550 right parenthesis. Not successful has an end node of $ left parenthesis 550 right parenthesis. Successful has two decisions of Seek F D A approval and Stop development with optimal values of $1,531 and $ left parenthesis 550 right parenthesis respectively. Stop development has an end node with value $ left parenthesis 550 right parenthesis. Seek F D A approval has a chance node with two possible outcomes, Approved and not Approved. The values of the outcomes are as follows. Approved, 0.6, $2,935. Not Approved, 0.4, $ left parenthesis 575 right parenthesis. Not approved has an end node of $ left parenthesis 575 right parenthesis. Approved has a chance node with three possible outcomes, Market large, Market medium, and Market small. The values of the outcomes are as follows. Market large, 0.6, $3,925. Market medium, 0.3, $1,625. Market small, 0.1, $925. Market large, market medium, and market small have end nodes of $3,925, $1,625, and $9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503" y="1887618"/>
            <a:ext cx="5989530" cy="304571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Formulating Decision Problems</a:t>
            </a:r>
            <a:endParaRPr sz="3600" b="1" i="0" u="none" strike="noStrike" cap="none" dirty="0">
              <a:solidFill>
                <a:srgbClr val="007FA3"/>
              </a:solidFill>
              <a:latin typeface="+mj-lt"/>
              <a:ea typeface="Arial"/>
              <a:cs typeface="Arial"/>
              <a:sym typeface="Arial"/>
            </a:endParaRPr>
          </a:p>
        </p:txBody>
      </p:sp>
      <p:sp>
        <p:nvSpPr>
          <p:cNvPr id="258" name="Text placeholder 2"/>
          <p:cNvSpPr txBox="1">
            <a:spLocks noGrp="1"/>
          </p:cNvSpPr>
          <p:nvPr>
            <p:ph type="body" idx="1"/>
          </p:nvPr>
        </p:nvSpPr>
        <p:spPr>
          <a:xfrm>
            <a:off x="483583" y="1676400"/>
            <a:ext cx="8229600" cy="1060049"/>
          </a:xfrm>
          <a:prstGeom prst="rect">
            <a:avLst/>
          </a:prstGeom>
          <a:noFill/>
          <a:ln>
            <a:noFill/>
          </a:ln>
        </p:spPr>
        <p:txBody>
          <a:bodyPr spcFirstLastPara="1" wrap="square" lIns="0" tIns="0" rIns="0" bIns="0" anchor="b" anchorCtr="0">
            <a:noAutofit/>
          </a:bodyPr>
          <a:lstStyle/>
          <a:p>
            <a:pPr marL="255600" marR="0" lvl="1" indent="-255600" algn="l" rtl="0">
              <a:spcBef>
                <a:spcPts val="1500"/>
              </a:spcBef>
              <a:spcAft>
                <a:spcPts val="0"/>
              </a:spcAft>
              <a:buClr>
                <a:srgbClr val="007FA3"/>
              </a:buClr>
              <a:buSzPct val="100000"/>
              <a:buFont typeface="Arial"/>
              <a:buChar char="•"/>
            </a:pPr>
            <a:r>
              <a:rPr lang="en-US" sz="1800" b="0" i="0" u="none" strike="noStrike" cap="none" dirty="0">
                <a:solidFill>
                  <a:schemeClr val="dk1"/>
                </a:solidFill>
                <a:latin typeface="+mn-lt"/>
                <a:ea typeface="Arial"/>
                <a:cs typeface="Arial"/>
                <a:sym typeface="Arial"/>
              </a:rPr>
              <a:t>Many decisions involve making a choice between a small set of decisions with uncertain consequences.</a:t>
            </a:r>
            <a:endParaRPr sz="1800" b="0" i="0" u="none" strike="noStrike" cap="none" dirty="0">
              <a:solidFill>
                <a:schemeClr val="dk1"/>
              </a:solidFill>
              <a:latin typeface="+mn-lt"/>
              <a:ea typeface="Arial"/>
              <a:cs typeface="Arial"/>
              <a:sym typeface="Arial"/>
            </a:endParaRPr>
          </a:p>
          <a:p>
            <a:pPr marL="255600" marR="0" lvl="0" indent="-255600" algn="l" rtl="0">
              <a:spcAft>
                <a:spcPts val="0"/>
              </a:spcAft>
              <a:buClr>
                <a:srgbClr val="007FA3"/>
              </a:buClr>
              <a:buSzPct val="100000"/>
              <a:buFont typeface="Arial"/>
              <a:buChar char="•"/>
            </a:pPr>
            <a:r>
              <a:rPr lang="en-US" sz="1800" b="0" i="0" u="none" strike="noStrike" cap="none" dirty="0">
                <a:solidFill>
                  <a:schemeClr val="dk1"/>
                </a:solidFill>
                <a:latin typeface="+mn-lt"/>
                <a:ea typeface="Arial"/>
                <a:cs typeface="Arial"/>
                <a:sym typeface="Arial"/>
              </a:rPr>
              <a:t>Decision problems involve:</a:t>
            </a:r>
            <a:endParaRPr sz="1800" b="0" i="0" u="none" strike="noStrike" cap="none" dirty="0">
              <a:solidFill>
                <a:schemeClr val="dk1"/>
              </a:solidFill>
              <a:latin typeface="+mn-lt"/>
              <a:ea typeface="Arial"/>
              <a:cs typeface="Arial"/>
              <a:sym typeface="Arial"/>
            </a:endParaRPr>
          </a:p>
        </p:txBody>
      </p:sp>
      <p:sp>
        <p:nvSpPr>
          <p:cNvPr id="259" name="Text placeholder 3"/>
          <p:cNvSpPr txBox="1">
            <a:spLocks noGrp="1"/>
          </p:cNvSpPr>
          <p:nvPr>
            <p:ph type="body" idx="2"/>
          </p:nvPr>
        </p:nvSpPr>
        <p:spPr>
          <a:xfrm>
            <a:off x="483583" y="2928395"/>
            <a:ext cx="8203217" cy="2662177"/>
          </a:xfrm>
          <a:prstGeom prst="rect">
            <a:avLst/>
          </a:prstGeom>
          <a:noFill/>
          <a:ln>
            <a:noFill/>
          </a:ln>
        </p:spPr>
        <p:txBody>
          <a:bodyPr spcFirstLastPara="1" wrap="square" lIns="0" tIns="0" rIns="0" bIns="0" anchor="b" anchorCtr="0">
            <a:noAutofit/>
          </a:bodyPr>
          <a:lstStyle/>
          <a:p>
            <a:pPr marL="429768" marR="0" lvl="1" indent="-429768" algn="l" rtl="0">
              <a:spcBef>
                <a:spcPts val="1500"/>
              </a:spcBef>
              <a:spcAft>
                <a:spcPts val="0"/>
              </a:spcAft>
              <a:buClr>
                <a:srgbClr val="007FA3"/>
              </a:buClr>
              <a:buSzPct val="100000"/>
              <a:buFont typeface="+mj-lt"/>
              <a:buAutoNum type="arabicPeriod"/>
            </a:pPr>
            <a:r>
              <a:rPr lang="en-US" sz="1800" b="1" i="0" u="none" strike="noStrike" cap="none" dirty="0">
                <a:solidFill>
                  <a:schemeClr val="dk1"/>
                </a:solidFill>
                <a:latin typeface="+mn-lt"/>
                <a:sym typeface="Arial"/>
              </a:rPr>
              <a:t>decision alternatives</a:t>
            </a:r>
            <a:endParaRPr sz="1800" dirty="0">
              <a:latin typeface="+mn-lt"/>
            </a:endParaRPr>
          </a:p>
          <a:p>
            <a:pPr marL="429768" marR="0" lvl="1" indent="-429768" algn="l" rtl="0">
              <a:spcBef>
                <a:spcPts val="1500"/>
              </a:spcBef>
              <a:spcAft>
                <a:spcPts val="0"/>
              </a:spcAft>
              <a:buClr>
                <a:srgbClr val="007FA3"/>
              </a:buClr>
              <a:buSzPct val="100000"/>
              <a:buFont typeface="+mj-lt"/>
              <a:buAutoNum type="arabicPeriod"/>
            </a:pPr>
            <a:r>
              <a:rPr lang="en-US" sz="1800" b="1" i="0" u="none" strike="noStrike" cap="none" dirty="0">
                <a:solidFill>
                  <a:schemeClr val="dk1"/>
                </a:solidFill>
                <a:latin typeface="+mn-lt"/>
                <a:sym typeface="Arial"/>
              </a:rPr>
              <a:t>uncertain events </a:t>
            </a:r>
            <a:r>
              <a:rPr lang="en-US" sz="1800" b="0" i="0" u="none" strike="noStrike" cap="none" dirty="0">
                <a:solidFill>
                  <a:schemeClr val="dk1"/>
                </a:solidFill>
                <a:latin typeface="+mn-lt"/>
                <a:sym typeface="Arial"/>
              </a:rPr>
              <a:t>that may occur after a decision is made along with their possible </a:t>
            </a:r>
            <a:r>
              <a:rPr lang="en-US" sz="1800" b="1" i="0" u="none" strike="noStrike" cap="none" dirty="0">
                <a:solidFill>
                  <a:schemeClr val="dk1"/>
                </a:solidFill>
                <a:latin typeface="+mn-lt"/>
                <a:sym typeface="Arial"/>
              </a:rPr>
              <a:t>outcomes </a:t>
            </a:r>
            <a:r>
              <a:rPr lang="en-US" sz="1800" b="0" i="0" u="none" strike="noStrike" cap="none" dirty="0">
                <a:solidFill>
                  <a:schemeClr val="dk1"/>
                </a:solidFill>
                <a:latin typeface="+mn-lt"/>
                <a:sym typeface="Arial"/>
              </a:rPr>
              <a:t>(which are often called </a:t>
            </a:r>
            <a:r>
              <a:rPr lang="en-US" sz="1800" b="1" i="0" u="none" strike="noStrike" cap="none" dirty="0">
                <a:solidFill>
                  <a:schemeClr val="dk1"/>
                </a:solidFill>
                <a:latin typeface="+mn-lt"/>
                <a:sym typeface="Arial"/>
              </a:rPr>
              <a:t>states of nature</a:t>
            </a:r>
            <a:r>
              <a:rPr lang="en-US" sz="1800" b="0" i="0" u="none" strike="noStrike" cap="none" dirty="0">
                <a:solidFill>
                  <a:schemeClr val="dk1"/>
                </a:solidFill>
                <a:latin typeface="+mn-lt"/>
                <a:sym typeface="Arial"/>
              </a:rPr>
              <a:t>), and are defined so that one and only one of them will occur.</a:t>
            </a:r>
            <a:endParaRPr sz="1800" b="1" i="0" u="none" strike="noStrike" cap="none" dirty="0">
              <a:solidFill>
                <a:schemeClr val="dk1"/>
              </a:solidFill>
              <a:latin typeface="+mn-lt"/>
              <a:sym typeface="Arial"/>
            </a:endParaRPr>
          </a:p>
          <a:p>
            <a:pPr marL="429768" marR="0" lvl="1" indent="-429768" algn="l" rtl="0">
              <a:spcBef>
                <a:spcPts val="1500"/>
              </a:spcBef>
              <a:spcAft>
                <a:spcPts val="0"/>
              </a:spcAft>
              <a:buClr>
                <a:srgbClr val="007FA3"/>
              </a:buClr>
              <a:buSzPct val="100000"/>
              <a:buFont typeface="+mj-lt"/>
              <a:buAutoNum type="arabicPeriod"/>
            </a:pPr>
            <a:r>
              <a:rPr lang="en-US" sz="1800" b="0" i="0" u="none" strike="noStrike" cap="none" dirty="0">
                <a:solidFill>
                  <a:schemeClr val="dk1"/>
                </a:solidFill>
                <a:latin typeface="+mn-lt"/>
                <a:sym typeface="Arial"/>
              </a:rPr>
              <a:t>consequences associated with each decision and outcome, which are usually expressed as </a:t>
            </a:r>
            <a:r>
              <a:rPr lang="en-US" sz="1800" b="1" i="0" u="none" strike="noStrike" cap="none" dirty="0">
                <a:solidFill>
                  <a:schemeClr val="dk1"/>
                </a:solidFill>
                <a:latin typeface="+mn-lt"/>
                <a:sym typeface="Arial"/>
              </a:rPr>
              <a:t>payoffs</a:t>
            </a:r>
            <a:r>
              <a:rPr lang="en-US" sz="1800" b="0" i="0" u="none" strike="noStrike" cap="none" dirty="0">
                <a:solidFill>
                  <a:schemeClr val="dk1"/>
                </a:solidFill>
                <a:latin typeface="+mn-lt"/>
                <a:sym typeface="Arial"/>
              </a:rPr>
              <a:t>. Payoffs are often summarized in a </a:t>
            </a:r>
            <a:r>
              <a:rPr lang="en-US" sz="1800" b="1" i="0" u="none" strike="noStrike" cap="none" dirty="0">
                <a:solidFill>
                  <a:schemeClr val="dk1"/>
                </a:solidFill>
                <a:latin typeface="+mn-lt"/>
                <a:sym typeface="Arial"/>
              </a:rPr>
              <a:t>payoff table</a:t>
            </a:r>
            <a:r>
              <a:rPr lang="en-US" sz="1800" b="0" i="0" u="none" strike="noStrike" cap="none" dirty="0">
                <a:solidFill>
                  <a:schemeClr val="dk1"/>
                </a:solidFill>
                <a:latin typeface="+mn-lt"/>
                <a:sym typeface="Arial"/>
              </a:rPr>
              <a:t>, a matrix whose rows correspond to decisions and whose columns correspond to events.</a:t>
            </a:r>
            <a:endParaRPr sz="1800" b="0" i="0" u="none" strike="noStrike" cap="none" dirty="0">
              <a:solidFill>
                <a:schemeClr val="dk1"/>
              </a:solidFill>
              <a:latin typeface="+mn-lt"/>
              <a:sym typeface="Arial"/>
            </a:endParaRPr>
          </a:p>
        </p:txBody>
      </p:sp>
      <p:sp>
        <p:nvSpPr>
          <p:cNvPr id="260" name="Text placeholder 4"/>
          <p:cNvSpPr txBox="1">
            <a:spLocks noGrp="1"/>
          </p:cNvSpPr>
          <p:nvPr>
            <p:ph type="body" idx="3"/>
          </p:nvPr>
        </p:nvSpPr>
        <p:spPr>
          <a:xfrm>
            <a:off x="457200" y="5787342"/>
            <a:ext cx="8229600" cy="578733"/>
          </a:xfrm>
          <a:prstGeom prst="rect">
            <a:avLst/>
          </a:prstGeom>
          <a:noFill/>
          <a:ln>
            <a:noFill/>
          </a:ln>
        </p:spPr>
        <p:txBody>
          <a:bodyPr spcFirstLastPara="1" wrap="square" lIns="0" tIns="0" rIns="0" bIns="0" anchor="b" anchorCtr="0">
            <a:noAutofit/>
          </a:bodyPr>
          <a:lstStyle/>
          <a:p>
            <a:pPr marL="742950" marR="0" lvl="1" indent="-285750" algn="l" rtl="0">
              <a:spcAft>
                <a:spcPts val="0"/>
              </a:spcAft>
              <a:buClr>
                <a:srgbClr val="007FA3"/>
              </a:buClr>
              <a:buSzPct val="100000"/>
              <a:buFont typeface="Arial"/>
              <a:buChar char="–"/>
            </a:pPr>
            <a:r>
              <a:rPr lang="en-US" sz="1800" b="0" i="0" u="none" strike="noStrike" cap="none" dirty="0">
                <a:solidFill>
                  <a:schemeClr val="dk1"/>
                </a:solidFill>
                <a:latin typeface="+mn-lt"/>
                <a:ea typeface="Arial"/>
                <a:cs typeface="Arial"/>
                <a:sym typeface="Arial"/>
              </a:rPr>
              <a:t>The decision maker first selects a decision alternative, after which one of the outcomes of the uncertain event occurs, resulting in the payoff.</a:t>
            </a:r>
            <a:endParaRPr sz="1800" b="0" i="0" u="none" strike="noStrike" cap="none" dirty="0">
              <a:solidFill>
                <a:schemeClr val="dk1"/>
              </a:solidFill>
              <a:latin typeface="+mn-lt"/>
              <a:ea typeface="Arial"/>
              <a:cs typeface="Arial"/>
              <a:sym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Decision Trees and Risk</a:t>
            </a:r>
            <a:endParaRPr sz="3600" b="1" i="0" u="none" strike="noStrike" cap="none" dirty="0">
              <a:solidFill>
                <a:srgbClr val="007FA3"/>
              </a:solidFill>
              <a:latin typeface="+mj-lt"/>
              <a:ea typeface="Arial"/>
              <a:cs typeface="Arial"/>
              <a:sym typeface="Arial"/>
            </a:endParaRPr>
          </a:p>
        </p:txBody>
      </p:sp>
      <p:sp>
        <p:nvSpPr>
          <p:cNvPr id="478" name="Text placeholder 2"/>
          <p:cNvSpPr txBox="1">
            <a:spLocks noGrp="1"/>
          </p:cNvSpPr>
          <p:nvPr>
            <p:ph type="body" idx="1"/>
          </p:nvPr>
        </p:nvSpPr>
        <p:spPr>
          <a:xfrm>
            <a:off x="457200" y="1600201"/>
            <a:ext cx="8229600" cy="1828799"/>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rgbClr val="007FA3"/>
              </a:buClr>
              <a:buSzPts val="2400"/>
              <a:buFont typeface="Arial"/>
              <a:buChar char="•"/>
            </a:pPr>
            <a:r>
              <a:rPr lang="en-US" sz="2400" b="0" i="0" u="none" strike="noStrike" cap="none" dirty="0">
                <a:solidFill>
                  <a:srgbClr val="000000"/>
                </a:solidFill>
                <a:latin typeface="+mn-lt"/>
                <a:sym typeface="Arial"/>
              </a:rPr>
              <a:t>Decision trees are an example of expected value decision making and do not explicitly consider risk.</a:t>
            </a:r>
            <a:endParaRPr sz="2400" dirty="0">
              <a:latin typeface="+mn-lt"/>
            </a:endParaRPr>
          </a:p>
          <a:p>
            <a:pPr marL="255650" marR="0" lvl="0" indent="-255650" algn="l" rtl="0">
              <a:spcAft>
                <a:spcPts val="0"/>
              </a:spcAft>
              <a:buClr>
                <a:srgbClr val="007FA3"/>
              </a:buClr>
              <a:buSzPts val="2400"/>
              <a:buFont typeface="Arial"/>
              <a:buChar char="•"/>
            </a:pPr>
            <a:r>
              <a:rPr lang="en-US" sz="2400" b="0" i="0" u="none" strike="noStrike" cap="none" dirty="0">
                <a:solidFill>
                  <a:srgbClr val="000000"/>
                </a:solidFill>
                <a:latin typeface="+mn-lt"/>
                <a:sym typeface="Arial"/>
              </a:rPr>
              <a:t>For Moore Pharmaceutical’s decision tree, we can form a classical decision table.</a:t>
            </a:r>
            <a:endParaRPr sz="2400" b="0" i="0" u="none" strike="noStrike" cap="none" dirty="0">
              <a:solidFill>
                <a:srgbClr val="000000"/>
              </a:solidFill>
              <a:latin typeface="+mn-lt"/>
              <a:sym typeface="Arial"/>
            </a:endParaRPr>
          </a:p>
        </p:txBody>
      </p:sp>
      <p:graphicFrame>
        <p:nvGraphicFramePr>
          <p:cNvPr id="3" name="Table 2"/>
          <p:cNvGraphicFramePr>
            <a:graphicFrameLocks noGrp="1"/>
          </p:cNvGraphicFramePr>
          <p:nvPr>
            <p:extLst>
              <p:ext uri="{D42A27DB-BD31-4B8C-83A1-F6EECF244321}">
                <p14:modId xmlns:p14="http://schemas.microsoft.com/office/powerpoint/2010/main" val="1263256687"/>
              </p:ext>
            </p:extLst>
          </p:nvPr>
        </p:nvGraphicFramePr>
        <p:xfrm>
          <a:off x="1041959" y="3584615"/>
          <a:ext cx="7801098" cy="1651000"/>
        </p:xfrm>
        <a:graphic>
          <a:graphicData uri="http://schemas.openxmlformats.org/drawingml/2006/table">
            <a:tbl>
              <a:tblPr firstRow="1" bandRow="1">
                <a:tableStyleId>{5940675A-B579-460E-94D1-54222C63F5DA}</a:tableStyleId>
              </a:tblPr>
              <a:tblGrid>
                <a:gridCol w="1300183">
                  <a:extLst>
                    <a:ext uri="{9D8B030D-6E8A-4147-A177-3AD203B41FA5}">
                      <a16:colId xmlns:a16="http://schemas.microsoft.com/office/drawing/2014/main" val="2773103400"/>
                    </a:ext>
                  </a:extLst>
                </a:gridCol>
                <a:gridCol w="1300183">
                  <a:extLst>
                    <a:ext uri="{9D8B030D-6E8A-4147-A177-3AD203B41FA5}">
                      <a16:colId xmlns:a16="http://schemas.microsoft.com/office/drawing/2014/main" val="2225355822"/>
                    </a:ext>
                  </a:extLst>
                </a:gridCol>
                <a:gridCol w="1300183">
                  <a:extLst>
                    <a:ext uri="{9D8B030D-6E8A-4147-A177-3AD203B41FA5}">
                      <a16:colId xmlns:a16="http://schemas.microsoft.com/office/drawing/2014/main" val="1412758104"/>
                    </a:ext>
                  </a:extLst>
                </a:gridCol>
                <a:gridCol w="1300183">
                  <a:extLst>
                    <a:ext uri="{9D8B030D-6E8A-4147-A177-3AD203B41FA5}">
                      <a16:colId xmlns:a16="http://schemas.microsoft.com/office/drawing/2014/main" val="3849372244"/>
                    </a:ext>
                  </a:extLst>
                </a:gridCol>
                <a:gridCol w="1300183">
                  <a:extLst>
                    <a:ext uri="{9D8B030D-6E8A-4147-A177-3AD203B41FA5}">
                      <a16:colId xmlns:a16="http://schemas.microsoft.com/office/drawing/2014/main" val="393565225"/>
                    </a:ext>
                  </a:extLst>
                </a:gridCol>
                <a:gridCol w="1300183">
                  <a:extLst>
                    <a:ext uri="{9D8B030D-6E8A-4147-A177-3AD203B41FA5}">
                      <a16:colId xmlns:a16="http://schemas.microsoft.com/office/drawing/2014/main" val="917997"/>
                    </a:ext>
                  </a:extLst>
                </a:gridCol>
              </a:tblGrid>
              <a:tr h="370840">
                <a:tc>
                  <a:txBody>
                    <a:bodyPr/>
                    <a:lstStyle/>
                    <a:p>
                      <a:r>
                        <a:rPr lang="en-US" sz="100" dirty="0" smtClean="0">
                          <a:solidFill>
                            <a:schemeClr val="bg1"/>
                          </a:solidFill>
                        </a:rPr>
                        <a:t>blank</a:t>
                      </a:r>
                      <a:endParaRPr lang="en-US" sz="100" dirty="0">
                        <a:solidFill>
                          <a:schemeClr val="bg1"/>
                        </a:solidFill>
                      </a:endParaRPr>
                    </a:p>
                  </a:txBody>
                  <a:tcPr/>
                </a:tc>
                <a:tc>
                  <a:txBody>
                    <a:bodyPr/>
                    <a:lstStyle/>
                    <a:p>
                      <a:r>
                        <a:rPr lang="en-US" sz="1200" b="1" i="0" u="none" strike="noStrike" cap="none" dirty="0" smtClean="0">
                          <a:solidFill>
                            <a:schemeClr val="tx1"/>
                          </a:solidFill>
                          <a:effectLst/>
                          <a:latin typeface="+mn-lt"/>
                          <a:ea typeface="+mn-ea"/>
                          <a:cs typeface="+mn-cs"/>
                          <a:sym typeface="Arial"/>
                        </a:rPr>
                        <a:t>Unsuccessful </a:t>
                      </a:r>
                    </a:p>
                    <a:p>
                      <a:r>
                        <a:rPr lang="en-US" sz="1200" b="1" i="0" u="none" strike="noStrike" cap="none" dirty="0" smtClean="0">
                          <a:solidFill>
                            <a:schemeClr val="tx1"/>
                          </a:solidFill>
                          <a:effectLst/>
                          <a:latin typeface="+mn-lt"/>
                          <a:ea typeface="+mn-ea"/>
                          <a:cs typeface="+mn-cs"/>
                          <a:sym typeface="Arial"/>
                        </a:rPr>
                        <a:t>Clinical Trials</a:t>
                      </a:r>
                    </a:p>
                  </a:txBody>
                  <a:tcPr/>
                </a:tc>
                <a:tc>
                  <a:txBody>
                    <a:bodyPr/>
                    <a:lstStyle/>
                    <a:p>
                      <a:r>
                        <a:rPr lang="en-US" sz="1200" b="1" i="0" u="none" strike="noStrike" cap="none" dirty="0" smtClean="0">
                          <a:solidFill>
                            <a:schemeClr val="tx1"/>
                          </a:solidFill>
                          <a:effectLst/>
                          <a:latin typeface="+mn-lt"/>
                          <a:ea typeface="+mn-ea"/>
                          <a:cs typeface="+mn-cs"/>
                          <a:sym typeface="Arial"/>
                        </a:rPr>
                        <a:t>Successful Clinical Trials; No F</a:t>
                      </a:r>
                      <a:r>
                        <a:rPr lang="en-US" sz="100" b="1" i="0" u="none" strike="noStrike" cap="none" dirty="0" smtClean="0">
                          <a:solidFill>
                            <a:schemeClr val="tx1"/>
                          </a:solidFill>
                          <a:effectLst/>
                          <a:latin typeface="+mn-lt"/>
                          <a:ea typeface="+mn-ea"/>
                          <a:cs typeface="+mn-cs"/>
                          <a:sym typeface="Arial"/>
                        </a:rPr>
                        <a:t> </a:t>
                      </a:r>
                      <a:r>
                        <a:rPr lang="en-US" sz="1200" b="1" i="0" u="none" strike="noStrike" cap="none" dirty="0" smtClean="0">
                          <a:solidFill>
                            <a:schemeClr val="tx1"/>
                          </a:solidFill>
                          <a:effectLst/>
                          <a:latin typeface="+mn-lt"/>
                          <a:ea typeface="+mn-ea"/>
                          <a:cs typeface="+mn-cs"/>
                          <a:sym typeface="Arial"/>
                        </a:rPr>
                        <a:t>D</a:t>
                      </a:r>
                      <a:r>
                        <a:rPr lang="en-US" sz="100" b="1" i="0" u="none" strike="noStrike" cap="none" dirty="0" smtClean="0">
                          <a:solidFill>
                            <a:schemeClr val="tx1"/>
                          </a:solidFill>
                          <a:effectLst/>
                          <a:latin typeface="+mn-lt"/>
                          <a:ea typeface="+mn-ea"/>
                          <a:cs typeface="+mn-cs"/>
                          <a:sym typeface="Arial"/>
                        </a:rPr>
                        <a:t> </a:t>
                      </a:r>
                      <a:r>
                        <a:rPr lang="en-US" sz="1200" b="1" i="0" u="none" strike="noStrike" cap="none" dirty="0" smtClean="0">
                          <a:solidFill>
                            <a:schemeClr val="tx1"/>
                          </a:solidFill>
                          <a:effectLst/>
                          <a:latin typeface="+mn-lt"/>
                          <a:ea typeface="+mn-ea"/>
                          <a:cs typeface="+mn-cs"/>
                          <a:sym typeface="Arial"/>
                        </a:rPr>
                        <a:t>A </a:t>
                      </a:r>
                    </a:p>
                    <a:p>
                      <a:r>
                        <a:rPr lang="en-US" sz="1200" b="1" i="0" u="none" strike="noStrike" cap="none" dirty="0" smtClean="0">
                          <a:solidFill>
                            <a:schemeClr val="tx1"/>
                          </a:solidFill>
                          <a:effectLst/>
                          <a:latin typeface="+mn-lt"/>
                          <a:ea typeface="+mn-ea"/>
                          <a:cs typeface="+mn-cs"/>
                          <a:sym typeface="Arial"/>
                        </a:rPr>
                        <a:t>Approval</a:t>
                      </a:r>
                    </a:p>
                  </a:txBody>
                  <a:tcPr/>
                </a:tc>
                <a:tc>
                  <a:txBody>
                    <a:bodyPr/>
                    <a:lstStyle/>
                    <a:p>
                      <a:r>
                        <a:rPr lang="en-US" sz="1200" b="1" i="0" u="none" strike="noStrike" cap="none" dirty="0" smtClean="0">
                          <a:solidFill>
                            <a:schemeClr val="tx1"/>
                          </a:solidFill>
                          <a:effectLst/>
                          <a:latin typeface="+mn-lt"/>
                          <a:ea typeface="+mn-ea"/>
                          <a:cs typeface="+mn-cs"/>
                          <a:sym typeface="Arial"/>
                        </a:rPr>
                        <a:t>Successful Trials and Approval; </a:t>
                      </a:r>
                    </a:p>
                    <a:p>
                      <a:r>
                        <a:rPr lang="en-US" sz="1200" b="1" i="0" u="none" strike="noStrike" cap="none" dirty="0" smtClean="0">
                          <a:solidFill>
                            <a:schemeClr val="tx1"/>
                          </a:solidFill>
                          <a:effectLst/>
                          <a:latin typeface="+mn-lt"/>
                          <a:ea typeface="+mn-ea"/>
                          <a:cs typeface="+mn-cs"/>
                          <a:sym typeface="Arial"/>
                        </a:rPr>
                        <a:t>Large Market </a:t>
                      </a:r>
                    </a:p>
                  </a:txBody>
                  <a:tcPr/>
                </a:tc>
                <a:tc>
                  <a:txBody>
                    <a:bodyPr/>
                    <a:lstStyle/>
                    <a:p>
                      <a:r>
                        <a:rPr lang="en-US" sz="1200" b="1" i="0" u="none" strike="noStrike" cap="none" dirty="0" smtClean="0">
                          <a:solidFill>
                            <a:schemeClr val="tx1"/>
                          </a:solidFill>
                          <a:effectLst/>
                          <a:latin typeface="+mn-lt"/>
                          <a:ea typeface="+mn-ea"/>
                          <a:cs typeface="+mn-cs"/>
                          <a:sym typeface="Arial"/>
                        </a:rPr>
                        <a:t>Successful Trials and Approval; </a:t>
                      </a:r>
                    </a:p>
                    <a:p>
                      <a:r>
                        <a:rPr lang="en-US" sz="1200" b="1" i="0" u="none" strike="noStrike" cap="none" dirty="0" smtClean="0">
                          <a:solidFill>
                            <a:schemeClr val="tx1"/>
                          </a:solidFill>
                          <a:effectLst/>
                          <a:latin typeface="+mn-lt"/>
                          <a:ea typeface="+mn-ea"/>
                          <a:cs typeface="+mn-cs"/>
                          <a:sym typeface="Arial"/>
                        </a:rPr>
                        <a:t>Medium Market </a:t>
                      </a:r>
                    </a:p>
                  </a:txBody>
                  <a:tcPr/>
                </a:tc>
                <a:tc>
                  <a:txBody>
                    <a:bodyPr/>
                    <a:lstStyle/>
                    <a:p>
                      <a:r>
                        <a:rPr lang="en-US" sz="1200" b="1" i="0" u="none" strike="noStrike" cap="none" dirty="0" smtClean="0">
                          <a:solidFill>
                            <a:schemeClr val="tx1"/>
                          </a:solidFill>
                          <a:effectLst/>
                          <a:latin typeface="+mn-lt"/>
                          <a:ea typeface="+mn-ea"/>
                          <a:cs typeface="+mn-cs"/>
                          <a:sym typeface="Arial"/>
                        </a:rPr>
                        <a:t>Successful Trials and Approval; </a:t>
                      </a:r>
                    </a:p>
                    <a:p>
                      <a:r>
                        <a:rPr lang="en-US" sz="1200" b="1" i="0" u="none" strike="noStrike" cap="none" dirty="0" smtClean="0">
                          <a:solidFill>
                            <a:schemeClr val="tx1"/>
                          </a:solidFill>
                          <a:effectLst/>
                          <a:latin typeface="+mn-lt"/>
                          <a:ea typeface="+mn-ea"/>
                          <a:cs typeface="+mn-cs"/>
                          <a:sym typeface="Arial"/>
                        </a:rPr>
                        <a:t>Small Market </a:t>
                      </a:r>
                    </a:p>
                  </a:txBody>
                  <a:tcPr/>
                </a:tc>
                <a:extLst>
                  <a:ext uri="{0D108BD9-81ED-4DB2-BD59-A6C34878D82A}">
                    <a16:rowId xmlns:a16="http://schemas.microsoft.com/office/drawing/2014/main" val="128339908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smtClean="0">
                          <a:solidFill>
                            <a:schemeClr val="tx1"/>
                          </a:solidFill>
                          <a:effectLst/>
                          <a:latin typeface="+mn-lt"/>
                          <a:ea typeface="+mn-ea"/>
                          <a:cs typeface="+mn-cs"/>
                          <a:sym typeface="Arial"/>
                        </a:rPr>
                        <a:t>Develop drug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smtClean="0">
                          <a:solidFill>
                            <a:schemeClr val="tx1"/>
                          </a:solidFill>
                          <a:effectLst/>
                          <a:latin typeface="+mn-lt"/>
                          <a:ea typeface="+mn-ea"/>
                          <a:cs typeface="+mn-cs"/>
                          <a:sym typeface="Arial"/>
                        </a:rPr>
                        <a:t>($550) </a:t>
                      </a:r>
                    </a:p>
                  </a:txBody>
                  <a:tcPr/>
                </a:tc>
                <a:tc>
                  <a:txBody>
                    <a:bodyPr/>
                    <a:lstStyle/>
                    <a:p>
                      <a:r>
                        <a:rPr lang="en-US" sz="1200" b="0" i="0" u="none" strike="noStrike" cap="none" dirty="0" smtClean="0">
                          <a:solidFill>
                            <a:schemeClr val="tx1"/>
                          </a:solidFill>
                          <a:effectLst/>
                          <a:latin typeface="+mn-lt"/>
                          <a:ea typeface="+mn-ea"/>
                          <a:cs typeface="+mn-cs"/>
                          <a:sym typeface="Arial"/>
                        </a:rPr>
                        <a:t>($575) </a:t>
                      </a:r>
                      <a:endParaRPr lang="en-US" sz="1200" dirty="0"/>
                    </a:p>
                  </a:txBody>
                  <a:tcPr/>
                </a:tc>
                <a:tc>
                  <a:txBody>
                    <a:bodyPr/>
                    <a:lstStyle/>
                    <a:p>
                      <a:r>
                        <a:rPr lang="en-US" sz="1200" dirty="0" smtClean="0"/>
                        <a:t>$3,925</a:t>
                      </a:r>
                      <a:endParaRPr lang="en-US" sz="1200" dirty="0"/>
                    </a:p>
                  </a:txBody>
                  <a:tcPr/>
                </a:tc>
                <a:tc>
                  <a:txBody>
                    <a:bodyPr/>
                    <a:lstStyle/>
                    <a:p>
                      <a:r>
                        <a:rPr lang="en-US" sz="1200" dirty="0" smtClean="0"/>
                        <a:t>$1,625</a:t>
                      </a:r>
                      <a:endParaRPr lang="en-US" sz="1200" dirty="0"/>
                    </a:p>
                  </a:txBody>
                  <a:tcPr/>
                </a:tc>
                <a:tc>
                  <a:txBody>
                    <a:bodyPr/>
                    <a:lstStyle/>
                    <a:p>
                      <a:r>
                        <a:rPr lang="en-US" sz="1200" dirty="0" smtClean="0"/>
                        <a:t>$925</a:t>
                      </a:r>
                      <a:endParaRPr lang="en-US" sz="1200" dirty="0"/>
                    </a:p>
                  </a:txBody>
                  <a:tcPr/>
                </a:tc>
                <a:extLst>
                  <a:ext uri="{0D108BD9-81ED-4DB2-BD59-A6C34878D82A}">
                    <a16:rowId xmlns:a16="http://schemas.microsoft.com/office/drawing/2014/main" val="204288123"/>
                  </a:ext>
                </a:extLst>
              </a:tr>
              <a:tr h="370840">
                <a:tc>
                  <a:txBody>
                    <a:bodyPr/>
                    <a:lstStyle/>
                    <a:p>
                      <a:r>
                        <a:rPr lang="en-US" sz="1200" b="0" i="0" u="none" strike="noStrike" cap="none" dirty="0" smtClean="0">
                          <a:solidFill>
                            <a:schemeClr val="tx1"/>
                          </a:solidFill>
                          <a:effectLst/>
                          <a:latin typeface="+mn-lt"/>
                          <a:ea typeface="+mn-ea"/>
                          <a:cs typeface="+mn-cs"/>
                          <a:sym typeface="Arial"/>
                        </a:rPr>
                        <a:t>Stop development</a:t>
                      </a:r>
                      <a:endParaRPr lang="en-US" sz="1200" dirty="0"/>
                    </a:p>
                  </a:txBody>
                  <a:tcPr/>
                </a:tc>
                <a:tc>
                  <a:txBody>
                    <a:bodyPr/>
                    <a:lstStyle/>
                    <a:p>
                      <a:r>
                        <a:rPr lang="en-US" sz="1200" b="0" i="0" u="none" strike="noStrike" cap="none" dirty="0" smtClean="0">
                          <a:solidFill>
                            <a:schemeClr val="tx1"/>
                          </a:solidFill>
                          <a:effectLst/>
                          <a:latin typeface="+mn-lt"/>
                          <a:ea typeface="+mn-ea"/>
                          <a:cs typeface="+mn-cs"/>
                          <a:sym typeface="Arial"/>
                        </a:rPr>
                        <a:t>($300) </a:t>
                      </a:r>
                      <a:endParaRPr lang="en-US" sz="1200" dirty="0"/>
                    </a:p>
                  </a:txBody>
                  <a:tcPr/>
                </a:tc>
                <a:tc>
                  <a:txBody>
                    <a:bodyPr/>
                    <a:lstStyle/>
                    <a:p>
                      <a:r>
                        <a:rPr lang="en-US" sz="1200" dirty="0" smtClean="0"/>
                        <a:t>($300)</a:t>
                      </a:r>
                      <a:endParaRPr lang="en-US" sz="1200" dirty="0"/>
                    </a:p>
                  </a:txBody>
                  <a:tcPr/>
                </a:tc>
                <a:tc>
                  <a:txBody>
                    <a:bodyPr/>
                    <a:lstStyle/>
                    <a:p>
                      <a:r>
                        <a:rPr lang="en-US" sz="1200" dirty="0" smtClean="0"/>
                        <a:t>($300)</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($300)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($300)</a:t>
                      </a:r>
                    </a:p>
                  </a:txBody>
                  <a:tcPr/>
                </a:tc>
                <a:extLst>
                  <a:ext uri="{0D108BD9-81ED-4DB2-BD59-A6C34878D82A}">
                    <a16:rowId xmlns:a16="http://schemas.microsoft.com/office/drawing/2014/main" val="2966080493"/>
                  </a:ext>
                </a:extLst>
              </a:tr>
            </a:tbl>
          </a:graphicData>
        </a:graphic>
      </p:graphicFrame>
      <p:sp>
        <p:nvSpPr>
          <p:cNvPr id="480" name="Text placeholder 3"/>
          <p:cNvSpPr txBox="1">
            <a:spLocks noGrp="1"/>
          </p:cNvSpPr>
          <p:nvPr>
            <p:ph type="body" idx="2"/>
          </p:nvPr>
        </p:nvSpPr>
        <p:spPr>
          <a:xfrm>
            <a:off x="425669" y="5460679"/>
            <a:ext cx="8229600" cy="801227"/>
          </a:xfrm>
          <a:prstGeom prst="rect">
            <a:avLst/>
          </a:prstGeom>
          <a:noFill/>
          <a:ln>
            <a:noFill/>
          </a:ln>
        </p:spPr>
        <p:txBody>
          <a:bodyPr spcFirstLastPara="1" wrap="square" lIns="0" tIns="0" rIns="0" bIns="0" anchor="b" anchorCtr="0">
            <a:noAutofit/>
          </a:bodyPr>
          <a:lstStyle/>
          <a:p>
            <a:pPr marL="256032" marR="0" lvl="0" indent="-256032" algn="l" rtl="0">
              <a:spcAft>
                <a:spcPts val="0"/>
              </a:spcAft>
              <a:buClr>
                <a:srgbClr val="007FA3"/>
              </a:buClr>
              <a:buSzPts val="2400"/>
              <a:buFont typeface="Arial"/>
              <a:buChar char="•"/>
            </a:pPr>
            <a:r>
              <a:rPr lang="en-US" sz="2400" b="0" i="0" u="none" strike="noStrike" cap="none" dirty="0">
                <a:solidFill>
                  <a:srgbClr val="000000"/>
                </a:solidFill>
                <a:latin typeface="+mn-lt"/>
                <a:ea typeface="Arial"/>
                <a:cs typeface="Arial"/>
                <a:sym typeface="Arial"/>
              </a:rPr>
              <a:t>We can then apply aggressive, conservative, and opportunity loss decision strategies.</a:t>
            </a:r>
            <a:endParaRPr sz="2400" b="0" i="0" u="none" strike="noStrike" cap="none" dirty="0">
              <a:solidFill>
                <a:srgbClr val="000000"/>
              </a:solidFill>
              <a:latin typeface="+mn-lt"/>
              <a:ea typeface="Arial"/>
              <a:cs typeface="Arial"/>
              <a:sym typeface="Aria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Aggressive Strategy (Maximax)</a:t>
            </a:r>
            <a:endParaRPr sz="3600" b="1" i="0" u="none" strike="noStrike" cap="none" dirty="0">
              <a:solidFill>
                <a:srgbClr val="007FA3"/>
              </a:solidFill>
              <a:latin typeface="+mj-lt"/>
              <a:ea typeface="Arial"/>
              <a:cs typeface="Arial"/>
              <a:sym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val="1159289719"/>
              </p:ext>
            </p:extLst>
          </p:nvPr>
        </p:nvGraphicFramePr>
        <p:xfrm>
          <a:off x="926212" y="1836838"/>
          <a:ext cx="7801098" cy="1651000"/>
        </p:xfrm>
        <a:graphic>
          <a:graphicData uri="http://schemas.openxmlformats.org/drawingml/2006/table">
            <a:tbl>
              <a:tblPr firstRow="1" bandRow="1">
                <a:tableStyleId>{5940675A-B579-460E-94D1-54222C63F5DA}</a:tableStyleId>
              </a:tblPr>
              <a:tblGrid>
                <a:gridCol w="1300183">
                  <a:extLst>
                    <a:ext uri="{9D8B030D-6E8A-4147-A177-3AD203B41FA5}">
                      <a16:colId xmlns:a16="http://schemas.microsoft.com/office/drawing/2014/main" val="2773103400"/>
                    </a:ext>
                  </a:extLst>
                </a:gridCol>
                <a:gridCol w="1300183">
                  <a:extLst>
                    <a:ext uri="{9D8B030D-6E8A-4147-A177-3AD203B41FA5}">
                      <a16:colId xmlns:a16="http://schemas.microsoft.com/office/drawing/2014/main" val="2225355822"/>
                    </a:ext>
                  </a:extLst>
                </a:gridCol>
                <a:gridCol w="1300183">
                  <a:extLst>
                    <a:ext uri="{9D8B030D-6E8A-4147-A177-3AD203B41FA5}">
                      <a16:colId xmlns:a16="http://schemas.microsoft.com/office/drawing/2014/main" val="1412758104"/>
                    </a:ext>
                  </a:extLst>
                </a:gridCol>
                <a:gridCol w="1300183">
                  <a:extLst>
                    <a:ext uri="{9D8B030D-6E8A-4147-A177-3AD203B41FA5}">
                      <a16:colId xmlns:a16="http://schemas.microsoft.com/office/drawing/2014/main" val="3849372244"/>
                    </a:ext>
                  </a:extLst>
                </a:gridCol>
                <a:gridCol w="1300183">
                  <a:extLst>
                    <a:ext uri="{9D8B030D-6E8A-4147-A177-3AD203B41FA5}">
                      <a16:colId xmlns:a16="http://schemas.microsoft.com/office/drawing/2014/main" val="393565225"/>
                    </a:ext>
                  </a:extLst>
                </a:gridCol>
                <a:gridCol w="1300183">
                  <a:extLst>
                    <a:ext uri="{9D8B030D-6E8A-4147-A177-3AD203B41FA5}">
                      <a16:colId xmlns:a16="http://schemas.microsoft.com/office/drawing/2014/main" val="917997"/>
                    </a:ext>
                  </a:extLst>
                </a:gridCol>
              </a:tblGrid>
              <a:tr h="370840">
                <a:tc>
                  <a:txBody>
                    <a:bodyPr/>
                    <a:lstStyle/>
                    <a:p>
                      <a:r>
                        <a:rPr lang="en-US" sz="100" dirty="0" smtClean="0">
                          <a:solidFill>
                            <a:schemeClr val="bg1"/>
                          </a:solidFill>
                        </a:rPr>
                        <a:t>blank</a:t>
                      </a:r>
                      <a:endParaRPr lang="en-US" sz="100" dirty="0">
                        <a:solidFill>
                          <a:schemeClr val="bg1"/>
                        </a:solidFill>
                      </a:endParaRPr>
                    </a:p>
                  </a:txBody>
                  <a:tcPr/>
                </a:tc>
                <a:tc>
                  <a:txBody>
                    <a:bodyPr/>
                    <a:lstStyle/>
                    <a:p>
                      <a:r>
                        <a:rPr lang="en-US" sz="1200" b="1" i="0" u="none" strike="noStrike" cap="none" dirty="0" smtClean="0">
                          <a:solidFill>
                            <a:schemeClr val="tx1"/>
                          </a:solidFill>
                          <a:effectLst/>
                          <a:latin typeface="+mn-lt"/>
                          <a:ea typeface="+mn-ea"/>
                          <a:cs typeface="+mn-cs"/>
                          <a:sym typeface="Arial"/>
                        </a:rPr>
                        <a:t>Unsuccessful </a:t>
                      </a:r>
                    </a:p>
                    <a:p>
                      <a:r>
                        <a:rPr lang="en-US" sz="1200" b="1" i="0" u="none" strike="noStrike" cap="none" dirty="0" smtClean="0">
                          <a:solidFill>
                            <a:schemeClr val="tx1"/>
                          </a:solidFill>
                          <a:effectLst/>
                          <a:latin typeface="+mn-lt"/>
                          <a:ea typeface="+mn-ea"/>
                          <a:cs typeface="+mn-cs"/>
                          <a:sym typeface="Arial"/>
                        </a:rPr>
                        <a:t>Clinical Trials</a:t>
                      </a:r>
                    </a:p>
                  </a:txBody>
                  <a:tcPr/>
                </a:tc>
                <a:tc>
                  <a:txBody>
                    <a:bodyPr/>
                    <a:lstStyle/>
                    <a:p>
                      <a:r>
                        <a:rPr lang="en-US" sz="1200" b="1" i="0" u="none" strike="noStrike" cap="none" dirty="0" smtClean="0">
                          <a:solidFill>
                            <a:schemeClr val="tx1"/>
                          </a:solidFill>
                          <a:effectLst/>
                          <a:latin typeface="+mn-lt"/>
                          <a:ea typeface="+mn-ea"/>
                          <a:cs typeface="+mn-cs"/>
                          <a:sym typeface="Arial"/>
                        </a:rPr>
                        <a:t>Successful Clinical Trials; No F</a:t>
                      </a:r>
                      <a:r>
                        <a:rPr lang="en-US" sz="100" b="1" i="0" u="none" strike="noStrike" cap="none" dirty="0" smtClean="0">
                          <a:solidFill>
                            <a:schemeClr val="tx1"/>
                          </a:solidFill>
                          <a:effectLst/>
                          <a:latin typeface="+mn-lt"/>
                          <a:ea typeface="+mn-ea"/>
                          <a:cs typeface="+mn-cs"/>
                          <a:sym typeface="Arial"/>
                        </a:rPr>
                        <a:t> </a:t>
                      </a:r>
                      <a:r>
                        <a:rPr lang="en-US" sz="1200" b="1" i="0" u="none" strike="noStrike" cap="none" dirty="0" smtClean="0">
                          <a:solidFill>
                            <a:schemeClr val="tx1"/>
                          </a:solidFill>
                          <a:effectLst/>
                          <a:latin typeface="+mn-lt"/>
                          <a:ea typeface="+mn-ea"/>
                          <a:cs typeface="+mn-cs"/>
                          <a:sym typeface="Arial"/>
                        </a:rPr>
                        <a:t>D</a:t>
                      </a:r>
                      <a:r>
                        <a:rPr lang="en-US" sz="100" b="1" i="0" u="none" strike="noStrike" cap="none" dirty="0" smtClean="0">
                          <a:solidFill>
                            <a:schemeClr val="tx1"/>
                          </a:solidFill>
                          <a:effectLst/>
                          <a:latin typeface="+mn-lt"/>
                          <a:ea typeface="+mn-ea"/>
                          <a:cs typeface="+mn-cs"/>
                          <a:sym typeface="Arial"/>
                        </a:rPr>
                        <a:t> </a:t>
                      </a:r>
                      <a:r>
                        <a:rPr lang="en-US" sz="1200" b="1" i="0" u="none" strike="noStrike" cap="none" dirty="0" smtClean="0">
                          <a:solidFill>
                            <a:schemeClr val="tx1"/>
                          </a:solidFill>
                          <a:effectLst/>
                          <a:latin typeface="+mn-lt"/>
                          <a:ea typeface="+mn-ea"/>
                          <a:cs typeface="+mn-cs"/>
                          <a:sym typeface="Arial"/>
                        </a:rPr>
                        <a:t>A </a:t>
                      </a:r>
                    </a:p>
                    <a:p>
                      <a:r>
                        <a:rPr lang="en-US" sz="1200" b="1" i="0" u="none" strike="noStrike" cap="none" dirty="0" smtClean="0">
                          <a:solidFill>
                            <a:schemeClr val="tx1"/>
                          </a:solidFill>
                          <a:effectLst/>
                          <a:latin typeface="+mn-lt"/>
                          <a:ea typeface="+mn-ea"/>
                          <a:cs typeface="+mn-cs"/>
                          <a:sym typeface="Arial"/>
                        </a:rPr>
                        <a:t>Approval</a:t>
                      </a:r>
                    </a:p>
                  </a:txBody>
                  <a:tcPr/>
                </a:tc>
                <a:tc>
                  <a:txBody>
                    <a:bodyPr/>
                    <a:lstStyle/>
                    <a:p>
                      <a:r>
                        <a:rPr lang="en-US" sz="1200" b="1" i="0" u="none" strike="noStrike" cap="none" dirty="0" smtClean="0">
                          <a:solidFill>
                            <a:schemeClr val="tx1"/>
                          </a:solidFill>
                          <a:effectLst/>
                          <a:latin typeface="+mn-lt"/>
                          <a:ea typeface="+mn-ea"/>
                          <a:cs typeface="+mn-cs"/>
                          <a:sym typeface="Arial"/>
                        </a:rPr>
                        <a:t>Successful Trials and Approval; </a:t>
                      </a:r>
                    </a:p>
                    <a:p>
                      <a:r>
                        <a:rPr lang="en-US" sz="1200" b="1" i="0" u="none" strike="noStrike" cap="none" dirty="0" smtClean="0">
                          <a:solidFill>
                            <a:schemeClr val="tx1"/>
                          </a:solidFill>
                          <a:effectLst/>
                          <a:latin typeface="+mn-lt"/>
                          <a:ea typeface="+mn-ea"/>
                          <a:cs typeface="+mn-cs"/>
                          <a:sym typeface="Arial"/>
                        </a:rPr>
                        <a:t>Large Market </a:t>
                      </a:r>
                    </a:p>
                  </a:txBody>
                  <a:tcPr/>
                </a:tc>
                <a:tc>
                  <a:txBody>
                    <a:bodyPr/>
                    <a:lstStyle/>
                    <a:p>
                      <a:r>
                        <a:rPr lang="en-US" sz="1200" b="1" i="0" u="none" strike="noStrike" cap="none" dirty="0" smtClean="0">
                          <a:solidFill>
                            <a:schemeClr val="tx1"/>
                          </a:solidFill>
                          <a:effectLst/>
                          <a:latin typeface="+mn-lt"/>
                          <a:ea typeface="+mn-ea"/>
                          <a:cs typeface="+mn-cs"/>
                          <a:sym typeface="Arial"/>
                        </a:rPr>
                        <a:t>Successful Trials and Approval; </a:t>
                      </a:r>
                    </a:p>
                    <a:p>
                      <a:r>
                        <a:rPr lang="en-US" sz="1200" b="1" i="0" u="none" strike="noStrike" cap="none" dirty="0" smtClean="0">
                          <a:solidFill>
                            <a:schemeClr val="tx1"/>
                          </a:solidFill>
                          <a:effectLst/>
                          <a:latin typeface="+mn-lt"/>
                          <a:ea typeface="+mn-ea"/>
                          <a:cs typeface="+mn-cs"/>
                          <a:sym typeface="Arial"/>
                        </a:rPr>
                        <a:t>Medium Market </a:t>
                      </a:r>
                    </a:p>
                  </a:txBody>
                  <a:tcPr/>
                </a:tc>
                <a:tc>
                  <a:txBody>
                    <a:bodyPr/>
                    <a:lstStyle/>
                    <a:p>
                      <a:r>
                        <a:rPr lang="en-US" sz="1200" b="1" i="0" u="none" strike="noStrike" cap="none" dirty="0" smtClean="0">
                          <a:solidFill>
                            <a:schemeClr val="tx1"/>
                          </a:solidFill>
                          <a:effectLst/>
                          <a:latin typeface="+mn-lt"/>
                          <a:ea typeface="+mn-ea"/>
                          <a:cs typeface="+mn-cs"/>
                          <a:sym typeface="Arial"/>
                        </a:rPr>
                        <a:t>Successful Trials and Approval; </a:t>
                      </a:r>
                    </a:p>
                    <a:p>
                      <a:r>
                        <a:rPr lang="en-US" sz="1200" b="1" i="0" u="none" strike="noStrike" cap="none" dirty="0" smtClean="0">
                          <a:solidFill>
                            <a:schemeClr val="tx1"/>
                          </a:solidFill>
                          <a:effectLst/>
                          <a:latin typeface="+mn-lt"/>
                          <a:ea typeface="+mn-ea"/>
                          <a:cs typeface="+mn-cs"/>
                          <a:sym typeface="Arial"/>
                        </a:rPr>
                        <a:t>Small Market </a:t>
                      </a:r>
                    </a:p>
                  </a:txBody>
                  <a:tcPr/>
                </a:tc>
                <a:extLst>
                  <a:ext uri="{0D108BD9-81ED-4DB2-BD59-A6C34878D82A}">
                    <a16:rowId xmlns:a16="http://schemas.microsoft.com/office/drawing/2014/main" val="128339908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smtClean="0">
                          <a:solidFill>
                            <a:schemeClr val="tx1"/>
                          </a:solidFill>
                          <a:effectLst/>
                          <a:latin typeface="+mn-lt"/>
                          <a:ea typeface="+mn-ea"/>
                          <a:cs typeface="+mn-cs"/>
                          <a:sym typeface="Arial"/>
                        </a:rPr>
                        <a:t>Develop drug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smtClean="0">
                          <a:solidFill>
                            <a:schemeClr val="tx1"/>
                          </a:solidFill>
                          <a:effectLst/>
                          <a:latin typeface="+mn-lt"/>
                          <a:ea typeface="+mn-ea"/>
                          <a:cs typeface="+mn-cs"/>
                          <a:sym typeface="Arial"/>
                        </a:rPr>
                        <a:t>($550) </a:t>
                      </a:r>
                    </a:p>
                  </a:txBody>
                  <a:tcPr/>
                </a:tc>
                <a:tc>
                  <a:txBody>
                    <a:bodyPr/>
                    <a:lstStyle/>
                    <a:p>
                      <a:r>
                        <a:rPr lang="en-US" sz="1200" b="0" i="0" u="none" strike="noStrike" cap="none" dirty="0" smtClean="0">
                          <a:solidFill>
                            <a:schemeClr val="tx1"/>
                          </a:solidFill>
                          <a:effectLst/>
                          <a:latin typeface="+mn-lt"/>
                          <a:ea typeface="+mn-ea"/>
                          <a:cs typeface="+mn-cs"/>
                          <a:sym typeface="Arial"/>
                        </a:rPr>
                        <a:t>($575) </a:t>
                      </a:r>
                      <a:endParaRPr lang="en-US" sz="1200" dirty="0"/>
                    </a:p>
                  </a:txBody>
                  <a:tcPr/>
                </a:tc>
                <a:tc>
                  <a:txBody>
                    <a:bodyPr/>
                    <a:lstStyle/>
                    <a:p>
                      <a:r>
                        <a:rPr lang="en-US" sz="1200" dirty="0" smtClean="0"/>
                        <a:t>$3,925</a:t>
                      </a:r>
                      <a:endParaRPr lang="en-US" sz="1200" dirty="0"/>
                    </a:p>
                  </a:txBody>
                  <a:tcPr/>
                </a:tc>
                <a:tc>
                  <a:txBody>
                    <a:bodyPr/>
                    <a:lstStyle/>
                    <a:p>
                      <a:r>
                        <a:rPr lang="en-US" sz="1200" dirty="0" smtClean="0"/>
                        <a:t>$1,625</a:t>
                      </a:r>
                      <a:endParaRPr lang="en-US" sz="1200" dirty="0"/>
                    </a:p>
                  </a:txBody>
                  <a:tcPr/>
                </a:tc>
                <a:tc>
                  <a:txBody>
                    <a:bodyPr/>
                    <a:lstStyle/>
                    <a:p>
                      <a:r>
                        <a:rPr lang="en-US" sz="1200" dirty="0" smtClean="0"/>
                        <a:t>$925</a:t>
                      </a:r>
                      <a:endParaRPr lang="en-US" sz="1200" dirty="0"/>
                    </a:p>
                  </a:txBody>
                  <a:tcPr/>
                </a:tc>
                <a:extLst>
                  <a:ext uri="{0D108BD9-81ED-4DB2-BD59-A6C34878D82A}">
                    <a16:rowId xmlns:a16="http://schemas.microsoft.com/office/drawing/2014/main" val="204288123"/>
                  </a:ext>
                </a:extLst>
              </a:tr>
              <a:tr h="370840">
                <a:tc>
                  <a:txBody>
                    <a:bodyPr/>
                    <a:lstStyle/>
                    <a:p>
                      <a:r>
                        <a:rPr lang="en-US" sz="1200" b="0" i="0" u="none" strike="noStrike" cap="none" dirty="0" smtClean="0">
                          <a:solidFill>
                            <a:schemeClr val="tx1"/>
                          </a:solidFill>
                          <a:effectLst/>
                          <a:latin typeface="+mn-lt"/>
                          <a:ea typeface="+mn-ea"/>
                          <a:cs typeface="+mn-cs"/>
                          <a:sym typeface="Arial"/>
                        </a:rPr>
                        <a:t>Stop development</a:t>
                      </a:r>
                      <a:endParaRPr lang="en-US" sz="1200" dirty="0"/>
                    </a:p>
                  </a:txBody>
                  <a:tcPr/>
                </a:tc>
                <a:tc>
                  <a:txBody>
                    <a:bodyPr/>
                    <a:lstStyle/>
                    <a:p>
                      <a:r>
                        <a:rPr lang="en-US" sz="1200" b="0" i="0" u="none" strike="noStrike" cap="none" dirty="0" smtClean="0">
                          <a:solidFill>
                            <a:schemeClr val="tx1"/>
                          </a:solidFill>
                          <a:effectLst/>
                          <a:latin typeface="+mn-lt"/>
                          <a:ea typeface="+mn-ea"/>
                          <a:cs typeface="+mn-cs"/>
                          <a:sym typeface="Arial"/>
                        </a:rPr>
                        <a:t>($300) </a:t>
                      </a:r>
                      <a:endParaRPr lang="en-US" sz="1200" dirty="0"/>
                    </a:p>
                  </a:txBody>
                  <a:tcPr/>
                </a:tc>
                <a:tc>
                  <a:txBody>
                    <a:bodyPr/>
                    <a:lstStyle/>
                    <a:p>
                      <a:r>
                        <a:rPr lang="en-US" sz="1200" dirty="0" smtClean="0"/>
                        <a:t>($300)</a:t>
                      </a:r>
                      <a:endParaRPr lang="en-US" sz="1200" dirty="0"/>
                    </a:p>
                  </a:txBody>
                  <a:tcPr/>
                </a:tc>
                <a:tc>
                  <a:txBody>
                    <a:bodyPr/>
                    <a:lstStyle/>
                    <a:p>
                      <a:r>
                        <a:rPr lang="en-US" sz="1200" dirty="0" smtClean="0"/>
                        <a:t>($300)</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($300)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($300)</a:t>
                      </a:r>
                    </a:p>
                  </a:txBody>
                  <a:tcPr/>
                </a:tc>
                <a:extLst>
                  <a:ext uri="{0D108BD9-81ED-4DB2-BD59-A6C34878D82A}">
                    <a16:rowId xmlns:a16="http://schemas.microsoft.com/office/drawing/2014/main" val="2966080493"/>
                  </a:ext>
                </a:extLst>
              </a:tr>
            </a:tbl>
          </a:graphicData>
        </a:graphic>
      </p:graphicFrame>
      <p:sp>
        <p:nvSpPr>
          <p:cNvPr id="487" name="Text placeholder 2"/>
          <p:cNvSpPr txBox="1">
            <a:spLocks noGrp="1"/>
          </p:cNvSpPr>
          <p:nvPr>
            <p:ph type="body" idx="1"/>
          </p:nvPr>
        </p:nvSpPr>
        <p:spPr>
          <a:xfrm>
            <a:off x="457200" y="3715473"/>
            <a:ext cx="8229600" cy="647353"/>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ts val="2400"/>
              <a:buFont typeface="Arial"/>
              <a:buChar char="•"/>
            </a:pPr>
            <a:r>
              <a:rPr lang="en-US" sz="2400" b="0" i="0" u="none" strike="noStrike" cap="none" dirty="0">
                <a:solidFill>
                  <a:srgbClr val="000000"/>
                </a:solidFill>
                <a:latin typeface="+mn-lt"/>
                <a:ea typeface="Arial"/>
                <a:cs typeface="Arial"/>
                <a:sym typeface="Arial"/>
              </a:rPr>
              <a:t>Developing the new drug maximizes the maximum payoff.</a:t>
            </a:r>
            <a:endParaRPr sz="2400" b="0" i="0" u="none" strike="noStrike" cap="none" dirty="0">
              <a:solidFill>
                <a:srgbClr val="000000"/>
              </a:solidFill>
              <a:latin typeface="+mn-lt"/>
              <a:ea typeface="Arial"/>
              <a:cs typeface="Arial"/>
              <a:sym typeface="Arial"/>
            </a:endParaRPr>
          </a:p>
        </p:txBody>
      </p:sp>
      <p:pic>
        <p:nvPicPr>
          <p:cNvPr id="2" name="Picture 1" descr="A table has 2 rows and 2 columns. The columns have the following headings from left to right. Decision and Maximum. The row entries are as follows. Row 1. Develop drug, $3,925. Row 2. Stop development, left parenthesis $300 right parenthesis."/>
          <p:cNvPicPr>
            <a:picLocks noChangeAspect="1"/>
          </p:cNvPicPr>
          <p:nvPr/>
        </p:nvPicPr>
        <p:blipFill>
          <a:blip r:embed="rId3"/>
          <a:stretch>
            <a:fillRect/>
          </a:stretch>
        </p:blipFill>
        <p:spPr>
          <a:xfrm>
            <a:off x="685800" y="4653064"/>
            <a:ext cx="7480440" cy="123759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Conservative Strategy (Maximin)</a:t>
            </a:r>
            <a:endParaRPr sz="3600" b="1" i="0" u="none" strike="noStrike" cap="none" dirty="0">
              <a:solidFill>
                <a:srgbClr val="007FA3"/>
              </a:solidFill>
              <a:latin typeface="+mj-lt"/>
              <a:ea typeface="Arial"/>
              <a:cs typeface="Arial"/>
              <a:sym typeface="Arial"/>
            </a:endParaRPr>
          </a:p>
        </p:txBody>
      </p:sp>
      <p:graphicFrame>
        <p:nvGraphicFramePr>
          <p:cNvPr id="7" name="Table 6"/>
          <p:cNvGraphicFramePr>
            <a:graphicFrameLocks noGrp="1"/>
          </p:cNvGraphicFramePr>
          <p:nvPr>
            <p:extLst>
              <p:ext uri="{D42A27DB-BD31-4B8C-83A1-F6EECF244321}">
                <p14:modId xmlns:p14="http://schemas.microsoft.com/office/powerpoint/2010/main" val="707610135"/>
              </p:ext>
            </p:extLst>
          </p:nvPr>
        </p:nvGraphicFramePr>
        <p:xfrm>
          <a:off x="786512" y="1836838"/>
          <a:ext cx="7801098" cy="1651000"/>
        </p:xfrm>
        <a:graphic>
          <a:graphicData uri="http://schemas.openxmlformats.org/drawingml/2006/table">
            <a:tbl>
              <a:tblPr firstRow="1" bandRow="1">
                <a:tableStyleId>{5940675A-B579-460E-94D1-54222C63F5DA}</a:tableStyleId>
              </a:tblPr>
              <a:tblGrid>
                <a:gridCol w="1300183">
                  <a:extLst>
                    <a:ext uri="{9D8B030D-6E8A-4147-A177-3AD203B41FA5}">
                      <a16:colId xmlns:a16="http://schemas.microsoft.com/office/drawing/2014/main" val="2773103400"/>
                    </a:ext>
                  </a:extLst>
                </a:gridCol>
                <a:gridCol w="1300183">
                  <a:extLst>
                    <a:ext uri="{9D8B030D-6E8A-4147-A177-3AD203B41FA5}">
                      <a16:colId xmlns:a16="http://schemas.microsoft.com/office/drawing/2014/main" val="2225355822"/>
                    </a:ext>
                  </a:extLst>
                </a:gridCol>
                <a:gridCol w="1300183">
                  <a:extLst>
                    <a:ext uri="{9D8B030D-6E8A-4147-A177-3AD203B41FA5}">
                      <a16:colId xmlns:a16="http://schemas.microsoft.com/office/drawing/2014/main" val="1412758104"/>
                    </a:ext>
                  </a:extLst>
                </a:gridCol>
                <a:gridCol w="1300183">
                  <a:extLst>
                    <a:ext uri="{9D8B030D-6E8A-4147-A177-3AD203B41FA5}">
                      <a16:colId xmlns:a16="http://schemas.microsoft.com/office/drawing/2014/main" val="3849372244"/>
                    </a:ext>
                  </a:extLst>
                </a:gridCol>
                <a:gridCol w="1300183">
                  <a:extLst>
                    <a:ext uri="{9D8B030D-6E8A-4147-A177-3AD203B41FA5}">
                      <a16:colId xmlns:a16="http://schemas.microsoft.com/office/drawing/2014/main" val="393565225"/>
                    </a:ext>
                  </a:extLst>
                </a:gridCol>
                <a:gridCol w="1300183">
                  <a:extLst>
                    <a:ext uri="{9D8B030D-6E8A-4147-A177-3AD203B41FA5}">
                      <a16:colId xmlns:a16="http://schemas.microsoft.com/office/drawing/2014/main" val="917997"/>
                    </a:ext>
                  </a:extLst>
                </a:gridCol>
              </a:tblGrid>
              <a:tr h="370840">
                <a:tc>
                  <a:txBody>
                    <a:bodyPr/>
                    <a:lstStyle/>
                    <a:p>
                      <a:r>
                        <a:rPr lang="en-US" sz="100" dirty="0" smtClean="0">
                          <a:solidFill>
                            <a:schemeClr val="bg1"/>
                          </a:solidFill>
                        </a:rPr>
                        <a:t>blank</a:t>
                      </a:r>
                      <a:endParaRPr lang="en-US" sz="100" dirty="0">
                        <a:solidFill>
                          <a:schemeClr val="bg1"/>
                        </a:solidFill>
                      </a:endParaRPr>
                    </a:p>
                  </a:txBody>
                  <a:tcPr/>
                </a:tc>
                <a:tc>
                  <a:txBody>
                    <a:bodyPr/>
                    <a:lstStyle/>
                    <a:p>
                      <a:r>
                        <a:rPr lang="en-US" sz="1200" b="1" i="0" u="none" strike="noStrike" cap="none" dirty="0" smtClean="0">
                          <a:solidFill>
                            <a:schemeClr val="tx1"/>
                          </a:solidFill>
                          <a:effectLst/>
                          <a:latin typeface="+mn-lt"/>
                          <a:ea typeface="+mn-ea"/>
                          <a:cs typeface="+mn-cs"/>
                          <a:sym typeface="Arial"/>
                        </a:rPr>
                        <a:t>Unsuccessful </a:t>
                      </a:r>
                    </a:p>
                    <a:p>
                      <a:r>
                        <a:rPr lang="en-US" sz="1200" b="1" i="0" u="none" strike="noStrike" cap="none" dirty="0" smtClean="0">
                          <a:solidFill>
                            <a:schemeClr val="tx1"/>
                          </a:solidFill>
                          <a:effectLst/>
                          <a:latin typeface="+mn-lt"/>
                          <a:ea typeface="+mn-ea"/>
                          <a:cs typeface="+mn-cs"/>
                          <a:sym typeface="Arial"/>
                        </a:rPr>
                        <a:t>Clinical Trials</a:t>
                      </a:r>
                    </a:p>
                  </a:txBody>
                  <a:tcPr/>
                </a:tc>
                <a:tc>
                  <a:txBody>
                    <a:bodyPr/>
                    <a:lstStyle/>
                    <a:p>
                      <a:r>
                        <a:rPr lang="en-US" sz="1200" b="1" i="0" u="none" strike="noStrike" cap="none" dirty="0" smtClean="0">
                          <a:solidFill>
                            <a:schemeClr val="tx1"/>
                          </a:solidFill>
                          <a:effectLst/>
                          <a:latin typeface="+mn-lt"/>
                          <a:ea typeface="+mn-ea"/>
                          <a:cs typeface="+mn-cs"/>
                          <a:sym typeface="Arial"/>
                        </a:rPr>
                        <a:t>Successful Clinical Trials; No F</a:t>
                      </a:r>
                      <a:r>
                        <a:rPr lang="en-US" sz="100" b="1" i="0" u="none" strike="noStrike" cap="none" dirty="0" smtClean="0">
                          <a:solidFill>
                            <a:schemeClr val="tx1"/>
                          </a:solidFill>
                          <a:effectLst/>
                          <a:latin typeface="+mn-lt"/>
                          <a:ea typeface="+mn-ea"/>
                          <a:cs typeface="+mn-cs"/>
                          <a:sym typeface="Arial"/>
                        </a:rPr>
                        <a:t> </a:t>
                      </a:r>
                      <a:r>
                        <a:rPr lang="en-US" sz="1200" b="1" i="0" u="none" strike="noStrike" cap="none" dirty="0" smtClean="0">
                          <a:solidFill>
                            <a:schemeClr val="tx1"/>
                          </a:solidFill>
                          <a:effectLst/>
                          <a:latin typeface="+mn-lt"/>
                          <a:ea typeface="+mn-ea"/>
                          <a:cs typeface="+mn-cs"/>
                          <a:sym typeface="Arial"/>
                        </a:rPr>
                        <a:t>D</a:t>
                      </a:r>
                      <a:r>
                        <a:rPr lang="en-US" sz="100" b="1" i="0" u="none" strike="noStrike" cap="none" dirty="0" smtClean="0">
                          <a:solidFill>
                            <a:schemeClr val="tx1"/>
                          </a:solidFill>
                          <a:effectLst/>
                          <a:latin typeface="+mn-lt"/>
                          <a:ea typeface="+mn-ea"/>
                          <a:cs typeface="+mn-cs"/>
                          <a:sym typeface="Arial"/>
                        </a:rPr>
                        <a:t> </a:t>
                      </a:r>
                      <a:r>
                        <a:rPr lang="en-US" sz="1200" b="1" i="0" u="none" strike="noStrike" cap="none" dirty="0" smtClean="0">
                          <a:solidFill>
                            <a:schemeClr val="tx1"/>
                          </a:solidFill>
                          <a:effectLst/>
                          <a:latin typeface="+mn-lt"/>
                          <a:ea typeface="+mn-ea"/>
                          <a:cs typeface="+mn-cs"/>
                          <a:sym typeface="Arial"/>
                        </a:rPr>
                        <a:t>A </a:t>
                      </a:r>
                    </a:p>
                    <a:p>
                      <a:r>
                        <a:rPr lang="en-US" sz="1200" b="1" i="0" u="none" strike="noStrike" cap="none" dirty="0" smtClean="0">
                          <a:solidFill>
                            <a:schemeClr val="tx1"/>
                          </a:solidFill>
                          <a:effectLst/>
                          <a:latin typeface="+mn-lt"/>
                          <a:ea typeface="+mn-ea"/>
                          <a:cs typeface="+mn-cs"/>
                          <a:sym typeface="Arial"/>
                        </a:rPr>
                        <a:t>Approval</a:t>
                      </a:r>
                    </a:p>
                  </a:txBody>
                  <a:tcPr/>
                </a:tc>
                <a:tc>
                  <a:txBody>
                    <a:bodyPr/>
                    <a:lstStyle/>
                    <a:p>
                      <a:r>
                        <a:rPr lang="en-US" sz="1200" b="1" i="0" u="none" strike="noStrike" cap="none" dirty="0" smtClean="0">
                          <a:solidFill>
                            <a:schemeClr val="tx1"/>
                          </a:solidFill>
                          <a:effectLst/>
                          <a:latin typeface="+mn-lt"/>
                          <a:ea typeface="+mn-ea"/>
                          <a:cs typeface="+mn-cs"/>
                          <a:sym typeface="Arial"/>
                        </a:rPr>
                        <a:t>Successful Trials and Approval; </a:t>
                      </a:r>
                    </a:p>
                    <a:p>
                      <a:r>
                        <a:rPr lang="en-US" sz="1200" b="1" i="0" u="none" strike="noStrike" cap="none" dirty="0" smtClean="0">
                          <a:solidFill>
                            <a:schemeClr val="tx1"/>
                          </a:solidFill>
                          <a:effectLst/>
                          <a:latin typeface="+mn-lt"/>
                          <a:ea typeface="+mn-ea"/>
                          <a:cs typeface="+mn-cs"/>
                          <a:sym typeface="Arial"/>
                        </a:rPr>
                        <a:t>Large Market </a:t>
                      </a:r>
                    </a:p>
                  </a:txBody>
                  <a:tcPr/>
                </a:tc>
                <a:tc>
                  <a:txBody>
                    <a:bodyPr/>
                    <a:lstStyle/>
                    <a:p>
                      <a:r>
                        <a:rPr lang="en-US" sz="1200" b="1" i="0" u="none" strike="noStrike" cap="none" dirty="0" smtClean="0">
                          <a:solidFill>
                            <a:schemeClr val="tx1"/>
                          </a:solidFill>
                          <a:effectLst/>
                          <a:latin typeface="+mn-lt"/>
                          <a:ea typeface="+mn-ea"/>
                          <a:cs typeface="+mn-cs"/>
                          <a:sym typeface="Arial"/>
                        </a:rPr>
                        <a:t>Successful Trials and Approval; </a:t>
                      </a:r>
                    </a:p>
                    <a:p>
                      <a:r>
                        <a:rPr lang="en-US" sz="1200" b="1" i="0" u="none" strike="noStrike" cap="none" dirty="0" smtClean="0">
                          <a:solidFill>
                            <a:schemeClr val="tx1"/>
                          </a:solidFill>
                          <a:effectLst/>
                          <a:latin typeface="+mn-lt"/>
                          <a:ea typeface="+mn-ea"/>
                          <a:cs typeface="+mn-cs"/>
                          <a:sym typeface="Arial"/>
                        </a:rPr>
                        <a:t>Medium Market </a:t>
                      </a:r>
                    </a:p>
                  </a:txBody>
                  <a:tcPr/>
                </a:tc>
                <a:tc>
                  <a:txBody>
                    <a:bodyPr/>
                    <a:lstStyle/>
                    <a:p>
                      <a:r>
                        <a:rPr lang="en-US" sz="1200" b="1" i="0" u="none" strike="noStrike" cap="none" dirty="0" smtClean="0">
                          <a:solidFill>
                            <a:schemeClr val="tx1"/>
                          </a:solidFill>
                          <a:effectLst/>
                          <a:latin typeface="+mn-lt"/>
                          <a:ea typeface="+mn-ea"/>
                          <a:cs typeface="+mn-cs"/>
                          <a:sym typeface="Arial"/>
                        </a:rPr>
                        <a:t>Successful Trials and Approval; </a:t>
                      </a:r>
                    </a:p>
                    <a:p>
                      <a:r>
                        <a:rPr lang="en-US" sz="1200" b="1" i="0" u="none" strike="noStrike" cap="none" dirty="0" smtClean="0">
                          <a:solidFill>
                            <a:schemeClr val="tx1"/>
                          </a:solidFill>
                          <a:effectLst/>
                          <a:latin typeface="+mn-lt"/>
                          <a:ea typeface="+mn-ea"/>
                          <a:cs typeface="+mn-cs"/>
                          <a:sym typeface="Arial"/>
                        </a:rPr>
                        <a:t>Small Market </a:t>
                      </a:r>
                    </a:p>
                  </a:txBody>
                  <a:tcPr/>
                </a:tc>
                <a:extLst>
                  <a:ext uri="{0D108BD9-81ED-4DB2-BD59-A6C34878D82A}">
                    <a16:rowId xmlns:a16="http://schemas.microsoft.com/office/drawing/2014/main" val="128339908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smtClean="0">
                          <a:solidFill>
                            <a:schemeClr val="tx1"/>
                          </a:solidFill>
                          <a:effectLst/>
                          <a:latin typeface="+mn-lt"/>
                          <a:ea typeface="+mn-ea"/>
                          <a:cs typeface="+mn-cs"/>
                          <a:sym typeface="Arial"/>
                        </a:rPr>
                        <a:t>Develop drug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smtClean="0">
                          <a:solidFill>
                            <a:schemeClr val="tx1"/>
                          </a:solidFill>
                          <a:effectLst/>
                          <a:latin typeface="+mn-lt"/>
                          <a:ea typeface="+mn-ea"/>
                          <a:cs typeface="+mn-cs"/>
                          <a:sym typeface="Arial"/>
                        </a:rPr>
                        <a:t>($550) </a:t>
                      </a:r>
                    </a:p>
                  </a:txBody>
                  <a:tcPr/>
                </a:tc>
                <a:tc>
                  <a:txBody>
                    <a:bodyPr/>
                    <a:lstStyle/>
                    <a:p>
                      <a:r>
                        <a:rPr lang="en-US" sz="1200" b="0" i="0" u="none" strike="noStrike" cap="none" dirty="0" smtClean="0">
                          <a:solidFill>
                            <a:schemeClr val="tx1"/>
                          </a:solidFill>
                          <a:effectLst/>
                          <a:latin typeface="+mn-lt"/>
                          <a:ea typeface="+mn-ea"/>
                          <a:cs typeface="+mn-cs"/>
                          <a:sym typeface="Arial"/>
                        </a:rPr>
                        <a:t>($575) </a:t>
                      </a:r>
                      <a:endParaRPr lang="en-US" sz="1200" dirty="0"/>
                    </a:p>
                  </a:txBody>
                  <a:tcPr/>
                </a:tc>
                <a:tc>
                  <a:txBody>
                    <a:bodyPr/>
                    <a:lstStyle/>
                    <a:p>
                      <a:r>
                        <a:rPr lang="en-US" sz="1200" dirty="0" smtClean="0"/>
                        <a:t>$3,925</a:t>
                      </a:r>
                      <a:endParaRPr lang="en-US" sz="1200" dirty="0"/>
                    </a:p>
                  </a:txBody>
                  <a:tcPr/>
                </a:tc>
                <a:tc>
                  <a:txBody>
                    <a:bodyPr/>
                    <a:lstStyle/>
                    <a:p>
                      <a:r>
                        <a:rPr lang="en-US" sz="1200" dirty="0" smtClean="0"/>
                        <a:t>$1,625</a:t>
                      </a:r>
                      <a:endParaRPr lang="en-US" sz="1200" dirty="0"/>
                    </a:p>
                  </a:txBody>
                  <a:tcPr/>
                </a:tc>
                <a:tc>
                  <a:txBody>
                    <a:bodyPr/>
                    <a:lstStyle/>
                    <a:p>
                      <a:r>
                        <a:rPr lang="en-US" sz="1200" dirty="0" smtClean="0"/>
                        <a:t>$925</a:t>
                      </a:r>
                      <a:endParaRPr lang="en-US" sz="1200" dirty="0"/>
                    </a:p>
                  </a:txBody>
                  <a:tcPr/>
                </a:tc>
                <a:extLst>
                  <a:ext uri="{0D108BD9-81ED-4DB2-BD59-A6C34878D82A}">
                    <a16:rowId xmlns:a16="http://schemas.microsoft.com/office/drawing/2014/main" val="204288123"/>
                  </a:ext>
                </a:extLst>
              </a:tr>
              <a:tr h="370840">
                <a:tc>
                  <a:txBody>
                    <a:bodyPr/>
                    <a:lstStyle/>
                    <a:p>
                      <a:r>
                        <a:rPr lang="en-US" sz="1200" b="0" i="0" u="none" strike="noStrike" cap="none" dirty="0" smtClean="0">
                          <a:solidFill>
                            <a:schemeClr val="tx1"/>
                          </a:solidFill>
                          <a:effectLst/>
                          <a:latin typeface="+mn-lt"/>
                          <a:ea typeface="+mn-ea"/>
                          <a:cs typeface="+mn-cs"/>
                          <a:sym typeface="Arial"/>
                        </a:rPr>
                        <a:t>Stop development</a:t>
                      </a:r>
                      <a:endParaRPr lang="en-US" sz="1200" dirty="0"/>
                    </a:p>
                  </a:txBody>
                  <a:tcPr/>
                </a:tc>
                <a:tc>
                  <a:txBody>
                    <a:bodyPr/>
                    <a:lstStyle/>
                    <a:p>
                      <a:r>
                        <a:rPr lang="en-US" sz="1200" b="0" i="0" u="none" strike="noStrike" cap="none" dirty="0" smtClean="0">
                          <a:solidFill>
                            <a:schemeClr val="tx1"/>
                          </a:solidFill>
                          <a:effectLst/>
                          <a:latin typeface="+mn-lt"/>
                          <a:ea typeface="+mn-ea"/>
                          <a:cs typeface="+mn-cs"/>
                          <a:sym typeface="Arial"/>
                        </a:rPr>
                        <a:t>($300) </a:t>
                      </a:r>
                      <a:endParaRPr lang="en-US" sz="1200" dirty="0"/>
                    </a:p>
                  </a:txBody>
                  <a:tcPr/>
                </a:tc>
                <a:tc>
                  <a:txBody>
                    <a:bodyPr/>
                    <a:lstStyle/>
                    <a:p>
                      <a:r>
                        <a:rPr lang="en-US" sz="1200" dirty="0" smtClean="0"/>
                        <a:t>($300)</a:t>
                      </a:r>
                      <a:endParaRPr lang="en-US" sz="1200" dirty="0"/>
                    </a:p>
                  </a:txBody>
                  <a:tcPr/>
                </a:tc>
                <a:tc>
                  <a:txBody>
                    <a:bodyPr/>
                    <a:lstStyle/>
                    <a:p>
                      <a:r>
                        <a:rPr lang="en-US" sz="1200" dirty="0" smtClean="0"/>
                        <a:t>($300)</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($300)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($300)</a:t>
                      </a:r>
                    </a:p>
                  </a:txBody>
                  <a:tcPr/>
                </a:tc>
                <a:extLst>
                  <a:ext uri="{0D108BD9-81ED-4DB2-BD59-A6C34878D82A}">
                    <a16:rowId xmlns:a16="http://schemas.microsoft.com/office/drawing/2014/main" val="2966080493"/>
                  </a:ext>
                </a:extLst>
              </a:tr>
            </a:tbl>
          </a:graphicData>
        </a:graphic>
      </p:graphicFrame>
      <p:sp>
        <p:nvSpPr>
          <p:cNvPr id="495" name="Text placeholder 2"/>
          <p:cNvSpPr txBox="1">
            <a:spLocks noGrp="1"/>
          </p:cNvSpPr>
          <p:nvPr>
            <p:ph type="body" idx="1"/>
          </p:nvPr>
        </p:nvSpPr>
        <p:spPr>
          <a:xfrm>
            <a:off x="457199" y="3657599"/>
            <a:ext cx="8229600" cy="932862"/>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ts val="2400"/>
              <a:buFont typeface="Arial"/>
              <a:buChar char="•"/>
            </a:pPr>
            <a:r>
              <a:rPr lang="en-US" sz="2400" b="0" i="0" u="none" strike="noStrike" cap="none" dirty="0">
                <a:solidFill>
                  <a:srgbClr val="000000"/>
                </a:solidFill>
                <a:latin typeface="+mn-lt"/>
                <a:ea typeface="Arial"/>
                <a:cs typeface="Arial"/>
                <a:sym typeface="Arial"/>
              </a:rPr>
              <a:t>Stopping development of the new drug maximizes the minimum payoff.</a:t>
            </a:r>
            <a:endParaRPr sz="2400" b="0" i="0" u="none" strike="noStrike" cap="none" dirty="0">
              <a:solidFill>
                <a:srgbClr val="000000"/>
              </a:solidFill>
              <a:latin typeface="+mn-lt"/>
              <a:ea typeface="Arial"/>
              <a:cs typeface="Arial"/>
              <a:sym typeface="Arial"/>
            </a:endParaRPr>
          </a:p>
        </p:txBody>
      </p:sp>
      <p:pic>
        <p:nvPicPr>
          <p:cNvPr id="2" name="Picture 1" descr="A table has two rows and two columns. The columns have the following headings from left to right. Decision and Minimum. The row entries are as follows. Row 1. Develop drug, left parenthesis $575 right parenthesis. Row 2. Stop development, left parenthesis $300 right parenthesis. An arrow points toward the second row."/>
          <p:cNvPicPr>
            <a:picLocks noChangeAspect="1"/>
          </p:cNvPicPr>
          <p:nvPr/>
        </p:nvPicPr>
        <p:blipFill>
          <a:blip r:embed="rId3"/>
          <a:stretch>
            <a:fillRect/>
          </a:stretch>
        </p:blipFill>
        <p:spPr>
          <a:xfrm>
            <a:off x="786512" y="4760222"/>
            <a:ext cx="7480440" cy="123759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Opportunity Loss Strategy</a:t>
            </a:r>
            <a:endParaRPr sz="3600" b="1" i="0" u="none" strike="noStrike" cap="none" dirty="0">
              <a:solidFill>
                <a:srgbClr val="007FA3"/>
              </a:solidFill>
              <a:latin typeface="+mj-lt"/>
              <a:ea typeface="Arial"/>
              <a:cs typeface="Arial"/>
              <a:sym typeface="Arial"/>
            </a:endParaRPr>
          </a:p>
        </p:txBody>
      </p:sp>
      <p:graphicFrame>
        <p:nvGraphicFramePr>
          <p:cNvPr id="8" name="Table 7"/>
          <p:cNvGraphicFramePr>
            <a:graphicFrameLocks noGrp="1"/>
          </p:cNvGraphicFramePr>
          <p:nvPr>
            <p:extLst>
              <p:ext uri="{D42A27DB-BD31-4B8C-83A1-F6EECF244321}">
                <p14:modId xmlns:p14="http://schemas.microsoft.com/office/powerpoint/2010/main" val="3078002139"/>
              </p:ext>
            </p:extLst>
          </p:nvPr>
        </p:nvGraphicFramePr>
        <p:xfrm>
          <a:off x="743347" y="1747831"/>
          <a:ext cx="7801098" cy="1651000"/>
        </p:xfrm>
        <a:graphic>
          <a:graphicData uri="http://schemas.openxmlformats.org/drawingml/2006/table">
            <a:tbl>
              <a:tblPr firstRow="1" bandRow="1">
                <a:tableStyleId>{5940675A-B579-460E-94D1-54222C63F5DA}</a:tableStyleId>
              </a:tblPr>
              <a:tblGrid>
                <a:gridCol w="1300183">
                  <a:extLst>
                    <a:ext uri="{9D8B030D-6E8A-4147-A177-3AD203B41FA5}">
                      <a16:colId xmlns:a16="http://schemas.microsoft.com/office/drawing/2014/main" val="2773103400"/>
                    </a:ext>
                  </a:extLst>
                </a:gridCol>
                <a:gridCol w="1300183">
                  <a:extLst>
                    <a:ext uri="{9D8B030D-6E8A-4147-A177-3AD203B41FA5}">
                      <a16:colId xmlns:a16="http://schemas.microsoft.com/office/drawing/2014/main" val="2225355822"/>
                    </a:ext>
                  </a:extLst>
                </a:gridCol>
                <a:gridCol w="1300183">
                  <a:extLst>
                    <a:ext uri="{9D8B030D-6E8A-4147-A177-3AD203B41FA5}">
                      <a16:colId xmlns:a16="http://schemas.microsoft.com/office/drawing/2014/main" val="1412758104"/>
                    </a:ext>
                  </a:extLst>
                </a:gridCol>
                <a:gridCol w="1300183">
                  <a:extLst>
                    <a:ext uri="{9D8B030D-6E8A-4147-A177-3AD203B41FA5}">
                      <a16:colId xmlns:a16="http://schemas.microsoft.com/office/drawing/2014/main" val="3849372244"/>
                    </a:ext>
                  </a:extLst>
                </a:gridCol>
                <a:gridCol w="1300183">
                  <a:extLst>
                    <a:ext uri="{9D8B030D-6E8A-4147-A177-3AD203B41FA5}">
                      <a16:colId xmlns:a16="http://schemas.microsoft.com/office/drawing/2014/main" val="393565225"/>
                    </a:ext>
                  </a:extLst>
                </a:gridCol>
                <a:gridCol w="1300183">
                  <a:extLst>
                    <a:ext uri="{9D8B030D-6E8A-4147-A177-3AD203B41FA5}">
                      <a16:colId xmlns:a16="http://schemas.microsoft.com/office/drawing/2014/main" val="917997"/>
                    </a:ext>
                  </a:extLst>
                </a:gridCol>
              </a:tblGrid>
              <a:tr h="370840">
                <a:tc>
                  <a:txBody>
                    <a:bodyPr/>
                    <a:lstStyle/>
                    <a:p>
                      <a:r>
                        <a:rPr lang="en-US" sz="1200" dirty="0" smtClean="0">
                          <a:solidFill>
                            <a:schemeClr val="bg1"/>
                          </a:solidFill>
                        </a:rPr>
                        <a:t>blank</a:t>
                      </a:r>
                      <a:endParaRPr lang="en-US" sz="1200" dirty="0">
                        <a:solidFill>
                          <a:schemeClr val="bg1"/>
                        </a:solidFill>
                      </a:endParaRPr>
                    </a:p>
                  </a:txBody>
                  <a:tcPr/>
                </a:tc>
                <a:tc>
                  <a:txBody>
                    <a:bodyPr/>
                    <a:lstStyle/>
                    <a:p>
                      <a:r>
                        <a:rPr lang="en-US" sz="1200" b="1" i="0" u="none" strike="noStrike" cap="none" dirty="0" smtClean="0">
                          <a:solidFill>
                            <a:schemeClr val="tx1"/>
                          </a:solidFill>
                          <a:effectLst/>
                          <a:latin typeface="+mn-lt"/>
                          <a:ea typeface="+mn-ea"/>
                          <a:cs typeface="+mn-cs"/>
                          <a:sym typeface="Arial"/>
                        </a:rPr>
                        <a:t>Unsuccessful </a:t>
                      </a:r>
                    </a:p>
                    <a:p>
                      <a:r>
                        <a:rPr lang="en-US" sz="1200" b="1" i="0" u="none" strike="noStrike" cap="none" dirty="0" smtClean="0">
                          <a:solidFill>
                            <a:schemeClr val="tx1"/>
                          </a:solidFill>
                          <a:effectLst/>
                          <a:latin typeface="+mn-lt"/>
                          <a:ea typeface="+mn-ea"/>
                          <a:cs typeface="+mn-cs"/>
                          <a:sym typeface="Arial"/>
                        </a:rPr>
                        <a:t>Clinical Trials</a:t>
                      </a:r>
                    </a:p>
                  </a:txBody>
                  <a:tcPr/>
                </a:tc>
                <a:tc>
                  <a:txBody>
                    <a:bodyPr/>
                    <a:lstStyle/>
                    <a:p>
                      <a:r>
                        <a:rPr lang="en-US" sz="1200" b="1" i="0" u="none" strike="noStrike" cap="none" dirty="0" smtClean="0">
                          <a:solidFill>
                            <a:schemeClr val="tx1"/>
                          </a:solidFill>
                          <a:effectLst/>
                          <a:latin typeface="+mn-lt"/>
                          <a:ea typeface="+mn-ea"/>
                          <a:cs typeface="+mn-cs"/>
                          <a:sym typeface="Arial"/>
                        </a:rPr>
                        <a:t>Successful Clinical Trials; No F</a:t>
                      </a:r>
                      <a:r>
                        <a:rPr lang="en-US" sz="100" b="1" i="0" u="none" strike="noStrike" cap="none" dirty="0" smtClean="0">
                          <a:solidFill>
                            <a:schemeClr val="tx1"/>
                          </a:solidFill>
                          <a:effectLst/>
                          <a:latin typeface="+mn-lt"/>
                          <a:ea typeface="+mn-ea"/>
                          <a:cs typeface="+mn-cs"/>
                          <a:sym typeface="Arial"/>
                        </a:rPr>
                        <a:t> </a:t>
                      </a:r>
                      <a:r>
                        <a:rPr lang="en-US" sz="1200" b="1" i="0" u="none" strike="noStrike" cap="none" dirty="0" smtClean="0">
                          <a:solidFill>
                            <a:schemeClr val="tx1"/>
                          </a:solidFill>
                          <a:effectLst/>
                          <a:latin typeface="+mn-lt"/>
                          <a:ea typeface="+mn-ea"/>
                          <a:cs typeface="+mn-cs"/>
                          <a:sym typeface="Arial"/>
                        </a:rPr>
                        <a:t>D</a:t>
                      </a:r>
                      <a:r>
                        <a:rPr lang="en-US" sz="100" b="1" i="0" u="none" strike="noStrike" cap="none" dirty="0" smtClean="0">
                          <a:solidFill>
                            <a:schemeClr val="tx1"/>
                          </a:solidFill>
                          <a:effectLst/>
                          <a:latin typeface="+mn-lt"/>
                          <a:ea typeface="+mn-ea"/>
                          <a:cs typeface="+mn-cs"/>
                          <a:sym typeface="Arial"/>
                        </a:rPr>
                        <a:t> </a:t>
                      </a:r>
                      <a:r>
                        <a:rPr lang="en-US" sz="1200" b="1" i="0" u="none" strike="noStrike" cap="none" dirty="0" smtClean="0">
                          <a:solidFill>
                            <a:schemeClr val="tx1"/>
                          </a:solidFill>
                          <a:effectLst/>
                          <a:latin typeface="+mn-lt"/>
                          <a:ea typeface="+mn-ea"/>
                          <a:cs typeface="+mn-cs"/>
                          <a:sym typeface="Arial"/>
                        </a:rPr>
                        <a:t>A </a:t>
                      </a:r>
                    </a:p>
                    <a:p>
                      <a:r>
                        <a:rPr lang="en-US" sz="1200" b="1" i="0" u="none" strike="noStrike" cap="none" dirty="0" smtClean="0">
                          <a:solidFill>
                            <a:schemeClr val="tx1"/>
                          </a:solidFill>
                          <a:effectLst/>
                          <a:latin typeface="+mn-lt"/>
                          <a:ea typeface="+mn-ea"/>
                          <a:cs typeface="+mn-cs"/>
                          <a:sym typeface="Arial"/>
                        </a:rPr>
                        <a:t>Approval</a:t>
                      </a:r>
                    </a:p>
                  </a:txBody>
                  <a:tcPr/>
                </a:tc>
                <a:tc>
                  <a:txBody>
                    <a:bodyPr/>
                    <a:lstStyle/>
                    <a:p>
                      <a:r>
                        <a:rPr lang="en-US" sz="1200" b="1" i="0" u="none" strike="noStrike" cap="none" dirty="0" smtClean="0">
                          <a:solidFill>
                            <a:schemeClr val="tx1"/>
                          </a:solidFill>
                          <a:effectLst/>
                          <a:latin typeface="+mn-lt"/>
                          <a:ea typeface="+mn-ea"/>
                          <a:cs typeface="+mn-cs"/>
                          <a:sym typeface="Arial"/>
                        </a:rPr>
                        <a:t>Successful Trials and Approval; </a:t>
                      </a:r>
                    </a:p>
                    <a:p>
                      <a:r>
                        <a:rPr lang="en-US" sz="1200" b="1" i="0" u="none" strike="noStrike" cap="none" dirty="0" smtClean="0">
                          <a:solidFill>
                            <a:schemeClr val="tx1"/>
                          </a:solidFill>
                          <a:effectLst/>
                          <a:latin typeface="+mn-lt"/>
                          <a:ea typeface="+mn-ea"/>
                          <a:cs typeface="+mn-cs"/>
                          <a:sym typeface="Arial"/>
                        </a:rPr>
                        <a:t>Large Market </a:t>
                      </a:r>
                    </a:p>
                  </a:txBody>
                  <a:tcPr/>
                </a:tc>
                <a:tc>
                  <a:txBody>
                    <a:bodyPr/>
                    <a:lstStyle/>
                    <a:p>
                      <a:r>
                        <a:rPr lang="en-US" sz="1200" b="1" i="0" u="none" strike="noStrike" cap="none" dirty="0" smtClean="0">
                          <a:solidFill>
                            <a:schemeClr val="tx1"/>
                          </a:solidFill>
                          <a:effectLst/>
                          <a:latin typeface="+mn-lt"/>
                          <a:ea typeface="+mn-ea"/>
                          <a:cs typeface="+mn-cs"/>
                          <a:sym typeface="Arial"/>
                        </a:rPr>
                        <a:t>Successful Trials and Approval; </a:t>
                      </a:r>
                    </a:p>
                    <a:p>
                      <a:r>
                        <a:rPr lang="en-US" sz="1200" b="1" i="0" u="none" strike="noStrike" cap="none" dirty="0" smtClean="0">
                          <a:solidFill>
                            <a:schemeClr val="tx1"/>
                          </a:solidFill>
                          <a:effectLst/>
                          <a:latin typeface="+mn-lt"/>
                          <a:ea typeface="+mn-ea"/>
                          <a:cs typeface="+mn-cs"/>
                          <a:sym typeface="Arial"/>
                        </a:rPr>
                        <a:t>Medium Market </a:t>
                      </a:r>
                    </a:p>
                  </a:txBody>
                  <a:tcPr/>
                </a:tc>
                <a:tc>
                  <a:txBody>
                    <a:bodyPr/>
                    <a:lstStyle/>
                    <a:p>
                      <a:r>
                        <a:rPr lang="en-US" sz="1200" b="1" i="0" u="none" strike="noStrike" cap="none" dirty="0" smtClean="0">
                          <a:solidFill>
                            <a:schemeClr val="tx1"/>
                          </a:solidFill>
                          <a:effectLst/>
                          <a:latin typeface="+mn-lt"/>
                          <a:ea typeface="+mn-ea"/>
                          <a:cs typeface="+mn-cs"/>
                          <a:sym typeface="Arial"/>
                        </a:rPr>
                        <a:t>Successful Trials and Approval; </a:t>
                      </a:r>
                    </a:p>
                    <a:p>
                      <a:r>
                        <a:rPr lang="en-US" sz="1200" b="1" i="0" u="none" strike="noStrike" cap="none" dirty="0" smtClean="0">
                          <a:solidFill>
                            <a:schemeClr val="tx1"/>
                          </a:solidFill>
                          <a:effectLst/>
                          <a:latin typeface="+mn-lt"/>
                          <a:ea typeface="+mn-ea"/>
                          <a:cs typeface="+mn-cs"/>
                          <a:sym typeface="Arial"/>
                        </a:rPr>
                        <a:t>Small Market </a:t>
                      </a:r>
                    </a:p>
                  </a:txBody>
                  <a:tcPr/>
                </a:tc>
                <a:extLst>
                  <a:ext uri="{0D108BD9-81ED-4DB2-BD59-A6C34878D82A}">
                    <a16:rowId xmlns:a16="http://schemas.microsoft.com/office/drawing/2014/main" val="128339908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smtClean="0">
                          <a:solidFill>
                            <a:schemeClr val="tx1"/>
                          </a:solidFill>
                          <a:effectLst/>
                          <a:latin typeface="+mn-lt"/>
                          <a:ea typeface="+mn-ea"/>
                          <a:cs typeface="+mn-cs"/>
                          <a:sym typeface="Arial"/>
                        </a:rPr>
                        <a:t>Develop drug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smtClean="0">
                          <a:solidFill>
                            <a:schemeClr val="tx1"/>
                          </a:solidFill>
                          <a:effectLst/>
                          <a:latin typeface="+mn-lt"/>
                          <a:ea typeface="+mn-ea"/>
                          <a:cs typeface="+mn-cs"/>
                          <a:sym typeface="Arial"/>
                        </a:rPr>
                        <a:t>($550) </a:t>
                      </a:r>
                    </a:p>
                  </a:txBody>
                  <a:tcPr/>
                </a:tc>
                <a:tc>
                  <a:txBody>
                    <a:bodyPr/>
                    <a:lstStyle/>
                    <a:p>
                      <a:r>
                        <a:rPr lang="en-US" sz="1200" b="0" i="0" u="none" strike="noStrike" cap="none" dirty="0" smtClean="0">
                          <a:solidFill>
                            <a:schemeClr val="tx1"/>
                          </a:solidFill>
                          <a:effectLst/>
                          <a:latin typeface="+mn-lt"/>
                          <a:ea typeface="+mn-ea"/>
                          <a:cs typeface="+mn-cs"/>
                          <a:sym typeface="Arial"/>
                        </a:rPr>
                        <a:t>($575) </a:t>
                      </a:r>
                      <a:endParaRPr lang="en-US" sz="1200" dirty="0"/>
                    </a:p>
                  </a:txBody>
                  <a:tcPr/>
                </a:tc>
                <a:tc>
                  <a:txBody>
                    <a:bodyPr/>
                    <a:lstStyle/>
                    <a:p>
                      <a:r>
                        <a:rPr lang="en-US" sz="1200" dirty="0" smtClean="0"/>
                        <a:t>$3,925</a:t>
                      </a:r>
                      <a:endParaRPr lang="en-US" sz="1200" dirty="0"/>
                    </a:p>
                  </a:txBody>
                  <a:tcPr/>
                </a:tc>
                <a:tc>
                  <a:txBody>
                    <a:bodyPr/>
                    <a:lstStyle/>
                    <a:p>
                      <a:r>
                        <a:rPr lang="en-US" sz="1200" dirty="0" smtClean="0"/>
                        <a:t>$1,625</a:t>
                      </a:r>
                      <a:endParaRPr lang="en-US" sz="1200" dirty="0"/>
                    </a:p>
                  </a:txBody>
                  <a:tcPr/>
                </a:tc>
                <a:tc>
                  <a:txBody>
                    <a:bodyPr/>
                    <a:lstStyle/>
                    <a:p>
                      <a:r>
                        <a:rPr lang="en-US" sz="1200" dirty="0" smtClean="0"/>
                        <a:t>$925</a:t>
                      </a:r>
                      <a:endParaRPr lang="en-US" sz="1200" dirty="0"/>
                    </a:p>
                  </a:txBody>
                  <a:tcPr/>
                </a:tc>
                <a:extLst>
                  <a:ext uri="{0D108BD9-81ED-4DB2-BD59-A6C34878D82A}">
                    <a16:rowId xmlns:a16="http://schemas.microsoft.com/office/drawing/2014/main" val="204288123"/>
                  </a:ext>
                </a:extLst>
              </a:tr>
              <a:tr h="370840">
                <a:tc>
                  <a:txBody>
                    <a:bodyPr/>
                    <a:lstStyle/>
                    <a:p>
                      <a:r>
                        <a:rPr lang="en-US" sz="1200" b="0" i="0" u="none" strike="noStrike" cap="none" dirty="0" smtClean="0">
                          <a:solidFill>
                            <a:schemeClr val="tx1"/>
                          </a:solidFill>
                          <a:effectLst/>
                          <a:latin typeface="+mn-lt"/>
                          <a:ea typeface="+mn-ea"/>
                          <a:cs typeface="+mn-cs"/>
                          <a:sym typeface="Arial"/>
                        </a:rPr>
                        <a:t>Stop development</a:t>
                      </a:r>
                      <a:endParaRPr lang="en-US" sz="1200" dirty="0"/>
                    </a:p>
                  </a:txBody>
                  <a:tcPr/>
                </a:tc>
                <a:tc>
                  <a:txBody>
                    <a:bodyPr/>
                    <a:lstStyle/>
                    <a:p>
                      <a:r>
                        <a:rPr lang="en-US" sz="1200" b="0" i="0" u="none" strike="noStrike" cap="none" dirty="0" smtClean="0">
                          <a:solidFill>
                            <a:schemeClr val="tx1"/>
                          </a:solidFill>
                          <a:effectLst/>
                          <a:latin typeface="+mn-lt"/>
                          <a:ea typeface="+mn-ea"/>
                          <a:cs typeface="+mn-cs"/>
                          <a:sym typeface="Arial"/>
                        </a:rPr>
                        <a:t>($300) </a:t>
                      </a:r>
                      <a:endParaRPr lang="en-US" sz="1200" dirty="0"/>
                    </a:p>
                  </a:txBody>
                  <a:tcPr/>
                </a:tc>
                <a:tc>
                  <a:txBody>
                    <a:bodyPr/>
                    <a:lstStyle/>
                    <a:p>
                      <a:r>
                        <a:rPr lang="en-US" sz="1200" dirty="0" smtClean="0"/>
                        <a:t>($300)</a:t>
                      </a:r>
                      <a:endParaRPr lang="en-US" sz="1200" dirty="0"/>
                    </a:p>
                  </a:txBody>
                  <a:tcPr/>
                </a:tc>
                <a:tc>
                  <a:txBody>
                    <a:bodyPr/>
                    <a:lstStyle/>
                    <a:p>
                      <a:r>
                        <a:rPr lang="en-US" sz="1200" dirty="0" smtClean="0"/>
                        <a:t>($300)</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($300)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($300)</a:t>
                      </a:r>
                    </a:p>
                  </a:txBody>
                  <a:tcPr/>
                </a:tc>
                <a:extLst>
                  <a:ext uri="{0D108BD9-81ED-4DB2-BD59-A6C34878D82A}">
                    <a16:rowId xmlns:a16="http://schemas.microsoft.com/office/drawing/2014/main" val="2966080493"/>
                  </a:ext>
                </a:extLst>
              </a:tr>
            </a:tbl>
          </a:graphicData>
        </a:graphic>
      </p:graphicFrame>
      <p:sp>
        <p:nvSpPr>
          <p:cNvPr id="503" name="Text placeholder 2"/>
          <p:cNvSpPr txBox="1">
            <a:spLocks noGrp="1"/>
          </p:cNvSpPr>
          <p:nvPr>
            <p:ph type="body" idx="1"/>
          </p:nvPr>
        </p:nvSpPr>
        <p:spPr>
          <a:xfrm>
            <a:off x="3187700" y="3488360"/>
            <a:ext cx="1993900" cy="34565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rgbClr val="007FA3"/>
              </a:buClr>
              <a:buSzPts val="1800"/>
              <a:buFont typeface="Arial"/>
              <a:buNone/>
            </a:pPr>
            <a:r>
              <a:rPr lang="en-US" sz="1600" b="0" i="0" u="none" strike="noStrike" cap="none" dirty="0">
                <a:solidFill>
                  <a:schemeClr val="dk1"/>
                </a:solidFill>
                <a:latin typeface="+mn-lt"/>
                <a:ea typeface="Arial"/>
                <a:cs typeface="Arial"/>
                <a:sym typeface="Arial"/>
              </a:rPr>
              <a:t>Opportunity Losses</a:t>
            </a:r>
            <a:endParaRPr sz="1600" b="0" i="0" u="none" strike="noStrike" cap="none" dirty="0">
              <a:solidFill>
                <a:schemeClr val="dk1"/>
              </a:solidFill>
              <a:latin typeface="+mn-lt"/>
              <a:ea typeface="Arial"/>
              <a:cs typeface="Arial"/>
              <a:sym typeface="Arial"/>
            </a:endParaRPr>
          </a:p>
        </p:txBody>
      </p:sp>
      <p:graphicFrame>
        <p:nvGraphicFramePr>
          <p:cNvPr id="9" name="Table 8"/>
          <p:cNvGraphicFramePr>
            <a:graphicFrameLocks noGrp="1"/>
          </p:cNvGraphicFramePr>
          <p:nvPr>
            <p:extLst>
              <p:ext uri="{D42A27DB-BD31-4B8C-83A1-F6EECF244321}">
                <p14:modId xmlns:p14="http://schemas.microsoft.com/office/powerpoint/2010/main" val="2724102567"/>
              </p:ext>
            </p:extLst>
          </p:nvPr>
        </p:nvGraphicFramePr>
        <p:xfrm>
          <a:off x="743347" y="3946459"/>
          <a:ext cx="7801101" cy="1833880"/>
        </p:xfrm>
        <a:graphic>
          <a:graphicData uri="http://schemas.openxmlformats.org/drawingml/2006/table">
            <a:tbl>
              <a:tblPr firstRow="1" bandRow="1">
                <a:tableStyleId>{5940675A-B579-460E-94D1-54222C63F5DA}</a:tableStyleId>
              </a:tblPr>
              <a:tblGrid>
                <a:gridCol w="1114443">
                  <a:extLst>
                    <a:ext uri="{9D8B030D-6E8A-4147-A177-3AD203B41FA5}">
                      <a16:colId xmlns:a16="http://schemas.microsoft.com/office/drawing/2014/main" val="2773103400"/>
                    </a:ext>
                  </a:extLst>
                </a:gridCol>
                <a:gridCol w="1114443">
                  <a:extLst>
                    <a:ext uri="{9D8B030D-6E8A-4147-A177-3AD203B41FA5}">
                      <a16:colId xmlns:a16="http://schemas.microsoft.com/office/drawing/2014/main" val="2225355822"/>
                    </a:ext>
                  </a:extLst>
                </a:gridCol>
                <a:gridCol w="1114443">
                  <a:extLst>
                    <a:ext uri="{9D8B030D-6E8A-4147-A177-3AD203B41FA5}">
                      <a16:colId xmlns:a16="http://schemas.microsoft.com/office/drawing/2014/main" val="1412758104"/>
                    </a:ext>
                  </a:extLst>
                </a:gridCol>
                <a:gridCol w="1114443">
                  <a:extLst>
                    <a:ext uri="{9D8B030D-6E8A-4147-A177-3AD203B41FA5}">
                      <a16:colId xmlns:a16="http://schemas.microsoft.com/office/drawing/2014/main" val="3849372244"/>
                    </a:ext>
                  </a:extLst>
                </a:gridCol>
                <a:gridCol w="1114443">
                  <a:extLst>
                    <a:ext uri="{9D8B030D-6E8A-4147-A177-3AD203B41FA5}">
                      <a16:colId xmlns:a16="http://schemas.microsoft.com/office/drawing/2014/main" val="393565225"/>
                    </a:ext>
                  </a:extLst>
                </a:gridCol>
                <a:gridCol w="1114443">
                  <a:extLst>
                    <a:ext uri="{9D8B030D-6E8A-4147-A177-3AD203B41FA5}">
                      <a16:colId xmlns:a16="http://schemas.microsoft.com/office/drawing/2014/main" val="917997"/>
                    </a:ext>
                  </a:extLst>
                </a:gridCol>
                <a:gridCol w="1114443">
                  <a:extLst>
                    <a:ext uri="{9D8B030D-6E8A-4147-A177-3AD203B41FA5}">
                      <a16:colId xmlns:a16="http://schemas.microsoft.com/office/drawing/2014/main" val="792087493"/>
                    </a:ext>
                  </a:extLst>
                </a:gridCol>
              </a:tblGrid>
              <a:tr h="370840">
                <a:tc>
                  <a:txBody>
                    <a:bodyPr/>
                    <a:lstStyle/>
                    <a:p>
                      <a:r>
                        <a:rPr lang="en-US" sz="100" dirty="0" smtClean="0">
                          <a:solidFill>
                            <a:schemeClr val="bg1"/>
                          </a:solidFill>
                        </a:rPr>
                        <a:t>blank</a:t>
                      </a:r>
                      <a:endParaRPr lang="en-US" sz="100" dirty="0">
                        <a:solidFill>
                          <a:schemeClr val="bg1"/>
                        </a:solidFill>
                      </a:endParaRPr>
                    </a:p>
                  </a:txBody>
                  <a:tcPr/>
                </a:tc>
                <a:tc>
                  <a:txBody>
                    <a:bodyPr/>
                    <a:lstStyle/>
                    <a:p>
                      <a:r>
                        <a:rPr lang="en-US" sz="1200" b="1" i="0" u="none" strike="noStrike" cap="none" dirty="0" smtClean="0">
                          <a:solidFill>
                            <a:schemeClr val="tx1"/>
                          </a:solidFill>
                          <a:effectLst/>
                          <a:latin typeface="+mn-lt"/>
                          <a:ea typeface="+mn-ea"/>
                          <a:cs typeface="+mn-cs"/>
                          <a:sym typeface="Arial"/>
                        </a:rPr>
                        <a:t>Unsuccessful </a:t>
                      </a:r>
                    </a:p>
                    <a:p>
                      <a:r>
                        <a:rPr lang="en-US" sz="1200" b="1" i="0" u="none" strike="noStrike" cap="none" dirty="0" smtClean="0">
                          <a:solidFill>
                            <a:schemeClr val="tx1"/>
                          </a:solidFill>
                          <a:effectLst/>
                          <a:latin typeface="+mn-lt"/>
                          <a:ea typeface="+mn-ea"/>
                          <a:cs typeface="+mn-cs"/>
                          <a:sym typeface="Arial"/>
                        </a:rPr>
                        <a:t>Clinical Trials</a:t>
                      </a:r>
                    </a:p>
                  </a:txBody>
                  <a:tcPr/>
                </a:tc>
                <a:tc>
                  <a:txBody>
                    <a:bodyPr/>
                    <a:lstStyle/>
                    <a:p>
                      <a:r>
                        <a:rPr lang="en-US" sz="1200" b="1" i="0" u="none" strike="noStrike" cap="none" dirty="0" smtClean="0">
                          <a:solidFill>
                            <a:schemeClr val="tx1"/>
                          </a:solidFill>
                          <a:effectLst/>
                          <a:latin typeface="+mn-lt"/>
                          <a:ea typeface="+mn-ea"/>
                          <a:cs typeface="+mn-cs"/>
                          <a:sym typeface="Arial"/>
                        </a:rPr>
                        <a:t>Successful Clinical Trials; No F</a:t>
                      </a:r>
                      <a:r>
                        <a:rPr lang="en-US" sz="100" b="1" i="0" u="none" strike="noStrike" cap="none" dirty="0" smtClean="0">
                          <a:solidFill>
                            <a:schemeClr val="tx1"/>
                          </a:solidFill>
                          <a:effectLst/>
                          <a:latin typeface="+mn-lt"/>
                          <a:ea typeface="+mn-ea"/>
                          <a:cs typeface="+mn-cs"/>
                          <a:sym typeface="Arial"/>
                        </a:rPr>
                        <a:t> </a:t>
                      </a:r>
                      <a:r>
                        <a:rPr lang="en-US" sz="1200" b="1" i="0" u="none" strike="noStrike" cap="none" dirty="0" smtClean="0">
                          <a:solidFill>
                            <a:schemeClr val="tx1"/>
                          </a:solidFill>
                          <a:effectLst/>
                          <a:latin typeface="+mn-lt"/>
                          <a:ea typeface="+mn-ea"/>
                          <a:cs typeface="+mn-cs"/>
                          <a:sym typeface="Arial"/>
                        </a:rPr>
                        <a:t>D</a:t>
                      </a:r>
                      <a:r>
                        <a:rPr lang="en-US" sz="100" b="1" i="0" u="none" strike="noStrike" cap="none" dirty="0" smtClean="0">
                          <a:solidFill>
                            <a:schemeClr val="tx1"/>
                          </a:solidFill>
                          <a:effectLst/>
                          <a:latin typeface="+mn-lt"/>
                          <a:ea typeface="+mn-ea"/>
                          <a:cs typeface="+mn-cs"/>
                          <a:sym typeface="Arial"/>
                        </a:rPr>
                        <a:t> </a:t>
                      </a:r>
                      <a:r>
                        <a:rPr lang="en-US" sz="1200" b="1" i="0" u="none" strike="noStrike" cap="none" dirty="0" smtClean="0">
                          <a:solidFill>
                            <a:schemeClr val="tx1"/>
                          </a:solidFill>
                          <a:effectLst/>
                          <a:latin typeface="+mn-lt"/>
                          <a:ea typeface="+mn-ea"/>
                          <a:cs typeface="+mn-cs"/>
                          <a:sym typeface="Arial"/>
                        </a:rPr>
                        <a:t>A </a:t>
                      </a:r>
                    </a:p>
                    <a:p>
                      <a:r>
                        <a:rPr lang="en-US" sz="1200" b="1" i="0" u="none" strike="noStrike" cap="none" dirty="0" smtClean="0">
                          <a:solidFill>
                            <a:schemeClr val="tx1"/>
                          </a:solidFill>
                          <a:effectLst/>
                          <a:latin typeface="+mn-lt"/>
                          <a:ea typeface="+mn-ea"/>
                          <a:cs typeface="+mn-cs"/>
                          <a:sym typeface="Arial"/>
                        </a:rPr>
                        <a:t>Approval</a:t>
                      </a:r>
                    </a:p>
                  </a:txBody>
                  <a:tcPr/>
                </a:tc>
                <a:tc>
                  <a:txBody>
                    <a:bodyPr/>
                    <a:lstStyle/>
                    <a:p>
                      <a:r>
                        <a:rPr lang="en-US" sz="1200" b="1" i="0" u="none" strike="noStrike" cap="none" dirty="0" smtClean="0">
                          <a:solidFill>
                            <a:schemeClr val="tx1"/>
                          </a:solidFill>
                          <a:effectLst/>
                          <a:latin typeface="+mn-lt"/>
                          <a:ea typeface="+mn-ea"/>
                          <a:cs typeface="+mn-cs"/>
                          <a:sym typeface="Arial"/>
                        </a:rPr>
                        <a:t>Successful Trials and Approval; </a:t>
                      </a:r>
                    </a:p>
                    <a:p>
                      <a:r>
                        <a:rPr lang="en-US" sz="1200" b="1" i="0" u="none" strike="noStrike" cap="none" dirty="0" smtClean="0">
                          <a:solidFill>
                            <a:schemeClr val="tx1"/>
                          </a:solidFill>
                          <a:effectLst/>
                          <a:latin typeface="+mn-lt"/>
                          <a:ea typeface="+mn-ea"/>
                          <a:cs typeface="+mn-cs"/>
                          <a:sym typeface="Arial"/>
                        </a:rPr>
                        <a:t>Large Market </a:t>
                      </a:r>
                    </a:p>
                  </a:txBody>
                  <a:tcPr/>
                </a:tc>
                <a:tc>
                  <a:txBody>
                    <a:bodyPr/>
                    <a:lstStyle/>
                    <a:p>
                      <a:r>
                        <a:rPr lang="en-US" sz="1200" b="1" i="0" u="none" strike="noStrike" cap="none" dirty="0" smtClean="0">
                          <a:solidFill>
                            <a:schemeClr val="tx1"/>
                          </a:solidFill>
                          <a:effectLst/>
                          <a:latin typeface="+mn-lt"/>
                          <a:ea typeface="+mn-ea"/>
                          <a:cs typeface="+mn-cs"/>
                          <a:sym typeface="Arial"/>
                        </a:rPr>
                        <a:t>Successful Trials and Approval; </a:t>
                      </a:r>
                    </a:p>
                    <a:p>
                      <a:r>
                        <a:rPr lang="en-US" sz="1200" b="1" i="0" u="none" strike="noStrike" cap="none" dirty="0" smtClean="0">
                          <a:solidFill>
                            <a:schemeClr val="tx1"/>
                          </a:solidFill>
                          <a:effectLst/>
                          <a:latin typeface="+mn-lt"/>
                          <a:ea typeface="+mn-ea"/>
                          <a:cs typeface="+mn-cs"/>
                          <a:sym typeface="Arial"/>
                        </a:rPr>
                        <a:t>Medium Market </a:t>
                      </a:r>
                    </a:p>
                  </a:txBody>
                  <a:tcPr/>
                </a:tc>
                <a:tc>
                  <a:txBody>
                    <a:bodyPr/>
                    <a:lstStyle/>
                    <a:p>
                      <a:r>
                        <a:rPr lang="en-US" sz="1200" b="1" i="0" u="none" strike="noStrike" cap="none" dirty="0" smtClean="0">
                          <a:solidFill>
                            <a:schemeClr val="tx1"/>
                          </a:solidFill>
                          <a:effectLst/>
                          <a:latin typeface="+mn-lt"/>
                          <a:ea typeface="+mn-ea"/>
                          <a:cs typeface="+mn-cs"/>
                          <a:sym typeface="Arial"/>
                        </a:rPr>
                        <a:t>Successful Trials and Approval; </a:t>
                      </a:r>
                    </a:p>
                    <a:p>
                      <a:r>
                        <a:rPr lang="en-US" sz="1200" b="1" i="0" u="none" strike="noStrike" cap="none" dirty="0" smtClean="0">
                          <a:solidFill>
                            <a:schemeClr val="tx1"/>
                          </a:solidFill>
                          <a:effectLst/>
                          <a:latin typeface="+mn-lt"/>
                          <a:ea typeface="+mn-ea"/>
                          <a:cs typeface="+mn-cs"/>
                          <a:sym typeface="Arial"/>
                        </a:rPr>
                        <a:t>Small Market </a:t>
                      </a:r>
                    </a:p>
                  </a:txBody>
                  <a:tcPr/>
                </a:tc>
                <a:tc>
                  <a:txBody>
                    <a:bodyPr/>
                    <a:lstStyle/>
                    <a:p>
                      <a:r>
                        <a:rPr lang="en-US" sz="1200" b="1" i="0" u="none" strike="noStrike" cap="none" dirty="0" smtClean="0">
                          <a:solidFill>
                            <a:schemeClr val="tx1"/>
                          </a:solidFill>
                          <a:effectLst/>
                          <a:latin typeface="+mn-lt"/>
                          <a:ea typeface="+mn-ea"/>
                          <a:cs typeface="+mn-cs"/>
                          <a:sym typeface="Arial"/>
                        </a:rPr>
                        <a:t>Maximum</a:t>
                      </a:r>
                    </a:p>
                  </a:txBody>
                  <a:tcPr/>
                </a:tc>
                <a:extLst>
                  <a:ext uri="{0D108BD9-81ED-4DB2-BD59-A6C34878D82A}">
                    <a16:rowId xmlns:a16="http://schemas.microsoft.com/office/drawing/2014/main" val="128339908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smtClean="0">
                          <a:solidFill>
                            <a:schemeClr val="tx1"/>
                          </a:solidFill>
                          <a:effectLst/>
                          <a:latin typeface="+mn-lt"/>
                          <a:ea typeface="+mn-ea"/>
                          <a:cs typeface="+mn-cs"/>
                          <a:sym typeface="Arial"/>
                        </a:rPr>
                        <a:t>Develop drug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smtClean="0">
                          <a:solidFill>
                            <a:schemeClr val="tx1"/>
                          </a:solidFill>
                          <a:effectLst/>
                          <a:latin typeface="+mn-lt"/>
                          <a:ea typeface="+mn-ea"/>
                          <a:cs typeface="+mn-cs"/>
                          <a:sym typeface="Arial"/>
                        </a:rPr>
                        <a:t>$250</a:t>
                      </a:r>
                    </a:p>
                  </a:txBody>
                  <a:tcPr/>
                </a:tc>
                <a:tc>
                  <a:txBody>
                    <a:bodyPr/>
                    <a:lstStyle/>
                    <a:p>
                      <a:r>
                        <a:rPr lang="en-US" sz="1200" b="0" i="0" u="none" strike="noStrike" cap="none" dirty="0" smtClean="0">
                          <a:solidFill>
                            <a:schemeClr val="tx1"/>
                          </a:solidFill>
                          <a:effectLst/>
                          <a:latin typeface="+mn-lt"/>
                          <a:ea typeface="+mn-ea"/>
                          <a:cs typeface="+mn-cs"/>
                          <a:sym typeface="Arial"/>
                        </a:rPr>
                        <a:t>$275</a:t>
                      </a:r>
                      <a:endParaRPr lang="en-US" sz="1200" dirty="0"/>
                    </a:p>
                  </a:txBody>
                  <a:tcPr/>
                </a:tc>
                <a:tc>
                  <a:txBody>
                    <a:bodyPr/>
                    <a:lstStyle/>
                    <a:p>
                      <a:r>
                        <a:rPr lang="en-US" sz="1200" dirty="0" smtClean="0"/>
                        <a:t>$−</a:t>
                      </a:r>
                      <a:endParaRPr lang="en-US" sz="1200" dirty="0"/>
                    </a:p>
                  </a:txBody>
                  <a:tcPr/>
                </a:tc>
                <a:tc>
                  <a:txBody>
                    <a:bodyPr/>
                    <a:lstStyle/>
                    <a:p>
                      <a:r>
                        <a:rPr lang="en-US" sz="1200" dirty="0" smtClean="0"/>
                        <a:t>$−</a:t>
                      </a:r>
                      <a:endParaRPr lang="en-US" sz="1200" dirty="0"/>
                    </a:p>
                  </a:txBody>
                  <a:tcPr/>
                </a:tc>
                <a:tc>
                  <a:txBody>
                    <a:bodyPr/>
                    <a:lstStyle/>
                    <a:p>
                      <a:r>
                        <a:rPr lang="en-US" sz="1200" b="0" dirty="0" smtClean="0"/>
                        <a:t>$</a:t>
                      </a:r>
                      <a:r>
                        <a:rPr lang="en-US" sz="1200" dirty="0" smtClean="0"/>
                        <a:t>−</a:t>
                      </a:r>
                      <a:endParaRPr lang="en-US" sz="1200" b="0" dirty="0"/>
                    </a:p>
                  </a:txBody>
                  <a:tcPr/>
                </a:tc>
                <a:tc>
                  <a:txBody>
                    <a:bodyPr/>
                    <a:lstStyle/>
                    <a:p>
                      <a:r>
                        <a:rPr lang="en-US" sz="1200" b="1" dirty="0" smtClean="0"/>
                        <a:t>$275</a:t>
                      </a:r>
                      <a:endParaRPr lang="en-US" sz="1200" b="1" dirty="0"/>
                    </a:p>
                  </a:txBody>
                  <a:tcPr/>
                </a:tc>
                <a:extLst>
                  <a:ext uri="{0D108BD9-81ED-4DB2-BD59-A6C34878D82A}">
                    <a16:rowId xmlns:a16="http://schemas.microsoft.com/office/drawing/2014/main" val="204288123"/>
                  </a:ext>
                </a:extLst>
              </a:tr>
              <a:tr h="370840">
                <a:tc>
                  <a:txBody>
                    <a:bodyPr/>
                    <a:lstStyle/>
                    <a:p>
                      <a:r>
                        <a:rPr lang="en-US" sz="1200" b="0" i="0" u="none" strike="noStrike" cap="none" dirty="0" smtClean="0">
                          <a:solidFill>
                            <a:schemeClr val="tx1"/>
                          </a:solidFill>
                          <a:effectLst/>
                          <a:latin typeface="+mn-lt"/>
                          <a:ea typeface="+mn-ea"/>
                          <a:cs typeface="+mn-cs"/>
                          <a:sym typeface="Arial"/>
                        </a:rPr>
                        <a:t>Stop development</a:t>
                      </a:r>
                      <a:endParaRPr lang="en-US" sz="1200" dirty="0"/>
                    </a:p>
                  </a:txBody>
                  <a:tcPr/>
                </a:tc>
                <a:tc>
                  <a:txBody>
                    <a:bodyPr/>
                    <a:lstStyle/>
                    <a:p>
                      <a:r>
                        <a:rPr lang="en-US" sz="1200" b="0" i="0" u="none" strike="noStrike" cap="none" dirty="0" smtClean="0">
                          <a:solidFill>
                            <a:schemeClr val="tx1"/>
                          </a:solidFill>
                          <a:effectLst/>
                          <a:latin typeface="+mn-lt"/>
                          <a:ea typeface="+mn-ea"/>
                          <a:cs typeface="+mn-cs"/>
                          <a:sym typeface="Arial"/>
                        </a:rPr>
                        <a:t>$</a:t>
                      </a:r>
                      <a:r>
                        <a:rPr lang="en-US" sz="1200" dirty="0" smtClean="0"/>
                        <a:t>−</a:t>
                      </a:r>
                      <a:endParaRPr lang="en-US" sz="1200" dirty="0"/>
                    </a:p>
                  </a:txBody>
                  <a:tcPr/>
                </a:tc>
                <a:tc>
                  <a:txBody>
                    <a:bodyPr/>
                    <a:lstStyle/>
                    <a:p>
                      <a:r>
                        <a:rPr lang="en-US" sz="1200" dirty="0" smtClean="0"/>
                        <a:t>$−</a:t>
                      </a:r>
                      <a:endParaRPr lang="en-US" sz="1200" dirty="0"/>
                    </a:p>
                  </a:txBody>
                  <a:tcPr/>
                </a:tc>
                <a:tc>
                  <a:txBody>
                    <a:bodyPr/>
                    <a:lstStyle/>
                    <a:p>
                      <a:r>
                        <a:rPr lang="en-US" sz="1200" dirty="0" smtClean="0"/>
                        <a:t>$4,225</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$1,925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$1,225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$4,225</a:t>
                      </a:r>
                    </a:p>
                  </a:txBody>
                  <a:tcPr/>
                </a:tc>
                <a:extLst>
                  <a:ext uri="{0D108BD9-81ED-4DB2-BD59-A6C34878D82A}">
                    <a16:rowId xmlns:a16="http://schemas.microsoft.com/office/drawing/2014/main" val="2966080493"/>
                  </a:ext>
                </a:extLst>
              </a:tr>
            </a:tbl>
          </a:graphicData>
        </a:graphic>
      </p:graphicFrame>
      <p:sp>
        <p:nvSpPr>
          <p:cNvPr id="505" name="Text placeholder 3"/>
          <p:cNvSpPr txBox="1">
            <a:spLocks noGrp="1"/>
          </p:cNvSpPr>
          <p:nvPr>
            <p:ph type="body" idx="2"/>
          </p:nvPr>
        </p:nvSpPr>
        <p:spPr>
          <a:xfrm>
            <a:off x="469819" y="5967494"/>
            <a:ext cx="8229600" cy="312125"/>
          </a:xfrm>
          <a:prstGeom prst="rect">
            <a:avLst/>
          </a:prstGeom>
          <a:noFill/>
          <a:ln>
            <a:noFill/>
          </a:ln>
        </p:spPr>
        <p:txBody>
          <a:bodyPr spcFirstLastPara="1" wrap="square" lIns="91425" tIns="91425" rIns="91425" bIns="91425" anchor="b" anchorCtr="0">
            <a:noAutofit/>
          </a:bodyPr>
          <a:lstStyle/>
          <a:p>
            <a:pPr marL="256032" marR="0" lvl="0" indent="-256032" algn="l" rtl="0">
              <a:spcAft>
                <a:spcPts val="0"/>
              </a:spcAft>
              <a:buClr>
                <a:srgbClr val="007FA3"/>
              </a:buClr>
              <a:buSzPts val="2400"/>
              <a:buFont typeface="Arial"/>
              <a:buChar char="•"/>
            </a:pPr>
            <a:r>
              <a:rPr lang="en-US" sz="1600" b="0" i="0" u="none" strike="noStrike" cap="none" dirty="0">
                <a:solidFill>
                  <a:schemeClr val="dk1"/>
                </a:solidFill>
                <a:latin typeface="+mn-lt"/>
                <a:ea typeface="Arial"/>
                <a:cs typeface="Arial"/>
                <a:sym typeface="Arial"/>
              </a:rPr>
              <a:t>Developing the new drug minimizes the maximum opportunity loss.</a:t>
            </a:r>
            <a:endParaRPr sz="1600" b="0" i="0" u="none" strike="noStrike" cap="none" dirty="0">
              <a:solidFill>
                <a:schemeClr val="dk1"/>
              </a:solidFill>
              <a:latin typeface="+mn-lt"/>
              <a:ea typeface="Arial"/>
              <a:cs typeface="Arial"/>
              <a:sym typeface="Aria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Example 16.12: Constructing a Risk </a:t>
            </a:r>
            <a:r>
              <a:rPr lang="en-US" sz="3600" b="1" i="0" u="none" strike="noStrike" cap="none" dirty="0" smtClean="0">
                <a:solidFill>
                  <a:srgbClr val="007FA3"/>
                </a:solidFill>
                <a:latin typeface="+mj-lt"/>
                <a:ea typeface="Arial"/>
                <a:cs typeface="Arial"/>
                <a:sym typeface="Arial"/>
              </a:rPr>
              <a:t>Profile </a:t>
            </a:r>
            <a:r>
              <a:rPr lang="en-US" sz="2000" b="0" i="0" u="none" strike="noStrike" cap="none" dirty="0" smtClean="0">
                <a:solidFill>
                  <a:srgbClr val="007FA3"/>
                </a:solidFill>
                <a:latin typeface="+mj-lt"/>
                <a:ea typeface="Arial"/>
                <a:cs typeface="Arial"/>
                <a:sym typeface="Arial"/>
              </a:rPr>
              <a:t>(1 of 2)</a:t>
            </a:r>
            <a:endParaRPr sz="2000" b="0" i="0" u="none" strike="noStrike" cap="none" dirty="0">
              <a:solidFill>
                <a:srgbClr val="007FA3"/>
              </a:solidFill>
              <a:latin typeface="+mj-lt"/>
              <a:ea typeface="Arial"/>
              <a:cs typeface="Arial"/>
              <a:sym typeface="Arial"/>
            </a:endParaRPr>
          </a:p>
        </p:txBody>
      </p:sp>
      <p:sp>
        <p:nvSpPr>
          <p:cNvPr id="511" name="Text placeholder 2"/>
          <p:cNvSpPr txBox="1">
            <a:spLocks noGrp="1"/>
          </p:cNvSpPr>
          <p:nvPr>
            <p:ph type="body" idx="1"/>
          </p:nvPr>
        </p:nvSpPr>
        <p:spPr>
          <a:xfrm>
            <a:off x="457200" y="1600202"/>
            <a:ext cx="8229600" cy="1295001"/>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ct val="100000"/>
              <a:buFont typeface="Arial"/>
              <a:buChar char="•"/>
            </a:pPr>
            <a:r>
              <a:rPr lang="en-US" sz="1600" b="0" i="0" u="none" strike="noStrike" cap="none" dirty="0">
                <a:solidFill>
                  <a:srgbClr val="000000"/>
                </a:solidFill>
                <a:latin typeface="+mn-lt"/>
                <a:sym typeface="Arial"/>
              </a:rPr>
              <a:t>Each decision strategy has an associated payoff distribution, called a </a:t>
            </a:r>
            <a:r>
              <a:rPr lang="en-US" sz="1600" b="1" i="0" u="none" strike="noStrike" cap="none" dirty="0">
                <a:solidFill>
                  <a:srgbClr val="000000"/>
                </a:solidFill>
                <a:latin typeface="+mn-lt"/>
                <a:sym typeface="Arial"/>
              </a:rPr>
              <a:t>risk profile</a:t>
            </a:r>
            <a:r>
              <a:rPr lang="en-US" sz="1600" b="0" i="0" u="none" strike="noStrike" cap="none" dirty="0">
                <a:solidFill>
                  <a:srgbClr val="000000"/>
                </a:solidFill>
                <a:latin typeface="+mn-lt"/>
                <a:sym typeface="Arial"/>
              </a:rPr>
              <a:t>.</a:t>
            </a:r>
            <a:endParaRPr sz="1600" dirty="0">
              <a:latin typeface="+mn-lt"/>
            </a:endParaRPr>
          </a:p>
          <a:p>
            <a:pPr marL="741553" marR="0" lvl="1" indent="-284353" algn="l" rtl="0">
              <a:spcBef>
                <a:spcPts val="600"/>
              </a:spcBef>
              <a:spcAft>
                <a:spcPts val="0"/>
              </a:spcAft>
              <a:buClr>
                <a:srgbClr val="007FA3"/>
              </a:buClr>
              <a:buSzPct val="100000"/>
              <a:buFont typeface="Arial"/>
              <a:buChar char="–"/>
            </a:pPr>
            <a:r>
              <a:rPr lang="en-US" sz="1600" b="0" i="0" u="none" strike="noStrike" cap="none" dirty="0">
                <a:solidFill>
                  <a:srgbClr val="000000"/>
                </a:solidFill>
                <a:latin typeface="+mn-lt"/>
                <a:sym typeface="Arial"/>
              </a:rPr>
              <a:t>Risk profiles show the possible payoff values that can occur and their probabilities.</a:t>
            </a:r>
            <a:endParaRPr sz="1600" dirty="0">
              <a:latin typeface="+mn-lt"/>
            </a:endParaRPr>
          </a:p>
          <a:p>
            <a:pPr marL="256032" marR="0" lvl="0" indent="-256032" algn="l" rtl="0">
              <a:spcAft>
                <a:spcPts val="0"/>
              </a:spcAft>
              <a:buClr>
                <a:srgbClr val="007FA3"/>
              </a:buClr>
              <a:buSzPct val="100000"/>
              <a:buFont typeface="Arial"/>
              <a:buChar char="•"/>
            </a:pPr>
            <a:r>
              <a:rPr lang="en-US" sz="1600" b="0" i="0" u="none" strike="noStrike" cap="none" dirty="0">
                <a:solidFill>
                  <a:srgbClr val="000000"/>
                </a:solidFill>
                <a:latin typeface="+mn-lt"/>
                <a:sym typeface="Arial"/>
              </a:rPr>
              <a:t>Outcomes and probabilities:</a:t>
            </a:r>
            <a:endParaRPr sz="1600" b="0" i="0" u="none" strike="noStrike" cap="none" dirty="0">
              <a:solidFill>
                <a:srgbClr val="000000"/>
              </a:solidFill>
              <a:latin typeface="+mn-lt"/>
              <a:sym typeface="Arial"/>
            </a:endParaRPr>
          </a:p>
        </p:txBody>
      </p:sp>
      <p:graphicFrame>
        <p:nvGraphicFramePr>
          <p:cNvPr id="512" name="Table 3"/>
          <p:cNvGraphicFramePr/>
          <p:nvPr>
            <p:extLst>
              <p:ext uri="{D42A27DB-BD31-4B8C-83A1-F6EECF244321}">
                <p14:modId xmlns:p14="http://schemas.microsoft.com/office/powerpoint/2010/main" val="138898637"/>
              </p:ext>
            </p:extLst>
          </p:nvPr>
        </p:nvGraphicFramePr>
        <p:xfrm>
          <a:off x="975945" y="3147756"/>
          <a:ext cx="6910754" cy="2026950"/>
        </p:xfrm>
        <a:graphic>
          <a:graphicData uri="http://schemas.openxmlformats.org/drawingml/2006/table">
            <a:tbl>
              <a:tblPr firstRow="1" bandRow="1">
                <a:noFill/>
                <a:tableStyleId>{E0BE598A-201C-4E22-86DD-6462FE5A667A}</a:tableStyleId>
              </a:tblPr>
              <a:tblGrid>
                <a:gridCol w="3455377">
                  <a:extLst>
                    <a:ext uri="{9D8B030D-6E8A-4147-A177-3AD203B41FA5}">
                      <a16:colId xmlns:a16="http://schemas.microsoft.com/office/drawing/2014/main" val="20000"/>
                    </a:ext>
                  </a:extLst>
                </a:gridCol>
                <a:gridCol w="1986839">
                  <a:extLst>
                    <a:ext uri="{9D8B030D-6E8A-4147-A177-3AD203B41FA5}">
                      <a16:colId xmlns:a16="http://schemas.microsoft.com/office/drawing/2014/main" val="20001"/>
                    </a:ext>
                  </a:extLst>
                </a:gridCol>
                <a:gridCol w="1468538">
                  <a:extLst>
                    <a:ext uri="{9D8B030D-6E8A-4147-A177-3AD203B41FA5}">
                      <a16:colId xmlns:a16="http://schemas.microsoft.com/office/drawing/2014/main" val="20002"/>
                    </a:ext>
                  </a:extLst>
                </a:gridCol>
              </a:tblGrid>
              <a:tr h="337825">
                <a:tc>
                  <a:txBody>
                    <a:bodyPr/>
                    <a:lstStyle/>
                    <a:p>
                      <a:pPr marL="0" marR="0" lvl="0" indent="0" algn="l" rtl="0">
                        <a:spcBef>
                          <a:spcPts val="0"/>
                        </a:spcBef>
                        <a:spcAft>
                          <a:spcPts val="0"/>
                        </a:spcAft>
                        <a:buNone/>
                      </a:pPr>
                      <a:r>
                        <a:rPr lang="en-US" sz="1600" b="1" i="0" u="none" strike="noStrike" dirty="0">
                          <a:solidFill>
                            <a:schemeClr val="dk1"/>
                          </a:solidFill>
                          <a:latin typeface="+mn-lt"/>
                          <a:ea typeface="Arial"/>
                          <a:cs typeface="Arial"/>
                          <a:sym typeface="Arial"/>
                        </a:rPr>
                        <a:t>Terminal Outcome</a:t>
                      </a:r>
                      <a:endParaRPr sz="16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1" i="0" u="none" strike="noStrike" dirty="0">
                          <a:solidFill>
                            <a:schemeClr val="dk1"/>
                          </a:solidFill>
                          <a:latin typeface="+mn-lt"/>
                          <a:ea typeface="Arial"/>
                          <a:cs typeface="Arial"/>
                          <a:sym typeface="Arial"/>
                        </a:rPr>
                        <a:t>Net Revenue</a:t>
                      </a:r>
                      <a:endParaRPr sz="16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1" i="0" u="none" strike="noStrike" dirty="0">
                          <a:solidFill>
                            <a:schemeClr val="dk1"/>
                          </a:solidFill>
                          <a:latin typeface="+mn-lt"/>
                          <a:ea typeface="Arial"/>
                          <a:cs typeface="Arial"/>
                          <a:sym typeface="Arial"/>
                        </a:rPr>
                        <a:t>Probability</a:t>
                      </a:r>
                      <a:endParaRPr sz="16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37825">
                <a:tc>
                  <a:txBody>
                    <a:bodyPr/>
                    <a:lstStyle/>
                    <a:p>
                      <a:pPr marL="0" marR="0" lvl="0" indent="0" algn="l" rtl="0">
                        <a:spcBef>
                          <a:spcPts val="0"/>
                        </a:spcBef>
                        <a:spcAft>
                          <a:spcPts val="0"/>
                        </a:spcAft>
                        <a:buNone/>
                      </a:pPr>
                      <a:r>
                        <a:rPr lang="en-US" sz="1600" b="0" i="0" u="none" strike="noStrike" dirty="0">
                          <a:solidFill>
                            <a:schemeClr val="dk1"/>
                          </a:solidFill>
                          <a:latin typeface="+mn-lt"/>
                          <a:ea typeface="Arial"/>
                          <a:cs typeface="Arial"/>
                          <a:sym typeface="Arial"/>
                        </a:rPr>
                        <a:t>Market large</a:t>
                      </a:r>
                      <a:endParaRPr sz="16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latin typeface="+mn-lt"/>
                        </a:rPr>
                        <a:t>$3,925</a:t>
                      </a:r>
                      <a:endParaRPr sz="16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latin typeface="+mn-lt"/>
                        </a:rPr>
                        <a:t>0.108</a:t>
                      </a:r>
                      <a:endParaRPr sz="16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37825">
                <a:tc>
                  <a:txBody>
                    <a:bodyPr/>
                    <a:lstStyle/>
                    <a:p>
                      <a:pPr marL="0" marR="0" lvl="0" indent="0" algn="l" rtl="0">
                        <a:spcBef>
                          <a:spcPts val="0"/>
                        </a:spcBef>
                        <a:spcAft>
                          <a:spcPts val="0"/>
                        </a:spcAft>
                        <a:buNone/>
                      </a:pPr>
                      <a:r>
                        <a:rPr lang="en-US" sz="1600" b="0" i="0" u="none" strike="noStrike" dirty="0">
                          <a:solidFill>
                            <a:schemeClr val="dk1"/>
                          </a:solidFill>
                          <a:latin typeface="+mn-lt"/>
                          <a:ea typeface="Arial"/>
                          <a:cs typeface="Arial"/>
                          <a:sym typeface="Arial"/>
                        </a:rPr>
                        <a:t>Market medium</a:t>
                      </a:r>
                      <a:endParaRPr sz="16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latin typeface="+mn-lt"/>
                        </a:rPr>
                        <a:t>$1,625</a:t>
                      </a:r>
                      <a:endParaRPr sz="16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latin typeface="+mn-lt"/>
                        </a:rPr>
                        <a:t>0.054</a:t>
                      </a:r>
                      <a:endParaRPr sz="16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37825">
                <a:tc>
                  <a:txBody>
                    <a:bodyPr/>
                    <a:lstStyle/>
                    <a:p>
                      <a:pPr marL="0" marR="0" lvl="0" indent="0" algn="l" rtl="0">
                        <a:spcBef>
                          <a:spcPts val="0"/>
                        </a:spcBef>
                        <a:spcAft>
                          <a:spcPts val="0"/>
                        </a:spcAft>
                        <a:buNone/>
                      </a:pPr>
                      <a:r>
                        <a:rPr lang="en-US" sz="1600" b="0" i="0" u="none" strike="noStrike" dirty="0">
                          <a:solidFill>
                            <a:schemeClr val="dk1"/>
                          </a:solidFill>
                          <a:latin typeface="+mn-lt"/>
                          <a:ea typeface="Arial"/>
                          <a:cs typeface="Arial"/>
                          <a:sym typeface="Arial"/>
                        </a:rPr>
                        <a:t>Market small</a:t>
                      </a:r>
                      <a:endParaRPr sz="16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latin typeface="+mn-lt"/>
                        </a:rPr>
                        <a:t>$925</a:t>
                      </a:r>
                      <a:endParaRPr sz="16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latin typeface="+mn-lt"/>
                        </a:rPr>
                        <a:t>0.018</a:t>
                      </a:r>
                      <a:endParaRPr sz="16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37825">
                <a:tc>
                  <a:txBody>
                    <a:bodyPr/>
                    <a:lstStyle/>
                    <a:p>
                      <a:pPr marL="0" marR="0" lvl="0" indent="0" algn="l" rtl="0">
                        <a:spcBef>
                          <a:spcPts val="0"/>
                        </a:spcBef>
                        <a:spcAft>
                          <a:spcPts val="0"/>
                        </a:spcAft>
                        <a:buNone/>
                      </a:pPr>
                      <a:r>
                        <a:rPr lang="en-US" sz="1600" b="0" i="0" u="none" strike="noStrike" dirty="0" smtClean="0">
                          <a:solidFill>
                            <a:schemeClr val="dk1"/>
                          </a:solidFill>
                          <a:latin typeface="+mn-lt"/>
                          <a:ea typeface="Arial"/>
                          <a:cs typeface="Arial"/>
                          <a:sym typeface="Arial"/>
                        </a:rPr>
                        <a:t>F</a:t>
                      </a:r>
                      <a:r>
                        <a:rPr lang="en-US" sz="100" b="0" i="0" u="none" strike="noStrike" dirty="0" smtClean="0">
                          <a:solidFill>
                            <a:schemeClr val="dk1"/>
                          </a:solidFill>
                          <a:latin typeface="+mn-lt"/>
                          <a:ea typeface="Arial"/>
                          <a:cs typeface="Arial"/>
                          <a:sym typeface="Arial"/>
                        </a:rPr>
                        <a:t> </a:t>
                      </a:r>
                      <a:r>
                        <a:rPr lang="en-US" sz="1600" b="0" i="0" u="none" strike="noStrike" dirty="0" smtClean="0">
                          <a:solidFill>
                            <a:schemeClr val="dk1"/>
                          </a:solidFill>
                          <a:latin typeface="+mn-lt"/>
                          <a:ea typeface="Arial"/>
                          <a:cs typeface="Arial"/>
                          <a:sym typeface="Arial"/>
                        </a:rPr>
                        <a:t>D</a:t>
                      </a:r>
                      <a:r>
                        <a:rPr lang="en-US" sz="100" b="0" i="0" u="none" strike="noStrike" dirty="0" smtClean="0">
                          <a:solidFill>
                            <a:schemeClr val="dk1"/>
                          </a:solidFill>
                          <a:latin typeface="+mn-lt"/>
                          <a:ea typeface="Arial"/>
                          <a:cs typeface="Arial"/>
                          <a:sym typeface="Arial"/>
                        </a:rPr>
                        <a:t> </a:t>
                      </a:r>
                      <a:r>
                        <a:rPr lang="en-US" sz="1600" b="0" i="0" u="none" strike="noStrike" dirty="0" smtClean="0">
                          <a:solidFill>
                            <a:schemeClr val="dk1"/>
                          </a:solidFill>
                          <a:latin typeface="+mn-lt"/>
                          <a:ea typeface="Arial"/>
                          <a:cs typeface="Arial"/>
                          <a:sym typeface="Arial"/>
                        </a:rPr>
                        <a:t>A </a:t>
                      </a:r>
                      <a:r>
                        <a:rPr lang="en-US" sz="1600" b="0" i="0" u="none" strike="noStrike" dirty="0">
                          <a:solidFill>
                            <a:schemeClr val="dk1"/>
                          </a:solidFill>
                          <a:latin typeface="+mn-lt"/>
                          <a:ea typeface="Arial"/>
                          <a:cs typeface="Arial"/>
                          <a:sym typeface="Arial"/>
                        </a:rPr>
                        <a:t>not approved</a:t>
                      </a:r>
                      <a:endParaRPr sz="16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latin typeface="+mn-lt"/>
                        </a:rPr>
                        <a:t>($575)</a:t>
                      </a:r>
                      <a:endParaRPr sz="16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latin typeface="+mn-lt"/>
                        </a:rPr>
                        <a:t>0.120</a:t>
                      </a:r>
                      <a:endParaRPr sz="16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37825">
                <a:tc>
                  <a:txBody>
                    <a:bodyPr/>
                    <a:lstStyle/>
                    <a:p>
                      <a:pPr marL="0" marR="0" lvl="0" indent="0" algn="l" rtl="0">
                        <a:spcBef>
                          <a:spcPts val="0"/>
                        </a:spcBef>
                        <a:spcAft>
                          <a:spcPts val="0"/>
                        </a:spcAft>
                        <a:buNone/>
                      </a:pPr>
                      <a:r>
                        <a:rPr lang="en-US" sz="1600" b="0" i="0" u="none" strike="noStrike" dirty="0">
                          <a:solidFill>
                            <a:schemeClr val="dk1"/>
                          </a:solidFill>
                          <a:latin typeface="+mn-lt"/>
                          <a:ea typeface="Arial"/>
                          <a:cs typeface="Arial"/>
                          <a:sym typeface="Arial"/>
                        </a:rPr>
                        <a:t>Clinical trials not successful</a:t>
                      </a:r>
                      <a:endParaRPr sz="16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latin typeface="+mn-lt"/>
                        </a:rPr>
                        <a:t>($550)</a:t>
                      </a:r>
                      <a:endParaRPr sz="16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latin typeface="+mn-lt"/>
                        </a:rPr>
                        <a:t>0.700</a:t>
                      </a:r>
                      <a:endParaRPr sz="16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
        <p:nvSpPr>
          <p:cNvPr id="513" name="Text placeholder 4"/>
          <p:cNvSpPr txBox="1">
            <a:spLocks noGrp="1"/>
          </p:cNvSpPr>
          <p:nvPr>
            <p:ph type="body" idx="2"/>
          </p:nvPr>
        </p:nvSpPr>
        <p:spPr>
          <a:xfrm>
            <a:off x="457200" y="5427259"/>
            <a:ext cx="8229600" cy="806487"/>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ct val="100000"/>
              <a:buFont typeface="Arial"/>
              <a:buChar char="•"/>
            </a:pPr>
            <a:r>
              <a:rPr lang="en-US" sz="1600" b="0" i="0" u="none" strike="noStrike" cap="none" dirty="0">
                <a:solidFill>
                  <a:srgbClr val="000000"/>
                </a:solidFill>
                <a:latin typeface="+mn-lt"/>
                <a:ea typeface="Arial"/>
                <a:cs typeface="Arial"/>
                <a:sym typeface="Arial"/>
              </a:rPr>
              <a:t>The probabilities are computed by multiplying the probabilities on the event branches along the path to the terminal outcome.</a:t>
            </a:r>
            <a:endParaRPr sz="1600" b="0" i="0" u="none" strike="noStrike" cap="none" dirty="0">
              <a:solidFill>
                <a:srgbClr val="000000"/>
              </a:solidFill>
              <a:latin typeface="+mn-lt"/>
              <a:ea typeface="Arial"/>
              <a:cs typeface="Arial"/>
              <a:sym typeface="Aria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Title 1"/>
          <p:cNvSpPr txBox="1">
            <a:spLocks noGrp="1"/>
          </p:cNvSpPr>
          <p:nvPr>
            <p:ph type="title"/>
          </p:nvPr>
        </p:nvSpPr>
        <p:spPr>
          <a:prstGeom prst="rect">
            <a:avLst/>
          </a:prstGeom>
          <a:noFill/>
          <a:ln>
            <a:noFill/>
          </a:ln>
        </p:spPr>
        <p:txBody>
          <a:bodyPr spcFirstLastPara="1" wrap="square" lIns="0" tIns="91425" rIns="0" bIns="0" anchor="b" anchorCtr="0">
            <a:noAutofit/>
          </a:bodyPr>
          <a:lstStyle/>
          <a:p>
            <a:pPr lvl="0"/>
            <a:r>
              <a:rPr lang="en-US" dirty="0">
                <a:latin typeface="+mj-lt"/>
              </a:rPr>
              <a:t>Example 16.12: Constructing a Risk Profile </a:t>
            </a:r>
            <a:r>
              <a:rPr lang="en-US" sz="2000" b="0" dirty="0" smtClean="0">
                <a:latin typeface="+mj-lt"/>
              </a:rPr>
              <a:t>(2 </a:t>
            </a:r>
            <a:r>
              <a:rPr lang="en-US" sz="2000" b="0" dirty="0">
                <a:latin typeface="+mj-lt"/>
              </a:rPr>
              <a:t>of 2)</a:t>
            </a:r>
            <a:endParaRPr sz="3600" b="1" i="0" u="none" strike="noStrike" cap="none" dirty="0">
              <a:solidFill>
                <a:srgbClr val="007FA3"/>
              </a:solidFill>
              <a:latin typeface="+mj-lt"/>
              <a:sym typeface="Arial"/>
            </a:endParaRPr>
          </a:p>
        </p:txBody>
      </p:sp>
      <p:sp>
        <p:nvSpPr>
          <p:cNvPr id="519" name="Text placeholder 2"/>
          <p:cNvSpPr txBox="1">
            <a:spLocks noGrp="1"/>
          </p:cNvSpPr>
          <p:nvPr>
            <p:ph type="body" idx="1"/>
          </p:nvPr>
        </p:nvSpPr>
        <p:spPr>
          <a:xfrm>
            <a:off x="697729" y="1701981"/>
            <a:ext cx="7989071" cy="919336"/>
          </a:xfrm>
          <a:prstGeom prst="rect">
            <a:avLst/>
          </a:prstGeom>
          <a:noFill/>
          <a:ln>
            <a:noFill/>
          </a:ln>
        </p:spPr>
        <p:txBody>
          <a:bodyPr spcFirstLastPara="1" wrap="square" lIns="0" tIns="0" rIns="0" bIns="0" anchor="t" anchorCtr="0">
            <a:noAutofit/>
          </a:bodyPr>
          <a:lstStyle/>
          <a:p>
            <a:pPr marL="256032" indent="-256032">
              <a:buSzPct val="100000"/>
            </a:pPr>
            <a:r>
              <a:rPr lang="en-US" sz="2400" dirty="0">
                <a:latin typeface="+mn-lt"/>
              </a:rPr>
              <a:t>For example, the probability </a:t>
            </a:r>
            <a:r>
              <a:rPr lang="en-US" sz="2400" dirty="0" smtClean="0">
                <a:latin typeface="+mn-lt"/>
              </a:rPr>
              <a:t>of getting </a:t>
            </a:r>
            <a:r>
              <a:rPr lang="en-US" sz="2400" dirty="0">
                <a:latin typeface="+mn-lt"/>
              </a:rPr>
              <a:t>to “Market large” is 0.3 * 0.6 * 0.6 = 0.108.</a:t>
            </a:r>
          </a:p>
        </p:txBody>
      </p:sp>
      <p:pic>
        <p:nvPicPr>
          <p:cNvPr id="5" name="Picture 4" descr="A decision tree for new drug development. A decision of $74.30 branches out to conduct clinical trials and stop development with values of $74.30 and $ left parenthesis 300 right parenthesis respectively. Stop development has an end node with value $ left parenthesis 300 right parenthesis. Conduct clinical trials has a chance node with two possible outcomes, successful and not successful. The values of the outcomes are as follows. Successful, 0.3, $1,531. Not successful, 0.7, $ left parenthesis 550 right parenthesis. Not successful has an end node of $ left parenthesis 550 right parenthesis. Successful has two decisions of Seek F D A approval and Stop development with optimal values of $1,531 and $ left parenthesis 550 right parenthesis respectively. Stop development has an end node with value $ left parenthesis 550 right parenthesis. Seek F D A approval has a chance node with two possible outcomes, Approved and not Approved. The values of the outcomes are as follows. Approved, 0.6, $2,935. Not Approved, 0.4, $ left parenthesis 575 right parenthesis. Not approved has an end node of $ left parenthesis 575 right parenthesis. Approved has a chance node with three possible outcomes, Market large, Market medium, and Market small. The values of the outcomes are as follows. Market large, 0.6, $3,925. Market medium, 0.3, $1,625. Market small, 0.1, $925. Market large, market medium, and market small have end nodes of $3,925, $1,625, and $925."/>
          <p:cNvPicPr>
            <a:picLocks noChangeAspect="1"/>
          </p:cNvPicPr>
          <p:nvPr/>
        </p:nvPicPr>
        <p:blipFill rotWithShape="1">
          <a:blip r:embed="rId3">
            <a:extLst>
              <a:ext uri="{28A0092B-C50C-407E-A947-70E740481C1C}">
                <a14:useLocalDpi xmlns:a14="http://schemas.microsoft.com/office/drawing/2010/main" val="0"/>
              </a:ext>
            </a:extLst>
          </a:blip>
          <a:srcRect l="-302" t="-2921" r="1"/>
          <a:stretch/>
        </p:blipFill>
        <p:spPr>
          <a:xfrm>
            <a:off x="1981200" y="2877821"/>
            <a:ext cx="4176235" cy="2183678"/>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Title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Sensitivity Analysis in Decision Trees</a:t>
            </a:r>
            <a:endParaRPr sz="3600" b="1" i="0" u="none" strike="noStrike" cap="none" dirty="0">
              <a:solidFill>
                <a:srgbClr val="007FA3"/>
              </a:solidFill>
              <a:latin typeface="+mj-lt"/>
              <a:ea typeface="Arial"/>
              <a:cs typeface="Arial"/>
              <a:sym typeface="Arial"/>
            </a:endParaRPr>
          </a:p>
        </p:txBody>
      </p:sp>
      <p:sp>
        <p:nvSpPr>
          <p:cNvPr id="526" name="Text placeholder 2"/>
          <p:cNvSpPr txBox="1">
            <a:spLocks noGrp="1"/>
          </p:cNvSpPr>
          <p:nvPr>
            <p:ph type="body" idx="1"/>
          </p:nvPr>
        </p:nvSpPr>
        <p:spPr>
          <a:xfrm>
            <a:off x="457200" y="1600200"/>
            <a:ext cx="8229600" cy="3288323"/>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rgbClr val="007FA3"/>
              </a:buClr>
              <a:buSzPct val="100000"/>
              <a:buFont typeface="Arial"/>
              <a:buChar char="•"/>
            </a:pPr>
            <a:r>
              <a:rPr lang="en-US" sz="2000" b="0" i="0" u="none" strike="noStrike" cap="none" dirty="0">
                <a:solidFill>
                  <a:srgbClr val="000000"/>
                </a:solidFill>
                <a:latin typeface="+mn-lt"/>
                <a:sym typeface="Arial"/>
              </a:rPr>
              <a:t>We may use Excel data tables to investigate the sensitivity of the optimal decision to changes in probabilities or payoff values.</a:t>
            </a:r>
            <a:endParaRPr sz="2000" dirty="0">
              <a:latin typeface="+mn-lt"/>
            </a:endParaRPr>
          </a:p>
          <a:p>
            <a:pPr marL="255650" marR="0" lvl="0" indent="-255650" algn="l" rtl="0">
              <a:spcAft>
                <a:spcPts val="0"/>
              </a:spcAft>
              <a:buClr>
                <a:srgbClr val="007FA3"/>
              </a:buClr>
              <a:buSzPct val="100000"/>
              <a:buFont typeface="Arial"/>
              <a:buChar char="•"/>
            </a:pPr>
            <a:r>
              <a:rPr lang="en-US" sz="2000" b="0" i="0" u="none" strike="noStrike" cap="none" dirty="0" smtClean="0">
                <a:solidFill>
                  <a:srgbClr val="000000"/>
                </a:solidFill>
                <a:latin typeface="+mn-lt"/>
                <a:sym typeface="Arial"/>
              </a:rPr>
              <a:t>Example 5.26  Airline Revenue Management</a:t>
            </a:r>
            <a:endParaRPr sz="2000" dirty="0">
              <a:latin typeface="+mn-lt"/>
            </a:endParaRPr>
          </a:p>
          <a:p>
            <a:pPr marL="741553" marR="0" lvl="1" indent="-284353" algn="l" rtl="0">
              <a:spcBef>
                <a:spcPts val="600"/>
              </a:spcBef>
              <a:spcAft>
                <a:spcPts val="0"/>
              </a:spcAft>
              <a:buClr>
                <a:srgbClr val="007FA3"/>
              </a:buClr>
              <a:buSzPts val="2400"/>
              <a:buFont typeface="Arial"/>
              <a:buChar char="–"/>
            </a:pPr>
            <a:r>
              <a:rPr lang="en-US" sz="2000" b="0" i="0" u="none" strike="noStrike" cap="none" dirty="0">
                <a:solidFill>
                  <a:srgbClr val="000000"/>
                </a:solidFill>
                <a:latin typeface="+mn-lt"/>
                <a:sym typeface="Arial"/>
              </a:rPr>
              <a:t>Full and discount airfares are available for a flight.</a:t>
            </a:r>
            <a:endParaRPr sz="2000" dirty="0">
              <a:latin typeface="+mn-lt"/>
            </a:endParaRPr>
          </a:p>
          <a:p>
            <a:pPr marL="741553" marR="0" lvl="1" indent="-284353" algn="l" rtl="0">
              <a:spcBef>
                <a:spcPts val="600"/>
              </a:spcBef>
              <a:spcAft>
                <a:spcPts val="0"/>
              </a:spcAft>
              <a:buClr>
                <a:srgbClr val="007FA3"/>
              </a:buClr>
              <a:buSzPts val="2400"/>
              <a:buFont typeface="Arial"/>
              <a:buChar char="–"/>
            </a:pPr>
            <a:r>
              <a:rPr lang="en-US" sz="2000" b="0" i="0" u="none" strike="noStrike" cap="none" dirty="0">
                <a:solidFill>
                  <a:srgbClr val="000000"/>
                </a:solidFill>
                <a:latin typeface="+mn-lt"/>
                <a:sym typeface="Arial"/>
              </a:rPr>
              <a:t>Full-fare ticket costs $560</a:t>
            </a:r>
            <a:endParaRPr sz="2000" dirty="0">
              <a:latin typeface="+mn-lt"/>
            </a:endParaRPr>
          </a:p>
          <a:p>
            <a:pPr marL="741553" marR="0" lvl="1" indent="-284353" algn="l" rtl="0">
              <a:spcBef>
                <a:spcPts val="600"/>
              </a:spcBef>
              <a:spcAft>
                <a:spcPts val="0"/>
              </a:spcAft>
              <a:buClr>
                <a:srgbClr val="007FA3"/>
              </a:buClr>
              <a:buSzPts val="2400"/>
              <a:buFont typeface="Arial"/>
              <a:buChar char="–"/>
            </a:pPr>
            <a:r>
              <a:rPr lang="en-US" sz="2000" b="0" i="0" u="none" strike="noStrike" cap="none" dirty="0">
                <a:solidFill>
                  <a:srgbClr val="000000"/>
                </a:solidFill>
                <a:latin typeface="+mn-lt"/>
                <a:sym typeface="Arial"/>
              </a:rPr>
              <a:t>Discount ticket costs $400</a:t>
            </a:r>
            <a:endParaRPr sz="2000" dirty="0">
              <a:latin typeface="+mn-lt"/>
            </a:endParaRPr>
          </a:p>
          <a:p>
            <a:pPr marL="741553" marR="0" lvl="1" indent="-284353" algn="l" rtl="0">
              <a:spcBef>
                <a:spcPts val="600"/>
              </a:spcBef>
              <a:spcAft>
                <a:spcPts val="0"/>
              </a:spcAft>
              <a:buClr>
                <a:srgbClr val="007FA3"/>
              </a:buClr>
              <a:buSzPts val="2400"/>
              <a:buFont typeface="Arial"/>
              <a:buChar char="–"/>
            </a:pPr>
            <a:r>
              <a:rPr lang="en-US" sz="2000" b="0" i="1" u="none" strike="noStrike" cap="none" dirty="0">
                <a:solidFill>
                  <a:srgbClr val="000000"/>
                </a:solidFill>
                <a:latin typeface="+mn-lt"/>
                <a:sym typeface="Arial"/>
              </a:rPr>
              <a:t>X</a:t>
            </a:r>
            <a:r>
              <a:rPr lang="en-US" sz="2000" b="0" i="0" u="none" strike="noStrike" cap="none" dirty="0">
                <a:solidFill>
                  <a:srgbClr val="000000"/>
                </a:solidFill>
                <a:latin typeface="+mn-lt"/>
                <a:sym typeface="Arial"/>
              </a:rPr>
              <a:t> = selling price of a ticket</a:t>
            </a:r>
            <a:endParaRPr sz="2000" dirty="0">
              <a:latin typeface="+mn-lt"/>
            </a:endParaRPr>
          </a:p>
          <a:p>
            <a:pPr marL="741553" marR="0" lvl="1" indent="-284353" algn="l" rtl="0">
              <a:spcBef>
                <a:spcPts val="600"/>
              </a:spcBef>
              <a:spcAft>
                <a:spcPts val="0"/>
              </a:spcAft>
              <a:buClr>
                <a:srgbClr val="007FA3"/>
              </a:buClr>
              <a:buSzPts val="2400"/>
              <a:buFont typeface="Arial"/>
              <a:buChar char="–"/>
            </a:pPr>
            <a:r>
              <a:rPr lang="en-US" sz="2000" b="0" i="1" u="none" strike="noStrike" cap="none" dirty="0">
                <a:solidFill>
                  <a:srgbClr val="000000"/>
                </a:solidFill>
                <a:latin typeface="+mn-lt"/>
                <a:sym typeface="Arial"/>
              </a:rPr>
              <a:t>p</a:t>
            </a:r>
            <a:r>
              <a:rPr lang="en-US" sz="2000" b="0" i="0" u="none" strike="noStrike" cap="none" dirty="0">
                <a:solidFill>
                  <a:srgbClr val="000000"/>
                </a:solidFill>
                <a:latin typeface="+mn-lt"/>
                <a:sym typeface="Arial"/>
              </a:rPr>
              <a:t> = 0.75 (the probability of selling a full-fare ticket)</a:t>
            </a:r>
            <a:endParaRPr sz="2000" b="0" i="0" u="none" strike="noStrike" cap="none" dirty="0">
              <a:solidFill>
                <a:srgbClr val="000000"/>
              </a:solidFill>
              <a:latin typeface="+mn-lt"/>
              <a:sym typeface="Arial"/>
            </a:endParaRPr>
          </a:p>
        </p:txBody>
      </p:sp>
      <p:graphicFrame>
        <p:nvGraphicFramePr>
          <p:cNvPr id="2" name="Object 1" descr="E of X = 0.75 times $560 + 0.25 times 0 = $420"/>
          <p:cNvGraphicFramePr>
            <a:graphicFrameLocks noChangeAspect="1"/>
          </p:cNvGraphicFramePr>
          <p:nvPr>
            <p:extLst>
              <p:ext uri="{D42A27DB-BD31-4B8C-83A1-F6EECF244321}">
                <p14:modId xmlns:p14="http://schemas.microsoft.com/office/powerpoint/2010/main" val="3466166385"/>
              </p:ext>
            </p:extLst>
          </p:nvPr>
        </p:nvGraphicFramePr>
        <p:xfrm>
          <a:off x="2109212" y="5117131"/>
          <a:ext cx="3309745" cy="371881"/>
        </p:xfrm>
        <a:graphic>
          <a:graphicData uri="http://schemas.openxmlformats.org/presentationml/2006/ole">
            <mc:AlternateContent xmlns:mc="http://schemas.openxmlformats.org/markup-compatibility/2006">
              <mc:Choice xmlns:v="urn:schemas-microsoft-com:vml" Requires="v">
                <p:oleObj spid="_x0000_s25978" name="Equation" r:id="rId4" imgW="2260440" imgH="253800" progId="Equation.DSMT4">
                  <p:embed/>
                </p:oleObj>
              </mc:Choice>
              <mc:Fallback>
                <p:oleObj name="Equation" r:id="rId4" imgW="2260440" imgH="253800" progId="Equation.DSMT4">
                  <p:embed/>
                  <p:pic>
                    <p:nvPicPr>
                      <p:cNvPr id="0" name=""/>
                      <p:cNvPicPr/>
                      <p:nvPr/>
                    </p:nvPicPr>
                    <p:blipFill>
                      <a:blip r:embed="rId5"/>
                      <a:stretch>
                        <a:fillRect/>
                      </a:stretch>
                    </p:blipFill>
                    <p:spPr>
                      <a:xfrm>
                        <a:off x="2109212" y="5117131"/>
                        <a:ext cx="3309745" cy="371881"/>
                      </a:xfrm>
                      <a:prstGeom prst="rect">
                        <a:avLst/>
                      </a:prstGeom>
                    </p:spPr>
                  </p:pic>
                </p:oleObj>
              </mc:Fallback>
            </mc:AlternateContent>
          </a:graphicData>
        </a:graphic>
      </p:graphicFrame>
      <p:graphicFrame>
        <p:nvGraphicFramePr>
          <p:cNvPr id="3" name="Object 2" descr="Breakeven point: $400 = p of $560 or p = 0.714"/>
          <p:cNvGraphicFramePr>
            <a:graphicFrameLocks noChangeAspect="1"/>
          </p:cNvGraphicFramePr>
          <p:nvPr>
            <p:extLst>
              <p:ext uri="{D42A27DB-BD31-4B8C-83A1-F6EECF244321}">
                <p14:modId xmlns:p14="http://schemas.microsoft.com/office/powerpoint/2010/main" val="845284198"/>
              </p:ext>
            </p:extLst>
          </p:nvPr>
        </p:nvGraphicFramePr>
        <p:xfrm>
          <a:off x="1993778" y="5717620"/>
          <a:ext cx="4518025" cy="296863"/>
        </p:xfrm>
        <a:graphic>
          <a:graphicData uri="http://schemas.openxmlformats.org/presentationml/2006/ole">
            <mc:AlternateContent xmlns:mc="http://schemas.openxmlformats.org/markup-compatibility/2006">
              <mc:Choice xmlns:v="urn:schemas-microsoft-com:vml" Requires="v">
                <p:oleObj spid="_x0000_s25979" name="Equation" r:id="rId6" imgW="3085920" imgH="203040" progId="Equation.DSMT4">
                  <p:embed/>
                </p:oleObj>
              </mc:Choice>
              <mc:Fallback>
                <p:oleObj name="Equation" r:id="rId6" imgW="3085920" imgH="203040" progId="Equation.DSMT4">
                  <p:embed/>
                  <p:pic>
                    <p:nvPicPr>
                      <p:cNvPr id="0" name=""/>
                      <p:cNvPicPr/>
                      <p:nvPr/>
                    </p:nvPicPr>
                    <p:blipFill>
                      <a:blip r:embed="rId7"/>
                      <a:stretch>
                        <a:fillRect/>
                      </a:stretch>
                    </p:blipFill>
                    <p:spPr>
                      <a:xfrm>
                        <a:off x="1993778" y="5717620"/>
                        <a:ext cx="4518025" cy="296863"/>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Title 1"/>
          <p:cNvSpPr txBox="1">
            <a:spLocks noGrp="1"/>
          </p:cNvSpPr>
          <p:nvPr>
            <p:ph type="title"/>
          </p:nvPr>
        </p:nvSpPr>
        <p:spPr>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400"/>
              <a:buFont typeface="Arial"/>
              <a:buNone/>
            </a:pPr>
            <a:r>
              <a:rPr lang="en-US" sz="3400" b="1" i="0" u="none" strike="noStrike" cap="none" dirty="0">
                <a:solidFill>
                  <a:srgbClr val="007FA3"/>
                </a:solidFill>
                <a:latin typeface="+mj-lt"/>
                <a:ea typeface="Arial"/>
                <a:cs typeface="Arial"/>
                <a:sym typeface="Arial"/>
              </a:rPr>
              <a:t>Example 16.13: Sensitivity Analysis for Airline Revenue Management </a:t>
            </a:r>
            <a:r>
              <a:rPr lang="en-US" sz="3400" b="1" i="0" u="none" strike="noStrike" cap="none" dirty="0" smtClean="0">
                <a:solidFill>
                  <a:srgbClr val="007FA3"/>
                </a:solidFill>
                <a:latin typeface="+mj-lt"/>
                <a:ea typeface="Arial"/>
                <a:cs typeface="Arial"/>
                <a:sym typeface="Arial"/>
              </a:rPr>
              <a:t>Decision</a:t>
            </a:r>
            <a:endParaRPr sz="3400" b="1" i="0" u="none" strike="noStrike" cap="none" dirty="0">
              <a:solidFill>
                <a:srgbClr val="007FA3"/>
              </a:solidFill>
              <a:latin typeface="+mj-lt"/>
              <a:ea typeface="Arial"/>
              <a:cs typeface="Arial"/>
              <a:sym typeface="Arial"/>
            </a:endParaRPr>
          </a:p>
        </p:txBody>
      </p:sp>
      <p:sp>
        <p:nvSpPr>
          <p:cNvPr id="4" name="Text Placeholder 3"/>
          <p:cNvSpPr>
            <a:spLocks noGrp="1"/>
          </p:cNvSpPr>
          <p:nvPr>
            <p:ph type="body" idx="1"/>
          </p:nvPr>
        </p:nvSpPr>
        <p:spPr>
          <a:xfrm>
            <a:off x="457200" y="1600200"/>
            <a:ext cx="8229600" cy="993531"/>
          </a:xfrm>
        </p:spPr>
        <p:txBody>
          <a:bodyPr/>
          <a:lstStyle/>
          <a:p>
            <a:pPr marL="256032" indent="-256032">
              <a:buSzPct val="100000"/>
            </a:pPr>
            <a:r>
              <a:rPr lang="en-US" sz="2400" dirty="0" smtClean="0">
                <a:latin typeface="+mn-lt"/>
              </a:rPr>
              <a:t>What-if </a:t>
            </a:r>
            <a:r>
              <a:rPr lang="en-US" sz="2400" dirty="0">
                <a:latin typeface="+mn-lt"/>
              </a:rPr>
              <a:t>analysis </a:t>
            </a:r>
            <a:r>
              <a:rPr lang="en-US" sz="2400" dirty="0" smtClean="0">
                <a:latin typeface="+mn-lt"/>
              </a:rPr>
              <a:t>of the </a:t>
            </a:r>
            <a:r>
              <a:rPr lang="en-US" sz="2400" dirty="0">
                <a:latin typeface="+mn-lt"/>
              </a:rPr>
              <a:t>impact of changing the probability that a full-fare </a:t>
            </a:r>
            <a:r>
              <a:rPr lang="en-US" sz="2400" dirty="0" smtClean="0">
                <a:latin typeface="+mn-lt"/>
              </a:rPr>
              <a:t>ticket sells </a:t>
            </a:r>
            <a:r>
              <a:rPr lang="en-US" sz="2400" dirty="0">
                <a:latin typeface="+mn-lt"/>
              </a:rPr>
              <a:t>before the flight</a:t>
            </a:r>
            <a:r>
              <a:rPr lang="en-US" sz="2400" dirty="0" smtClean="0">
                <a:latin typeface="+mn-lt"/>
              </a:rPr>
              <a:t>.</a:t>
            </a:r>
            <a:endParaRPr lang="en-US" sz="2400" dirty="0" smtClean="0"/>
          </a:p>
        </p:txBody>
      </p:sp>
      <p:pic>
        <p:nvPicPr>
          <p:cNvPr id="3" name="Picture 2" descr="A decision tree and a table. The decision tree for a full fare ticket sells. A decision of $420.00 has two branches, full fare with a value of $420.00 and discount with a value of $400.00. Discount has an end node with value $400.00. Full fare has a chance node with two possible outcomes, full fare ticket sells and full fare ticket does not sell. The values of the outcomes are as follows. Full fare ticket sells, 0.75, $560.00. Full fare ticket does not sell, 0.25, $0. The end nodes of full fare ticket sells and full fare ticket does not sell has values, $560.00 and $ 0. The table is as follows. A table has 9 rows and 3 columns. The columns have the following headings from left to right. P of full fare ticket sells, Expected Value, and decision. The row entries are as follows. Row 1. Blank, $420.00, Full. Row 2. 0.50, $400.00, Discount. Row 3. 0.55, $400.00, Discount. Row 4. 0.60, $400.00, Discount. Row 5. 0.65, $400.00, Discount. Row 6. 0.70, $400.00, Discount. Row 7. 0.75, $420.00, Full. Row 8. 0.8, $448.00, Full. Row 9. 0.85, $476.00, Full. Row 10. 0.90, $504.00, Full."/>
          <p:cNvPicPr>
            <a:picLocks noChangeAspect="1"/>
          </p:cNvPicPr>
          <p:nvPr/>
        </p:nvPicPr>
        <p:blipFill>
          <a:blip r:embed="rId3"/>
          <a:stretch>
            <a:fillRect/>
          </a:stretch>
        </p:blipFill>
        <p:spPr>
          <a:xfrm>
            <a:off x="1496024" y="2787102"/>
            <a:ext cx="6151951" cy="1667728"/>
          </a:xfrm>
          <a:prstGeom prst="rect">
            <a:avLst/>
          </a:prstGeom>
        </p:spPr>
      </p:pic>
      <p:sp>
        <p:nvSpPr>
          <p:cNvPr id="2" name="Text Placeholder 1"/>
          <p:cNvSpPr>
            <a:spLocks noGrp="1"/>
          </p:cNvSpPr>
          <p:nvPr>
            <p:ph type="body" idx="2"/>
          </p:nvPr>
        </p:nvSpPr>
        <p:spPr>
          <a:xfrm>
            <a:off x="457200" y="4648201"/>
            <a:ext cx="8229600" cy="1515207"/>
          </a:xfrm>
        </p:spPr>
        <p:txBody>
          <a:bodyPr/>
          <a:lstStyle/>
          <a:p>
            <a:pPr marL="256032" indent="-256032">
              <a:buSzPct val="100000"/>
            </a:pPr>
            <a:r>
              <a:rPr lang="en-US" sz="2400" dirty="0">
                <a:latin typeface="+mn-lt"/>
              </a:rPr>
              <a:t>From the data table results, we see that if the probability of selling the full-fare ticket is 0.7 or less, then the best decision is to discount the </a:t>
            </a:r>
            <a:r>
              <a:rPr lang="en-US" sz="2400" dirty="0" smtClean="0">
                <a:latin typeface="+mn-lt"/>
              </a:rPr>
              <a:t>price.</a:t>
            </a:r>
          </a:p>
        </p:txBody>
      </p:sp>
    </p:spTree>
    <p:extLst>
      <p:ext uri="{BB962C8B-B14F-4D97-AF65-F5344CB8AC3E}">
        <p14:creationId xmlns:p14="http://schemas.microsoft.com/office/powerpoint/2010/main" val="277318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The Value of Information</a:t>
            </a:r>
            <a:endParaRPr sz="3600" b="1" i="0" u="none" strike="noStrike" cap="none" dirty="0">
              <a:solidFill>
                <a:srgbClr val="007FA3"/>
              </a:solidFill>
              <a:latin typeface="+mj-lt"/>
              <a:ea typeface="Arial"/>
              <a:cs typeface="Arial"/>
              <a:sym typeface="Arial"/>
            </a:endParaRPr>
          </a:p>
        </p:txBody>
      </p:sp>
      <p:sp>
        <p:nvSpPr>
          <p:cNvPr id="546" name="Text placeholder 2"/>
          <p:cNvSpPr txBox="1">
            <a:spLocks noGrp="1"/>
          </p:cNvSpPr>
          <p:nvPr>
            <p:ph type="body" idx="1"/>
          </p:nvPr>
        </p:nvSpPr>
        <p:spPr>
          <a:xfrm>
            <a:off x="457200" y="1600200"/>
            <a:ext cx="8458200" cy="4648200"/>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rgbClr val="007FA3"/>
              </a:buClr>
              <a:buSzPct val="100000"/>
              <a:buFont typeface="Arial"/>
              <a:buChar char="•"/>
            </a:pPr>
            <a:r>
              <a:rPr lang="en-US" sz="2000" b="0" i="0" u="none" strike="noStrike" cap="none" dirty="0">
                <a:solidFill>
                  <a:srgbClr val="000000"/>
                </a:solidFill>
                <a:latin typeface="+mn-lt"/>
                <a:sym typeface="Arial"/>
              </a:rPr>
              <a:t>The </a:t>
            </a:r>
            <a:r>
              <a:rPr lang="en-US" sz="2000" b="1" i="0" u="none" strike="noStrike" cap="none" dirty="0">
                <a:solidFill>
                  <a:srgbClr val="000000"/>
                </a:solidFill>
                <a:latin typeface="+mn-lt"/>
                <a:sym typeface="Arial"/>
              </a:rPr>
              <a:t>value of information </a:t>
            </a:r>
            <a:r>
              <a:rPr lang="en-US" sz="2000" b="0" i="0" u="none" strike="noStrike" cap="none" dirty="0">
                <a:solidFill>
                  <a:srgbClr val="000000"/>
                </a:solidFill>
                <a:latin typeface="+mn-lt"/>
                <a:sym typeface="Arial"/>
              </a:rPr>
              <a:t>is the improvement in the expected return if the decision maker can acquire additional information about the future event that will take place.</a:t>
            </a:r>
            <a:endParaRPr sz="2000" dirty="0">
              <a:latin typeface="+mn-lt"/>
            </a:endParaRPr>
          </a:p>
          <a:p>
            <a:pPr marL="255650" marR="0" lvl="0" indent="-255650" algn="l" rtl="0">
              <a:spcAft>
                <a:spcPts val="0"/>
              </a:spcAft>
              <a:buClr>
                <a:srgbClr val="007FA3"/>
              </a:buClr>
              <a:buSzPct val="100000"/>
              <a:buFont typeface="Arial"/>
              <a:buChar char="•"/>
            </a:pPr>
            <a:r>
              <a:rPr lang="en-US" sz="2000" b="1" i="0" u="none" strike="noStrike" cap="none" dirty="0">
                <a:solidFill>
                  <a:srgbClr val="000000"/>
                </a:solidFill>
                <a:latin typeface="+mn-lt"/>
                <a:sym typeface="Arial"/>
              </a:rPr>
              <a:t>Perfect information </a:t>
            </a:r>
            <a:r>
              <a:rPr lang="en-US" sz="2000" b="0" i="0" u="none" strike="noStrike" cap="none" dirty="0">
                <a:solidFill>
                  <a:srgbClr val="000000"/>
                </a:solidFill>
                <a:latin typeface="+mn-lt"/>
                <a:sym typeface="Arial"/>
              </a:rPr>
              <a:t>tell us, with certainty, which outcome will occur.</a:t>
            </a:r>
            <a:endParaRPr sz="2000" dirty="0">
              <a:latin typeface="+mn-lt"/>
            </a:endParaRPr>
          </a:p>
          <a:p>
            <a:pPr marL="255650" marR="0" lvl="0" indent="-255650" algn="l" rtl="0">
              <a:spcAft>
                <a:spcPts val="0"/>
              </a:spcAft>
              <a:buClr>
                <a:srgbClr val="007FA3"/>
              </a:buClr>
              <a:buSzPct val="100000"/>
              <a:buFont typeface="Arial"/>
              <a:buChar char="•"/>
            </a:pPr>
            <a:r>
              <a:rPr lang="en-US" sz="2000" b="1" i="0" u="none" strike="noStrike" cap="none" dirty="0">
                <a:solidFill>
                  <a:srgbClr val="000000"/>
                </a:solidFill>
                <a:latin typeface="+mn-lt"/>
                <a:sym typeface="Arial"/>
              </a:rPr>
              <a:t>Expected value of perfect information (E</a:t>
            </a:r>
            <a:r>
              <a:rPr lang="en-US" sz="100" b="1" i="0" u="none" strike="noStrike" cap="none" dirty="0">
                <a:solidFill>
                  <a:srgbClr val="000000"/>
                </a:solidFill>
                <a:latin typeface="+mn-lt"/>
                <a:sym typeface="Arial"/>
              </a:rPr>
              <a:t> </a:t>
            </a:r>
            <a:r>
              <a:rPr lang="en-US" sz="2000" b="1" i="0" u="none" strike="noStrike" cap="none" dirty="0">
                <a:solidFill>
                  <a:srgbClr val="000000"/>
                </a:solidFill>
                <a:latin typeface="+mn-lt"/>
                <a:sym typeface="Arial"/>
              </a:rPr>
              <a:t>V</a:t>
            </a:r>
            <a:r>
              <a:rPr lang="en-US" sz="100" b="1" i="0" u="none" strike="noStrike" cap="none" dirty="0">
                <a:solidFill>
                  <a:srgbClr val="000000"/>
                </a:solidFill>
                <a:latin typeface="+mn-lt"/>
                <a:sym typeface="Arial"/>
              </a:rPr>
              <a:t> </a:t>
            </a:r>
            <a:r>
              <a:rPr lang="en-US" sz="2000" b="1" i="0" u="none" strike="noStrike" cap="none" dirty="0">
                <a:solidFill>
                  <a:srgbClr val="000000"/>
                </a:solidFill>
                <a:latin typeface="+mn-lt"/>
                <a:sym typeface="Arial"/>
              </a:rPr>
              <a:t>P</a:t>
            </a:r>
            <a:r>
              <a:rPr lang="en-US" sz="100" b="1" i="0" u="none" strike="noStrike" cap="none" dirty="0">
                <a:solidFill>
                  <a:srgbClr val="000000"/>
                </a:solidFill>
                <a:latin typeface="+mn-lt"/>
                <a:sym typeface="Arial"/>
              </a:rPr>
              <a:t> </a:t>
            </a:r>
            <a:r>
              <a:rPr lang="en-US" sz="2000" b="1" i="0" u="none" strike="noStrike" cap="none" dirty="0">
                <a:solidFill>
                  <a:srgbClr val="000000"/>
                </a:solidFill>
                <a:latin typeface="+mn-lt"/>
                <a:sym typeface="Arial"/>
              </a:rPr>
              <a:t>I) </a:t>
            </a:r>
            <a:r>
              <a:rPr lang="en-US" sz="2000" b="0" i="0" u="none" strike="noStrike" cap="none" dirty="0">
                <a:solidFill>
                  <a:srgbClr val="000000"/>
                </a:solidFill>
                <a:latin typeface="+mn-lt"/>
                <a:sym typeface="Arial"/>
              </a:rPr>
              <a:t>is expected value with perfect information minus the expected value without it.</a:t>
            </a:r>
            <a:endParaRPr sz="2000" dirty="0">
              <a:latin typeface="+mn-lt"/>
            </a:endParaRPr>
          </a:p>
          <a:p>
            <a:pPr marL="255650" marR="0" lvl="0" indent="-255650" algn="l" rtl="0">
              <a:spcAft>
                <a:spcPts val="0"/>
              </a:spcAft>
              <a:buClr>
                <a:srgbClr val="007FA3"/>
              </a:buClr>
              <a:buSzPct val="100000"/>
              <a:buFont typeface="Arial"/>
              <a:buChar char="•"/>
            </a:pPr>
            <a:r>
              <a:rPr lang="en-US" sz="2000" b="1" i="0" u="none" strike="noStrike" cap="none" dirty="0">
                <a:solidFill>
                  <a:srgbClr val="000000"/>
                </a:solidFill>
                <a:latin typeface="+mn-lt"/>
                <a:sym typeface="Arial"/>
              </a:rPr>
              <a:t>Expected opportunity loss </a:t>
            </a:r>
            <a:r>
              <a:rPr lang="en-US" sz="2000" b="0" i="0" u="none" strike="noStrike" cap="none" dirty="0">
                <a:solidFill>
                  <a:srgbClr val="000000"/>
                </a:solidFill>
                <a:latin typeface="+mn-lt"/>
                <a:sym typeface="Arial"/>
              </a:rPr>
              <a:t>is the average additional amount the decision maker would have achieved if the correct decision had been made.</a:t>
            </a:r>
            <a:endParaRPr sz="2000" dirty="0">
              <a:latin typeface="+mn-lt"/>
            </a:endParaRPr>
          </a:p>
          <a:p>
            <a:pPr marL="741553" marR="0" lvl="1" indent="-284353" algn="l" rtl="0">
              <a:spcBef>
                <a:spcPts val="600"/>
              </a:spcBef>
              <a:spcAft>
                <a:spcPts val="0"/>
              </a:spcAft>
              <a:buClr>
                <a:srgbClr val="007FA3"/>
              </a:buClr>
              <a:buSzPct val="100000"/>
              <a:buFont typeface="Arial"/>
              <a:buChar char="–"/>
            </a:pPr>
            <a:r>
              <a:rPr lang="en-US" sz="2000" b="0" i="0" u="none" strike="noStrike" cap="none" dirty="0">
                <a:solidFill>
                  <a:srgbClr val="000000"/>
                </a:solidFill>
                <a:latin typeface="+mn-lt"/>
                <a:sym typeface="Arial"/>
              </a:rPr>
              <a:t>Minimizing expected opportunity loss always results in the same decision as maximizing expected value.</a:t>
            </a:r>
            <a:endParaRPr sz="2000" b="0" i="0" u="none" strike="noStrike" cap="none" dirty="0">
              <a:solidFill>
                <a:srgbClr val="000000"/>
              </a:solidFill>
              <a:latin typeface="+mn-lt"/>
              <a:sym typeface="Aria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Example 16.14: Finding </a:t>
            </a:r>
            <a:r>
              <a:rPr lang="en-US" sz="3600" b="1" i="0" u="none" strike="noStrike" cap="none" dirty="0" smtClean="0">
                <a:solidFill>
                  <a:srgbClr val="007FA3"/>
                </a:solidFill>
                <a:latin typeface="+mj-lt"/>
                <a:ea typeface="Arial"/>
                <a:cs typeface="Arial"/>
                <a:sym typeface="Arial"/>
              </a:rPr>
              <a:t>E</a:t>
            </a:r>
            <a:r>
              <a:rPr lang="en-US" sz="100" b="1" i="0" u="none" strike="noStrike" cap="none" dirty="0" smtClean="0">
                <a:solidFill>
                  <a:srgbClr val="007FA3"/>
                </a:solidFill>
                <a:latin typeface="+mj-lt"/>
                <a:ea typeface="Arial"/>
                <a:cs typeface="Arial"/>
                <a:sym typeface="Arial"/>
              </a:rPr>
              <a:t>  </a:t>
            </a:r>
            <a:r>
              <a:rPr lang="en-US" sz="3600" b="1" i="0" u="none" strike="noStrike" cap="none" dirty="0" smtClean="0">
                <a:solidFill>
                  <a:srgbClr val="007FA3"/>
                </a:solidFill>
                <a:latin typeface="+mj-lt"/>
                <a:ea typeface="Arial"/>
                <a:cs typeface="Arial"/>
                <a:sym typeface="Arial"/>
              </a:rPr>
              <a:t>V</a:t>
            </a:r>
            <a:r>
              <a:rPr lang="en-US" sz="100" b="1" i="0" u="none" strike="noStrike" cap="none" dirty="0" smtClean="0">
                <a:solidFill>
                  <a:srgbClr val="007FA3"/>
                </a:solidFill>
                <a:latin typeface="+mj-lt"/>
                <a:ea typeface="Arial"/>
                <a:cs typeface="Arial"/>
                <a:sym typeface="Arial"/>
              </a:rPr>
              <a:t>   </a:t>
            </a:r>
            <a:r>
              <a:rPr lang="en-US" sz="3600" b="1" i="0" u="none" strike="noStrike" cap="none" dirty="0" smtClean="0">
                <a:solidFill>
                  <a:srgbClr val="007FA3"/>
                </a:solidFill>
                <a:latin typeface="+mj-lt"/>
                <a:ea typeface="Arial"/>
                <a:cs typeface="Arial"/>
                <a:sym typeface="Arial"/>
              </a:rPr>
              <a:t>P</a:t>
            </a:r>
            <a:r>
              <a:rPr lang="en-US" sz="100" b="1" i="0" u="none" strike="noStrike" cap="none" dirty="0" smtClean="0">
                <a:solidFill>
                  <a:srgbClr val="007FA3"/>
                </a:solidFill>
                <a:latin typeface="+mj-lt"/>
                <a:ea typeface="Arial"/>
                <a:cs typeface="Arial"/>
                <a:sym typeface="Arial"/>
              </a:rPr>
              <a:t>  </a:t>
            </a:r>
            <a:r>
              <a:rPr lang="en-US" sz="3600" b="1" i="0" u="none" strike="noStrike" cap="none" dirty="0">
                <a:solidFill>
                  <a:srgbClr val="007FA3"/>
                </a:solidFill>
                <a:latin typeface="+mj-lt"/>
                <a:ea typeface="Arial"/>
                <a:cs typeface="Arial"/>
                <a:sym typeface="Arial"/>
              </a:rPr>
              <a:t>I for the Mortgage-Selection </a:t>
            </a:r>
            <a:r>
              <a:rPr lang="en-US" sz="3600" b="1" i="0" u="none" strike="noStrike" cap="none" dirty="0" smtClean="0">
                <a:solidFill>
                  <a:srgbClr val="007FA3"/>
                </a:solidFill>
                <a:latin typeface="+mj-lt"/>
                <a:ea typeface="Arial"/>
                <a:cs typeface="Arial"/>
                <a:sym typeface="Arial"/>
              </a:rPr>
              <a:t>Decision </a:t>
            </a:r>
            <a:r>
              <a:rPr lang="en-US" sz="2000" b="0" i="0" u="none" strike="noStrike" cap="none" dirty="0" smtClean="0">
                <a:solidFill>
                  <a:srgbClr val="007FA3"/>
                </a:solidFill>
                <a:latin typeface="+mj-lt"/>
                <a:ea typeface="Arial"/>
                <a:cs typeface="Arial"/>
                <a:sym typeface="Arial"/>
              </a:rPr>
              <a:t>(1 of 2)</a:t>
            </a:r>
            <a:endParaRPr sz="2000" b="0" i="0" u="none" strike="noStrike" cap="none" dirty="0">
              <a:solidFill>
                <a:srgbClr val="007FA3"/>
              </a:solidFill>
              <a:latin typeface="+mj-lt"/>
              <a:ea typeface="Arial"/>
              <a:cs typeface="Arial"/>
              <a:sym typeface="Arial"/>
            </a:endParaRPr>
          </a:p>
        </p:txBody>
      </p:sp>
      <p:sp>
        <p:nvSpPr>
          <p:cNvPr id="552" name="Text placeholder 2"/>
          <p:cNvSpPr txBox="1">
            <a:spLocks noGrp="1"/>
          </p:cNvSpPr>
          <p:nvPr>
            <p:ph type="body" idx="1"/>
          </p:nvPr>
        </p:nvSpPr>
        <p:spPr>
          <a:xfrm>
            <a:off x="457199" y="1600202"/>
            <a:ext cx="7922871" cy="521206"/>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ct val="100000"/>
              <a:buFont typeface="Arial"/>
              <a:buChar char="•"/>
            </a:pPr>
            <a:r>
              <a:rPr lang="en-US" sz="2000" b="0" i="0" u="none" strike="noStrike" cap="none" dirty="0">
                <a:solidFill>
                  <a:srgbClr val="000000"/>
                </a:solidFill>
                <a:latin typeface="+mn-lt"/>
                <a:ea typeface="Arial"/>
                <a:cs typeface="Arial"/>
                <a:sym typeface="Arial"/>
              </a:rPr>
              <a:t>Find the minimum expected opportunity loss</a:t>
            </a:r>
            <a:endParaRPr sz="2000" b="0" i="0" u="none" strike="noStrike" cap="none" dirty="0">
              <a:solidFill>
                <a:srgbClr val="000000"/>
              </a:solidFill>
              <a:latin typeface="+mn-lt"/>
              <a:ea typeface="Arial"/>
              <a:cs typeface="Arial"/>
              <a:sym typeface="Arial"/>
            </a:endParaRPr>
          </a:p>
        </p:txBody>
      </p:sp>
      <p:graphicFrame>
        <p:nvGraphicFramePr>
          <p:cNvPr id="8" name="Table 7"/>
          <p:cNvGraphicFramePr>
            <a:graphicFrameLocks noGrp="1"/>
          </p:cNvGraphicFramePr>
          <p:nvPr>
            <p:extLst>
              <p:ext uri="{D42A27DB-BD31-4B8C-83A1-F6EECF244321}">
                <p14:modId xmlns:p14="http://schemas.microsoft.com/office/powerpoint/2010/main" val="2126971266"/>
              </p:ext>
            </p:extLst>
          </p:nvPr>
        </p:nvGraphicFramePr>
        <p:xfrm>
          <a:off x="1158239" y="2251179"/>
          <a:ext cx="6803136" cy="1427265"/>
        </p:xfrm>
        <a:graphic>
          <a:graphicData uri="http://schemas.openxmlformats.org/drawingml/2006/table">
            <a:tbl>
              <a:tblPr firstRow="1" bandRow="1">
                <a:tableStyleId>{5940675A-B579-460E-94D1-54222C63F5DA}</a:tableStyleId>
              </a:tblPr>
              <a:tblGrid>
                <a:gridCol w="1700784">
                  <a:extLst>
                    <a:ext uri="{9D8B030D-6E8A-4147-A177-3AD203B41FA5}">
                      <a16:colId xmlns:a16="http://schemas.microsoft.com/office/drawing/2014/main" val="3595716173"/>
                    </a:ext>
                  </a:extLst>
                </a:gridCol>
                <a:gridCol w="1700784">
                  <a:extLst>
                    <a:ext uri="{9D8B030D-6E8A-4147-A177-3AD203B41FA5}">
                      <a16:colId xmlns:a16="http://schemas.microsoft.com/office/drawing/2014/main" val="1579051543"/>
                    </a:ext>
                  </a:extLst>
                </a:gridCol>
                <a:gridCol w="1700784">
                  <a:extLst>
                    <a:ext uri="{9D8B030D-6E8A-4147-A177-3AD203B41FA5}">
                      <a16:colId xmlns:a16="http://schemas.microsoft.com/office/drawing/2014/main" val="3779651707"/>
                    </a:ext>
                  </a:extLst>
                </a:gridCol>
                <a:gridCol w="1700784">
                  <a:extLst>
                    <a:ext uri="{9D8B030D-6E8A-4147-A177-3AD203B41FA5}">
                      <a16:colId xmlns:a16="http://schemas.microsoft.com/office/drawing/2014/main" val="360128912"/>
                    </a:ext>
                  </a:extLst>
                </a:gridCol>
              </a:tblGrid>
              <a:tr h="398657">
                <a:tc>
                  <a:txBody>
                    <a:bodyPr/>
                    <a:lstStyle/>
                    <a:p>
                      <a:r>
                        <a:rPr lang="en-US" sz="1200" b="1" dirty="0" smtClean="0"/>
                        <a:t>Decision</a:t>
                      </a:r>
                      <a:endParaRPr lang="en-US" sz="1200" b="1" dirty="0"/>
                    </a:p>
                  </a:txBody>
                  <a:tcPr/>
                </a:tc>
                <a:tc>
                  <a:txBody>
                    <a:bodyPr/>
                    <a:lstStyle/>
                    <a:p>
                      <a:r>
                        <a:rPr lang="en-US" sz="1200" b="1" dirty="0" smtClean="0"/>
                        <a:t>Outcome: Rates</a:t>
                      </a:r>
                      <a:r>
                        <a:rPr lang="en-US" sz="1200" b="1" baseline="0" dirty="0" smtClean="0"/>
                        <a:t> Rise</a:t>
                      </a:r>
                      <a:endParaRPr lang="en-US" sz="1200" b="1" dirty="0"/>
                    </a:p>
                  </a:txBody>
                  <a:tcPr/>
                </a:tc>
                <a:tc>
                  <a:txBody>
                    <a:bodyPr/>
                    <a:lstStyle/>
                    <a:p>
                      <a:r>
                        <a:rPr lang="en-US" sz="1200" b="1" dirty="0" smtClean="0"/>
                        <a:t>Outcome: Rates Stable</a:t>
                      </a:r>
                      <a:endParaRPr lang="en-US" sz="1200" b="1" dirty="0"/>
                    </a:p>
                  </a:txBody>
                  <a:tcPr/>
                </a:tc>
                <a:tc>
                  <a:txBody>
                    <a:bodyPr/>
                    <a:lstStyle/>
                    <a:p>
                      <a:r>
                        <a:rPr lang="en-US" sz="1200" b="1" dirty="0" smtClean="0"/>
                        <a:t>Outcome: Rates</a:t>
                      </a:r>
                      <a:r>
                        <a:rPr lang="en-US" sz="1200" b="1" baseline="0" dirty="0" smtClean="0"/>
                        <a:t> Fall</a:t>
                      </a:r>
                      <a:endParaRPr lang="en-US" sz="1200" b="1" dirty="0"/>
                    </a:p>
                  </a:txBody>
                  <a:tcPr/>
                </a:tc>
                <a:extLst>
                  <a:ext uri="{0D108BD9-81ED-4DB2-BD59-A6C34878D82A}">
                    <a16:rowId xmlns:a16="http://schemas.microsoft.com/office/drawing/2014/main" val="2309670350"/>
                  </a:ext>
                </a:extLst>
              </a:tr>
              <a:tr h="323355">
                <a:tc>
                  <a:txBody>
                    <a:bodyPr/>
                    <a:lstStyle/>
                    <a:p>
                      <a:r>
                        <a:rPr lang="en-US" sz="1200" dirty="0" smtClean="0"/>
                        <a:t>1-year A</a:t>
                      </a:r>
                      <a:r>
                        <a:rPr lang="en-US" sz="100" dirty="0" smtClean="0"/>
                        <a:t> </a:t>
                      </a:r>
                      <a:r>
                        <a:rPr lang="en-US" sz="1200" dirty="0" smtClean="0"/>
                        <a:t>R</a:t>
                      </a:r>
                      <a:r>
                        <a:rPr lang="en-US" sz="100" dirty="0" smtClean="0"/>
                        <a:t> </a:t>
                      </a:r>
                      <a:r>
                        <a:rPr lang="en-US" sz="1200" dirty="0" smtClean="0"/>
                        <a:t>M</a:t>
                      </a:r>
                      <a:endParaRPr lang="en-US" sz="1200" dirty="0"/>
                    </a:p>
                  </a:txBody>
                  <a:tcPr/>
                </a:tc>
                <a:tc>
                  <a:txBody>
                    <a:bodyPr/>
                    <a:lstStyle/>
                    <a:p>
                      <a:r>
                        <a:rPr lang="en-US" sz="1200" dirty="0" smtClean="0"/>
                        <a:t>$61,134</a:t>
                      </a:r>
                      <a:endParaRPr lang="en-US" sz="1200" dirty="0"/>
                    </a:p>
                  </a:txBody>
                  <a:tcPr/>
                </a:tc>
                <a:tc>
                  <a:txBody>
                    <a:bodyPr/>
                    <a:lstStyle/>
                    <a:p>
                      <a:r>
                        <a:rPr lang="en-US" sz="1200" dirty="0" smtClean="0"/>
                        <a:t>$46,443</a:t>
                      </a:r>
                      <a:endParaRPr lang="en-US" sz="1200" dirty="0"/>
                    </a:p>
                  </a:txBody>
                  <a:tcPr/>
                </a:tc>
                <a:tc>
                  <a:txBody>
                    <a:bodyPr/>
                    <a:lstStyle/>
                    <a:p>
                      <a:r>
                        <a:rPr lang="en-US" sz="1200" dirty="0" smtClean="0"/>
                        <a:t>$40,161</a:t>
                      </a:r>
                      <a:endParaRPr lang="en-US" sz="1200" dirty="0"/>
                    </a:p>
                  </a:txBody>
                  <a:tcPr/>
                </a:tc>
                <a:extLst>
                  <a:ext uri="{0D108BD9-81ED-4DB2-BD59-A6C34878D82A}">
                    <a16:rowId xmlns:a16="http://schemas.microsoft.com/office/drawing/2014/main" val="1520207775"/>
                  </a:ext>
                </a:extLst>
              </a:tr>
              <a:tr h="32335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3-year A</a:t>
                      </a:r>
                      <a:r>
                        <a:rPr lang="en-US" sz="100" dirty="0" smtClean="0"/>
                        <a:t> </a:t>
                      </a:r>
                      <a:r>
                        <a:rPr lang="en-US" sz="1200" dirty="0" smtClean="0"/>
                        <a:t>R</a:t>
                      </a:r>
                      <a:r>
                        <a:rPr lang="en-US" sz="100" dirty="0" smtClean="0"/>
                        <a:t> </a:t>
                      </a:r>
                      <a:r>
                        <a:rPr lang="en-US" sz="1200" dirty="0" smtClean="0"/>
                        <a:t>M</a:t>
                      </a:r>
                    </a:p>
                  </a:txBody>
                  <a:tcPr/>
                </a:tc>
                <a:tc>
                  <a:txBody>
                    <a:bodyPr/>
                    <a:lstStyle/>
                    <a:p>
                      <a:r>
                        <a:rPr lang="en-US" sz="1200" dirty="0" smtClean="0"/>
                        <a:t>$56,901</a:t>
                      </a:r>
                      <a:endParaRPr lang="en-US" sz="1200" dirty="0"/>
                    </a:p>
                  </a:txBody>
                  <a:tcPr/>
                </a:tc>
                <a:tc>
                  <a:txBody>
                    <a:bodyPr/>
                    <a:lstStyle/>
                    <a:p>
                      <a:r>
                        <a:rPr lang="en-US" sz="1200" dirty="0" smtClean="0"/>
                        <a:t>$51,075</a:t>
                      </a:r>
                      <a:endParaRPr lang="en-US" sz="1200" dirty="0"/>
                    </a:p>
                  </a:txBody>
                  <a:tcPr/>
                </a:tc>
                <a:tc>
                  <a:txBody>
                    <a:bodyPr/>
                    <a:lstStyle/>
                    <a:p>
                      <a:r>
                        <a:rPr lang="en-US" sz="1200" dirty="0" smtClean="0"/>
                        <a:t>$46,721</a:t>
                      </a:r>
                      <a:endParaRPr lang="en-US" sz="1200" dirty="0"/>
                    </a:p>
                  </a:txBody>
                  <a:tcPr/>
                </a:tc>
                <a:extLst>
                  <a:ext uri="{0D108BD9-81ED-4DB2-BD59-A6C34878D82A}">
                    <a16:rowId xmlns:a16="http://schemas.microsoft.com/office/drawing/2014/main" val="4266671645"/>
                  </a:ext>
                </a:extLst>
              </a:tr>
              <a:tr h="32335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30-year</a:t>
                      </a:r>
                      <a:r>
                        <a:rPr lang="en-US" sz="1200" baseline="0" dirty="0" smtClean="0"/>
                        <a:t> fixed</a:t>
                      </a:r>
                      <a:endParaRPr lang="en-US" sz="1200" dirty="0" smtClean="0"/>
                    </a:p>
                  </a:txBody>
                  <a:tcPr/>
                </a:tc>
                <a:tc>
                  <a:txBody>
                    <a:bodyPr/>
                    <a:lstStyle/>
                    <a:p>
                      <a:r>
                        <a:rPr lang="en-US" sz="1200" dirty="0" smtClean="0"/>
                        <a:t>$54,658</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$54,658</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$54,658</a:t>
                      </a:r>
                    </a:p>
                  </a:txBody>
                  <a:tcPr/>
                </a:tc>
                <a:extLst>
                  <a:ext uri="{0D108BD9-81ED-4DB2-BD59-A6C34878D82A}">
                    <a16:rowId xmlns:a16="http://schemas.microsoft.com/office/drawing/2014/main" val="4008071328"/>
                  </a:ext>
                </a:extLst>
              </a:tr>
            </a:tbl>
          </a:graphicData>
        </a:graphic>
      </p:graphicFrame>
      <p:sp>
        <p:nvSpPr>
          <p:cNvPr id="554" name="Text placeholder 3"/>
          <p:cNvSpPr txBox="1">
            <a:spLocks noGrp="1"/>
          </p:cNvSpPr>
          <p:nvPr>
            <p:ph type="body" idx="2"/>
          </p:nvPr>
        </p:nvSpPr>
        <p:spPr>
          <a:xfrm>
            <a:off x="2588408" y="3834120"/>
            <a:ext cx="2763880" cy="300014"/>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Clr>
                <a:srgbClr val="007FA3"/>
              </a:buClr>
              <a:buSzPts val="1800"/>
              <a:buFont typeface="Arial"/>
              <a:buNone/>
            </a:pPr>
            <a:r>
              <a:rPr lang="en-US" sz="2000" b="0" i="0" u="none" strike="noStrike" cap="none" dirty="0">
                <a:solidFill>
                  <a:schemeClr val="dk1"/>
                </a:solidFill>
                <a:latin typeface="+mn-lt"/>
                <a:ea typeface="Arial"/>
                <a:cs typeface="Arial"/>
                <a:sym typeface="Arial"/>
              </a:rPr>
              <a:t>Opportunity Losses</a:t>
            </a:r>
            <a:endParaRPr sz="2000" b="0" i="0" u="none" strike="noStrike" cap="none" dirty="0">
              <a:solidFill>
                <a:schemeClr val="dk1"/>
              </a:solidFill>
              <a:latin typeface="+mn-lt"/>
              <a:ea typeface="Arial"/>
              <a:cs typeface="Arial"/>
              <a:sym typeface="Arial"/>
            </a:endParaRPr>
          </a:p>
        </p:txBody>
      </p:sp>
      <p:graphicFrame>
        <p:nvGraphicFramePr>
          <p:cNvPr id="7" name="Table 6"/>
          <p:cNvGraphicFramePr>
            <a:graphicFrameLocks noGrp="1"/>
          </p:cNvGraphicFramePr>
          <p:nvPr>
            <p:extLst>
              <p:ext uri="{D42A27DB-BD31-4B8C-83A1-F6EECF244321}">
                <p14:modId xmlns:p14="http://schemas.microsoft.com/office/powerpoint/2010/main" val="2594005568"/>
              </p:ext>
            </p:extLst>
          </p:nvPr>
        </p:nvGraphicFramePr>
        <p:xfrm>
          <a:off x="963170" y="4324865"/>
          <a:ext cx="7132320" cy="1842309"/>
        </p:xfrm>
        <a:graphic>
          <a:graphicData uri="http://schemas.openxmlformats.org/drawingml/2006/table">
            <a:tbl>
              <a:tblPr firstRow="1" bandRow="1">
                <a:tableStyleId>{5940675A-B579-460E-94D1-54222C63F5DA}</a:tableStyleId>
              </a:tblPr>
              <a:tblGrid>
                <a:gridCol w="1426464">
                  <a:extLst>
                    <a:ext uri="{9D8B030D-6E8A-4147-A177-3AD203B41FA5}">
                      <a16:colId xmlns:a16="http://schemas.microsoft.com/office/drawing/2014/main" val="3595716173"/>
                    </a:ext>
                  </a:extLst>
                </a:gridCol>
                <a:gridCol w="1426464">
                  <a:extLst>
                    <a:ext uri="{9D8B030D-6E8A-4147-A177-3AD203B41FA5}">
                      <a16:colId xmlns:a16="http://schemas.microsoft.com/office/drawing/2014/main" val="1579051543"/>
                    </a:ext>
                  </a:extLst>
                </a:gridCol>
                <a:gridCol w="1426464">
                  <a:extLst>
                    <a:ext uri="{9D8B030D-6E8A-4147-A177-3AD203B41FA5}">
                      <a16:colId xmlns:a16="http://schemas.microsoft.com/office/drawing/2014/main" val="3779651707"/>
                    </a:ext>
                  </a:extLst>
                </a:gridCol>
                <a:gridCol w="1426464">
                  <a:extLst>
                    <a:ext uri="{9D8B030D-6E8A-4147-A177-3AD203B41FA5}">
                      <a16:colId xmlns:a16="http://schemas.microsoft.com/office/drawing/2014/main" val="360128912"/>
                    </a:ext>
                  </a:extLst>
                </a:gridCol>
                <a:gridCol w="1426464">
                  <a:extLst>
                    <a:ext uri="{9D8B030D-6E8A-4147-A177-3AD203B41FA5}">
                      <a16:colId xmlns:a16="http://schemas.microsoft.com/office/drawing/2014/main" val="2647061626"/>
                    </a:ext>
                  </a:extLst>
                </a:gridCol>
              </a:tblGrid>
              <a:tr h="586474">
                <a:tc>
                  <a:txBody>
                    <a:bodyPr/>
                    <a:lstStyle/>
                    <a:p>
                      <a:r>
                        <a:rPr lang="en-US" sz="1200" b="1" dirty="0" smtClean="0"/>
                        <a:t>Decision</a:t>
                      </a:r>
                      <a:endParaRPr lang="en-US" sz="1200" b="1" dirty="0"/>
                    </a:p>
                  </a:txBody>
                  <a:tcPr/>
                </a:tc>
                <a:tc>
                  <a:txBody>
                    <a:bodyPr/>
                    <a:lstStyle/>
                    <a:p>
                      <a:r>
                        <a:rPr lang="en-US" sz="1200" b="1" dirty="0" smtClean="0"/>
                        <a:t>Outcome: 0.6 Rates</a:t>
                      </a:r>
                      <a:r>
                        <a:rPr lang="en-US" sz="1200" b="1" baseline="0" dirty="0" smtClean="0"/>
                        <a:t> Rise</a:t>
                      </a:r>
                      <a:endParaRPr lang="en-US" sz="1200" b="1" dirty="0"/>
                    </a:p>
                  </a:txBody>
                  <a:tcPr/>
                </a:tc>
                <a:tc>
                  <a:txBody>
                    <a:bodyPr/>
                    <a:lstStyle/>
                    <a:p>
                      <a:r>
                        <a:rPr lang="en-US" sz="1200" b="1" dirty="0" smtClean="0"/>
                        <a:t>Outcome: 0.3 Rates Stable</a:t>
                      </a:r>
                      <a:endParaRPr lang="en-US" sz="1200" b="1" dirty="0"/>
                    </a:p>
                  </a:txBody>
                  <a:tcPr/>
                </a:tc>
                <a:tc>
                  <a:txBody>
                    <a:bodyPr/>
                    <a:lstStyle/>
                    <a:p>
                      <a:r>
                        <a:rPr lang="en-US" sz="1200" b="1" dirty="0" smtClean="0"/>
                        <a:t>Outcome: 0.1 Rates</a:t>
                      </a:r>
                      <a:r>
                        <a:rPr lang="en-US" sz="1200" b="1" baseline="0" dirty="0" smtClean="0"/>
                        <a:t> Fall</a:t>
                      </a:r>
                      <a:endParaRPr lang="en-US" sz="1200" b="1" dirty="0"/>
                    </a:p>
                  </a:txBody>
                  <a:tcPr/>
                </a:tc>
                <a:tc>
                  <a:txBody>
                    <a:bodyPr/>
                    <a:lstStyle/>
                    <a:p>
                      <a:r>
                        <a:rPr lang="en-US" sz="1200" b="1" dirty="0" smtClean="0"/>
                        <a:t>Outcome: Expected</a:t>
                      </a:r>
                      <a:r>
                        <a:rPr lang="en-US" sz="1200" b="1" baseline="0" dirty="0" smtClean="0"/>
                        <a:t> Opportunity Loss</a:t>
                      </a:r>
                      <a:endParaRPr lang="en-US" sz="1200" b="1" dirty="0"/>
                    </a:p>
                  </a:txBody>
                  <a:tcPr/>
                </a:tc>
                <a:extLst>
                  <a:ext uri="{0D108BD9-81ED-4DB2-BD59-A6C34878D82A}">
                    <a16:rowId xmlns:a16="http://schemas.microsoft.com/office/drawing/2014/main" val="2309670350"/>
                  </a:ext>
                </a:extLst>
              </a:tr>
              <a:tr h="339783">
                <a:tc>
                  <a:txBody>
                    <a:bodyPr/>
                    <a:lstStyle/>
                    <a:p>
                      <a:r>
                        <a:rPr lang="en-US" sz="1200" dirty="0" smtClean="0"/>
                        <a:t>1-year A</a:t>
                      </a:r>
                      <a:r>
                        <a:rPr lang="en-US" sz="100" dirty="0" smtClean="0"/>
                        <a:t> </a:t>
                      </a:r>
                      <a:r>
                        <a:rPr lang="en-US" sz="1200" dirty="0" smtClean="0"/>
                        <a:t>R</a:t>
                      </a:r>
                      <a:r>
                        <a:rPr lang="en-US" sz="100" dirty="0" smtClean="0"/>
                        <a:t> </a:t>
                      </a:r>
                      <a:r>
                        <a:rPr lang="en-US" sz="1200" dirty="0" smtClean="0"/>
                        <a:t>M</a:t>
                      </a:r>
                      <a:endParaRPr lang="en-US" sz="1200" dirty="0"/>
                    </a:p>
                  </a:txBody>
                  <a:tcPr/>
                </a:tc>
                <a:tc>
                  <a:txBody>
                    <a:bodyPr/>
                    <a:lstStyle/>
                    <a:p>
                      <a:r>
                        <a:rPr lang="en-US" sz="1200" dirty="0" smtClean="0"/>
                        <a:t>$6,476</a:t>
                      </a:r>
                      <a:endParaRPr lang="en-US" sz="1200" dirty="0"/>
                    </a:p>
                  </a:txBody>
                  <a:tcPr/>
                </a:tc>
                <a:tc>
                  <a:txBody>
                    <a:bodyPr/>
                    <a:lstStyle/>
                    <a:p>
                      <a:r>
                        <a:rPr lang="en-US" sz="1200" dirty="0" smtClean="0"/>
                        <a:t>$−</a:t>
                      </a:r>
                      <a:endParaRPr lang="en-US" sz="1200" dirty="0"/>
                    </a:p>
                  </a:txBody>
                  <a:tcPr/>
                </a:tc>
                <a:tc>
                  <a:txBody>
                    <a:bodyPr/>
                    <a:lstStyle/>
                    <a:p>
                      <a:r>
                        <a:rPr lang="en-US" sz="1200" dirty="0" smtClean="0"/>
                        <a:t>$−</a:t>
                      </a:r>
                      <a:endParaRPr lang="en-US" sz="1200" dirty="0"/>
                    </a:p>
                  </a:txBody>
                  <a:tcPr/>
                </a:tc>
                <a:tc>
                  <a:txBody>
                    <a:bodyPr/>
                    <a:lstStyle/>
                    <a:p>
                      <a:r>
                        <a:rPr lang="en-US" sz="1200" dirty="0" smtClean="0"/>
                        <a:t>$3,885.60</a:t>
                      </a:r>
                      <a:endParaRPr lang="en-US" sz="1200" dirty="0"/>
                    </a:p>
                  </a:txBody>
                  <a:tcPr/>
                </a:tc>
                <a:extLst>
                  <a:ext uri="{0D108BD9-81ED-4DB2-BD59-A6C34878D82A}">
                    <a16:rowId xmlns:a16="http://schemas.microsoft.com/office/drawing/2014/main" val="1520207775"/>
                  </a:ext>
                </a:extLst>
              </a:tr>
              <a:tr h="33978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3-year A</a:t>
                      </a:r>
                      <a:r>
                        <a:rPr lang="en-US" sz="100" dirty="0" smtClean="0"/>
                        <a:t> </a:t>
                      </a:r>
                      <a:r>
                        <a:rPr lang="en-US" sz="1200" dirty="0" smtClean="0"/>
                        <a:t>R</a:t>
                      </a:r>
                      <a:r>
                        <a:rPr lang="en-US" sz="100" dirty="0" smtClean="0"/>
                        <a:t> </a:t>
                      </a:r>
                      <a:r>
                        <a:rPr lang="en-US" sz="1200" dirty="0" smtClean="0"/>
                        <a:t>M</a:t>
                      </a:r>
                    </a:p>
                  </a:txBody>
                  <a:tcPr/>
                </a:tc>
                <a:tc>
                  <a:txBody>
                    <a:bodyPr/>
                    <a:lstStyle/>
                    <a:p>
                      <a:r>
                        <a:rPr lang="en-US" sz="1200" dirty="0" smtClean="0"/>
                        <a:t>$2,243</a:t>
                      </a:r>
                      <a:endParaRPr lang="en-US" sz="1200" dirty="0"/>
                    </a:p>
                  </a:txBody>
                  <a:tcPr/>
                </a:tc>
                <a:tc>
                  <a:txBody>
                    <a:bodyPr/>
                    <a:lstStyle/>
                    <a:p>
                      <a:r>
                        <a:rPr lang="en-US" sz="1200" dirty="0" smtClean="0"/>
                        <a:t>$4,632</a:t>
                      </a:r>
                      <a:endParaRPr lang="en-US" sz="1200" dirty="0"/>
                    </a:p>
                  </a:txBody>
                  <a:tcPr/>
                </a:tc>
                <a:tc>
                  <a:txBody>
                    <a:bodyPr/>
                    <a:lstStyle/>
                    <a:p>
                      <a:r>
                        <a:rPr lang="en-US" sz="1200" dirty="0" smtClean="0"/>
                        <a:t>$6,560</a:t>
                      </a:r>
                      <a:endParaRPr lang="en-US" sz="1200" dirty="0"/>
                    </a:p>
                  </a:txBody>
                  <a:tcPr/>
                </a:tc>
                <a:tc>
                  <a:txBody>
                    <a:bodyPr/>
                    <a:lstStyle/>
                    <a:p>
                      <a:r>
                        <a:rPr lang="en-US" sz="1200" dirty="0" smtClean="0"/>
                        <a:t>$3,391.40=E</a:t>
                      </a:r>
                      <a:r>
                        <a:rPr lang="en-US" sz="100" baseline="0" dirty="0" smtClean="0"/>
                        <a:t> </a:t>
                      </a:r>
                      <a:r>
                        <a:rPr lang="en-US" sz="1200" baseline="0" dirty="0" smtClean="0"/>
                        <a:t>V</a:t>
                      </a:r>
                      <a:r>
                        <a:rPr lang="en-US" sz="100" baseline="0" dirty="0" smtClean="0"/>
                        <a:t> </a:t>
                      </a:r>
                      <a:r>
                        <a:rPr lang="en-US" sz="1200" baseline="0" dirty="0" smtClean="0"/>
                        <a:t>P</a:t>
                      </a:r>
                      <a:r>
                        <a:rPr lang="en-US" sz="100" baseline="0" dirty="0" smtClean="0"/>
                        <a:t> </a:t>
                      </a:r>
                      <a:r>
                        <a:rPr lang="en-US" sz="1200" baseline="0" dirty="0" smtClean="0"/>
                        <a:t>I</a:t>
                      </a:r>
                      <a:endParaRPr lang="en-US" sz="1200" dirty="0"/>
                    </a:p>
                  </a:txBody>
                  <a:tcPr/>
                </a:tc>
                <a:extLst>
                  <a:ext uri="{0D108BD9-81ED-4DB2-BD59-A6C34878D82A}">
                    <a16:rowId xmlns:a16="http://schemas.microsoft.com/office/drawing/2014/main" val="4266671645"/>
                  </a:ext>
                </a:extLst>
              </a:tr>
              <a:tr h="33978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30-year</a:t>
                      </a:r>
                      <a:r>
                        <a:rPr lang="en-US" sz="1200" baseline="0" dirty="0" smtClean="0"/>
                        <a:t> fixed</a:t>
                      </a:r>
                      <a:endParaRPr lang="en-US" sz="1200" dirty="0" smtClean="0"/>
                    </a:p>
                  </a:txBody>
                  <a:tcPr/>
                </a:tc>
                <a:tc>
                  <a:txBody>
                    <a:bodyPr/>
                    <a:lstStyle/>
                    <a:p>
                      <a:r>
                        <a:rPr lang="en-US" sz="1200" dirty="0" smtClean="0"/>
                        <a:t>$−</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$8,215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$14,497</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$3,914.20</a:t>
                      </a:r>
                    </a:p>
                  </a:txBody>
                  <a:tcPr/>
                </a:tc>
                <a:extLst>
                  <a:ext uri="{0D108BD9-81ED-4DB2-BD59-A6C34878D82A}">
                    <a16:rowId xmlns:a16="http://schemas.microsoft.com/office/drawing/2014/main" val="4008071328"/>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Example 16.1: Selecting a Mortgage Instrument</a:t>
            </a:r>
            <a:endParaRPr sz="3600" b="1" i="0" u="none" strike="noStrike" cap="none" dirty="0">
              <a:solidFill>
                <a:srgbClr val="007FA3"/>
              </a:solidFill>
              <a:latin typeface="+mj-lt"/>
              <a:ea typeface="Arial"/>
              <a:cs typeface="Arial"/>
              <a:sym typeface="Arial"/>
            </a:endParaRPr>
          </a:p>
        </p:txBody>
      </p:sp>
      <p:sp>
        <p:nvSpPr>
          <p:cNvPr id="266" name="Text placeholder 2"/>
          <p:cNvSpPr txBox="1">
            <a:spLocks noGrp="1"/>
          </p:cNvSpPr>
          <p:nvPr>
            <p:ph type="body" idx="1"/>
          </p:nvPr>
        </p:nvSpPr>
        <p:spPr>
          <a:xfrm>
            <a:off x="457200" y="1600201"/>
            <a:ext cx="8229600" cy="1587499"/>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ts val="2400"/>
              <a:buFont typeface="Arial"/>
              <a:buChar char="•"/>
            </a:pPr>
            <a:r>
              <a:rPr lang="en-US" sz="1800" b="0" i="0" u="none" strike="noStrike" cap="none" dirty="0">
                <a:solidFill>
                  <a:schemeClr val="dk1"/>
                </a:solidFill>
                <a:latin typeface="+mn-lt"/>
                <a:ea typeface="Arial"/>
                <a:cs typeface="Arial"/>
                <a:sym typeface="Arial"/>
              </a:rPr>
              <a:t>A family is considering purchasing a new home and wants to finance $150,000. Three mortgage options are available and the payoff table for the outcomes is shown below. The payoffs represent total interest paid under three future interest rate situations.</a:t>
            </a:r>
            <a:endParaRPr sz="1800" b="0" i="0" u="none" strike="noStrike" cap="none" dirty="0">
              <a:solidFill>
                <a:schemeClr val="dk1"/>
              </a:solidFill>
              <a:latin typeface="+mn-lt"/>
              <a:ea typeface="Arial"/>
              <a:cs typeface="Arial"/>
              <a:sym typeface="Arial"/>
            </a:endParaRPr>
          </a:p>
        </p:txBody>
      </p:sp>
      <p:graphicFrame>
        <p:nvGraphicFramePr>
          <p:cNvPr id="3" name="Table 2"/>
          <p:cNvGraphicFramePr>
            <a:graphicFrameLocks noGrp="1"/>
          </p:cNvGraphicFramePr>
          <p:nvPr>
            <p:extLst>
              <p:ext uri="{D42A27DB-BD31-4B8C-83A1-F6EECF244321}">
                <p14:modId xmlns:p14="http://schemas.microsoft.com/office/powerpoint/2010/main" val="3270467581"/>
              </p:ext>
            </p:extLst>
          </p:nvPr>
        </p:nvGraphicFramePr>
        <p:xfrm>
          <a:off x="1524000" y="3390682"/>
          <a:ext cx="6096000" cy="156972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3595716173"/>
                    </a:ext>
                  </a:extLst>
                </a:gridCol>
                <a:gridCol w="1524000">
                  <a:extLst>
                    <a:ext uri="{9D8B030D-6E8A-4147-A177-3AD203B41FA5}">
                      <a16:colId xmlns:a16="http://schemas.microsoft.com/office/drawing/2014/main" val="1579051543"/>
                    </a:ext>
                  </a:extLst>
                </a:gridCol>
                <a:gridCol w="1524000">
                  <a:extLst>
                    <a:ext uri="{9D8B030D-6E8A-4147-A177-3AD203B41FA5}">
                      <a16:colId xmlns:a16="http://schemas.microsoft.com/office/drawing/2014/main" val="3779651707"/>
                    </a:ext>
                  </a:extLst>
                </a:gridCol>
                <a:gridCol w="1524000">
                  <a:extLst>
                    <a:ext uri="{9D8B030D-6E8A-4147-A177-3AD203B41FA5}">
                      <a16:colId xmlns:a16="http://schemas.microsoft.com/office/drawing/2014/main" val="360128912"/>
                    </a:ext>
                  </a:extLst>
                </a:gridCol>
              </a:tblGrid>
              <a:tr h="370840">
                <a:tc>
                  <a:txBody>
                    <a:bodyPr/>
                    <a:lstStyle/>
                    <a:p>
                      <a:r>
                        <a:rPr lang="en-US" sz="1200" b="1" dirty="0" smtClean="0"/>
                        <a:t>Decision</a:t>
                      </a:r>
                      <a:endParaRPr lang="en-US" sz="1200" b="1" dirty="0"/>
                    </a:p>
                  </a:txBody>
                  <a:tcPr/>
                </a:tc>
                <a:tc>
                  <a:txBody>
                    <a:bodyPr/>
                    <a:lstStyle/>
                    <a:p>
                      <a:r>
                        <a:rPr lang="en-US" sz="1200" b="1" dirty="0" smtClean="0"/>
                        <a:t>Outcome: Rates</a:t>
                      </a:r>
                      <a:r>
                        <a:rPr lang="en-US" sz="1200" b="1" baseline="0" dirty="0" smtClean="0"/>
                        <a:t> Rise</a:t>
                      </a:r>
                      <a:endParaRPr lang="en-US" sz="1200" b="1" dirty="0"/>
                    </a:p>
                  </a:txBody>
                  <a:tcPr/>
                </a:tc>
                <a:tc>
                  <a:txBody>
                    <a:bodyPr/>
                    <a:lstStyle/>
                    <a:p>
                      <a:r>
                        <a:rPr lang="en-US" sz="1200" b="1" dirty="0" smtClean="0"/>
                        <a:t>Outcome: Rates Stable</a:t>
                      </a:r>
                      <a:endParaRPr lang="en-US" sz="1200" b="1" dirty="0"/>
                    </a:p>
                  </a:txBody>
                  <a:tcPr/>
                </a:tc>
                <a:tc>
                  <a:txBody>
                    <a:bodyPr/>
                    <a:lstStyle/>
                    <a:p>
                      <a:r>
                        <a:rPr lang="en-US" sz="1200" b="1" dirty="0" smtClean="0"/>
                        <a:t>Outcome: Rates</a:t>
                      </a:r>
                      <a:r>
                        <a:rPr lang="en-US" sz="1200" b="1" baseline="0" dirty="0" smtClean="0"/>
                        <a:t> Fall</a:t>
                      </a:r>
                      <a:endParaRPr lang="en-US" sz="1200" b="1" dirty="0"/>
                    </a:p>
                  </a:txBody>
                  <a:tcPr/>
                </a:tc>
                <a:extLst>
                  <a:ext uri="{0D108BD9-81ED-4DB2-BD59-A6C34878D82A}">
                    <a16:rowId xmlns:a16="http://schemas.microsoft.com/office/drawing/2014/main" val="2309670350"/>
                  </a:ext>
                </a:extLst>
              </a:tr>
              <a:tr h="370840">
                <a:tc>
                  <a:txBody>
                    <a:bodyPr/>
                    <a:lstStyle/>
                    <a:p>
                      <a:r>
                        <a:rPr lang="en-US" sz="1200" dirty="0" smtClean="0"/>
                        <a:t>1-year A</a:t>
                      </a:r>
                      <a:r>
                        <a:rPr lang="en-US" sz="100" dirty="0" smtClean="0"/>
                        <a:t> </a:t>
                      </a:r>
                      <a:r>
                        <a:rPr lang="en-US" sz="1200" dirty="0" smtClean="0"/>
                        <a:t>R</a:t>
                      </a:r>
                      <a:r>
                        <a:rPr lang="en-US" sz="100" dirty="0" smtClean="0"/>
                        <a:t> </a:t>
                      </a:r>
                      <a:r>
                        <a:rPr lang="en-US" sz="1200" dirty="0" smtClean="0"/>
                        <a:t>M</a:t>
                      </a:r>
                      <a:endParaRPr lang="en-US" sz="1200" dirty="0"/>
                    </a:p>
                  </a:txBody>
                  <a:tcPr/>
                </a:tc>
                <a:tc>
                  <a:txBody>
                    <a:bodyPr/>
                    <a:lstStyle/>
                    <a:p>
                      <a:r>
                        <a:rPr lang="en-US" sz="1200" dirty="0" smtClean="0"/>
                        <a:t>$61,134</a:t>
                      </a:r>
                      <a:endParaRPr lang="en-US" sz="1200" dirty="0"/>
                    </a:p>
                  </a:txBody>
                  <a:tcPr/>
                </a:tc>
                <a:tc>
                  <a:txBody>
                    <a:bodyPr/>
                    <a:lstStyle/>
                    <a:p>
                      <a:r>
                        <a:rPr lang="en-US" sz="1200" dirty="0" smtClean="0"/>
                        <a:t>$46,443</a:t>
                      </a:r>
                      <a:endParaRPr lang="en-US" sz="1200" dirty="0"/>
                    </a:p>
                  </a:txBody>
                  <a:tcPr/>
                </a:tc>
                <a:tc>
                  <a:txBody>
                    <a:bodyPr/>
                    <a:lstStyle/>
                    <a:p>
                      <a:r>
                        <a:rPr lang="en-US" sz="1200" dirty="0" smtClean="0"/>
                        <a:t>$40,161</a:t>
                      </a:r>
                      <a:endParaRPr lang="en-US" sz="1200" dirty="0"/>
                    </a:p>
                  </a:txBody>
                  <a:tcPr/>
                </a:tc>
                <a:extLst>
                  <a:ext uri="{0D108BD9-81ED-4DB2-BD59-A6C34878D82A}">
                    <a16:rowId xmlns:a16="http://schemas.microsoft.com/office/drawing/2014/main" val="1520207775"/>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3-year A</a:t>
                      </a:r>
                      <a:r>
                        <a:rPr lang="en-US" sz="100" dirty="0" smtClean="0"/>
                        <a:t> </a:t>
                      </a:r>
                      <a:r>
                        <a:rPr lang="en-US" sz="1200" dirty="0" smtClean="0"/>
                        <a:t>R</a:t>
                      </a:r>
                      <a:r>
                        <a:rPr lang="en-US" sz="100" dirty="0" smtClean="0"/>
                        <a:t> </a:t>
                      </a:r>
                      <a:r>
                        <a:rPr lang="en-US" sz="1200" dirty="0" smtClean="0"/>
                        <a:t>M</a:t>
                      </a:r>
                    </a:p>
                  </a:txBody>
                  <a:tcPr/>
                </a:tc>
                <a:tc>
                  <a:txBody>
                    <a:bodyPr/>
                    <a:lstStyle/>
                    <a:p>
                      <a:r>
                        <a:rPr lang="en-US" sz="1200" dirty="0" smtClean="0"/>
                        <a:t>$56,901</a:t>
                      </a:r>
                      <a:endParaRPr lang="en-US" sz="1200" dirty="0"/>
                    </a:p>
                  </a:txBody>
                  <a:tcPr/>
                </a:tc>
                <a:tc>
                  <a:txBody>
                    <a:bodyPr/>
                    <a:lstStyle/>
                    <a:p>
                      <a:r>
                        <a:rPr lang="en-US" sz="1200" dirty="0" smtClean="0"/>
                        <a:t>$51,075</a:t>
                      </a:r>
                      <a:endParaRPr lang="en-US" sz="1200" dirty="0"/>
                    </a:p>
                  </a:txBody>
                  <a:tcPr/>
                </a:tc>
                <a:tc>
                  <a:txBody>
                    <a:bodyPr/>
                    <a:lstStyle/>
                    <a:p>
                      <a:r>
                        <a:rPr lang="en-US" sz="1200" dirty="0" smtClean="0"/>
                        <a:t>$46,721</a:t>
                      </a:r>
                      <a:endParaRPr lang="en-US" sz="1200" dirty="0"/>
                    </a:p>
                  </a:txBody>
                  <a:tcPr/>
                </a:tc>
                <a:extLst>
                  <a:ext uri="{0D108BD9-81ED-4DB2-BD59-A6C34878D82A}">
                    <a16:rowId xmlns:a16="http://schemas.microsoft.com/office/drawing/2014/main" val="4266671645"/>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30-year</a:t>
                      </a:r>
                      <a:r>
                        <a:rPr lang="en-US" sz="1200" baseline="0" dirty="0" smtClean="0"/>
                        <a:t> fixed</a:t>
                      </a:r>
                      <a:endParaRPr lang="en-US" sz="1200" dirty="0" smtClean="0"/>
                    </a:p>
                  </a:txBody>
                  <a:tcPr/>
                </a:tc>
                <a:tc>
                  <a:txBody>
                    <a:bodyPr/>
                    <a:lstStyle/>
                    <a:p>
                      <a:r>
                        <a:rPr lang="en-US" sz="1200" dirty="0" smtClean="0"/>
                        <a:t>$54,658</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$54,658</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$54,658</a:t>
                      </a:r>
                    </a:p>
                  </a:txBody>
                  <a:tcPr/>
                </a:tc>
                <a:extLst>
                  <a:ext uri="{0D108BD9-81ED-4DB2-BD59-A6C34878D82A}">
                    <a16:rowId xmlns:a16="http://schemas.microsoft.com/office/drawing/2014/main" val="4008071328"/>
                  </a:ext>
                </a:extLst>
              </a:tr>
            </a:tbl>
          </a:graphicData>
        </a:graphic>
      </p:graphicFrame>
      <p:sp>
        <p:nvSpPr>
          <p:cNvPr id="268" name="Text placeholder 3"/>
          <p:cNvSpPr txBox="1">
            <a:spLocks noGrp="1"/>
          </p:cNvSpPr>
          <p:nvPr>
            <p:ph type="body" idx="2"/>
          </p:nvPr>
        </p:nvSpPr>
        <p:spPr>
          <a:xfrm>
            <a:off x="457200" y="5293523"/>
            <a:ext cx="8229600" cy="990600"/>
          </a:xfrm>
          <a:prstGeom prst="rect">
            <a:avLst/>
          </a:prstGeom>
          <a:noFill/>
          <a:ln>
            <a:noFill/>
          </a:ln>
        </p:spPr>
        <p:txBody>
          <a:bodyPr spcFirstLastPara="1" wrap="square" lIns="0" tIns="0" rIns="0" bIns="0" anchor="t" anchorCtr="0">
            <a:noAutofit/>
          </a:bodyPr>
          <a:lstStyle/>
          <a:p>
            <a:pPr marL="742950" marR="0" lvl="1" indent="-285750" algn="l" rtl="0">
              <a:spcAft>
                <a:spcPts val="0"/>
              </a:spcAft>
              <a:buClr>
                <a:srgbClr val="007FA3"/>
              </a:buClr>
              <a:buSzPts val="2000"/>
              <a:buFont typeface="Arial"/>
              <a:buChar char="–"/>
            </a:pPr>
            <a:r>
              <a:rPr lang="en-US" sz="1800" b="0" i="0" u="none" strike="noStrike" cap="none" dirty="0">
                <a:solidFill>
                  <a:schemeClr val="dk1"/>
                </a:solidFill>
                <a:latin typeface="+mn-lt"/>
                <a:ea typeface="Arial"/>
                <a:cs typeface="Arial"/>
                <a:sym typeface="Arial"/>
              </a:rPr>
              <a:t>The best decision depends on the outcome that may occur. Since you cannot predict the future outcome with certainty, the question is how to choose the best decision, considering risk.</a:t>
            </a:r>
            <a:endParaRPr sz="1800" b="0" i="0" u="none" strike="noStrike" cap="none" dirty="0">
              <a:solidFill>
                <a:schemeClr val="dk1"/>
              </a:solidFill>
              <a:latin typeface="+mn-lt"/>
              <a:ea typeface="Arial"/>
              <a:cs typeface="Arial"/>
              <a:sym typeface="Aria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lvl="0"/>
            <a:r>
              <a:rPr lang="en-US" dirty="0">
                <a:latin typeface="+mj-lt"/>
              </a:rPr>
              <a:t>Example 16.14: Finding E</a:t>
            </a:r>
            <a:r>
              <a:rPr lang="en-US" sz="100" dirty="0">
                <a:latin typeface="+mj-lt"/>
              </a:rPr>
              <a:t>  </a:t>
            </a:r>
            <a:r>
              <a:rPr lang="en-US" dirty="0">
                <a:latin typeface="+mj-lt"/>
              </a:rPr>
              <a:t>V</a:t>
            </a:r>
            <a:r>
              <a:rPr lang="en-US" sz="100" dirty="0">
                <a:latin typeface="+mj-lt"/>
              </a:rPr>
              <a:t>   </a:t>
            </a:r>
            <a:r>
              <a:rPr lang="en-US" dirty="0">
                <a:latin typeface="+mj-lt"/>
              </a:rPr>
              <a:t>P</a:t>
            </a:r>
            <a:r>
              <a:rPr lang="en-US" sz="100" dirty="0">
                <a:latin typeface="+mj-lt"/>
              </a:rPr>
              <a:t>  </a:t>
            </a:r>
            <a:r>
              <a:rPr lang="en-US" dirty="0">
                <a:latin typeface="+mj-lt"/>
              </a:rPr>
              <a:t>I for the Mortgage-Selection Decision </a:t>
            </a:r>
            <a:r>
              <a:rPr lang="en-US" sz="2000" b="0" dirty="0" smtClean="0">
                <a:latin typeface="+mj-lt"/>
              </a:rPr>
              <a:t>(2 </a:t>
            </a:r>
            <a:r>
              <a:rPr lang="en-US" sz="2000" b="0" dirty="0">
                <a:latin typeface="+mj-lt"/>
              </a:rPr>
              <a:t>of 2)</a:t>
            </a:r>
            <a:endParaRPr sz="3600" b="1" i="0" u="none" strike="noStrike" cap="none" dirty="0">
              <a:solidFill>
                <a:srgbClr val="007FA3"/>
              </a:solidFill>
              <a:latin typeface="+mj-lt"/>
              <a:sym typeface="Arial"/>
            </a:endParaRPr>
          </a:p>
        </p:txBody>
      </p:sp>
      <p:sp>
        <p:nvSpPr>
          <p:cNvPr id="561" name="Text placeholder 2"/>
          <p:cNvSpPr txBox="1">
            <a:spLocks noGrp="1"/>
          </p:cNvSpPr>
          <p:nvPr>
            <p:ph type="body" idx="1"/>
          </p:nvPr>
        </p:nvSpPr>
        <p:spPr>
          <a:xfrm>
            <a:off x="457200" y="1600200"/>
            <a:ext cx="8229600" cy="1271865"/>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rgbClr val="007FA3"/>
              </a:buClr>
              <a:buSzPct val="100000"/>
              <a:buFont typeface="Arial"/>
              <a:buChar char="•"/>
            </a:pPr>
            <a:r>
              <a:rPr lang="en-US" sz="1800" b="0" i="0" u="none" strike="noStrike" cap="none" dirty="0">
                <a:solidFill>
                  <a:srgbClr val="000000"/>
                </a:solidFill>
                <a:latin typeface="+mn-lt"/>
                <a:sym typeface="Arial"/>
              </a:rPr>
              <a:t>Alternate interpretation</a:t>
            </a:r>
            <a:endParaRPr sz="1800" dirty="0">
              <a:latin typeface="+mn-lt"/>
            </a:endParaRPr>
          </a:p>
          <a:p>
            <a:pPr marL="255650" marR="0" lvl="0" indent="-255650" algn="l" rtl="0">
              <a:spcAft>
                <a:spcPts val="0"/>
              </a:spcAft>
              <a:buClr>
                <a:srgbClr val="007FA3"/>
              </a:buClr>
              <a:buSzPct val="100000"/>
              <a:buFont typeface="Arial"/>
              <a:buChar char="•"/>
            </a:pPr>
            <a:r>
              <a:rPr lang="en-US" sz="1800" b="0" i="0" u="none" strike="noStrike" cap="none" dirty="0">
                <a:solidFill>
                  <a:srgbClr val="000000"/>
                </a:solidFill>
                <a:latin typeface="+mn-lt"/>
                <a:sym typeface="Arial"/>
              </a:rPr>
              <a:t>For each outcome (perfect information), find the best decision; then compute the expected value</a:t>
            </a:r>
            <a:endParaRPr sz="1800" b="0" i="0" u="none" strike="noStrike" cap="none" dirty="0">
              <a:solidFill>
                <a:schemeClr val="dk1"/>
              </a:solidFill>
              <a:latin typeface="+mn-lt"/>
              <a:sym typeface="Arial"/>
            </a:endParaRPr>
          </a:p>
        </p:txBody>
      </p:sp>
      <p:graphicFrame>
        <p:nvGraphicFramePr>
          <p:cNvPr id="9" name="Table 8"/>
          <p:cNvGraphicFramePr>
            <a:graphicFrameLocks noGrp="1"/>
          </p:cNvGraphicFramePr>
          <p:nvPr>
            <p:extLst>
              <p:ext uri="{D42A27DB-BD31-4B8C-83A1-F6EECF244321}">
                <p14:modId xmlns:p14="http://schemas.microsoft.com/office/powerpoint/2010/main" val="2061879157"/>
              </p:ext>
            </p:extLst>
          </p:nvPr>
        </p:nvGraphicFramePr>
        <p:xfrm>
          <a:off x="1170432" y="3088875"/>
          <a:ext cx="7059170" cy="1280160"/>
        </p:xfrm>
        <a:graphic>
          <a:graphicData uri="http://schemas.openxmlformats.org/drawingml/2006/table">
            <a:tbl>
              <a:tblPr firstRow="1" bandRow="1">
                <a:tableStyleId>{5940675A-B579-460E-94D1-54222C63F5DA}</a:tableStyleId>
              </a:tblPr>
              <a:tblGrid>
                <a:gridCol w="1411834">
                  <a:extLst>
                    <a:ext uri="{9D8B030D-6E8A-4147-A177-3AD203B41FA5}">
                      <a16:colId xmlns:a16="http://schemas.microsoft.com/office/drawing/2014/main" val="3595716173"/>
                    </a:ext>
                  </a:extLst>
                </a:gridCol>
                <a:gridCol w="1411834">
                  <a:extLst>
                    <a:ext uri="{9D8B030D-6E8A-4147-A177-3AD203B41FA5}">
                      <a16:colId xmlns:a16="http://schemas.microsoft.com/office/drawing/2014/main" val="1579051543"/>
                    </a:ext>
                  </a:extLst>
                </a:gridCol>
                <a:gridCol w="1411834">
                  <a:extLst>
                    <a:ext uri="{9D8B030D-6E8A-4147-A177-3AD203B41FA5}">
                      <a16:colId xmlns:a16="http://schemas.microsoft.com/office/drawing/2014/main" val="3779651707"/>
                    </a:ext>
                  </a:extLst>
                </a:gridCol>
                <a:gridCol w="1411834">
                  <a:extLst>
                    <a:ext uri="{9D8B030D-6E8A-4147-A177-3AD203B41FA5}">
                      <a16:colId xmlns:a16="http://schemas.microsoft.com/office/drawing/2014/main" val="360128912"/>
                    </a:ext>
                  </a:extLst>
                </a:gridCol>
                <a:gridCol w="1411834">
                  <a:extLst>
                    <a:ext uri="{9D8B030D-6E8A-4147-A177-3AD203B41FA5}">
                      <a16:colId xmlns:a16="http://schemas.microsoft.com/office/drawing/2014/main" val="904434234"/>
                    </a:ext>
                  </a:extLst>
                </a:gridCol>
              </a:tblGrid>
              <a:tr h="387418">
                <a:tc>
                  <a:txBody>
                    <a:bodyPr/>
                    <a:lstStyle/>
                    <a:p>
                      <a:r>
                        <a:rPr lang="en-US" sz="1200" b="1" dirty="0" smtClean="0"/>
                        <a:t>Decision</a:t>
                      </a:r>
                      <a:endParaRPr lang="en-US" sz="1200" b="1" dirty="0"/>
                    </a:p>
                  </a:txBody>
                  <a:tcPr/>
                </a:tc>
                <a:tc>
                  <a:txBody>
                    <a:bodyPr/>
                    <a:lstStyle/>
                    <a:p>
                      <a:r>
                        <a:rPr lang="en-US" sz="1200" b="1" dirty="0" smtClean="0"/>
                        <a:t>Outcome: 0.6 Rates</a:t>
                      </a:r>
                      <a:r>
                        <a:rPr lang="en-US" sz="1200" b="1" baseline="0" dirty="0" smtClean="0"/>
                        <a:t> Rise</a:t>
                      </a:r>
                      <a:endParaRPr lang="en-US" sz="1200" b="1" dirty="0"/>
                    </a:p>
                  </a:txBody>
                  <a:tcPr/>
                </a:tc>
                <a:tc>
                  <a:txBody>
                    <a:bodyPr/>
                    <a:lstStyle/>
                    <a:p>
                      <a:r>
                        <a:rPr lang="en-US" sz="1200" b="1" dirty="0" smtClean="0"/>
                        <a:t>Outcome:0.3  Rates Stable</a:t>
                      </a:r>
                      <a:endParaRPr lang="en-US" sz="1200" b="1" dirty="0"/>
                    </a:p>
                  </a:txBody>
                  <a:tcPr/>
                </a:tc>
                <a:tc>
                  <a:txBody>
                    <a:bodyPr/>
                    <a:lstStyle/>
                    <a:p>
                      <a:r>
                        <a:rPr lang="en-US" sz="1200" b="1" dirty="0" smtClean="0"/>
                        <a:t>Outcome: 0.1 Rates</a:t>
                      </a:r>
                      <a:r>
                        <a:rPr lang="en-US" sz="1200" b="1" baseline="0" dirty="0" smtClean="0"/>
                        <a:t> Fall</a:t>
                      </a:r>
                      <a:endParaRPr lang="en-US" sz="1200" b="1" dirty="0"/>
                    </a:p>
                  </a:txBody>
                  <a:tcPr/>
                </a:tc>
                <a:tc>
                  <a:txBody>
                    <a:bodyPr/>
                    <a:lstStyle/>
                    <a:p>
                      <a:r>
                        <a:rPr lang="en-US" sz="1200" b="1" dirty="0" smtClean="0"/>
                        <a:t>Outcome: Expected</a:t>
                      </a:r>
                      <a:r>
                        <a:rPr lang="en-US" sz="1200" b="1" baseline="0" dirty="0" smtClean="0"/>
                        <a:t> Payoff</a:t>
                      </a:r>
                      <a:endParaRPr lang="en-US" sz="1200" b="1" dirty="0"/>
                    </a:p>
                  </a:txBody>
                  <a:tcPr/>
                </a:tc>
                <a:extLst>
                  <a:ext uri="{0D108BD9-81ED-4DB2-BD59-A6C34878D82A}">
                    <a16:rowId xmlns:a16="http://schemas.microsoft.com/office/drawing/2014/main" val="2309670350"/>
                  </a:ext>
                </a:extLst>
              </a:tr>
              <a:tr h="274001">
                <a:tc>
                  <a:txBody>
                    <a:bodyPr/>
                    <a:lstStyle/>
                    <a:p>
                      <a:r>
                        <a:rPr lang="en-US" sz="1200" dirty="0" smtClean="0"/>
                        <a:t>1-year A</a:t>
                      </a:r>
                      <a:r>
                        <a:rPr lang="en-US" sz="100" dirty="0" smtClean="0"/>
                        <a:t> </a:t>
                      </a:r>
                      <a:r>
                        <a:rPr lang="en-US" sz="1200" dirty="0" smtClean="0"/>
                        <a:t>R</a:t>
                      </a:r>
                      <a:r>
                        <a:rPr lang="en-US" sz="100" dirty="0" smtClean="0"/>
                        <a:t> </a:t>
                      </a:r>
                      <a:r>
                        <a:rPr lang="en-US" sz="1200" dirty="0" smtClean="0"/>
                        <a:t>M</a:t>
                      </a:r>
                      <a:endParaRPr lang="en-US" sz="1200" dirty="0"/>
                    </a:p>
                  </a:txBody>
                  <a:tcPr/>
                </a:tc>
                <a:tc>
                  <a:txBody>
                    <a:bodyPr/>
                    <a:lstStyle/>
                    <a:p>
                      <a:r>
                        <a:rPr lang="en-US" sz="1200" dirty="0" smtClean="0"/>
                        <a:t>$61,134</a:t>
                      </a:r>
                      <a:endParaRPr lang="en-US" sz="1200" dirty="0"/>
                    </a:p>
                  </a:txBody>
                  <a:tcPr/>
                </a:tc>
                <a:tc>
                  <a:txBody>
                    <a:bodyPr/>
                    <a:lstStyle/>
                    <a:p>
                      <a:r>
                        <a:rPr lang="en-US" sz="1200" dirty="0" smtClean="0"/>
                        <a:t>$46,443</a:t>
                      </a:r>
                      <a:endParaRPr lang="en-US" sz="1200" dirty="0"/>
                    </a:p>
                  </a:txBody>
                  <a:tcPr/>
                </a:tc>
                <a:tc>
                  <a:txBody>
                    <a:bodyPr/>
                    <a:lstStyle/>
                    <a:p>
                      <a:r>
                        <a:rPr lang="en-US" sz="1200" dirty="0" smtClean="0"/>
                        <a:t>$40,161</a:t>
                      </a:r>
                      <a:endParaRPr lang="en-US" sz="1200" dirty="0"/>
                    </a:p>
                  </a:txBody>
                  <a:tcPr/>
                </a:tc>
                <a:tc>
                  <a:txBody>
                    <a:bodyPr/>
                    <a:lstStyle/>
                    <a:p>
                      <a:r>
                        <a:rPr lang="en-US" sz="1200" dirty="0" smtClean="0"/>
                        <a:t>$54,629.40</a:t>
                      </a:r>
                      <a:endParaRPr lang="en-US" sz="1200" dirty="0"/>
                    </a:p>
                  </a:txBody>
                  <a:tcPr/>
                </a:tc>
                <a:extLst>
                  <a:ext uri="{0D108BD9-81ED-4DB2-BD59-A6C34878D82A}">
                    <a16:rowId xmlns:a16="http://schemas.microsoft.com/office/drawing/2014/main" val="1520207775"/>
                  </a:ext>
                </a:extLst>
              </a:tr>
              <a:tr h="27400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3-year A</a:t>
                      </a:r>
                      <a:r>
                        <a:rPr lang="en-US" sz="100" dirty="0" smtClean="0"/>
                        <a:t> </a:t>
                      </a:r>
                      <a:r>
                        <a:rPr lang="en-US" sz="1200" dirty="0" smtClean="0"/>
                        <a:t>R</a:t>
                      </a:r>
                      <a:r>
                        <a:rPr lang="en-US" sz="100" dirty="0" smtClean="0"/>
                        <a:t> </a:t>
                      </a:r>
                      <a:r>
                        <a:rPr lang="en-US" sz="1200" dirty="0" smtClean="0"/>
                        <a:t>M</a:t>
                      </a:r>
                    </a:p>
                  </a:txBody>
                  <a:tcPr/>
                </a:tc>
                <a:tc>
                  <a:txBody>
                    <a:bodyPr/>
                    <a:lstStyle/>
                    <a:p>
                      <a:r>
                        <a:rPr lang="en-US" sz="1200" dirty="0" smtClean="0"/>
                        <a:t>$56,901</a:t>
                      </a:r>
                      <a:endParaRPr lang="en-US" sz="1200" dirty="0"/>
                    </a:p>
                  </a:txBody>
                  <a:tcPr/>
                </a:tc>
                <a:tc>
                  <a:txBody>
                    <a:bodyPr/>
                    <a:lstStyle/>
                    <a:p>
                      <a:r>
                        <a:rPr lang="en-US" sz="1200" dirty="0" smtClean="0"/>
                        <a:t>$51,075</a:t>
                      </a:r>
                      <a:endParaRPr lang="en-US" sz="1200" dirty="0"/>
                    </a:p>
                  </a:txBody>
                  <a:tcPr/>
                </a:tc>
                <a:tc>
                  <a:txBody>
                    <a:bodyPr/>
                    <a:lstStyle/>
                    <a:p>
                      <a:r>
                        <a:rPr lang="en-US" sz="1200" dirty="0" smtClean="0"/>
                        <a:t>$46,721</a:t>
                      </a:r>
                      <a:endParaRPr lang="en-US" sz="1200" dirty="0"/>
                    </a:p>
                  </a:txBody>
                  <a:tcPr/>
                </a:tc>
                <a:tc>
                  <a:txBody>
                    <a:bodyPr/>
                    <a:lstStyle/>
                    <a:p>
                      <a:r>
                        <a:rPr lang="en-US" sz="1200" dirty="0" smtClean="0"/>
                        <a:t>$54,135.20</a:t>
                      </a:r>
                      <a:endParaRPr lang="en-US" sz="1200" dirty="0"/>
                    </a:p>
                  </a:txBody>
                  <a:tcPr/>
                </a:tc>
                <a:extLst>
                  <a:ext uri="{0D108BD9-81ED-4DB2-BD59-A6C34878D82A}">
                    <a16:rowId xmlns:a16="http://schemas.microsoft.com/office/drawing/2014/main" val="4266671645"/>
                  </a:ext>
                </a:extLst>
              </a:tr>
              <a:tr h="27400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30-year</a:t>
                      </a:r>
                      <a:r>
                        <a:rPr lang="en-US" sz="1200" baseline="0" dirty="0" smtClean="0"/>
                        <a:t> fixed</a:t>
                      </a:r>
                      <a:endParaRPr lang="en-US" sz="1200" dirty="0" smtClean="0"/>
                    </a:p>
                  </a:txBody>
                  <a:tcPr/>
                </a:tc>
                <a:tc>
                  <a:txBody>
                    <a:bodyPr/>
                    <a:lstStyle/>
                    <a:p>
                      <a:r>
                        <a:rPr lang="en-US" sz="1200" dirty="0" smtClean="0"/>
                        <a:t>$54,658</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$54,658</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$54,658</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$54,658.00</a:t>
                      </a:r>
                    </a:p>
                  </a:txBody>
                  <a:tcPr/>
                </a:tc>
                <a:extLst>
                  <a:ext uri="{0D108BD9-81ED-4DB2-BD59-A6C34878D82A}">
                    <a16:rowId xmlns:a16="http://schemas.microsoft.com/office/drawing/2014/main" val="4008071328"/>
                  </a:ext>
                </a:extLst>
              </a:tr>
            </a:tbl>
          </a:graphicData>
        </a:graphic>
      </p:graphicFrame>
      <p:sp>
        <p:nvSpPr>
          <p:cNvPr id="563" name="Text placeholder 3"/>
          <p:cNvSpPr txBox="1">
            <a:spLocks noGrp="1"/>
          </p:cNvSpPr>
          <p:nvPr>
            <p:ph type="body" idx="2"/>
          </p:nvPr>
        </p:nvSpPr>
        <p:spPr>
          <a:xfrm>
            <a:off x="457200" y="4521836"/>
            <a:ext cx="8229600" cy="254433"/>
          </a:xfrm>
          <a:prstGeom prst="rect">
            <a:avLst/>
          </a:prstGeom>
          <a:noFill/>
          <a:ln>
            <a:noFill/>
          </a:ln>
        </p:spPr>
        <p:txBody>
          <a:bodyPr spcFirstLastPara="1" wrap="square" lIns="0" tIns="0" rIns="0" bIns="0" anchor="b" anchorCtr="0">
            <a:noAutofit/>
          </a:bodyPr>
          <a:lstStyle/>
          <a:p>
            <a:pPr marL="256032" marR="0" lvl="0" indent="-256032" algn="l" rtl="0">
              <a:spcAft>
                <a:spcPts val="0"/>
              </a:spcAft>
              <a:buClr>
                <a:srgbClr val="007FA3"/>
              </a:buClr>
              <a:buSzPct val="100000"/>
              <a:buFont typeface="Arial"/>
              <a:buChar char="•"/>
            </a:pPr>
            <a:r>
              <a:rPr lang="en-US" sz="1800" b="0" i="0" u="none" strike="noStrike" cap="none" dirty="0">
                <a:solidFill>
                  <a:schemeClr val="dk1"/>
                </a:solidFill>
                <a:latin typeface="+mn-lt"/>
                <a:ea typeface="Arial"/>
                <a:cs typeface="Arial"/>
                <a:sym typeface="Arial"/>
              </a:rPr>
              <a:t>Compute expected payoff of the best decisions:</a:t>
            </a:r>
            <a:endParaRPr sz="1800" b="0" i="0" u="none" strike="noStrike" cap="none" dirty="0">
              <a:solidFill>
                <a:schemeClr val="dk1"/>
              </a:solidFill>
              <a:latin typeface="+mn-lt"/>
              <a:ea typeface="Arial"/>
              <a:cs typeface="Arial"/>
              <a:sym typeface="Arial"/>
            </a:endParaRPr>
          </a:p>
        </p:txBody>
      </p:sp>
      <p:graphicFrame>
        <p:nvGraphicFramePr>
          <p:cNvPr id="3" name="Object 2" descr="0.6 times $54,658 + 0.3 times $46,443 + 0.1 times $40, 161 = $50,743.80"/>
          <p:cNvGraphicFramePr>
            <a:graphicFrameLocks noChangeAspect="1"/>
          </p:cNvGraphicFramePr>
          <p:nvPr>
            <p:extLst>
              <p:ext uri="{D42A27DB-BD31-4B8C-83A1-F6EECF244321}">
                <p14:modId xmlns:p14="http://schemas.microsoft.com/office/powerpoint/2010/main" val="2811183866"/>
              </p:ext>
            </p:extLst>
          </p:nvPr>
        </p:nvGraphicFramePr>
        <p:xfrm>
          <a:off x="1828741" y="4904307"/>
          <a:ext cx="4682325" cy="270459"/>
        </p:xfrm>
        <a:graphic>
          <a:graphicData uri="http://schemas.openxmlformats.org/presentationml/2006/ole">
            <mc:AlternateContent xmlns:mc="http://schemas.openxmlformats.org/markup-compatibility/2006">
              <mc:Choice xmlns:v="urn:schemas-microsoft-com:vml" Requires="v">
                <p:oleObj spid="_x0000_s5809" name="Equation" r:id="rId4" imgW="3517560" imgH="203040" progId="Equation.DSMT4">
                  <p:embed/>
                </p:oleObj>
              </mc:Choice>
              <mc:Fallback>
                <p:oleObj name="Equation" r:id="rId4" imgW="3517560" imgH="203040" progId="Equation.DSMT4">
                  <p:embed/>
                  <p:pic>
                    <p:nvPicPr>
                      <p:cNvPr id="0" name=""/>
                      <p:cNvPicPr/>
                      <p:nvPr/>
                    </p:nvPicPr>
                    <p:blipFill>
                      <a:blip r:embed="rId5"/>
                      <a:stretch>
                        <a:fillRect/>
                      </a:stretch>
                    </p:blipFill>
                    <p:spPr>
                      <a:xfrm>
                        <a:off x="1828741" y="4904307"/>
                        <a:ext cx="4682325" cy="270459"/>
                      </a:xfrm>
                      <a:prstGeom prst="rect">
                        <a:avLst/>
                      </a:prstGeom>
                    </p:spPr>
                  </p:pic>
                </p:oleObj>
              </mc:Fallback>
            </mc:AlternateContent>
          </a:graphicData>
        </a:graphic>
      </p:graphicFrame>
      <p:sp>
        <p:nvSpPr>
          <p:cNvPr id="565" name="Text placeholder 4"/>
          <p:cNvSpPr txBox="1">
            <a:spLocks noGrp="1"/>
          </p:cNvSpPr>
          <p:nvPr>
            <p:ph type="body" idx="3"/>
          </p:nvPr>
        </p:nvSpPr>
        <p:spPr>
          <a:xfrm>
            <a:off x="457200" y="5252297"/>
            <a:ext cx="8229600" cy="1016617"/>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ct val="100000"/>
              <a:buFont typeface="Arial"/>
              <a:buChar char="•"/>
            </a:pPr>
            <a:r>
              <a:rPr lang="en-US" sz="1800" b="0" i="0" u="none" strike="noStrike" cap="none" dirty="0" smtClean="0">
                <a:solidFill>
                  <a:schemeClr val="dk1"/>
                </a:solidFill>
                <a:latin typeface="+mn-lt"/>
                <a:ea typeface="Arial"/>
                <a:cs typeface="Arial"/>
                <a:sym typeface="Arial"/>
              </a:rPr>
              <a:t>Without perfect information, the best decision is the 3-year A</a:t>
            </a:r>
            <a:r>
              <a:rPr lang="en-US" sz="100" b="0" i="0" u="none" strike="noStrike" cap="none" dirty="0" smtClean="0">
                <a:solidFill>
                  <a:schemeClr val="dk1"/>
                </a:solidFill>
                <a:latin typeface="+mn-lt"/>
                <a:ea typeface="Arial"/>
                <a:cs typeface="Arial"/>
                <a:sym typeface="Arial"/>
              </a:rPr>
              <a:t> </a:t>
            </a:r>
            <a:r>
              <a:rPr lang="en-US" sz="1800" b="0" i="0" u="none" strike="noStrike" cap="none" dirty="0" smtClean="0">
                <a:solidFill>
                  <a:schemeClr val="dk1"/>
                </a:solidFill>
                <a:latin typeface="+mn-lt"/>
                <a:ea typeface="Arial"/>
                <a:cs typeface="Arial"/>
                <a:sym typeface="Arial"/>
              </a:rPr>
              <a:t>R</a:t>
            </a:r>
            <a:r>
              <a:rPr lang="en-US" sz="100" b="0" i="0" u="none" strike="noStrike" cap="none" dirty="0" smtClean="0">
                <a:solidFill>
                  <a:schemeClr val="dk1"/>
                </a:solidFill>
                <a:latin typeface="+mn-lt"/>
                <a:ea typeface="Arial"/>
                <a:cs typeface="Arial"/>
                <a:sym typeface="Arial"/>
              </a:rPr>
              <a:t> </a:t>
            </a:r>
            <a:r>
              <a:rPr lang="en-US" sz="1800" b="0" i="0" u="none" strike="noStrike" cap="none" dirty="0" smtClean="0">
                <a:solidFill>
                  <a:schemeClr val="dk1"/>
                </a:solidFill>
                <a:latin typeface="+mn-lt"/>
                <a:ea typeface="Arial"/>
                <a:cs typeface="Arial"/>
                <a:sym typeface="Arial"/>
              </a:rPr>
              <a:t>M with an expected cost of $54,135.20. E</a:t>
            </a:r>
            <a:r>
              <a:rPr lang="en-US" sz="100" b="0" i="0" u="none" strike="noStrike" cap="none" dirty="0" smtClean="0">
                <a:solidFill>
                  <a:schemeClr val="dk1"/>
                </a:solidFill>
                <a:latin typeface="+mn-lt"/>
                <a:ea typeface="Arial"/>
                <a:cs typeface="Arial"/>
                <a:sym typeface="Arial"/>
              </a:rPr>
              <a:t> </a:t>
            </a:r>
            <a:r>
              <a:rPr lang="en-US" sz="1800" b="0" i="0" u="none" strike="noStrike" cap="none" dirty="0" smtClean="0">
                <a:solidFill>
                  <a:schemeClr val="dk1"/>
                </a:solidFill>
                <a:latin typeface="+mn-lt"/>
                <a:ea typeface="Arial"/>
                <a:cs typeface="Arial"/>
                <a:sym typeface="Arial"/>
              </a:rPr>
              <a:t>V</a:t>
            </a:r>
            <a:r>
              <a:rPr lang="en-US" sz="100" b="0" i="0" u="none" strike="noStrike" cap="none" dirty="0" smtClean="0">
                <a:solidFill>
                  <a:schemeClr val="dk1"/>
                </a:solidFill>
                <a:latin typeface="+mn-lt"/>
                <a:ea typeface="Arial"/>
                <a:cs typeface="Arial"/>
                <a:sym typeface="Arial"/>
              </a:rPr>
              <a:t> </a:t>
            </a:r>
            <a:r>
              <a:rPr lang="en-US" sz="1800" b="0" i="0" u="none" strike="noStrike" cap="none" dirty="0" smtClean="0">
                <a:solidFill>
                  <a:schemeClr val="dk1"/>
                </a:solidFill>
                <a:latin typeface="+mn-lt"/>
                <a:ea typeface="Arial"/>
                <a:cs typeface="Arial"/>
                <a:sym typeface="Arial"/>
              </a:rPr>
              <a:t>P</a:t>
            </a:r>
            <a:r>
              <a:rPr lang="en-US" sz="100" b="0" i="0" u="none" strike="noStrike" cap="none" dirty="0" smtClean="0">
                <a:solidFill>
                  <a:schemeClr val="dk1"/>
                </a:solidFill>
                <a:latin typeface="+mn-lt"/>
                <a:ea typeface="Arial"/>
                <a:cs typeface="Arial"/>
                <a:sym typeface="Arial"/>
              </a:rPr>
              <a:t> </a:t>
            </a:r>
            <a:r>
              <a:rPr lang="en-US" sz="1800" b="0" i="0" u="none" strike="noStrike" cap="none" dirty="0" smtClean="0">
                <a:solidFill>
                  <a:schemeClr val="dk1"/>
                </a:solidFill>
                <a:latin typeface="+mn-lt"/>
                <a:ea typeface="Arial"/>
                <a:cs typeface="Arial"/>
                <a:sym typeface="Arial"/>
              </a:rPr>
              <a:t>I is the difference (amount saved by having perfect information): $54,135.20 − $50,743.80 = $3,391.40.</a:t>
            </a:r>
            <a:endParaRPr sz="1800" b="0" i="0" u="none" strike="noStrike" cap="none" dirty="0">
              <a:solidFill>
                <a:schemeClr val="dk1"/>
              </a:solidFill>
              <a:latin typeface="+mn-lt"/>
              <a:ea typeface="Arial"/>
              <a:cs typeface="Arial"/>
              <a:sym typeface="Aria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Decisions with Sample Information</a:t>
            </a:r>
            <a:endParaRPr sz="3600" b="1" i="0" u="none" strike="noStrike" cap="none" dirty="0">
              <a:solidFill>
                <a:srgbClr val="007FA3"/>
              </a:solidFill>
              <a:latin typeface="+mj-lt"/>
              <a:ea typeface="Arial"/>
              <a:cs typeface="Arial"/>
              <a:sym typeface="Arial"/>
            </a:endParaRPr>
          </a:p>
        </p:txBody>
      </p:sp>
      <p:sp>
        <p:nvSpPr>
          <p:cNvPr id="571" name="Text placeholder 2"/>
          <p:cNvSpPr txBox="1">
            <a:spLocks noGrp="1"/>
          </p:cNvSpPr>
          <p:nvPr>
            <p:ph type="body" idx="1"/>
          </p:nvPr>
        </p:nvSpPr>
        <p:spPr>
          <a:xfrm>
            <a:off x="457200" y="1600201"/>
            <a:ext cx="8229600" cy="3124200"/>
          </a:xfrm>
          <a:prstGeom prst="rect">
            <a:avLst/>
          </a:prstGeom>
          <a:noFill/>
          <a:ln>
            <a:noFill/>
          </a:ln>
        </p:spPr>
        <p:txBody>
          <a:bodyPr spcFirstLastPara="1" wrap="square" lIns="0" tIns="0" rIns="0" bIns="0" anchor="t" anchorCtr="0">
            <a:noAutofit/>
          </a:bodyPr>
          <a:lstStyle/>
          <a:p>
            <a:pPr marL="255650" marR="0" lvl="0" indent="-255650" algn="l" rtl="0">
              <a:spcBef>
                <a:spcPts val="0"/>
              </a:spcBef>
              <a:spcAft>
                <a:spcPts val="0"/>
              </a:spcAft>
              <a:buClr>
                <a:srgbClr val="007FA3"/>
              </a:buClr>
              <a:buSzPts val="2400"/>
              <a:buFont typeface="Arial"/>
              <a:buChar char="•"/>
            </a:pPr>
            <a:r>
              <a:rPr lang="en-US" sz="2400" b="1" i="0" u="none" strike="noStrike" cap="none" dirty="0">
                <a:solidFill>
                  <a:srgbClr val="000000"/>
                </a:solidFill>
                <a:latin typeface="+mn-lt"/>
                <a:sym typeface="Arial"/>
              </a:rPr>
              <a:t>Sample information </a:t>
            </a:r>
            <a:r>
              <a:rPr lang="en-US" sz="2400" b="0" i="0" u="none" strike="noStrike" cap="none" dirty="0">
                <a:solidFill>
                  <a:srgbClr val="000000"/>
                </a:solidFill>
                <a:latin typeface="+mn-lt"/>
                <a:sym typeface="Arial"/>
              </a:rPr>
              <a:t>is the result of conducting some type of experiment, such as a market research study or interviewing an expert.</a:t>
            </a:r>
            <a:endParaRPr sz="2400" dirty="0">
              <a:latin typeface="+mn-lt"/>
            </a:endParaRPr>
          </a:p>
          <a:p>
            <a:pPr marL="255650" marR="0" lvl="0" indent="-255650" algn="l" rtl="0">
              <a:spcBef>
                <a:spcPts val="1500"/>
              </a:spcBef>
              <a:spcAft>
                <a:spcPts val="0"/>
              </a:spcAft>
              <a:buClr>
                <a:srgbClr val="007FA3"/>
              </a:buClr>
              <a:buSzPts val="2400"/>
              <a:buFont typeface="Arial"/>
              <a:buChar char="•"/>
            </a:pPr>
            <a:r>
              <a:rPr lang="en-US" sz="2400" b="0" i="0" u="none" strike="noStrike" cap="none" dirty="0">
                <a:solidFill>
                  <a:srgbClr val="000000"/>
                </a:solidFill>
                <a:latin typeface="+mn-lt"/>
                <a:sym typeface="Arial"/>
              </a:rPr>
              <a:t>The </a:t>
            </a:r>
            <a:r>
              <a:rPr lang="en-US" sz="2400" b="1" i="0" u="none" strike="noStrike" cap="none" dirty="0">
                <a:solidFill>
                  <a:srgbClr val="000000"/>
                </a:solidFill>
                <a:latin typeface="+mn-lt"/>
                <a:sym typeface="Arial"/>
              </a:rPr>
              <a:t>expected value of sample information (E</a:t>
            </a:r>
            <a:r>
              <a:rPr lang="en-US" sz="100" b="1" i="0" u="none" strike="noStrike" cap="none" dirty="0">
                <a:solidFill>
                  <a:srgbClr val="000000"/>
                </a:solidFill>
                <a:latin typeface="+mn-lt"/>
                <a:sym typeface="Arial"/>
              </a:rPr>
              <a:t> </a:t>
            </a:r>
            <a:r>
              <a:rPr lang="en-US" sz="2400" b="1" i="0" u="none" strike="noStrike" cap="none" dirty="0">
                <a:solidFill>
                  <a:srgbClr val="000000"/>
                </a:solidFill>
                <a:latin typeface="+mn-lt"/>
                <a:sym typeface="Arial"/>
              </a:rPr>
              <a:t>V</a:t>
            </a:r>
            <a:r>
              <a:rPr lang="en-US" sz="100" b="1" i="0" u="none" strike="noStrike" cap="none" dirty="0">
                <a:solidFill>
                  <a:srgbClr val="000000"/>
                </a:solidFill>
                <a:latin typeface="+mn-lt"/>
                <a:sym typeface="Arial"/>
              </a:rPr>
              <a:t> </a:t>
            </a:r>
            <a:r>
              <a:rPr lang="en-US" sz="2400" b="1" i="0" u="none" strike="noStrike" cap="none" dirty="0">
                <a:solidFill>
                  <a:srgbClr val="000000"/>
                </a:solidFill>
                <a:latin typeface="+mn-lt"/>
                <a:sym typeface="Arial"/>
              </a:rPr>
              <a:t>S</a:t>
            </a:r>
            <a:r>
              <a:rPr lang="en-US" sz="100" b="1" i="0" u="none" strike="noStrike" cap="none" dirty="0">
                <a:solidFill>
                  <a:srgbClr val="000000"/>
                </a:solidFill>
                <a:latin typeface="+mn-lt"/>
                <a:sym typeface="Arial"/>
              </a:rPr>
              <a:t> </a:t>
            </a:r>
            <a:r>
              <a:rPr lang="en-US" sz="2400" b="1" i="0" u="none" strike="noStrike" cap="none" dirty="0">
                <a:solidFill>
                  <a:srgbClr val="000000"/>
                </a:solidFill>
                <a:latin typeface="+mn-lt"/>
                <a:sym typeface="Arial"/>
              </a:rPr>
              <a:t>I) </a:t>
            </a:r>
            <a:r>
              <a:rPr lang="en-US" sz="2400" b="0" i="0" u="none" strike="noStrike" cap="none" dirty="0">
                <a:solidFill>
                  <a:srgbClr val="000000"/>
                </a:solidFill>
                <a:latin typeface="+mn-lt"/>
                <a:sym typeface="Arial"/>
              </a:rPr>
              <a:t>is the expected value with sample information (assumed at no cost) minus the expected value without sample information; it represents the most you should be willing to pay for the sample information.</a:t>
            </a:r>
            <a:endParaRPr sz="2400" b="0" i="0" u="none" strike="noStrike" cap="none" dirty="0">
              <a:solidFill>
                <a:srgbClr val="000000"/>
              </a:solidFill>
              <a:latin typeface="+mn-lt"/>
              <a:sym typeface="Aria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Example 16.15: Decisions with Sample </a:t>
            </a:r>
            <a:r>
              <a:rPr lang="en-US" sz="3600" b="1" i="0" u="none" strike="noStrike" cap="none" dirty="0" smtClean="0">
                <a:solidFill>
                  <a:srgbClr val="007FA3"/>
                </a:solidFill>
                <a:latin typeface="+mj-lt"/>
                <a:ea typeface="Arial"/>
                <a:cs typeface="Arial"/>
                <a:sym typeface="Arial"/>
              </a:rPr>
              <a:t>Information </a:t>
            </a:r>
            <a:r>
              <a:rPr lang="en-US" sz="2000" b="0" i="0" u="none" strike="noStrike" cap="none" dirty="0" smtClean="0">
                <a:solidFill>
                  <a:srgbClr val="007FA3"/>
                </a:solidFill>
                <a:latin typeface="+mj-lt"/>
                <a:ea typeface="Arial"/>
                <a:cs typeface="Arial"/>
                <a:sym typeface="Arial"/>
              </a:rPr>
              <a:t>(1 of 3)</a:t>
            </a:r>
            <a:endParaRPr sz="2000" b="0" i="0" u="none" strike="noStrike" cap="none" dirty="0">
              <a:solidFill>
                <a:srgbClr val="007FA3"/>
              </a:solidFill>
              <a:latin typeface="+mj-lt"/>
              <a:ea typeface="Arial"/>
              <a:cs typeface="Arial"/>
              <a:sym typeface="Arial"/>
            </a:endParaRPr>
          </a:p>
        </p:txBody>
      </p:sp>
      <p:sp>
        <p:nvSpPr>
          <p:cNvPr id="577" name="Text placeholder 2"/>
          <p:cNvSpPr txBox="1">
            <a:spLocks noGrp="1"/>
          </p:cNvSpPr>
          <p:nvPr>
            <p:ph type="body" idx="1"/>
          </p:nvPr>
        </p:nvSpPr>
        <p:spPr>
          <a:xfrm>
            <a:off x="457200" y="1600200"/>
            <a:ext cx="8229600" cy="4724400"/>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rgbClr val="007FA3"/>
              </a:buClr>
              <a:buSzPct val="100000"/>
              <a:buFont typeface="Arial"/>
              <a:buChar char="•"/>
            </a:pPr>
            <a:r>
              <a:rPr lang="en-US" sz="2200" b="0" i="0" u="none" strike="noStrike" cap="none" dirty="0">
                <a:solidFill>
                  <a:srgbClr val="000000"/>
                </a:solidFill>
                <a:latin typeface="+mn-lt"/>
                <a:sym typeface="Arial"/>
              </a:rPr>
              <a:t>A company is developing a new cell phone and currently has two models under consideration.</a:t>
            </a:r>
            <a:endParaRPr sz="2200" dirty="0">
              <a:latin typeface="+mn-lt"/>
            </a:endParaRPr>
          </a:p>
          <a:p>
            <a:pPr marL="255650" marR="0" lvl="0" indent="-255650" algn="l" rtl="0">
              <a:spcAft>
                <a:spcPts val="0"/>
              </a:spcAft>
              <a:buClr>
                <a:srgbClr val="007FA3"/>
              </a:buClr>
              <a:buSzPct val="100000"/>
              <a:buFont typeface="Arial"/>
              <a:buChar char="•"/>
            </a:pPr>
            <a:r>
              <a:rPr lang="en-US" sz="2200" b="0" i="0" u="none" strike="noStrike" cap="none" dirty="0">
                <a:solidFill>
                  <a:srgbClr val="000000"/>
                </a:solidFill>
                <a:latin typeface="+mn-lt"/>
                <a:sym typeface="Arial"/>
              </a:rPr>
              <a:t>Historically, 70% of their new phones have had high consumer demand and 30% have had low consumer demand.</a:t>
            </a:r>
            <a:endParaRPr sz="2200" dirty="0">
              <a:latin typeface="+mn-lt"/>
            </a:endParaRPr>
          </a:p>
          <a:p>
            <a:pPr marL="255650" marR="0" lvl="0" indent="-255650" algn="l" rtl="0">
              <a:spcAft>
                <a:spcPts val="0"/>
              </a:spcAft>
              <a:buClr>
                <a:srgbClr val="007FA3"/>
              </a:buClr>
              <a:buSzPct val="100000"/>
              <a:buFont typeface="Arial"/>
              <a:buChar char="•"/>
            </a:pPr>
            <a:r>
              <a:rPr lang="en-US" sz="2200" b="0" i="0" u="none" strike="noStrike" cap="none" dirty="0">
                <a:solidFill>
                  <a:srgbClr val="000000"/>
                </a:solidFill>
                <a:latin typeface="+mn-lt"/>
                <a:sym typeface="Arial"/>
              </a:rPr>
              <a:t>Model 1 requires $200,000 investment.</a:t>
            </a:r>
            <a:endParaRPr sz="2200" dirty="0">
              <a:latin typeface="+mn-lt"/>
            </a:endParaRPr>
          </a:p>
          <a:p>
            <a:pPr marL="741553" marR="0" lvl="1" indent="-284353" algn="l" rtl="0">
              <a:spcBef>
                <a:spcPts val="600"/>
              </a:spcBef>
              <a:spcAft>
                <a:spcPts val="0"/>
              </a:spcAft>
              <a:buClr>
                <a:srgbClr val="007FA3"/>
              </a:buClr>
              <a:buSzPct val="100000"/>
              <a:buFont typeface="Arial"/>
              <a:buChar char="–"/>
            </a:pPr>
            <a:r>
              <a:rPr lang="en-US" sz="2200" b="0" i="0" u="none" strike="noStrike" cap="none" dirty="0">
                <a:solidFill>
                  <a:srgbClr val="000000"/>
                </a:solidFill>
                <a:latin typeface="+mn-lt"/>
                <a:sym typeface="Arial"/>
              </a:rPr>
              <a:t>If demand is high, revenue = $500,000</a:t>
            </a:r>
            <a:endParaRPr sz="2200" dirty="0">
              <a:latin typeface="+mn-lt"/>
            </a:endParaRPr>
          </a:p>
          <a:p>
            <a:pPr marL="741553" marR="0" lvl="1" indent="-284353" algn="l" rtl="0">
              <a:spcBef>
                <a:spcPts val="600"/>
              </a:spcBef>
              <a:spcAft>
                <a:spcPts val="0"/>
              </a:spcAft>
              <a:buClr>
                <a:srgbClr val="007FA3"/>
              </a:buClr>
              <a:buSzPct val="100000"/>
              <a:buFont typeface="Arial"/>
              <a:buChar char="–"/>
            </a:pPr>
            <a:r>
              <a:rPr lang="en-US" sz="2200" b="0" i="0" u="none" strike="noStrike" cap="none" dirty="0">
                <a:solidFill>
                  <a:srgbClr val="000000"/>
                </a:solidFill>
                <a:latin typeface="+mn-lt"/>
                <a:sym typeface="Arial"/>
              </a:rPr>
              <a:t>If demand is low, revenue = $160,000</a:t>
            </a:r>
            <a:endParaRPr sz="2200" dirty="0">
              <a:latin typeface="+mn-lt"/>
            </a:endParaRPr>
          </a:p>
          <a:p>
            <a:pPr marL="255650" marR="0" lvl="0" indent="-255650" algn="l" rtl="0">
              <a:spcAft>
                <a:spcPts val="0"/>
              </a:spcAft>
              <a:buClr>
                <a:srgbClr val="007FA3"/>
              </a:buClr>
              <a:buSzPct val="100000"/>
              <a:buFont typeface="Arial"/>
              <a:buChar char="•"/>
            </a:pPr>
            <a:r>
              <a:rPr lang="en-US" sz="2200" b="0" i="0" u="none" strike="noStrike" cap="none" dirty="0">
                <a:solidFill>
                  <a:srgbClr val="000000"/>
                </a:solidFill>
                <a:latin typeface="+mn-lt"/>
                <a:sym typeface="Arial"/>
              </a:rPr>
              <a:t>Model 2 requires $175,000 investment.</a:t>
            </a:r>
            <a:endParaRPr sz="2200" dirty="0">
              <a:latin typeface="+mn-lt"/>
            </a:endParaRPr>
          </a:p>
          <a:p>
            <a:pPr marL="741553" marR="0" lvl="1" indent="-284353" algn="l" rtl="0">
              <a:spcBef>
                <a:spcPts val="600"/>
              </a:spcBef>
              <a:spcAft>
                <a:spcPts val="0"/>
              </a:spcAft>
              <a:buClr>
                <a:srgbClr val="007FA3"/>
              </a:buClr>
              <a:buSzPct val="100000"/>
              <a:buFont typeface="Arial"/>
              <a:buChar char="–"/>
            </a:pPr>
            <a:r>
              <a:rPr lang="en-US" sz="2200" b="0" i="0" u="none" strike="noStrike" cap="none" dirty="0">
                <a:solidFill>
                  <a:srgbClr val="000000"/>
                </a:solidFill>
                <a:latin typeface="+mn-lt"/>
                <a:sym typeface="Arial"/>
              </a:rPr>
              <a:t>If demand is high, revenue = $450,000</a:t>
            </a:r>
            <a:endParaRPr sz="2200" dirty="0">
              <a:latin typeface="+mn-lt"/>
            </a:endParaRPr>
          </a:p>
          <a:p>
            <a:pPr marL="741553" marR="0" lvl="1" indent="-284353" algn="l" rtl="0">
              <a:spcBef>
                <a:spcPts val="600"/>
              </a:spcBef>
              <a:spcAft>
                <a:spcPts val="0"/>
              </a:spcAft>
              <a:buClr>
                <a:srgbClr val="007FA3"/>
              </a:buClr>
              <a:buSzPct val="100000"/>
              <a:buFont typeface="Arial"/>
              <a:buChar char="–"/>
            </a:pPr>
            <a:r>
              <a:rPr lang="en-US" sz="2200" b="0" i="0" u="none" strike="noStrike" cap="none" dirty="0">
                <a:solidFill>
                  <a:srgbClr val="000000"/>
                </a:solidFill>
                <a:latin typeface="+mn-lt"/>
                <a:sym typeface="Arial"/>
              </a:rPr>
              <a:t>If demand is low, revenue = $160,000</a:t>
            </a:r>
            <a:endParaRPr sz="2200" b="0" i="0" u="none" strike="noStrike" cap="none" dirty="0">
              <a:solidFill>
                <a:srgbClr val="000000"/>
              </a:solidFill>
              <a:latin typeface="+mn-lt"/>
              <a:sym typeface="Aria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lvl="0"/>
            <a:r>
              <a:rPr lang="en-US" dirty="0">
                <a:latin typeface="+mj-lt"/>
              </a:rPr>
              <a:t>Example 16.15: Decisions with Sample Information </a:t>
            </a:r>
            <a:r>
              <a:rPr lang="en-US" sz="2000" b="0" dirty="0" smtClean="0">
                <a:latin typeface="+mj-lt"/>
              </a:rPr>
              <a:t>(2 </a:t>
            </a:r>
            <a:r>
              <a:rPr lang="en-US" sz="2000" b="0" dirty="0">
                <a:latin typeface="+mj-lt"/>
              </a:rPr>
              <a:t>of 3)</a:t>
            </a:r>
            <a:endParaRPr dirty="0">
              <a:latin typeface="+mj-lt"/>
            </a:endParaRPr>
          </a:p>
        </p:txBody>
      </p:sp>
      <p:sp>
        <p:nvSpPr>
          <p:cNvPr id="583" name="Text placeholder 2"/>
          <p:cNvSpPr txBox="1">
            <a:spLocks noGrp="1"/>
          </p:cNvSpPr>
          <p:nvPr>
            <p:ph type="body" idx="1"/>
          </p:nvPr>
        </p:nvSpPr>
        <p:spPr>
          <a:xfrm>
            <a:off x="457200" y="1600201"/>
            <a:ext cx="5715000" cy="571499"/>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ct val="100000"/>
              <a:buFont typeface="Arial"/>
              <a:buChar char="•"/>
            </a:pPr>
            <a:r>
              <a:rPr lang="en-US" sz="2400" b="0" i="0" u="none" strike="noStrike" cap="none" dirty="0">
                <a:solidFill>
                  <a:srgbClr val="000000"/>
                </a:solidFill>
                <a:latin typeface="+mn-lt"/>
                <a:ea typeface="Arial"/>
                <a:cs typeface="Arial"/>
                <a:sym typeface="Arial"/>
              </a:rPr>
              <a:t>Decision tree (values in thousands)</a:t>
            </a:r>
            <a:endParaRPr sz="2400" b="0" i="0" u="none" strike="noStrike" cap="none" dirty="0">
              <a:solidFill>
                <a:srgbClr val="000000"/>
              </a:solidFill>
              <a:latin typeface="+mn-lt"/>
              <a:ea typeface="Arial"/>
              <a:cs typeface="Arial"/>
              <a:sym typeface="Arial"/>
            </a:endParaRPr>
          </a:p>
        </p:txBody>
      </p:sp>
      <p:sp>
        <p:nvSpPr>
          <p:cNvPr id="584" name="Text placeholder 3"/>
          <p:cNvSpPr txBox="1">
            <a:spLocks noGrp="1"/>
          </p:cNvSpPr>
          <p:nvPr>
            <p:ph type="body" idx="2"/>
          </p:nvPr>
        </p:nvSpPr>
        <p:spPr>
          <a:xfrm>
            <a:off x="580295" y="3657599"/>
            <a:ext cx="2514600" cy="1292469"/>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007FA3"/>
              </a:buClr>
              <a:buSzPts val="2400"/>
              <a:buFont typeface="Arial"/>
              <a:buNone/>
            </a:pPr>
            <a:r>
              <a:rPr lang="en-US" sz="2400" b="0" i="0" u="none" strike="noStrike" cap="none" dirty="0">
                <a:solidFill>
                  <a:srgbClr val="000000"/>
                </a:solidFill>
                <a:latin typeface="+mn-lt"/>
                <a:sym typeface="Arial"/>
              </a:rPr>
              <a:t>Best decision is to select model </a:t>
            </a:r>
            <a:r>
              <a:rPr lang="en-US" sz="2400" b="0" i="0" u="none" strike="noStrike" cap="none" dirty="0" smtClean="0">
                <a:solidFill>
                  <a:srgbClr val="000000"/>
                </a:solidFill>
                <a:latin typeface="+mn-lt"/>
                <a:sym typeface="Arial"/>
              </a:rPr>
              <a:t>1.</a:t>
            </a:r>
            <a:endParaRPr sz="2400" dirty="0">
              <a:latin typeface="+mn-lt"/>
            </a:endParaRPr>
          </a:p>
        </p:txBody>
      </p:sp>
      <p:pic>
        <p:nvPicPr>
          <p:cNvPr id="3" name="Picture 2" descr="A decision tree. A decision of $198,000 has two branches, Model 1 with a value of $198,000 and Model 2 with a value of $188,000. Model 1 and Model 2 have chance nodes with two possible outcomes, high demand and low demand. The values of the outcomes are as follows. Model 1 colon high demand, 0.7, $300,000. Low demand, 0.3, $ left parenthesis 40,000 right parenthesis. Model 2 colon high demand, $275,000. Low demand, $ left parenthesis 15,000 right parenthesis. The end nodes of high demand and low demand have values of $300,000 and $ left parenthesis 40,000 right parenthesis for Model 1 and $275,000 and $ left parenthesis 15,000 right parenthesis for Model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2501" y="2708480"/>
            <a:ext cx="4292390" cy="2831365"/>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lvl="0"/>
            <a:r>
              <a:rPr lang="en-US" dirty="0">
                <a:latin typeface="+mj-lt"/>
              </a:rPr>
              <a:t>Example 16.15: Decisions with Sample Information </a:t>
            </a:r>
            <a:r>
              <a:rPr lang="en-US" sz="2000" b="0" dirty="0" smtClean="0">
                <a:latin typeface="+mj-lt"/>
              </a:rPr>
              <a:t>(3 </a:t>
            </a:r>
            <a:r>
              <a:rPr lang="en-US" sz="2000" b="0" dirty="0">
                <a:latin typeface="+mj-lt"/>
              </a:rPr>
              <a:t>of 3)</a:t>
            </a:r>
            <a:endParaRPr sz="2000" b="0" i="0" u="none" strike="noStrike" cap="none" dirty="0">
              <a:solidFill>
                <a:srgbClr val="007FA3"/>
              </a:solidFill>
              <a:latin typeface="+mj-lt"/>
              <a:sym typeface="Arial"/>
            </a:endParaRPr>
          </a:p>
        </p:txBody>
      </p:sp>
      <p:sp>
        <p:nvSpPr>
          <p:cNvPr id="591" name="Text placeholder 2"/>
          <p:cNvSpPr txBox="1">
            <a:spLocks noGrp="1"/>
          </p:cNvSpPr>
          <p:nvPr>
            <p:ph type="body" idx="1"/>
          </p:nvPr>
        </p:nvSpPr>
        <p:spPr>
          <a:xfrm>
            <a:off x="457200" y="1600201"/>
            <a:ext cx="8229600" cy="3971924"/>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rgbClr val="007FA3"/>
              </a:buClr>
              <a:buSzPct val="100000"/>
              <a:buFont typeface="Arial"/>
              <a:buChar char="•"/>
            </a:pPr>
            <a:r>
              <a:rPr lang="en-US" sz="1800" b="0" i="0" u="none" strike="noStrike" cap="none" dirty="0">
                <a:solidFill>
                  <a:srgbClr val="000000"/>
                </a:solidFill>
                <a:latin typeface="+mn-lt"/>
                <a:sym typeface="Arial"/>
              </a:rPr>
              <a:t>A market research study is conducted to obtain sample information about consumer demand.</a:t>
            </a:r>
            <a:endParaRPr sz="1800" dirty="0">
              <a:latin typeface="+mn-lt"/>
            </a:endParaRPr>
          </a:p>
          <a:p>
            <a:pPr marL="255650" marR="0" lvl="0" indent="-255650" algn="l" rtl="0">
              <a:spcAft>
                <a:spcPts val="0"/>
              </a:spcAft>
              <a:buClr>
                <a:srgbClr val="007FA3"/>
              </a:buClr>
              <a:buSzPct val="100000"/>
              <a:buFont typeface="Arial"/>
              <a:buChar char="•"/>
            </a:pPr>
            <a:r>
              <a:rPr lang="en-US" sz="1800" b="0" i="0" u="none" strike="noStrike" cap="none" dirty="0">
                <a:solidFill>
                  <a:srgbClr val="000000"/>
                </a:solidFill>
                <a:latin typeface="+mn-lt"/>
                <a:sym typeface="Arial"/>
              </a:rPr>
              <a:t>Similar studies have found:</a:t>
            </a:r>
            <a:endParaRPr sz="1800" dirty="0">
              <a:latin typeface="+mn-lt"/>
            </a:endParaRPr>
          </a:p>
          <a:p>
            <a:pPr marL="741553" marR="0" lvl="1" indent="-284353" algn="l" rtl="0">
              <a:spcBef>
                <a:spcPts val="600"/>
              </a:spcBef>
              <a:spcAft>
                <a:spcPts val="0"/>
              </a:spcAft>
              <a:buClr>
                <a:srgbClr val="007FA3"/>
              </a:buClr>
              <a:buSzPct val="100000"/>
              <a:buFont typeface="Arial"/>
              <a:buChar char="–"/>
            </a:pPr>
            <a:r>
              <a:rPr lang="en-US" sz="1800" b="0" i="0" u="none" strike="noStrike" cap="none" dirty="0">
                <a:solidFill>
                  <a:srgbClr val="000000"/>
                </a:solidFill>
                <a:latin typeface="+mn-lt"/>
                <a:sym typeface="Arial"/>
              </a:rPr>
              <a:t>90% of all products that had high consumer demand had previously received high market survey responses.</a:t>
            </a:r>
            <a:endParaRPr sz="1800" dirty="0">
              <a:latin typeface="+mn-lt"/>
            </a:endParaRPr>
          </a:p>
          <a:p>
            <a:pPr marL="741553" marR="0" lvl="1" indent="-284353" algn="l" rtl="0">
              <a:spcBef>
                <a:spcPts val="600"/>
              </a:spcBef>
              <a:spcAft>
                <a:spcPts val="0"/>
              </a:spcAft>
              <a:buClr>
                <a:srgbClr val="007FA3"/>
              </a:buClr>
              <a:buSzPct val="100000"/>
              <a:buFont typeface="Arial"/>
              <a:buChar char="–"/>
            </a:pPr>
            <a:r>
              <a:rPr lang="en-US" sz="1800" b="0" i="0" u="none" strike="noStrike" cap="none" dirty="0">
                <a:solidFill>
                  <a:srgbClr val="000000"/>
                </a:solidFill>
                <a:latin typeface="+mn-lt"/>
                <a:sym typeface="Arial"/>
              </a:rPr>
              <a:t>20% of all products that had low consumer demand had previously received high market survey responses.</a:t>
            </a:r>
            <a:endParaRPr sz="1800" dirty="0">
              <a:latin typeface="+mn-lt"/>
            </a:endParaRPr>
          </a:p>
          <a:p>
            <a:pPr marL="741553" marR="0" lvl="1" indent="-284353" algn="l" rtl="0">
              <a:spcBef>
                <a:spcPts val="600"/>
              </a:spcBef>
              <a:spcAft>
                <a:spcPts val="0"/>
              </a:spcAft>
              <a:buClr>
                <a:srgbClr val="007FA3"/>
              </a:buClr>
              <a:buSzPct val="100000"/>
              <a:buFont typeface="Arial"/>
              <a:buChar char="–"/>
            </a:pPr>
            <a:r>
              <a:rPr lang="en-US" sz="1800" b="0" i="0" u="none" strike="noStrike" cap="none" dirty="0">
                <a:solidFill>
                  <a:srgbClr val="000000"/>
                </a:solidFill>
                <a:latin typeface="+mn-lt"/>
                <a:sym typeface="Arial"/>
              </a:rPr>
              <a:t>We should expect that a high survey response would increase the historical probability of high demand, whereas a low survey response would increase the historical probability of a low demand.</a:t>
            </a:r>
            <a:endParaRPr sz="1800" dirty="0">
              <a:latin typeface="+mn-lt"/>
            </a:endParaRPr>
          </a:p>
          <a:p>
            <a:pPr marL="255650" marR="0" lvl="0" indent="-255650" algn="l" rtl="0">
              <a:spcAft>
                <a:spcPts val="0"/>
              </a:spcAft>
              <a:buClr>
                <a:srgbClr val="007FA3"/>
              </a:buClr>
              <a:buSzPct val="100000"/>
              <a:buFont typeface="Arial"/>
              <a:buChar char="•"/>
            </a:pPr>
            <a:r>
              <a:rPr lang="en-US" sz="1800" b="0" i="0" u="none" strike="noStrike" cap="none" dirty="0">
                <a:solidFill>
                  <a:srgbClr val="000000"/>
                </a:solidFill>
                <a:latin typeface="+mn-lt"/>
                <a:sym typeface="Arial"/>
              </a:rPr>
              <a:t>We need to compute conditional </a:t>
            </a:r>
            <a:r>
              <a:rPr lang="en-US" sz="1800" b="0" i="0" u="none" strike="noStrike" cap="none" dirty="0" smtClean="0">
                <a:solidFill>
                  <a:srgbClr val="000000"/>
                </a:solidFill>
                <a:latin typeface="+mn-lt"/>
                <a:sym typeface="Arial"/>
              </a:rPr>
              <a:t>probabilities:</a:t>
            </a:r>
            <a:endParaRPr sz="1800" b="0" i="0" u="none" strike="noStrike" cap="none" dirty="0">
              <a:solidFill>
                <a:srgbClr val="000000"/>
              </a:solidFill>
              <a:latin typeface="+mn-lt"/>
              <a:sym typeface="Arial"/>
            </a:endParaRPr>
          </a:p>
        </p:txBody>
      </p:sp>
      <p:graphicFrame>
        <p:nvGraphicFramePr>
          <p:cNvPr id="2" name="Object 1" descr="P of demand given survey response"/>
          <p:cNvGraphicFramePr>
            <a:graphicFrameLocks noChangeAspect="1"/>
          </p:cNvGraphicFramePr>
          <p:nvPr>
            <p:extLst>
              <p:ext uri="{D42A27DB-BD31-4B8C-83A1-F6EECF244321}">
                <p14:modId xmlns:p14="http://schemas.microsoft.com/office/powerpoint/2010/main" val="2187325247"/>
              </p:ext>
            </p:extLst>
          </p:nvPr>
        </p:nvGraphicFramePr>
        <p:xfrm>
          <a:off x="2337106" y="5673733"/>
          <a:ext cx="2670785" cy="371881"/>
        </p:xfrm>
        <a:graphic>
          <a:graphicData uri="http://schemas.openxmlformats.org/presentationml/2006/ole">
            <mc:AlternateContent xmlns:mc="http://schemas.openxmlformats.org/markup-compatibility/2006">
              <mc:Choice xmlns:v="urn:schemas-microsoft-com:vml" Requires="v">
                <p:oleObj spid="_x0000_s6818" name="Equation" r:id="rId4" imgW="2006280" imgH="279360" progId="Equation.DSMT4">
                  <p:embed/>
                </p:oleObj>
              </mc:Choice>
              <mc:Fallback>
                <p:oleObj name="Equation" r:id="rId4" imgW="2006280" imgH="279360" progId="Equation.DSMT4">
                  <p:embed/>
                  <p:pic>
                    <p:nvPicPr>
                      <p:cNvPr id="0" name=""/>
                      <p:cNvPicPr/>
                      <p:nvPr/>
                    </p:nvPicPr>
                    <p:blipFill>
                      <a:blip r:embed="rId5"/>
                      <a:stretch>
                        <a:fillRect/>
                      </a:stretch>
                    </p:blipFill>
                    <p:spPr>
                      <a:xfrm>
                        <a:off x="2337106" y="5673733"/>
                        <a:ext cx="2670785" cy="371881"/>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smtClean="0">
                <a:solidFill>
                  <a:srgbClr val="007FA3"/>
                </a:solidFill>
                <a:latin typeface="+mj-lt"/>
                <a:ea typeface="Arial"/>
                <a:cs typeface="Arial"/>
                <a:sym typeface="Arial"/>
              </a:rPr>
              <a:t>Bayes’s </a:t>
            </a:r>
            <a:r>
              <a:rPr lang="en-US" sz="3600" b="1" i="0" u="none" strike="noStrike" cap="none" dirty="0">
                <a:solidFill>
                  <a:srgbClr val="007FA3"/>
                </a:solidFill>
                <a:latin typeface="+mj-lt"/>
                <a:ea typeface="Arial"/>
                <a:cs typeface="Arial"/>
                <a:sym typeface="Arial"/>
              </a:rPr>
              <a:t>Rule</a:t>
            </a:r>
            <a:endParaRPr sz="3600" b="1" i="0" u="none" strike="noStrike" cap="none" dirty="0">
              <a:solidFill>
                <a:srgbClr val="007FA3"/>
              </a:solidFill>
              <a:latin typeface="+mj-lt"/>
              <a:ea typeface="Arial"/>
              <a:cs typeface="Arial"/>
              <a:sym typeface="Arial"/>
            </a:endParaRPr>
          </a:p>
        </p:txBody>
      </p:sp>
      <p:sp>
        <p:nvSpPr>
          <p:cNvPr id="598" name="Text placeholder 2"/>
          <p:cNvSpPr txBox="1">
            <a:spLocks noGrp="1"/>
          </p:cNvSpPr>
          <p:nvPr>
            <p:ph type="body" idx="1"/>
          </p:nvPr>
        </p:nvSpPr>
        <p:spPr>
          <a:xfrm>
            <a:off x="457200" y="1600201"/>
            <a:ext cx="8229600" cy="1096700"/>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ts val="2400"/>
              <a:buFont typeface="Arial"/>
              <a:buChar char="•"/>
            </a:pPr>
            <a:r>
              <a:rPr lang="en-US" sz="2400" b="0" i="0" u="none" strike="noStrike" cap="none" dirty="0">
                <a:solidFill>
                  <a:srgbClr val="000000"/>
                </a:solidFill>
                <a:latin typeface="+mn-lt"/>
                <a:ea typeface="Arial"/>
                <a:cs typeface="Arial"/>
                <a:sym typeface="Arial"/>
              </a:rPr>
              <a:t>Bayes’s rule allows revising historical probabilities based on sample information.</a:t>
            </a:r>
            <a:endParaRPr sz="2400" b="0" i="0" u="none" strike="noStrike" cap="none" dirty="0">
              <a:solidFill>
                <a:srgbClr val="000000"/>
              </a:solidFill>
              <a:latin typeface="+mn-lt"/>
              <a:ea typeface="Arial"/>
              <a:cs typeface="Arial"/>
              <a:sym typeface="Arial"/>
            </a:endParaRPr>
          </a:p>
        </p:txBody>
      </p:sp>
      <p:graphicFrame>
        <p:nvGraphicFramePr>
          <p:cNvPr id="2" name="Object 1" descr="P of A sub i given B = start fraction P of B given A sub i times P of A sub i over P of B given A sub 1 times P of A sub 1 + P of B given A sub 2 times P of A sub 2 + ellipsis + P of B given A sub k times P of A sub k, Left parenthesis 16.1 right parenthesis"/>
          <p:cNvGraphicFramePr>
            <a:graphicFrameLocks noChangeAspect="1"/>
          </p:cNvGraphicFramePr>
          <p:nvPr>
            <p:extLst>
              <p:ext uri="{D42A27DB-BD31-4B8C-83A1-F6EECF244321}">
                <p14:modId xmlns:p14="http://schemas.microsoft.com/office/powerpoint/2010/main" val="2295177195"/>
              </p:ext>
            </p:extLst>
          </p:nvPr>
        </p:nvGraphicFramePr>
        <p:xfrm>
          <a:off x="930851" y="3195232"/>
          <a:ext cx="6879806" cy="743763"/>
        </p:xfrm>
        <a:graphic>
          <a:graphicData uri="http://schemas.openxmlformats.org/presentationml/2006/ole">
            <mc:AlternateContent xmlns:mc="http://schemas.openxmlformats.org/markup-compatibility/2006">
              <mc:Choice xmlns:v="urn:schemas-microsoft-com:vml" Requires="v">
                <p:oleObj spid="_x0000_s7840" name="Equation" r:id="rId4" imgW="4698720" imgH="507960" progId="Equation.DSMT4">
                  <p:embed/>
                </p:oleObj>
              </mc:Choice>
              <mc:Fallback>
                <p:oleObj name="Equation" r:id="rId4" imgW="4698720" imgH="507960" progId="Equation.DSMT4">
                  <p:embed/>
                  <p:pic>
                    <p:nvPicPr>
                      <p:cNvPr id="0" name=""/>
                      <p:cNvPicPr/>
                      <p:nvPr/>
                    </p:nvPicPr>
                    <p:blipFill>
                      <a:blip r:embed="rId5"/>
                      <a:stretch>
                        <a:fillRect/>
                      </a:stretch>
                    </p:blipFill>
                    <p:spPr>
                      <a:xfrm>
                        <a:off x="930851" y="3195232"/>
                        <a:ext cx="6879806" cy="743763"/>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Title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lvl="0">
              <a:buSzPts val="3200"/>
            </a:pPr>
            <a:r>
              <a:rPr lang="en-US" sz="3200" dirty="0">
                <a:latin typeface="+mj-lt"/>
              </a:rPr>
              <a:t>Example 16.16: Applying Bayes’s Rule to Compute Conditional Probabilities </a:t>
            </a:r>
            <a:r>
              <a:rPr lang="en-US" sz="2000" b="0" dirty="0" smtClean="0">
                <a:latin typeface="+mj-lt"/>
              </a:rPr>
              <a:t>(1 </a:t>
            </a:r>
            <a:r>
              <a:rPr lang="en-US" sz="2000" b="0" dirty="0">
                <a:latin typeface="+mj-lt"/>
              </a:rPr>
              <a:t>of 3)</a:t>
            </a:r>
            <a:endParaRPr sz="2000" b="0" i="0" u="none" strike="noStrike" cap="none" dirty="0">
              <a:solidFill>
                <a:srgbClr val="007FA3"/>
              </a:solidFill>
              <a:latin typeface="+mj-lt"/>
              <a:sym typeface="Arial"/>
            </a:endParaRPr>
          </a:p>
        </p:txBody>
      </p:sp>
      <p:sp>
        <p:nvSpPr>
          <p:cNvPr id="605" name="Text placeholder 2"/>
          <p:cNvSpPr txBox="1">
            <a:spLocks noGrp="1"/>
          </p:cNvSpPr>
          <p:nvPr>
            <p:ph type="body" idx="1"/>
          </p:nvPr>
        </p:nvSpPr>
        <p:spPr>
          <a:xfrm>
            <a:off x="457200" y="1600200"/>
            <a:ext cx="1635369" cy="514813"/>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ts val="2000"/>
              <a:buFont typeface="Arial"/>
              <a:buChar char="•"/>
            </a:pPr>
            <a:r>
              <a:rPr lang="en-US" sz="1800" b="0" i="0" u="none" strike="noStrike" cap="none" dirty="0">
                <a:solidFill>
                  <a:schemeClr val="dk1"/>
                </a:solidFill>
                <a:latin typeface="+mn-lt"/>
                <a:ea typeface="Arial"/>
                <a:cs typeface="Arial"/>
                <a:sym typeface="Arial"/>
              </a:rPr>
              <a:t>Define</a:t>
            </a:r>
            <a:endParaRPr sz="1800" b="0" i="0" u="none" strike="noStrike" cap="none" dirty="0">
              <a:solidFill>
                <a:schemeClr val="dk1"/>
              </a:solidFill>
              <a:latin typeface="+mn-lt"/>
              <a:ea typeface="Arial"/>
              <a:cs typeface="Arial"/>
              <a:sym typeface="Arial"/>
            </a:endParaRPr>
          </a:p>
        </p:txBody>
      </p:sp>
      <p:sp>
        <p:nvSpPr>
          <p:cNvPr id="606" name="Text placeholder 3"/>
          <p:cNvSpPr txBox="1">
            <a:spLocks noGrp="1"/>
          </p:cNvSpPr>
          <p:nvPr>
            <p:ph type="body" idx="2"/>
          </p:nvPr>
        </p:nvSpPr>
        <p:spPr>
          <a:xfrm>
            <a:off x="469636" y="2272619"/>
            <a:ext cx="737127" cy="282875"/>
          </a:xfrm>
          <a:prstGeom prst="rect">
            <a:avLst/>
          </a:prstGeom>
          <a:noFill/>
          <a:ln>
            <a:noFill/>
          </a:ln>
        </p:spPr>
        <p:txBody>
          <a:bodyPr spcFirstLastPara="1" wrap="square" lIns="0" tIns="0" rIns="0" bIns="0" anchor="b" anchorCtr="0">
            <a:noAutofit/>
          </a:bodyPr>
          <a:lstStyle/>
          <a:p>
            <a:pPr marL="742950" marR="0" lvl="1" indent="-285750" algn="l" rtl="0">
              <a:spcAft>
                <a:spcPts val="0"/>
              </a:spcAft>
              <a:buClr>
                <a:srgbClr val="007FA3"/>
              </a:buClr>
              <a:buSzPts val="1800"/>
              <a:buFont typeface="Arial"/>
              <a:buChar char="–"/>
            </a:pPr>
            <a:r>
              <a:rPr lang="en-US" sz="1800" b="0" i="0" u="none" strike="noStrike" cap="none" dirty="0">
                <a:solidFill>
                  <a:schemeClr val="dk1"/>
                </a:solidFill>
                <a:latin typeface="+mn-lt"/>
                <a:ea typeface="Arial"/>
                <a:cs typeface="Arial"/>
                <a:sym typeface="Arial"/>
              </a:rPr>
              <a:t> </a:t>
            </a:r>
            <a:endParaRPr sz="1800" b="0" i="0" u="none" strike="noStrike" cap="none" dirty="0">
              <a:solidFill>
                <a:schemeClr val="dk1"/>
              </a:solidFill>
              <a:latin typeface="+mn-lt"/>
              <a:ea typeface="Arial"/>
              <a:cs typeface="Arial"/>
              <a:sym typeface="Arial"/>
            </a:endParaRPr>
          </a:p>
        </p:txBody>
      </p:sp>
      <p:graphicFrame>
        <p:nvGraphicFramePr>
          <p:cNvPr id="5" name="Object 4" descr="A sub 1 = High consumer demand"/>
          <p:cNvGraphicFramePr>
            <a:graphicFrameLocks noChangeAspect="1"/>
          </p:cNvGraphicFramePr>
          <p:nvPr>
            <p:extLst>
              <p:ext uri="{D42A27DB-BD31-4B8C-83A1-F6EECF244321}">
                <p14:modId xmlns:p14="http://schemas.microsoft.com/office/powerpoint/2010/main" val="1034664370"/>
              </p:ext>
            </p:extLst>
          </p:nvPr>
        </p:nvGraphicFramePr>
        <p:xfrm>
          <a:off x="1361293" y="2226123"/>
          <a:ext cx="2366518" cy="276606"/>
        </p:xfrm>
        <a:graphic>
          <a:graphicData uri="http://schemas.openxmlformats.org/presentationml/2006/ole">
            <mc:AlternateContent xmlns:mc="http://schemas.openxmlformats.org/markup-compatibility/2006">
              <mc:Choice xmlns:v="urn:schemas-microsoft-com:vml" Requires="v">
                <p:oleObj spid="_x0000_s31266" name="Equation" r:id="rId4" imgW="1955520" imgH="228600" progId="Equation.DSMT4">
                  <p:embed/>
                </p:oleObj>
              </mc:Choice>
              <mc:Fallback>
                <p:oleObj name="Equation" r:id="rId4" imgW="1955520" imgH="228600" progId="Equation.DSMT4">
                  <p:embed/>
                  <p:pic>
                    <p:nvPicPr>
                      <p:cNvPr id="0" name=""/>
                      <p:cNvPicPr/>
                      <p:nvPr/>
                    </p:nvPicPr>
                    <p:blipFill>
                      <a:blip r:embed="rId5"/>
                      <a:stretch>
                        <a:fillRect/>
                      </a:stretch>
                    </p:blipFill>
                    <p:spPr>
                      <a:xfrm>
                        <a:off x="1361293" y="2226123"/>
                        <a:ext cx="2366518" cy="276606"/>
                      </a:xfrm>
                      <a:prstGeom prst="rect">
                        <a:avLst/>
                      </a:prstGeom>
                    </p:spPr>
                  </p:pic>
                </p:oleObj>
              </mc:Fallback>
            </mc:AlternateContent>
          </a:graphicData>
        </a:graphic>
      </p:graphicFrame>
      <p:sp>
        <p:nvSpPr>
          <p:cNvPr id="608" name="Text placeholder 4"/>
          <p:cNvSpPr txBox="1">
            <a:spLocks noGrp="1"/>
          </p:cNvSpPr>
          <p:nvPr>
            <p:ph type="body" idx="3"/>
          </p:nvPr>
        </p:nvSpPr>
        <p:spPr>
          <a:xfrm>
            <a:off x="455327" y="2605949"/>
            <a:ext cx="737127" cy="276231"/>
          </a:xfrm>
          <a:prstGeom prst="rect">
            <a:avLst/>
          </a:prstGeom>
          <a:noFill/>
          <a:ln>
            <a:noFill/>
          </a:ln>
        </p:spPr>
        <p:txBody>
          <a:bodyPr spcFirstLastPara="1" wrap="square" lIns="0" tIns="0" rIns="0" bIns="0" anchor="t" anchorCtr="0">
            <a:noAutofit/>
          </a:bodyPr>
          <a:lstStyle/>
          <a:p>
            <a:pPr marL="742950" marR="0" lvl="1" indent="-285750" algn="l" rtl="0">
              <a:spcAft>
                <a:spcPts val="0"/>
              </a:spcAft>
              <a:buClr>
                <a:srgbClr val="007FA3"/>
              </a:buClr>
              <a:buSzPts val="1800"/>
              <a:buFont typeface="Arial"/>
              <a:buChar char="–"/>
            </a:pPr>
            <a:r>
              <a:rPr lang="en-US" sz="1800" b="0" i="0" u="none" strike="noStrike" cap="none" dirty="0">
                <a:solidFill>
                  <a:schemeClr val="dk1"/>
                </a:solidFill>
                <a:latin typeface="+mn-lt"/>
                <a:ea typeface="Arial"/>
                <a:cs typeface="Arial"/>
                <a:sym typeface="Arial"/>
              </a:rPr>
              <a:t> </a:t>
            </a:r>
            <a:endParaRPr sz="1800" b="0" i="0" u="none" strike="noStrike" cap="none" dirty="0">
              <a:solidFill>
                <a:schemeClr val="dk1"/>
              </a:solidFill>
              <a:latin typeface="+mn-lt"/>
              <a:ea typeface="Arial"/>
              <a:cs typeface="Arial"/>
              <a:sym typeface="Arial"/>
            </a:endParaRPr>
          </a:p>
        </p:txBody>
      </p:sp>
      <p:graphicFrame>
        <p:nvGraphicFramePr>
          <p:cNvPr id="6" name="Object 5" descr="A sub 2 = Low consumer demand"/>
          <p:cNvGraphicFramePr>
            <a:graphicFrameLocks noChangeAspect="1"/>
          </p:cNvGraphicFramePr>
          <p:nvPr>
            <p:extLst>
              <p:ext uri="{D42A27DB-BD31-4B8C-83A1-F6EECF244321}">
                <p14:modId xmlns:p14="http://schemas.microsoft.com/office/powerpoint/2010/main" val="1085443361"/>
              </p:ext>
            </p:extLst>
          </p:nvPr>
        </p:nvGraphicFramePr>
        <p:xfrm>
          <a:off x="1361293" y="2581311"/>
          <a:ext cx="2586266" cy="304267"/>
        </p:xfrm>
        <a:graphic>
          <a:graphicData uri="http://schemas.openxmlformats.org/presentationml/2006/ole">
            <mc:AlternateContent xmlns:mc="http://schemas.openxmlformats.org/markup-compatibility/2006">
              <mc:Choice xmlns:v="urn:schemas-microsoft-com:vml" Requires="v">
                <p:oleObj spid="_x0000_s31267" name="Equation" r:id="rId6" imgW="1942920" imgH="228600" progId="Equation.DSMT4">
                  <p:embed/>
                </p:oleObj>
              </mc:Choice>
              <mc:Fallback>
                <p:oleObj name="Equation" r:id="rId6" imgW="1942920" imgH="228600" progId="Equation.DSMT4">
                  <p:embed/>
                  <p:pic>
                    <p:nvPicPr>
                      <p:cNvPr id="0" name=""/>
                      <p:cNvPicPr/>
                      <p:nvPr/>
                    </p:nvPicPr>
                    <p:blipFill>
                      <a:blip r:embed="rId7"/>
                      <a:stretch>
                        <a:fillRect/>
                      </a:stretch>
                    </p:blipFill>
                    <p:spPr>
                      <a:xfrm>
                        <a:off x="1361293" y="2581311"/>
                        <a:ext cx="2586266" cy="304267"/>
                      </a:xfrm>
                      <a:prstGeom prst="rect">
                        <a:avLst/>
                      </a:prstGeom>
                    </p:spPr>
                  </p:pic>
                </p:oleObj>
              </mc:Fallback>
            </mc:AlternateContent>
          </a:graphicData>
        </a:graphic>
      </p:graphicFrame>
      <p:sp>
        <p:nvSpPr>
          <p:cNvPr id="610" name="Text placeholder 5"/>
          <p:cNvSpPr txBox="1">
            <a:spLocks noGrp="1"/>
          </p:cNvSpPr>
          <p:nvPr>
            <p:ph type="body" idx="4"/>
          </p:nvPr>
        </p:nvSpPr>
        <p:spPr>
          <a:xfrm>
            <a:off x="457199" y="2963044"/>
            <a:ext cx="737127" cy="305914"/>
          </a:xfrm>
          <a:prstGeom prst="rect">
            <a:avLst/>
          </a:prstGeom>
          <a:noFill/>
          <a:ln>
            <a:noFill/>
          </a:ln>
        </p:spPr>
        <p:txBody>
          <a:bodyPr spcFirstLastPara="1" wrap="square" lIns="0" tIns="0" rIns="0" bIns="0" anchor="t" anchorCtr="0">
            <a:noAutofit/>
          </a:bodyPr>
          <a:lstStyle/>
          <a:p>
            <a:pPr marL="742950" marR="0" lvl="1" indent="-285750" algn="l" rtl="0">
              <a:spcAft>
                <a:spcPts val="0"/>
              </a:spcAft>
              <a:buClr>
                <a:srgbClr val="007FA3"/>
              </a:buClr>
              <a:buSzPts val="1800"/>
              <a:buFont typeface="Arial"/>
              <a:buChar char="–"/>
            </a:pPr>
            <a:r>
              <a:rPr lang="en-US" sz="1800" b="0" i="0" u="none" strike="noStrike" cap="none" dirty="0">
                <a:solidFill>
                  <a:schemeClr val="dk1"/>
                </a:solidFill>
                <a:latin typeface="+mn-lt"/>
                <a:ea typeface="Arial"/>
                <a:cs typeface="Arial"/>
                <a:sym typeface="Arial"/>
              </a:rPr>
              <a:t> </a:t>
            </a:r>
            <a:endParaRPr sz="1800" b="0" i="0" u="none" strike="noStrike" cap="none" dirty="0">
              <a:solidFill>
                <a:schemeClr val="dk1"/>
              </a:solidFill>
              <a:latin typeface="+mn-lt"/>
              <a:ea typeface="Arial"/>
              <a:cs typeface="Arial"/>
              <a:sym typeface="Arial"/>
            </a:endParaRPr>
          </a:p>
        </p:txBody>
      </p:sp>
      <p:graphicFrame>
        <p:nvGraphicFramePr>
          <p:cNvPr id="7" name="Object 6" descr="B sub 1 = High survey response"/>
          <p:cNvGraphicFramePr>
            <a:graphicFrameLocks noChangeAspect="1"/>
          </p:cNvGraphicFramePr>
          <p:nvPr>
            <p:extLst>
              <p:ext uri="{D42A27DB-BD31-4B8C-83A1-F6EECF244321}">
                <p14:modId xmlns:p14="http://schemas.microsoft.com/office/powerpoint/2010/main" val="4078730542"/>
              </p:ext>
            </p:extLst>
          </p:nvPr>
        </p:nvGraphicFramePr>
        <p:xfrm>
          <a:off x="1330406" y="2963044"/>
          <a:ext cx="2182114" cy="276606"/>
        </p:xfrm>
        <a:graphic>
          <a:graphicData uri="http://schemas.openxmlformats.org/presentationml/2006/ole">
            <mc:AlternateContent xmlns:mc="http://schemas.openxmlformats.org/markup-compatibility/2006">
              <mc:Choice xmlns:v="urn:schemas-microsoft-com:vml" Requires="v">
                <p:oleObj spid="_x0000_s31268" name="Equation" r:id="rId8" imgW="1803240" imgH="228600" progId="Equation.DSMT4">
                  <p:embed/>
                </p:oleObj>
              </mc:Choice>
              <mc:Fallback>
                <p:oleObj name="Equation" r:id="rId8" imgW="1803240" imgH="228600" progId="Equation.DSMT4">
                  <p:embed/>
                  <p:pic>
                    <p:nvPicPr>
                      <p:cNvPr id="0" name=""/>
                      <p:cNvPicPr/>
                      <p:nvPr/>
                    </p:nvPicPr>
                    <p:blipFill>
                      <a:blip r:embed="rId9"/>
                      <a:stretch>
                        <a:fillRect/>
                      </a:stretch>
                    </p:blipFill>
                    <p:spPr>
                      <a:xfrm>
                        <a:off x="1330406" y="2963044"/>
                        <a:ext cx="2182114" cy="276606"/>
                      </a:xfrm>
                      <a:prstGeom prst="rect">
                        <a:avLst/>
                      </a:prstGeom>
                    </p:spPr>
                  </p:pic>
                </p:oleObj>
              </mc:Fallback>
            </mc:AlternateContent>
          </a:graphicData>
        </a:graphic>
      </p:graphicFrame>
      <p:sp>
        <p:nvSpPr>
          <p:cNvPr id="612" name="Text placeholder 6"/>
          <p:cNvSpPr txBox="1">
            <a:spLocks noGrp="1"/>
          </p:cNvSpPr>
          <p:nvPr>
            <p:ph type="body" idx="5"/>
          </p:nvPr>
        </p:nvSpPr>
        <p:spPr>
          <a:xfrm>
            <a:off x="443752" y="3268958"/>
            <a:ext cx="737127" cy="286441"/>
          </a:xfrm>
          <a:prstGeom prst="rect">
            <a:avLst/>
          </a:prstGeom>
          <a:noFill/>
          <a:ln>
            <a:noFill/>
          </a:ln>
        </p:spPr>
        <p:txBody>
          <a:bodyPr spcFirstLastPara="1" wrap="square" lIns="0" tIns="0" rIns="0" bIns="0" anchor="t" anchorCtr="0">
            <a:noAutofit/>
          </a:bodyPr>
          <a:lstStyle/>
          <a:p>
            <a:pPr marL="742950" marR="0" lvl="1" indent="-285750" algn="l" rtl="0">
              <a:spcAft>
                <a:spcPts val="0"/>
              </a:spcAft>
              <a:buClr>
                <a:srgbClr val="007FA3"/>
              </a:buClr>
              <a:buSzPts val="1800"/>
              <a:buFont typeface="Arial"/>
              <a:buChar char="–"/>
            </a:pPr>
            <a:r>
              <a:rPr lang="en-US" sz="1800" b="0" i="0" u="none" strike="noStrike" cap="none" dirty="0">
                <a:solidFill>
                  <a:schemeClr val="dk1"/>
                </a:solidFill>
                <a:latin typeface="+mn-lt"/>
                <a:ea typeface="Arial"/>
                <a:cs typeface="Arial"/>
                <a:sym typeface="Arial"/>
              </a:rPr>
              <a:t> </a:t>
            </a:r>
            <a:endParaRPr sz="1800" b="0" i="0" u="none" strike="noStrike" cap="none" dirty="0">
              <a:solidFill>
                <a:schemeClr val="dk1"/>
              </a:solidFill>
              <a:latin typeface="+mn-lt"/>
              <a:ea typeface="Arial"/>
              <a:cs typeface="Arial"/>
              <a:sym typeface="Arial"/>
            </a:endParaRPr>
          </a:p>
        </p:txBody>
      </p:sp>
      <p:graphicFrame>
        <p:nvGraphicFramePr>
          <p:cNvPr id="8" name="Object 7" descr="B sub 2 = Low survey response"/>
          <p:cNvGraphicFramePr>
            <a:graphicFrameLocks noChangeAspect="1"/>
          </p:cNvGraphicFramePr>
          <p:nvPr>
            <p:extLst>
              <p:ext uri="{D42A27DB-BD31-4B8C-83A1-F6EECF244321}">
                <p14:modId xmlns:p14="http://schemas.microsoft.com/office/powerpoint/2010/main" val="2690273513"/>
              </p:ext>
            </p:extLst>
          </p:nvPr>
        </p:nvGraphicFramePr>
        <p:xfrm>
          <a:off x="1361293" y="3349939"/>
          <a:ext cx="2166747" cy="276606"/>
        </p:xfrm>
        <a:graphic>
          <a:graphicData uri="http://schemas.openxmlformats.org/presentationml/2006/ole">
            <mc:AlternateContent xmlns:mc="http://schemas.openxmlformats.org/markup-compatibility/2006">
              <mc:Choice xmlns:v="urn:schemas-microsoft-com:vml" Requires="v">
                <p:oleObj spid="_x0000_s31269" name="Equation" r:id="rId10" imgW="1790640" imgH="228600" progId="Equation.DSMT4">
                  <p:embed/>
                </p:oleObj>
              </mc:Choice>
              <mc:Fallback>
                <p:oleObj name="Equation" r:id="rId10" imgW="1790640" imgH="228600" progId="Equation.DSMT4">
                  <p:embed/>
                  <p:pic>
                    <p:nvPicPr>
                      <p:cNvPr id="0" name=""/>
                      <p:cNvPicPr/>
                      <p:nvPr/>
                    </p:nvPicPr>
                    <p:blipFill>
                      <a:blip r:embed="rId11"/>
                      <a:stretch>
                        <a:fillRect/>
                      </a:stretch>
                    </p:blipFill>
                    <p:spPr>
                      <a:xfrm>
                        <a:off x="1361293" y="3349939"/>
                        <a:ext cx="2166747" cy="276606"/>
                      </a:xfrm>
                      <a:prstGeom prst="rect">
                        <a:avLst/>
                      </a:prstGeom>
                    </p:spPr>
                  </p:pic>
                </p:oleObj>
              </mc:Fallback>
            </mc:AlternateContent>
          </a:graphicData>
        </a:graphic>
      </p:graphicFrame>
      <p:graphicFrame>
        <p:nvGraphicFramePr>
          <p:cNvPr id="11" name="Object 10" descr="P of A sub 1 = 0.7, P of A sub 2 = 0.3, P of B sub 1 given A sub 1 = 0.9, P of B sub 1 given A sub 2 = 0.2"/>
          <p:cNvGraphicFramePr>
            <a:graphicFrameLocks noChangeAspect="1"/>
          </p:cNvGraphicFramePr>
          <p:nvPr>
            <p:extLst>
              <p:ext uri="{D42A27DB-BD31-4B8C-83A1-F6EECF244321}">
                <p14:modId xmlns:p14="http://schemas.microsoft.com/office/powerpoint/2010/main" val="4269819557"/>
              </p:ext>
            </p:extLst>
          </p:nvPr>
        </p:nvGraphicFramePr>
        <p:xfrm>
          <a:off x="5221879" y="2157584"/>
          <a:ext cx="1595372" cy="1595372"/>
        </p:xfrm>
        <a:graphic>
          <a:graphicData uri="http://schemas.openxmlformats.org/presentationml/2006/ole">
            <mc:AlternateContent xmlns:mc="http://schemas.openxmlformats.org/markup-compatibility/2006">
              <mc:Choice xmlns:v="urn:schemas-microsoft-com:vml" Requires="v">
                <p:oleObj spid="_x0000_s31270" name="Equation" r:id="rId12" imgW="990360" imgH="990360" progId="Equation.DSMT4">
                  <p:embed/>
                </p:oleObj>
              </mc:Choice>
              <mc:Fallback>
                <p:oleObj name="Equation" r:id="rId12" imgW="990360" imgH="990360" progId="Equation.DSMT4">
                  <p:embed/>
                  <p:pic>
                    <p:nvPicPr>
                      <p:cNvPr id="0" name=""/>
                      <p:cNvPicPr/>
                      <p:nvPr/>
                    </p:nvPicPr>
                    <p:blipFill>
                      <a:blip r:embed="rId13"/>
                      <a:stretch>
                        <a:fillRect/>
                      </a:stretch>
                    </p:blipFill>
                    <p:spPr>
                      <a:xfrm>
                        <a:off x="5221879" y="2157584"/>
                        <a:ext cx="1595372" cy="1595372"/>
                      </a:xfrm>
                      <a:prstGeom prst="rect">
                        <a:avLst/>
                      </a:prstGeom>
                    </p:spPr>
                  </p:pic>
                </p:oleObj>
              </mc:Fallback>
            </mc:AlternateContent>
          </a:graphicData>
        </a:graphic>
      </p:graphicFrame>
      <p:sp>
        <p:nvSpPr>
          <p:cNvPr id="614" name="Text placeholder 6"/>
          <p:cNvSpPr txBox="1">
            <a:spLocks noGrp="1"/>
          </p:cNvSpPr>
          <p:nvPr>
            <p:ph type="body" idx="6"/>
          </p:nvPr>
        </p:nvSpPr>
        <p:spPr>
          <a:xfrm>
            <a:off x="457200" y="3766975"/>
            <a:ext cx="381000" cy="288201"/>
          </a:xfrm>
          <a:prstGeom prst="rect">
            <a:avLst/>
          </a:prstGeom>
          <a:noFill/>
          <a:ln>
            <a:noFill/>
          </a:ln>
        </p:spPr>
        <p:txBody>
          <a:bodyPr spcFirstLastPara="1" wrap="square" lIns="0" tIns="0" rIns="0" bIns="0" anchor="t" anchorCtr="0">
            <a:noAutofit/>
          </a:bodyPr>
          <a:lstStyle/>
          <a:p>
            <a:pPr marL="256032" marR="0" lvl="0" indent="-256032" algn="l" rtl="0">
              <a:spcBef>
                <a:spcPts val="0"/>
              </a:spcBef>
              <a:spcAft>
                <a:spcPts val="0"/>
              </a:spcAft>
              <a:buClr>
                <a:srgbClr val="007FA3"/>
              </a:buClr>
              <a:buSzPts val="1800"/>
              <a:buFont typeface="Arial"/>
              <a:buChar char="•"/>
            </a:pPr>
            <a:r>
              <a:rPr lang="en-US" sz="1800" b="0" i="0" u="none" strike="noStrike" cap="none" dirty="0">
                <a:solidFill>
                  <a:schemeClr val="dk1"/>
                </a:solidFill>
                <a:latin typeface="+mn-lt"/>
                <a:ea typeface="Arial"/>
                <a:cs typeface="Arial"/>
                <a:sym typeface="Arial"/>
              </a:rPr>
              <a:t> </a:t>
            </a:r>
            <a:endParaRPr sz="1800" b="0" i="0" u="none" strike="noStrike" cap="none" dirty="0">
              <a:solidFill>
                <a:schemeClr val="dk1"/>
              </a:solidFill>
              <a:latin typeface="+mn-lt"/>
              <a:ea typeface="Arial"/>
              <a:cs typeface="Arial"/>
              <a:sym typeface="Arial"/>
            </a:endParaRPr>
          </a:p>
        </p:txBody>
      </p:sp>
      <p:graphicFrame>
        <p:nvGraphicFramePr>
          <p:cNvPr id="9" name="Object 8" descr="P of B sub 2 given A sub 1 = 1 minus P of B sub 1 given A sub 1 = 0.1"/>
          <p:cNvGraphicFramePr>
            <a:graphicFrameLocks noChangeAspect="1"/>
          </p:cNvGraphicFramePr>
          <p:nvPr>
            <p:extLst>
              <p:ext uri="{D42A27DB-BD31-4B8C-83A1-F6EECF244321}">
                <p14:modId xmlns:p14="http://schemas.microsoft.com/office/powerpoint/2010/main" val="579158754"/>
              </p:ext>
            </p:extLst>
          </p:nvPr>
        </p:nvGraphicFramePr>
        <p:xfrm>
          <a:off x="1058644" y="3767314"/>
          <a:ext cx="2025650" cy="307340"/>
        </p:xfrm>
        <a:graphic>
          <a:graphicData uri="http://schemas.openxmlformats.org/presentationml/2006/ole">
            <mc:AlternateContent xmlns:mc="http://schemas.openxmlformats.org/markup-compatibility/2006">
              <mc:Choice xmlns:v="urn:schemas-microsoft-com:vml" Requires="v">
                <p:oleObj spid="_x0000_s31271" name="Equation" r:id="rId14" imgW="1841400" imgH="279360" progId="Equation.DSMT4">
                  <p:embed/>
                </p:oleObj>
              </mc:Choice>
              <mc:Fallback>
                <p:oleObj name="Equation" r:id="rId14" imgW="1841400" imgH="279360" progId="Equation.DSMT4">
                  <p:embed/>
                  <p:pic>
                    <p:nvPicPr>
                      <p:cNvPr id="0" name=""/>
                      <p:cNvPicPr/>
                      <p:nvPr/>
                    </p:nvPicPr>
                    <p:blipFill>
                      <a:blip r:embed="rId15"/>
                      <a:stretch>
                        <a:fillRect/>
                      </a:stretch>
                    </p:blipFill>
                    <p:spPr>
                      <a:xfrm>
                        <a:off x="1058644" y="3767314"/>
                        <a:ext cx="2025650" cy="307340"/>
                      </a:xfrm>
                      <a:prstGeom prst="rect">
                        <a:avLst/>
                      </a:prstGeom>
                    </p:spPr>
                  </p:pic>
                </p:oleObj>
              </mc:Fallback>
            </mc:AlternateContent>
          </a:graphicData>
        </a:graphic>
      </p:graphicFrame>
      <p:sp>
        <p:nvSpPr>
          <p:cNvPr id="616" name="Text placeholder 7"/>
          <p:cNvSpPr txBox="1">
            <a:spLocks noGrp="1"/>
          </p:cNvSpPr>
          <p:nvPr>
            <p:ph type="body" idx="7"/>
          </p:nvPr>
        </p:nvSpPr>
        <p:spPr>
          <a:xfrm>
            <a:off x="457200" y="4190923"/>
            <a:ext cx="381000" cy="288201"/>
          </a:xfrm>
          <a:prstGeom prst="rect">
            <a:avLst/>
          </a:prstGeom>
          <a:noFill/>
          <a:ln>
            <a:noFill/>
          </a:ln>
        </p:spPr>
        <p:txBody>
          <a:bodyPr spcFirstLastPara="1" wrap="square" lIns="0" tIns="0" rIns="0" bIns="0" anchor="t" anchorCtr="0">
            <a:noAutofit/>
          </a:bodyPr>
          <a:lstStyle/>
          <a:p>
            <a:pPr marL="256032" marR="0" lvl="0" indent="-256032" algn="l" rtl="0">
              <a:spcBef>
                <a:spcPts val="0"/>
              </a:spcBef>
              <a:spcAft>
                <a:spcPts val="0"/>
              </a:spcAft>
              <a:buClr>
                <a:srgbClr val="007FA3"/>
              </a:buClr>
              <a:buSzPts val="1800"/>
              <a:buFont typeface="Arial"/>
              <a:buChar char="•"/>
            </a:pPr>
            <a:r>
              <a:rPr lang="en-US" sz="1800" b="0" i="0" u="none" strike="noStrike" cap="none" dirty="0">
                <a:solidFill>
                  <a:schemeClr val="dk1"/>
                </a:solidFill>
                <a:latin typeface="+mn-lt"/>
                <a:ea typeface="Arial"/>
                <a:cs typeface="Arial"/>
                <a:sym typeface="Arial"/>
              </a:rPr>
              <a:t> </a:t>
            </a:r>
            <a:endParaRPr sz="1800" b="0" i="0" u="none" strike="noStrike" cap="none" dirty="0">
              <a:solidFill>
                <a:schemeClr val="dk1"/>
              </a:solidFill>
              <a:latin typeface="+mn-lt"/>
              <a:ea typeface="Arial"/>
              <a:cs typeface="Arial"/>
              <a:sym typeface="Arial"/>
            </a:endParaRPr>
          </a:p>
        </p:txBody>
      </p:sp>
      <p:graphicFrame>
        <p:nvGraphicFramePr>
          <p:cNvPr id="10" name="Object 9" descr="P of B sub 2 given A sub 2 = 1 minus P of B sub 1 given A sub 2 = 0.8"/>
          <p:cNvGraphicFramePr>
            <a:graphicFrameLocks noChangeAspect="1"/>
          </p:cNvGraphicFramePr>
          <p:nvPr>
            <p:extLst>
              <p:ext uri="{D42A27DB-BD31-4B8C-83A1-F6EECF244321}">
                <p14:modId xmlns:p14="http://schemas.microsoft.com/office/powerpoint/2010/main" val="2087882905"/>
              </p:ext>
            </p:extLst>
          </p:nvPr>
        </p:nvGraphicFramePr>
        <p:xfrm>
          <a:off x="1009846" y="4185754"/>
          <a:ext cx="2067560" cy="307340"/>
        </p:xfrm>
        <a:graphic>
          <a:graphicData uri="http://schemas.openxmlformats.org/presentationml/2006/ole">
            <mc:AlternateContent xmlns:mc="http://schemas.openxmlformats.org/markup-compatibility/2006">
              <mc:Choice xmlns:v="urn:schemas-microsoft-com:vml" Requires="v">
                <p:oleObj spid="_x0000_s31272" name="Equation" r:id="rId16" imgW="1879560" imgH="279360" progId="Equation.DSMT4">
                  <p:embed/>
                </p:oleObj>
              </mc:Choice>
              <mc:Fallback>
                <p:oleObj name="Equation" r:id="rId16" imgW="1879560" imgH="279360" progId="Equation.DSMT4">
                  <p:embed/>
                  <p:pic>
                    <p:nvPicPr>
                      <p:cNvPr id="0" name=""/>
                      <p:cNvPicPr/>
                      <p:nvPr/>
                    </p:nvPicPr>
                    <p:blipFill>
                      <a:blip r:embed="rId17"/>
                      <a:stretch>
                        <a:fillRect/>
                      </a:stretch>
                    </p:blipFill>
                    <p:spPr>
                      <a:xfrm>
                        <a:off x="1009846" y="4185754"/>
                        <a:ext cx="2067560" cy="307340"/>
                      </a:xfrm>
                      <a:prstGeom prst="rect">
                        <a:avLst/>
                      </a:prstGeom>
                    </p:spPr>
                  </p:pic>
                </p:oleObj>
              </mc:Fallback>
            </mc:AlternateContent>
          </a:graphicData>
        </a:graphic>
      </p:graphicFrame>
      <p:sp>
        <p:nvSpPr>
          <p:cNvPr id="618" name="Text placeholder 8"/>
          <p:cNvSpPr txBox="1">
            <a:spLocks noGrp="1"/>
          </p:cNvSpPr>
          <p:nvPr>
            <p:ph type="body" idx="14"/>
          </p:nvPr>
        </p:nvSpPr>
        <p:spPr>
          <a:xfrm>
            <a:off x="457200" y="4647342"/>
            <a:ext cx="2362200" cy="399224"/>
          </a:xfrm>
          <a:prstGeom prst="rect">
            <a:avLst/>
          </a:prstGeom>
          <a:noFill/>
          <a:ln>
            <a:noFill/>
          </a:ln>
        </p:spPr>
        <p:txBody>
          <a:bodyPr spcFirstLastPara="1" wrap="square" lIns="0" tIns="0" rIns="0" bIns="0" anchor="t" anchorCtr="0">
            <a:noAutofit/>
          </a:bodyPr>
          <a:lstStyle/>
          <a:p>
            <a:pPr marL="256032" marR="0" lvl="0" indent="-256032" algn="l" rtl="0">
              <a:spcBef>
                <a:spcPts val="0"/>
              </a:spcBef>
              <a:spcAft>
                <a:spcPts val="0"/>
              </a:spcAft>
              <a:buClr>
                <a:srgbClr val="007FA3"/>
              </a:buClr>
              <a:buSzPts val="2000"/>
              <a:buFont typeface="Arial"/>
              <a:buChar char="•"/>
            </a:pPr>
            <a:r>
              <a:rPr lang="en-US" sz="1800" b="0" i="0" u="none" strike="noStrike" cap="none" dirty="0">
                <a:solidFill>
                  <a:schemeClr val="dk1"/>
                </a:solidFill>
                <a:latin typeface="+mn-lt"/>
                <a:ea typeface="Arial"/>
                <a:cs typeface="Arial"/>
                <a:sym typeface="Arial"/>
              </a:rPr>
              <a:t>Using Bayes’s rule</a:t>
            </a:r>
            <a:endParaRPr sz="1800" b="0" i="0" u="none" strike="noStrike" cap="none" dirty="0">
              <a:solidFill>
                <a:schemeClr val="dk1"/>
              </a:solidFill>
              <a:latin typeface="+mn-lt"/>
              <a:ea typeface="Arial"/>
              <a:cs typeface="Arial"/>
              <a:sym typeface="Arial"/>
            </a:endParaRPr>
          </a:p>
        </p:txBody>
      </p:sp>
      <p:graphicFrame>
        <p:nvGraphicFramePr>
          <p:cNvPr id="12" name="Object 11" descr="P of A sub 1 given B sub 1 = start fraction 0.9 times 0.7 over left bracket 0.9 times 0.7 + 0.2 times 0.3 right bracket end fraction = 0.913"/>
          <p:cNvGraphicFramePr>
            <a:graphicFrameLocks noChangeAspect="1"/>
          </p:cNvGraphicFramePr>
          <p:nvPr>
            <p:extLst>
              <p:ext uri="{D42A27DB-BD31-4B8C-83A1-F6EECF244321}">
                <p14:modId xmlns:p14="http://schemas.microsoft.com/office/powerpoint/2010/main" val="1922388850"/>
              </p:ext>
            </p:extLst>
          </p:nvPr>
        </p:nvGraphicFramePr>
        <p:xfrm>
          <a:off x="3170470" y="4597889"/>
          <a:ext cx="2349500" cy="419100"/>
        </p:xfrm>
        <a:graphic>
          <a:graphicData uri="http://schemas.openxmlformats.org/presentationml/2006/ole">
            <mc:AlternateContent xmlns:mc="http://schemas.openxmlformats.org/markup-compatibility/2006">
              <mc:Choice xmlns:v="urn:schemas-microsoft-com:vml" Requires="v">
                <p:oleObj spid="_x0000_s31273" name="Equation" r:id="rId18" imgW="2349360" imgH="419040" progId="Equation.DSMT4">
                  <p:embed/>
                </p:oleObj>
              </mc:Choice>
              <mc:Fallback>
                <p:oleObj name="Equation" r:id="rId18" imgW="2349360" imgH="419040" progId="Equation.DSMT4">
                  <p:embed/>
                  <p:pic>
                    <p:nvPicPr>
                      <p:cNvPr id="0" name=""/>
                      <p:cNvPicPr/>
                      <p:nvPr/>
                    </p:nvPicPr>
                    <p:blipFill>
                      <a:blip r:embed="rId19"/>
                      <a:stretch>
                        <a:fillRect/>
                      </a:stretch>
                    </p:blipFill>
                    <p:spPr>
                      <a:xfrm>
                        <a:off x="3170470" y="4597889"/>
                        <a:ext cx="2349500" cy="419100"/>
                      </a:xfrm>
                      <a:prstGeom prst="rect">
                        <a:avLst/>
                      </a:prstGeom>
                    </p:spPr>
                  </p:pic>
                </p:oleObj>
              </mc:Fallback>
            </mc:AlternateContent>
          </a:graphicData>
        </a:graphic>
      </p:graphicFrame>
      <p:graphicFrame>
        <p:nvGraphicFramePr>
          <p:cNvPr id="13" name="Object 12" descr="P of A sub 2 given B sub 1 = 1 minus 0.913 = 0.087"/>
          <p:cNvGraphicFramePr>
            <a:graphicFrameLocks noChangeAspect="1"/>
          </p:cNvGraphicFramePr>
          <p:nvPr>
            <p:extLst>
              <p:ext uri="{D42A27DB-BD31-4B8C-83A1-F6EECF244321}">
                <p14:modId xmlns:p14="http://schemas.microsoft.com/office/powerpoint/2010/main" val="412481462"/>
              </p:ext>
            </p:extLst>
          </p:nvPr>
        </p:nvGraphicFramePr>
        <p:xfrm>
          <a:off x="3431179" y="5136212"/>
          <a:ext cx="1790700" cy="228600"/>
        </p:xfrm>
        <a:graphic>
          <a:graphicData uri="http://schemas.openxmlformats.org/presentationml/2006/ole">
            <mc:AlternateContent xmlns:mc="http://schemas.openxmlformats.org/markup-compatibility/2006">
              <mc:Choice xmlns:v="urn:schemas-microsoft-com:vml" Requires="v">
                <p:oleObj spid="_x0000_s31274" name="Equation" r:id="rId20" imgW="1790640" imgH="228600" progId="Equation.DSMT4">
                  <p:embed/>
                </p:oleObj>
              </mc:Choice>
              <mc:Fallback>
                <p:oleObj name="Equation" r:id="rId20" imgW="1790640" imgH="228600" progId="Equation.DSMT4">
                  <p:embed/>
                  <p:pic>
                    <p:nvPicPr>
                      <p:cNvPr id="0" name=""/>
                      <p:cNvPicPr/>
                      <p:nvPr/>
                    </p:nvPicPr>
                    <p:blipFill>
                      <a:blip r:embed="rId21"/>
                      <a:stretch>
                        <a:fillRect/>
                      </a:stretch>
                    </p:blipFill>
                    <p:spPr>
                      <a:xfrm>
                        <a:off x="3431179" y="5136212"/>
                        <a:ext cx="1790700" cy="228600"/>
                      </a:xfrm>
                      <a:prstGeom prst="rect">
                        <a:avLst/>
                      </a:prstGeom>
                    </p:spPr>
                  </p:pic>
                </p:oleObj>
              </mc:Fallback>
            </mc:AlternateContent>
          </a:graphicData>
        </a:graphic>
      </p:graphicFrame>
      <p:graphicFrame>
        <p:nvGraphicFramePr>
          <p:cNvPr id="14" name="Object 13" descr="P of A sub 1 given B sub 1 = start fraction 0.1 times 0.7 over left bracket 0.1 times 0.7 right parenthesis + 0.8 times 0.3 right bracket = 0.226"/>
          <p:cNvGraphicFramePr>
            <a:graphicFrameLocks noChangeAspect="1"/>
          </p:cNvGraphicFramePr>
          <p:nvPr>
            <p:extLst>
              <p:ext uri="{D42A27DB-BD31-4B8C-83A1-F6EECF244321}">
                <p14:modId xmlns:p14="http://schemas.microsoft.com/office/powerpoint/2010/main" val="1903773966"/>
              </p:ext>
            </p:extLst>
          </p:nvPr>
        </p:nvGraphicFramePr>
        <p:xfrm>
          <a:off x="3363097" y="5462669"/>
          <a:ext cx="2349500" cy="419100"/>
        </p:xfrm>
        <a:graphic>
          <a:graphicData uri="http://schemas.openxmlformats.org/presentationml/2006/ole">
            <mc:AlternateContent xmlns:mc="http://schemas.openxmlformats.org/markup-compatibility/2006">
              <mc:Choice xmlns:v="urn:schemas-microsoft-com:vml" Requires="v">
                <p:oleObj spid="_x0000_s31275" name="Equation" r:id="rId22" imgW="2349360" imgH="419040" progId="Equation.DSMT4">
                  <p:embed/>
                </p:oleObj>
              </mc:Choice>
              <mc:Fallback>
                <p:oleObj name="Equation" r:id="rId22" imgW="2349360" imgH="419040" progId="Equation.DSMT4">
                  <p:embed/>
                  <p:pic>
                    <p:nvPicPr>
                      <p:cNvPr id="0" name=""/>
                      <p:cNvPicPr/>
                      <p:nvPr/>
                    </p:nvPicPr>
                    <p:blipFill>
                      <a:blip r:embed="rId23"/>
                      <a:stretch>
                        <a:fillRect/>
                      </a:stretch>
                    </p:blipFill>
                    <p:spPr>
                      <a:xfrm>
                        <a:off x="3363097" y="5462669"/>
                        <a:ext cx="2349500" cy="419100"/>
                      </a:xfrm>
                      <a:prstGeom prst="rect">
                        <a:avLst/>
                      </a:prstGeom>
                    </p:spPr>
                  </p:pic>
                </p:oleObj>
              </mc:Fallback>
            </mc:AlternateContent>
          </a:graphicData>
        </a:graphic>
      </p:graphicFrame>
      <p:graphicFrame>
        <p:nvGraphicFramePr>
          <p:cNvPr id="15" name="Object 14" descr="P of A sub 2 given B sub 2 = 1 minus 0.226 = 0.774"/>
          <p:cNvGraphicFramePr>
            <a:graphicFrameLocks noChangeAspect="1"/>
          </p:cNvGraphicFramePr>
          <p:nvPr>
            <p:extLst>
              <p:ext uri="{D42A27DB-BD31-4B8C-83A1-F6EECF244321}">
                <p14:modId xmlns:p14="http://schemas.microsoft.com/office/powerpoint/2010/main" val="1396754645"/>
              </p:ext>
            </p:extLst>
          </p:nvPr>
        </p:nvGraphicFramePr>
        <p:xfrm>
          <a:off x="3443476" y="6011791"/>
          <a:ext cx="1841500" cy="228600"/>
        </p:xfrm>
        <a:graphic>
          <a:graphicData uri="http://schemas.openxmlformats.org/presentationml/2006/ole">
            <mc:AlternateContent xmlns:mc="http://schemas.openxmlformats.org/markup-compatibility/2006">
              <mc:Choice xmlns:v="urn:schemas-microsoft-com:vml" Requires="v">
                <p:oleObj spid="_x0000_s31276" name="Equation" r:id="rId24" imgW="1841400" imgH="228600" progId="Equation.DSMT4">
                  <p:embed/>
                </p:oleObj>
              </mc:Choice>
              <mc:Fallback>
                <p:oleObj name="Equation" r:id="rId24" imgW="1841400" imgH="228600" progId="Equation.DSMT4">
                  <p:embed/>
                  <p:pic>
                    <p:nvPicPr>
                      <p:cNvPr id="0" name=""/>
                      <p:cNvPicPr/>
                      <p:nvPr/>
                    </p:nvPicPr>
                    <p:blipFill>
                      <a:blip r:embed="rId25"/>
                      <a:stretch>
                        <a:fillRect/>
                      </a:stretch>
                    </p:blipFill>
                    <p:spPr>
                      <a:xfrm>
                        <a:off x="3443476" y="6011791"/>
                        <a:ext cx="1841500" cy="2286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lvl="0">
              <a:buSzPts val="3200"/>
            </a:pPr>
            <a:r>
              <a:rPr lang="en-US" sz="3200" dirty="0">
                <a:latin typeface="+mj-lt"/>
              </a:rPr>
              <a:t>Example 16.16: Applying Bayes’s Rule to Compute Conditional </a:t>
            </a:r>
            <a:r>
              <a:rPr lang="en-US" sz="3200" dirty="0" smtClean="0">
                <a:latin typeface="+mj-lt"/>
              </a:rPr>
              <a:t>Probabilities </a:t>
            </a:r>
            <a:r>
              <a:rPr lang="en-US" sz="2000" b="0" dirty="0" smtClean="0">
                <a:latin typeface="+mj-lt"/>
              </a:rPr>
              <a:t>(2 of 3)</a:t>
            </a:r>
            <a:endParaRPr sz="2000" b="0" i="0" u="none" strike="noStrike" cap="none" dirty="0">
              <a:solidFill>
                <a:srgbClr val="007FA3"/>
              </a:solidFill>
              <a:latin typeface="+mj-lt"/>
              <a:sym typeface="Arial"/>
            </a:endParaRPr>
          </a:p>
        </p:txBody>
      </p:sp>
      <p:sp>
        <p:nvSpPr>
          <p:cNvPr id="618" name="Text placeholder 2"/>
          <p:cNvSpPr txBox="1">
            <a:spLocks noGrp="1"/>
          </p:cNvSpPr>
          <p:nvPr>
            <p:ph type="body" idx="14"/>
          </p:nvPr>
        </p:nvSpPr>
        <p:spPr>
          <a:xfrm>
            <a:off x="526867" y="1578228"/>
            <a:ext cx="3385710" cy="584679"/>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ct val="100000"/>
              <a:buFont typeface="Arial"/>
              <a:buChar char="•"/>
            </a:pPr>
            <a:r>
              <a:rPr lang="en-US" sz="2400" b="0" i="0" u="none" strike="noStrike" cap="none" dirty="0">
                <a:solidFill>
                  <a:schemeClr val="dk1"/>
                </a:solidFill>
                <a:latin typeface="+mn-lt"/>
                <a:ea typeface="Arial"/>
                <a:cs typeface="Arial"/>
                <a:sym typeface="Arial"/>
              </a:rPr>
              <a:t>Using Bayes’s rule</a:t>
            </a:r>
            <a:endParaRPr sz="2400" b="0" i="0" u="none" strike="noStrike" cap="none" dirty="0">
              <a:solidFill>
                <a:schemeClr val="dk1"/>
              </a:solidFill>
              <a:latin typeface="+mn-lt"/>
              <a:ea typeface="Arial"/>
              <a:cs typeface="Arial"/>
              <a:sym typeface="Arial"/>
            </a:endParaRPr>
          </a:p>
        </p:txBody>
      </p:sp>
      <p:graphicFrame>
        <p:nvGraphicFramePr>
          <p:cNvPr id="6" name="Object 5" descr="P of A sub 1 given B sub 1 = start fraction P of B sub 1 given A sub 1 times P of A sub 1 over P of B sub 1 given A sub 1 times P of A sub 1 + P of B sub 1 given A sub 2 times P of A sub 2 end fraction"/>
          <p:cNvGraphicFramePr>
            <a:graphicFrameLocks noChangeAspect="1"/>
          </p:cNvGraphicFramePr>
          <p:nvPr>
            <p:extLst>
              <p:ext uri="{D42A27DB-BD31-4B8C-83A1-F6EECF244321}">
                <p14:modId xmlns:p14="http://schemas.microsoft.com/office/powerpoint/2010/main" val="1427866813"/>
              </p:ext>
            </p:extLst>
          </p:nvPr>
        </p:nvGraphicFramePr>
        <p:xfrm>
          <a:off x="2366963" y="2392849"/>
          <a:ext cx="3143250" cy="558800"/>
        </p:xfrm>
        <a:graphic>
          <a:graphicData uri="http://schemas.openxmlformats.org/presentationml/2006/ole">
            <mc:AlternateContent xmlns:mc="http://schemas.openxmlformats.org/markup-compatibility/2006">
              <mc:Choice xmlns:v="urn:schemas-microsoft-com:vml" Requires="v">
                <p:oleObj spid="_x0000_s27490" name="Equation" r:id="rId4" imgW="2857320" imgH="507960" progId="Equation.DSMT4">
                  <p:embed/>
                </p:oleObj>
              </mc:Choice>
              <mc:Fallback>
                <p:oleObj name="Equation" r:id="rId4" imgW="2857320" imgH="507960" progId="Equation.DSMT4">
                  <p:embed/>
                  <p:pic>
                    <p:nvPicPr>
                      <p:cNvPr id="0" name=""/>
                      <p:cNvPicPr/>
                      <p:nvPr/>
                    </p:nvPicPr>
                    <p:blipFill>
                      <a:blip r:embed="rId5"/>
                      <a:stretch>
                        <a:fillRect/>
                      </a:stretch>
                    </p:blipFill>
                    <p:spPr>
                      <a:xfrm>
                        <a:off x="2366963" y="2392849"/>
                        <a:ext cx="3143250" cy="558800"/>
                      </a:xfrm>
                      <a:prstGeom prst="rect">
                        <a:avLst/>
                      </a:prstGeom>
                    </p:spPr>
                  </p:pic>
                </p:oleObj>
              </mc:Fallback>
            </mc:AlternateContent>
          </a:graphicData>
        </a:graphic>
      </p:graphicFrame>
      <p:graphicFrame>
        <p:nvGraphicFramePr>
          <p:cNvPr id="2" name="Object 1" descr="P of A sub 1 given B sub 1 = start fraction 0.9 times 0.7 over left bracket 0.9 times 0.7 + 0.2 times 0.3 right bracket = 0.913"/>
          <p:cNvGraphicFramePr>
            <a:graphicFrameLocks noChangeAspect="1"/>
          </p:cNvGraphicFramePr>
          <p:nvPr>
            <p:extLst>
              <p:ext uri="{D42A27DB-BD31-4B8C-83A1-F6EECF244321}">
                <p14:modId xmlns:p14="http://schemas.microsoft.com/office/powerpoint/2010/main" val="3848348096"/>
              </p:ext>
            </p:extLst>
          </p:nvPr>
        </p:nvGraphicFramePr>
        <p:xfrm>
          <a:off x="2674744" y="3156164"/>
          <a:ext cx="2981198" cy="583946"/>
        </p:xfrm>
        <a:graphic>
          <a:graphicData uri="http://schemas.openxmlformats.org/presentationml/2006/ole">
            <mc:AlternateContent xmlns:mc="http://schemas.openxmlformats.org/markup-compatibility/2006">
              <mc:Choice xmlns:v="urn:schemas-microsoft-com:vml" Requires="v">
                <p:oleObj spid="_x0000_s27491" name="Equation" r:id="rId6" imgW="2463480" imgH="482400" progId="Equation.DSMT4">
                  <p:embed/>
                </p:oleObj>
              </mc:Choice>
              <mc:Fallback>
                <p:oleObj name="Equation" r:id="rId6" imgW="2463480" imgH="482400" progId="Equation.DSMT4">
                  <p:embed/>
                  <p:pic>
                    <p:nvPicPr>
                      <p:cNvPr id="0" name=""/>
                      <p:cNvPicPr/>
                      <p:nvPr/>
                    </p:nvPicPr>
                    <p:blipFill>
                      <a:blip r:embed="rId7"/>
                      <a:stretch>
                        <a:fillRect/>
                      </a:stretch>
                    </p:blipFill>
                    <p:spPr>
                      <a:xfrm>
                        <a:off x="2674744" y="3156164"/>
                        <a:ext cx="2981198" cy="583946"/>
                      </a:xfrm>
                      <a:prstGeom prst="rect">
                        <a:avLst/>
                      </a:prstGeom>
                    </p:spPr>
                  </p:pic>
                </p:oleObj>
              </mc:Fallback>
            </mc:AlternateContent>
          </a:graphicData>
        </a:graphic>
      </p:graphicFrame>
      <p:graphicFrame>
        <p:nvGraphicFramePr>
          <p:cNvPr id="3" name="Object 2" descr="P of A sub 2 given B sub 1 = 1 minus 0.913 = 0.087"/>
          <p:cNvGraphicFramePr>
            <a:graphicFrameLocks noChangeAspect="1"/>
          </p:cNvGraphicFramePr>
          <p:nvPr>
            <p:extLst>
              <p:ext uri="{D42A27DB-BD31-4B8C-83A1-F6EECF244321}">
                <p14:modId xmlns:p14="http://schemas.microsoft.com/office/powerpoint/2010/main" val="1166957223"/>
              </p:ext>
            </p:extLst>
          </p:nvPr>
        </p:nvGraphicFramePr>
        <p:xfrm>
          <a:off x="2923537" y="3939840"/>
          <a:ext cx="2166747" cy="338074"/>
        </p:xfrm>
        <a:graphic>
          <a:graphicData uri="http://schemas.openxmlformats.org/presentationml/2006/ole">
            <mc:AlternateContent xmlns:mc="http://schemas.openxmlformats.org/markup-compatibility/2006">
              <mc:Choice xmlns:v="urn:schemas-microsoft-com:vml" Requires="v">
                <p:oleObj spid="_x0000_s27492" name="Equation" r:id="rId8" imgW="1790640" imgH="279360" progId="Equation.DSMT4">
                  <p:embed/>
                </p:oleObj>
              </mc:Choice>
              <mc:Fallback>
                <p:oleObj name="Equation" r:id="rId8" imgW="1790640" imgH="279360" progId="Equation.DSMT4">
                  <p:embed/>
                  <p:pic>
                    <p:nvPicPr>
                      <p:cNvPr id="0" name=""/>
                      <p:cNvPicPr/>
                      <p:nvPr/>
                    </p:nvPicPr>
                    <p:blipFill>
                      <a:blip r:embed="rId9"/>
                      <a:stretch>
                        <a:fillRect/>
                      </a:stretch>
                    </p:blipFill>
                    <p:spPr>
                      <a:xfrm>
                        <a:off x="2923537" y="3939840"/>
                        <a:ext cx="2166747" cy="338074"/>
                      </a:xfrm>
                      <a:prstGeom prst="rect">
                        <a:avLst/>
                      </a:prstGeom>
                    </p:spPr>
                  </p:pic>
                </p:oleObj>
              </mc:Fallback>
            </mc:AlternateContent>
          </a:graphicData>
        </a:graphic>
      </p:graphicFrame>
      <p:graphicFrame>
        <p:nvGraphicFramePr>
          <p:cNvPr id="7" name="Object 6" descr="P of A sub 1 given B sub 2 = start fraction p of B sub 2 given A sub 1 times P of A sub 1 over P of B sub 2 given A sub 1 times P of A sub 1 + P of B sub 2 given A sub 2 times P of A sub 2 end fraction"/>
          <p:cNvGraphicFramePr>
            <a:graphicFrameLocks noChangeAspect="1"/>
          </p:cNvGraphicFramePr>
          <p:nvPr>
            <p:extLst>
              <p:ext uri="{D42A27DB-BD31-4B8C-83A1-F6EECF244321}">
                <p14:modId xmlns:p14="http://schemas.microsoft.com/office/powerpoint/2010/main" val="917108990"/>
              </p:ext>
            </p:extLst>
          </p:nvPr>
        </p:nvGraphicFramePr>
        <p:xfrm>
          <a:off x="2414331" y="4472863"/>
          <a:ext cx="3185160" cy="558800"/>
        </p:xfrm>
        <a:graphic>
          <a:graphicData uri="http://schemas.openxmlformats.org/presentationml/2006/ole">
            <mc:AlternateContent xmlns:mc="http://schemas.openxmlformats.org/markup-compatibility/2006">
              <mc:Choice xmlns:v="urn:schemas-microsoft-com:vml" Requires="v">
                <p:oleObj spid="_x0000_s27493" name="Equation" r:id="rId10" imgW="2895480" imgH="507960" progId="Equation.DSMT4">
                  <p:embed/>
                </p:oleObj>
              </mc:Choice>
              <mc:Fallback>
                <p:oleObj name="Equation" r:id="rId10" imgW="2895480" imgH="507960" progId="Equation.DSMT4">
                  <p:embed/>
                  <p:pic>
                    <p:nvPicPr>
                      <p:cNvPr id="0" name=""/>
                      <p:cNvPicPr/>
                      <p:nvPr/>
                    </p:nvPicPr>
                    <p:blipFill>
                      <a:blip r:embed="rId11"/>
                      <a:stretch>
                        <a:fillRect/>
                      </a:stretch>
                    </p:blipFill>
                    <p:spPr>
                      <a:xfrm>
                        <a:off x="2414331" y="4472863"/>
                        <a:ext cx="3185160" cy="558800"/>
                      </a:xfrm>
                      <a:prstGeom prst="rect">
                        <a:avLst/>
                      </a:prstGeom>
                    </p:spPr>
                  </p:pic>
                </p:oleObj>
              </mc:Fallback>
            </mc:AlternateContent>
          </a:graphicData>
        </a:graphic>
      </p:graphicFrame>
      <p:graphicFrame>
        <p:nvGraphicFramePr>
          <p:cNvPr id="4" name="Object 3" descr="P of A sub 1 given B sub 1 = start fraction 0.1 times 0.7 over left bracket 0.1 times 0.7 + 0.8 times 0.3 right bracket = 0.226"/>
          <p:cNvGraphicFramePr>
            <a:graphicFrameLocks noChangeAspect="1"/>
          </p:cNvGraphicFramePr>
          <p:nvPr>
            <p:extLst>
              <p:ext uri="{D42A27DB-BD31-4B8C-83A1-F6EECF244321}">
                <p14:modId xmlns:p14="http://schemas.microsoft.com/office/powerpoint/2010/main" val="1003761157"/>
              </p:ext>
            </p:extLst>
          </p:nvPr>
        </p:nvGraphicFramePr>
        <p:xfrm>
          <a:off x="2713038" y="5212093"/>
          <a:ext cx="2451100" cy="482600"/>
        </p:xfrm>
        <a:graphic>
          <a:graphicData uri="http://schemas.openxmlformats.org/presentationml/2006/ole">
            <mc:AlternateContent xmlns:mc="http://schemas.openxmlformats.org/markup-compatibility/2006">
              <mc:Choice xmlns:v="urn:schemas-microsoft-com:vml" Requires="v">
                <p:oleObj spid="_x0000_s27494" name="Equation" r:id="rId12" imgW="2450880" imgH="482400" progId="Equation.DSMT4">
                  <p:embed/>
                </p:oleObj>
              </mc:Choice>
              <mc:Fallback>
                <p:oleObj name="Equation" r:id="rId12" imgW="2450880" imgH="482400" progId="Equation.DSMT4">
                  <p:embed/>
                  <p:pic>
                    <p:nvPicPr>
                      <p:cNvPr id="0" name=""/>
                      <p:cNvPicPr/>
                      <p:nvPr/>
                    </p:nvPicPr>
                    <p:blipFill>
                      <a:blip r:embed="rId13"/>
                      <a:stretch>
                        <a:fillRect/>
                      </a:stretch>
                    </p:blipFill>
                    <p:spPr>
                      <a:xfrm>
                        <a:off x="2713038" y="5212093"/>
                        <a:ext cx="2451100" cy="482600"/>
                      </a:xfrm>
                      <a:prstGeom prst="rect">
                        <a:avLst/>
                      </a:prstGeom>
                    </p:spPr>
                  </p:pic>
                </p:oleObj>
              </mc:Fallback>
            </mc:AlternateContent>
          </a:graphicData>
        </a:graphic>
      </p:graphicFrame>
      <p:graphicFrame>
        <p:nvGraphicFramePr>
          <p:cNvPr id="5" name="Object 4" descr="P of A sub 2 given B sub 2 = 1 minus 0.226 = 0.774"/>
          <p:cNvGraphicFramePr>
            <a:graphicFrameLocks noChangeAspect="1"/>
          </p:cNvGraphicFramePr>
          <p:nvPr>
            <p:extLst>
              <p:ext uri="{D42A27DB-BD31-4B8C-83A1-F6EECF244321}">
                <p14:modId xmlns:p14="http://schemas.microsoft.com/office/powerpoint/2010/main" val="1753616068"/>
              </p:ext>
            </p:extLst>
          </p:nvPr>
        </p:nvGraphicFramePr>
        <p:xfrm>
          <a:off x="2768600" y="5913223"/>
          <a:ext cx="1803400" cy="279400"/>
        </p:xfrm>
        <a:graphic>
          <a:graphicData uri="http://schemas.openxmlformats.org/presentationml/2006/ole">
            <mc:AlternateContent xmlns:mc="http://schemas.openxmlformats.org/markup-compatibility/2006">
              <mc:Choice xmlns:v="urn:schemas-microsoft-com:vml" Requires="v">
                <p:oleObj spid="_x0000_s27495" name="Equation" r:id="rId14" imgW="1803240" imgH="279360" progId="Equation.DSMT4">
                  <p:embed/>
                </p:oleObj>
              </mc:Choice>
              <mc:Fallback>
                <p:oleObj name="Equation" r:id="rId14" imgW="1803240" imgH="279360" progId="Equation.DSMT4">
                  <p:embed/>
                  <p:pic>
                    <p:nvPicPr>
                      <p:cNvPr id="0" name=""/>
                      <p:cNvPicPr/>
                      <p:nvPr/>
                    </p:nvPicPr>
                    <p:blipFill>
                      <a:blip r:embed="rId15"/>
                      <a:stretch>
                        <a:fillRect/>
                      </a:stretch>
                    </p:blipFill>
                    <p:spPr>
                      <a:xfrm>
                        <a:off x="2768600" y="5913223"/>
                        <a:ext cx="1803400" cy="279400"/>
                      </a:xfrm>
                      <a:prstGeom prst="rect">
                        <a:avLst/>
                      </a:prstGeom>
                    </p:spPr>
                  </p:pic>
                </p:oleObj>
              </mc:Fallback>
            </mc:AlternateContent>
          </a:graphicData>
        </a:graphic>
      </p:graphicFrame>
    </p:spTree>
    <p:extLst>
      <p:ext uri="{BB962C8B-B14F-4D97-AF65-F5344CB8AC3E}">
        <p14:creationId xmlns:p14="http://schemas.microsoft.com/office/powerpoint/2010/main" val="16004497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lvl="0">
              <a:buSzPts val="3200"/>
            </a:pPr>
            <a:r>
              <a:rPr lang="en-US" sz="3200" dirty="0">
                <a:latin typeface="+mj-lt"/>
              </a:rPr>
              <a:t>Example 16.16: Applying Bayes’s Rule to Compute Conditional Probabilities </a:t>
            </a:r>
            <a:r>
              <a:rPr lang="en-US" sz="2000" b="0" dirty="0" smtClean="0">
                <a:latin typeface="+mj-lt"/>
              </a:rPr>
              <a:t>(3 </a:t>
            </a:r>
            <a:r>
              <a:rPr lang="en-US" sz="2000" b="0" dirty="0">
                <a:latin typeface="+mj-lt"/>
              </a:rPr>
              <a:t>of 3)</a:t>
            </a:r>
            <a:endParaRPr sz="2000" b="0" i="0" u="none" strike="noStrike" cap="none" dirty="0">
              <a:solidFill>
                <a:srgbClr val="007FA3"/>
              </a:solidFill>
              <a:latin typeface="+mj-lt"/>
              <a:sym typeface="Arial"/>
            </a:endParaRPr>
          </a:p>
        </p:txBody>
      </p:sp>
      <p:sp>
        <p:nvSpPr>
          <p:cNvPr id="626" name="Text placeholder 2"/>
          <p:cNvSpPr txBox="1">
            <a:spLocks noGrp="1"/>
          </p:cNvSpPr>
          <p:nvPr>
            <p:ph type="body" idx="1"/>
          </p:nvPr>
        </p:nvSpPr>
        <p:spPr>
          <a:xfrm>
            <a:off x="457200" y="1600201"/>
            <a:ext cx="4724400" cy="527537"/>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ts val="2400"/>
              <a:buFont typeface="Arial"/>
              <a:buChar char="•"/>
            </a:pPr>
            <a:r>
              <a:rPr lang="en-US" sz="2400" b="0" i="0" u="none" strike="noStrike" cap="none" dirty="0">
                <a:solidFill>
                  <a:schemeClr val="dk1"/>
                </a:solidFill>
                <a:latin typeface="+mn-lt"/>
                <a:ea typeface="Arial"/>
                <a:cs typeface="Arial"/>
                <a:sym typeface="Arial"/>
              </a:rPr>
              <a:t>Compute marginal probabilities</a:t>
            </a:r>
            <a:endParaRPr sz="2400" b="0" i="0" u="none" strike="noStrike" cap="none" dirty="0">
              <a:solidFill>
                <a:schemeClr val="dk1"/>
              </a:solidFill>
              <a:latin typeface="+mn-lt"/>
              <a:ea typeface="Arial"/>
              <a:cs typeface="Arial"/>
              <a:sym typeface="Arial"/>
            </a:endParaRPr>
          </a:p>
        </p:txBody>
      </p:sp>
      <p:sp>
        <p:nvSpPr>
          <p:cNvPr id="627" name="Text placeholder 3"/>
          <p:cNvSpPr txBox="1">
            <a:spLocks noGrp="1"/>
          </p:cNvSpPr>
          <p:nvPr>
            <p:ph type="body" idx="2"/>
          </p:nvPr>
        </p:nvSpPr>
        <p:spPr>
          <a:xfrm>
            <a:off x="457200" y="2255271"/>
            <a:ext cx="228600" cy="505514"/>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ts val="2400"/>
              <a:buFont typeface="Arial"/>
              <a:buChar char="•"/>
            </a:pPr>
            <a:r>
              <a:rPr lang="en-US" sz="2400" b="0" i="0" u="none" strike="noStrike" cap="none" dirty="0">
                <a:solidFill>
                  <a:schemeClr val="dk1"/>
                </a:solidFill>
                <a:latin typeface="+mn-lt"/>
                <a:ea typeface="Arial"/>
                <a:cs typeface="Arial"/>
                <a:sym typeface="Arial"/>
              </a:rPr>
              <a:t> </a:t>
            </a:r>
            <a:endParaRPr sz="2400" b="0" i="0" u="none" strike="noStrike" cap="none" dirty="0">
              <a:solidFill>
                <a:schemeClr val="dk1"/>
              </a:solidFill>
              <a:latin typeface="+mn-lt"/>
              <a:ea typeface="Arial"/>
              <a:cs typeface="Arial"/>
              <a:sym typeface="Arial"/>
            </a:endParaRPr>
          </a:p>
        </p:txBody>
      </p:sp>
      <p:graphicFrame>
        <p:nvGraphicFramePr>
          <p:cNvPr id="2" name="Object 1" descr="P of A sub 1 given B sub 1 = start fraction P of B sub 1 given A sub 1 times P of A sub 1 over P of B sub 1 given A sub 1 times P of A sub 1 + P of B sub 1 given A sub 2 times P of A sub 2 end fraction "/>
          <p:cNvGraphicFramePr>
            <a:graphicFrameLocks noChangeAspect="1"/>
          </p:cNvGraphicFramePr>
          <p:nvPr>
            <p:extLst>
              <p:ext uri="{D42A27DB-BD31-4B8C-83A1-F6EECF244321}">
                <p14:modId xmlns:p14="http://schemas.microsoft.com/office/powerpoint/2010/main" val="2972694634"/>
              </p:ext>
            </p:extLst>
          </p:nvPr>
        </p:nvGraphicFramePr>
        <p:xfrm>
          <a:off x="991580" y="2507165"/>
          <a:ext cx="3426841" cy="338074"/>
        </p:xfrm>
        <a:graphic>
          <a:graphicData uri="http://schemas.openxmlformats.org/presentationml/2006/ole">
            <mc:AlternateContent xmlns:mc="http://schemas.openxmlformats.org/markup-compatibility/2006">
              <mc:Choice xmlns:v="urn:schemas-microsoft-com:vml" Requires="v">
                <p:oleObj spid="_x0000_s29442" name="Equation" r:id="rId4" imgW="2831760" imgH="279360" progId="Equation.DSMT4">
                  <p:embed/>
                </p:oleObj>
              </mc:Choice>
              <mc:Fallback>
                <p:oleObj name="Equation" r:id="rId4" imgW="2831760" imgH="279360" progId="Equation.DSMT4">
                  <p:embed/>
                  <p:pic>
                    <p:nvPicPr>
                      <p:cNvPr id="0" name=""/>
                      <p:cNvPicPr/>
                      <p:nvPr/>
                    </p:nvPicPr>
                    <p:blipFill>
                      <a:blip r:embed="rId5"/>
                      <a:stretch>
                        <a:fillRect/>
                      </a:stretch>
                    </p:blipFill>
                    <p:spPr>
                      <a:xfrm>
                        <a:off x="991580" y="2507165"/>
                        <a:ext cx="3426841" cy="338074"/>
                      </a:xfrm>
                      <a:prstGeom prst="rect">
                        <a:avLst/>
                      </a:prstGeom>
                    </p:spPr>
                  </p:pic>
                </p:oleObj>
              </mc:Fallback>
            </mc:AlternateContent>
          </a:graphicData>
        </a:graphic>
      </p:graphicFrame>
      <p:graphicFrame>
        <p:nvGraphicFramePr>
          <p:cNvPr id="3" name="Object 2" descr="= 0.9 times 0.7 + 0.2 times 0.3"/>
          <p:cNvGraphicFramePr>
            <a:graphicFrameLocks noChangeAspect="1"/>
          </p:cNvGraphicFramePr>
          <p:nvPr>
            <p:extLst>
              <p:ext uri="{D42A27DB-BD31-4B8C-83A1-F6EECF244321}">
                <p14:modId xmlns:p14="http://schemas.microsoft.com/office/powerpoint/2010/main" val="1236168188"/>
              </p:ext>
            </p:extLst>
          </p:nvPr>
        </p:nvGraphicFramePr>
        <p:xfrm>
          <a:off x="1168034" y="3087855"/>
          <a:ext cx="1475232" cy="307340"/>
        </p:xfrm>
        <a:graphic>
          <a:graphicData uri="http://schemas.openxmlformats.org/presentationml/2006/ole">
            <mc:AlternateContent xmlns:mc="http://schemas.openxmlformats.org/markup-compatibility/2006">
              <mc:Choice xmlns:v="urn:schemas-microsoft-com:vml" Requires="v">
                <p:oleObj spid="_x0000_s29443" name="Equation" r:id="rId6" imgW="1218960" imgH="253800" progId="Equation.DSMT4">
                  <p:embed/>
                </p:oleObj>
              </mc:Choice>
              <mc:Fallback>
                <p:oleObj name="Equation" r:id="rId6" imgW="1218960" imgH="253800" progId="Equation.DSMT4">
                  <p:embed/>
                  <p:pic>
                    <p:nvPicPr>
                      <p:cNvPr id="0" name=""/>
                      <p:cNvPicPr/>
                      <p:nvPr/>
                    </p:nvPicPr>
                    <p:blipFill>
                      <a:blip r:embed="rId7"/>
                      <a:stretch>
                        <a:fillRect/>
                      </a:stretch>
                    </p:blipFill>
                    <p:spPr>
                      <a:xfrm>
                        <a:off x="1168034" y="3087855"/>
                        <a:ext cx="1475232" cy="307340"/>
                      </a:xfrm>
                      <a:prstGeom prst="rect">
                        <a:avLst/>
                      </a:prstGeom>
                    </p:spPr>
                  </p:pic>
                </p:oleObj>
              </mc:Fallback>
            </mc:AlternateContent>
          </a:graphicData>
        </a:graphic>
      </p:graphicFrame>
      <p:graphicFrame>
        <p:nvGraphicFramePr>
          <p:cNvPr id="4" name="Object 3" descr=" = 0.69 "/>
          <p:cNvGraphicFramePr>
            <a:graphicFrameLocks noChangeAspect="1"/>
          </p:cNvGraphicFramePr>
          <p:nvPr>
            <p:extLst>
              <p:ext uri="{D42A27DB-BD31-4B8C-83A1-F6EECF244321}">
                <p14:modId xmlns:p14="http://schemas.microsoft.com/office/powerpoint/2010/main" val="3904075472"/>
              </p:ext>
            </p:extLst>
          </p:nvPr>
        </p:nvGraphicFramePr>
        <p:xfrm>
          <a:off x="1176640" y="3619973"/>
          <a:ext cx="522478" cy="215138"/>
        </p:xfrm>
        <a:graphic>
          <a:graphicData uri="http://schemas.openxmlformats.org/presentationml/2006/ole">
            <mc:AlternateContent xmlns:mc="http://schemas.openxmlformats.org/markup-compatibility/2006">
              <mc:Choice xmlns:v="urn:schemas-microsoft-com:vml" Requires="v">
                <p:oleObj spid="_x0000_s29444" name="Equation" r:id="rId8" imgW="431640" imgH="177480" progId="Equation.DSMT4">
                  <p:embed/>
                </p:oleObj>
              </mc:Choice>
              <mc:Fallback>
                <p:oleObj name="Equation" r:id="rId8" imgW="431640" imgH="177480" progId="Equation.DSMT4">
                  <p:embed/>
                  <p:pic>
                    <p:nvPicPr>
                      <p:cNvPr id="0" name=""/>
                      <p:cNvPicPr/>
                      <p:nvPr/>
                    </p:nvPicPr>
                    <p:blipFill>
                      <a:blip r:embed="rId9"/>
                      <a:stretch>
                        <a:fillRect/>
                      </a:stretch>
                    </p:blipFill>
                    <p:spPr>
                      <a:xfrm>
                        <a:off x="1176640" y="3619973"/>
                        <a:ext cx="522478" cy="215138"/>
                      </a:xfrm>
                      <a:prstGeom prst="rect">
                        <a:avLst/>
                      </a:prstGeom>
                    </p:spPr>
                  </p:pic>
                </p:oleObj>
              </mc:Fallback>
            </mc:AlternateContent>
          </a:graphicData>
        </a:graphic>
      </p:graphicFrame>
      <p:sp>
        <p:nvSpPr>
          <p:cNvPr id="629" name="Text placeholder 4"/>
          <p:cNvSpPr txBox="1">
            <a:spLocks noGrp="1"/>
          </p:cNvSpPr>
          <p:nvPr>
            <p:ph type="body" idx="3"/>
          </p:nvPr>
        </p:nvSpPr>
        <p:spPr>
          <a:xfrm>
            <a:off x="457200" y="3854661"/>
            <a:ext cx="228600" cy="524096"/>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ts val="2400"/>
              <a:buFont typeface="Arial"/>
              <a:buChar char="•"/>
            </a:pPr>
            <a:r>
              <a:rPr lang="en-US" sz="2400" b="0" i="0" u="none" strike="noStrike" cap="none" dirty="0">
                <a:solidFill>
                  <a:schemeClr val="dk1"/>
                </a:solidFill>
                <a:latin typeface="+mn-lt"/>
                <a:ea typeface="Arial"/>
                <a:cs typeface="Arial"/>
                <a:sym typeface="Arial"/>
              </a:rPr>
              <a:t> </a:t>
            </a:r>
            <a:endParaRPr sz="2400" b="0" i="0" u="none" strike="noStrike" cap="none" dirty="0">
              <a:solidFill>
                <a:schemeClr val="dk1"/>
              </a:solidFill>
              <a:latin typeface="+mn-lt"/>
              <a:ea typeface="Arial"/>
              <a:cs typeface="Arial"/>
              <a:sym typeface="Arial"/>
            </a:endParaRPr>
          </a:p>
        </p:txBody>
      </p:sp>
      <p:graphicFrame>
        <p:nvGraphicFramePr>
          <p:cNvPr id="5" name="Object 4" descr="P of A sub 1 given B sub 2 = start fraction p of B sub 2 given A sub 1 times P of A sub 1 over P of B sub 2 given A sub 1 times P of A sub 1 + P of B sub 2 given A sub 2 times P of A sub 2 end fraction"/>
          <p:cNvGraphicFramePr>
            <a:graphicFrameLocks noChangeAspect="1"/>
          </p:cNvGraphicFramePr>
          <p:nvPr>
            <p:extLst>
              <p:ext uri="{D42A27DB-BD31-4B8C-83A1-F6EECF244321}">
                <p14:modId xmlns:p14="http://schemas.microsoft.com/office/powerpoint/2010/main" val="3808561002"/>
              </p:ext>
            </p:extLst>
          </p:nvPr>
        </p:nvGraphicFramePr>
        <p:xfrm>
          <a:off x="833383" y="4071417"/>
          <a:ext cx="3171190" cy="307340"/>
        </p:xfrm>
        <a:graphic>
          <a:graphicData uri="http://schemas.openxmlformats.org/presentationml/2006/ole">
            <mc:AlternateContent xmlns:mc="http://schemas.openxmlformats.org/markup-compatibility/2006">
              <mc:Choice xmlns:v="urn:schemas-microsoft-com:vml" Requires="v">
                <p:oleObj spid="_x0000_s29445" name="Equation" r:id="rId10" imgW="2882880" imgH="279360" progId="Equation.DSMT4">
                  <p:embed/>
                </p:oleObj>
              </mc:Choice>
              <mc:Fallback>
                <p:oleObj name="Equation" r:id="rId10" imgW="2882880" imgH="279360" progId="Equation.DSMT4">
                  <p:embed/>
                  <p:pic>
                    <p:nvPicPr>
                      <p:cNvPr id="0" name=""/>
                      <p:cNvPicPr/>
                      <p:nvPr/>
                    </p:nvPicPr>
                    <p:blipFill>
                      <a:blip r:embed="rId11"/>
                      <a:stretch>
                        <a:fillRect/>
                      </a:stretch>
                    </p:blipFill>
                    <p:spPr>
                      <a:xfrm>
                        <a:off x="833383" y="4071417"/>
                        <a:ext cx="3171190" cy="307340"/>
                      </a:xfrm>
                      <a:prstGeom prst="rect">
                        <a:avLst/>
                      </a:prstGeom>
                    </p:spPr>
                  </p:pic>
                </p:oleObj>
              </mc:Fallback>
            </mc:AlternateContent>
          </a:graphicData>
        </a:graphic>
      </p:graphicFrame>
      <p:graphicFrame>
        <p:nvGraphicFramePr>
          <p:cNvPr id="6" name="Object 5" descr="= 0.1 times 0.7 + 0.8 times 0.3 "/>
          <p:cNvGraphicFramePr>
            <a:graphicFrameLocks noChangeAspect="1"/>
          </p:cNvGraphicFramePr>
          <p:nvPr>
            <p:extLst>
              <p:ext uri="{D42A27DB-BD31-4B8C-83A1-F6EECF244321}">
                <p14:modId xmlns:p14="http://schemas.microsoft.com/office/powerpoint/2010/main" val="4069981089"/>
              </p:ext>
            </p:extLst>
          </p:nvPr>
        </p:nvGraphicFramePr>
        <p:xfrm>
          <a:off x="1075347" y="4631552"/>
          <a:ext cx="1327150" cy="279400"/>
        </p:xfrm>
        <a:graphic>
          <a:graphicData uri="http://schemas.openxmlformats.org/presentationml/2006/ole">
            <mc:AlternateContent xmlns:mc="http://schemas.openxmlformats.org/markup-compatibility/2006">
              <mc:Choice xmlns:v="urn:schemas-microsoft-com:vml" Requires="v">
                <p:oleObj spid="_x0000_s29446" name="Equation" r:id="rId12" imgW="1206360" imgH="253800" progId="Equation.DSMT4">
                  <p:embed/>
                </p:oleObj>
              </mc:Choice>
              <mc:Fallback>
                <p:oleObj name="Equation" r:id="rId12" imgW="1206360" imgH="253800" progId="Equation.DSMT4">
                  <p:embed/>
                  <p:pic>
                    <p:nvPicPr>
                      <p:cNvPr id="0" name=""/>
                      <p:cNvPicPr/>
                      <p:nvPr/>
                    </p:nvPicPr>
                    <p:blipFill>
                      <a:blip r:embed="rId13"/>
                      <a:stretch>
                        <a:fillRect/>
                      </a:stretch>
                    </p:blipFill>
                    <p:spPr>
                      <a:xfrm>
                        <a:off x="1075347" y="4631552"/>
                        <a:ext cx="1327150" cy="279400"/>
                      </a:xfrm>
                      <a:prstGeom prst="rect">
                        <a:avLst/>
                      </a:prstGeom>
                    </p:spPr>
                  </p:pic>
                </p:oleObj>
              </mc:Fallback>
            </mc:AlternateContent>
          </a:graphicData>
        </a:graphic>
      </p:graphicFrame>
      <p:graphicFrame>
        <p:nvGraphicFramePr>
          <p:cNvPr id="7" name="Object 6" descr="= 0.31"/>
          <p:cNvGraphicFramePr>
            <a:graphicFrameLocks noChangeAspect="1"/>
          </p:cNvGraphicFramePr>
          <p:nvPr>
            <p:extLst>
              <p:ext uri="{D42A27DB-BD31-4B8C-83A1-F6EECF244321}">
                <p14:modId xmlns:p14="http://schemas.microsoft.com/office/powerpoint/2010/main" val="2506820048"/>
              </p:ext>
            </p:extLst>
          </p:nvPr>
        </p:nvGraphicFramePr>
        <p:xfrm>
          <a:off x="1114237" y="5102522"/>
          <a:ext cx="461010" cy="195580"/>
        </p:xfrm>
        <a:graphic>
          <a:graphicData uri="http://schemas.openxmlformats.org/presentationml/2006/ole">
            <mc:AlternateContent xmlns:mc="http://schemas.openxmlformats.org/markup-compatibility/2006">
              <mc:Choice xmlns:v="urn:schemas-microsoft-com:vml" Requires="v">
                <p:oleObj spid="_x0000_s29447" name="Equation" r:id="rId14" imgW="419040" imgH="177480" progId="Equation.DSMT4">
                  <p:embed/>
                </p:oleObj>
              </mc:Choice>
              <mc:Fallback>
                <p:oleObj name="Equation" r:id="rId14" imgW="419040" imgH="177480" progId="Equation.DSMT4">
                  <p:embed/>
                  <p:pic>
                    <p:nvPicPr>
                      <p:cNvPr id="0" name=""/>
                      <p:cNvPicPr/>
                      <p:nvPr/>
                    </p:nvPicPr>
                    <p:blipFill>
                      <a:blip r:embed="rId15"/>
                      <a:stretch>
                        <a:fillRect/>
                      </a:stretch>
                    </p:blipFill>
                    <p:spPr>
                      <a:xfrm>
                        <a:off x="1114237" y="5102522"/>
                        <a:ext cx="461010" cy="19558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Decision Tree with Market Survey Information</a:t>
            </a:r>
            <a:endParaRPr sz="3600" b="1" i="0" u="none" strike="noStrike" cap="none" dirty="0">
              <a:solidFill>
                <a:srgbClr val="007FA3"/>
              </a:solidFill>
              <a:latin typeface="+mj-lt"/>
              <a:ea typeface="Arial"/>
              <a:cs typeface="Arial"/>
              <a:sym typeface="Arial"/>
            </a:endParaRPr>
          </a:p>
        </p:txBody>
      </p:sp>
      <p:sp>
        <p:nvSpPr>
          <p:cNvPr id="636" name="Text placeholder 2"/>
          <p:cNvSpPr txBox="1">
            <a:spLocks noGrp="1"/>
          </p:cNvSpPr>
          <p:nvPr>
            <p:ph type="body" idx="1"/>
          </p:nvPr>
        </p:nvSpPr>
        <p:spPr>
          <a:xfrm>
            <a:off x="457200" y="1600200"/>
            <a:ext cx="2962672" cy="2743200"/>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rgbClr val="007FA3"/>
              </a:buClr>
              <a:buSzPct val="100000"/>
              <a:buFont typeface="Arial"/>
              <a:buChar char="•"/>
            </a:pPr>
            <a:r>
              <a:rPr lang="en-US" sz="2200" b="0" i="0" u="none" strike="noStrike" cap="none" dirty="0">
                <a:solidFill>
                  <a:srgbClr val="000000"/>
                </a:solidFill>
                <a:latin typeface="+mn-lt"/>
                <a:sym typeface="Arial"/>
              </a:rPr>
              <a:t>Select model 1 if the survey response is high; and if the response is low, then select model 2.</a:t>
            </a:r>
            <a:endParaRPr sz="2200" dirty="0">
              <a:latin typeface="+mn-lt"/>
            </a:endParaRPr>
          </a:p>
          <a:p>
            <a:pPr marL="255650" marR="0" lvl="0" indent="-255650" algn="l" rtl="0">
              <a:spcAft>
                <a:spcPts val="0"/>
              </a:spcAft>
              <a:buClr>
                <a:srgbClr val="007FA3"/>
              </a:buClr>
              <a:buSzPct val="100000"/>
              <a:buFont typeface="Arial"/>
              <a:buChar char="•"/>
            </a:pPr>
            <a:r>
              <a:rPr lang="en-US" sz="2200" b="0" i="0" u="none" strike="noStrike" cap="none" dirty="0">
                <a:solidFill>
                  <a:srgbClr val="000000"/>
                </a:solidFill>
                <a:latin typeface="+mn-lt"/>
                <a:sym typeface="Arial"/>
              </a:rPr>
              <a:t>E</a:t>
            </a:r>
            <a:r>
              <a:rPr lang="en-US" sz="100" b="0" i="0" u="none" strike="noStrike" cap="none" dirty="0">
                <a:solidFill>
                  <a:srgbClr val="000000"/>
                </a:solidFill>
                <a:latin typeface="+mn-lt"/>
                <a:sym typeface="Arial"/>
              </a:rPr>
              <a:t> </a:t>
            </a:r>
            <a:r>
              <a:rPr lang="en-US" sz="2200" b="0" i="0" u="none" strike="noStrike" cap="none" dirty="0">
                <a:solidFill>
                  <a:srgbClr val="000000"/>
                </a:solidFill>
                <a:latin typeface="+mn-lt"/>
                <a:sym typeface="Arial"/>
              </a:rPr>
              <a:t>V</a:t>
            </a:r>
            <a:r>
              <a:rPr lang="en-US" sz="100" b="0" i="0" u="none" strike="noStrike" cap="none" dirty="0">
                <a:solidFill>
                  <a:srgbClr val="000000"/>
                </a:solidFill>
                <a:latin typeface="+mn-lt"/>
                <a:sym typeface="Arial"/>
              </a:rPr>
              <a:t> </a:t>
            </a:r>
            <a:r>
              <a:rPr lang="en-US" sz="2200" b="0" i="0" u="none" strike="noStrike" cap="none" dirty="0">
                <a:solidFill>
                  <a:srgbClr val="000000"/>
                </a:solidFill>
                <a:latin typeface="+mn-lt"/>
                <a:sym typeface="Arial"/>
              </a:rPr>
              <a:t>S</a:t>
            </a:r>
            <a:r>
              <a:rPr lang="en-US" sz="100" b="0" i="0" u="none" strike="noStrike" cap="none" dirty="0">
                <a:solidFill>
                  <a:srgbClr val="000000"/>
                </a:solidFill>
                <a:latin typeface="+mn-lt"/>
                <a:sym typeface="Arial"/>
              </a:rPr>
              <a:t> </a:t>
            </a:r>
            <a:r>
              <a:rPr lang="en-US" sz="2200" b="0" i="0" u="none" strike="noStrike" cap="none" dirty="0">
                <a:solidFill>
                  <a:srgbClr val="000000"/>
                </a:solidFill>
                <a:latin typeface="+mn-lt"/>
                <a:sym typeface="Arial"/>
              </a:rPr>
              <a:t>I = $202,257 </a:t>
            </a:r>
            <a:r>
              <a:rPr lang="en-US" sz="2200" b="0" i="0" u="none" strike="noStrike" cap="none" dirty="0" smtClean="0">
                <a:solidFill>
                  <a:srgbClr val="000000"/>
                </a:solidFill>
                <a:latin typeface="+mn-lt"/>
                <a:sym typeface="Arial"/>
              </a:rPr>
              <a:t>− </a:t>
            </a:r>
            <a:r>
              <a:rPr lang="en-US" sz="2200" b="0" i="0" u="none" strike="noStrike" cap="none" dirty="0">
                <a:solidFill>
                  <a:srgbClr val="000000"/>
                </a:solidFill>
                <a:latin typeface="+mn-lt"/>
                <a:sym typeface="Arial"/>
              </a:rPr>
              <a:t>$198,000 = $4,257.</a:t>
            </a:r>
            <a:endParaRPr sz="2200" b="0" i="0" u="none" strike="noStrike" cap="none" dirty="0">
              <a:solidFill>
                <a:srgbClr val="000000"/>
              </a:solidFill>
              <a:latin typeface="+mn-lt"/>
              <a:sym typeface="Arial"/>
            </a:endParaRPr>
          </a:p>
        </p:txBody>
      </p:sp>
      <p:pic>
        <p:nvPicPr>
          <p:cNvPr id="3" name="Picture 2" descr="A decision tree. A chance node of $202,257 has two possible outcomes. The values of the outcomes are as follows. High survey response, 0.69, $270,420. Low survey response, 0.31, $50,540. Both $270, 420 and $50,540 have decisions of model 1 and model 2 each. The values are $270,420 colon model 1, $270,420 and model 2, $249,770. $50,540 colon model 1, $36,840 and model 2, $50,540. Both Model 1 and Model 2 have chance nodes with two possible outcomes each, high demand and low demand. The values of the outcomes are as follows. For high survey response, model 1 colon high demand, 0.913, $300,000 and model 1 colon low demand, 0.087, $ left parenthesis 40,000 right parenthesis. Model 2 colon high demand, 0.913, $275,000 and low demand, 0.087, $ left parenthesis 15,000 right parenthesis. For low survey response, model 1 colon high demand, 0.226, $300,000 and model 1 colon low demand, 0.774, $ left parenthesis 40,000 right parenthesis. Model 2 colon high demand, 0.226, $275,000 and low demand, 0.774, $ left parenthesis 15,000 right parenthesis. The end nodes for high survey response colon model 1, and low survey response colon model 1 have values of high demand, $300,000 and low demand, $ left parenthesis 40,000 right parenthesis. The end nodes for high survey response colon model 2, and low survey response colon model 2 have values of high demand, $275,000 and low demand, $ left parenthesis 15,000 right parenthes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3793" y="1632214"/>
            <a:ext cx="4026605" cy="364220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Decision Strategies Without Outcome </a:t>
            </a:r>
            <a:r>
              <a:rPr lang="en-US" sz="3600" b="1" i="0" u="none" strike="noStrike" cap="none" dirty="0" smtClean="0">
                <a:solidFill>
                  <a:srgbClr val="007FA3"/>
                </a:solidFill>
                <a:latin typeface="+mj-lt"/>
                <a:ea typeface="Arial"/>
                <a:cs typeface="Arial"/>
                <a:sym typeface="Arial"/>
              </a:rPr>
              <a:t>Probabilities: Minimize Objective</a:t>
            </a:r>
            <a:endParaRPr sz="2000" b="0" i="0" u="none" strike="noStrike" cap="none" dirty="0">
              <a:solidFill>
                <a:srgbClr val="007FA3"/>
              </a:solidFill>
              <a:latin typeface="+mj-lt"/>
              <a:ea typeface="Arial"/>
              <a:cs typeface="Arial"/>
              <a:sym typeface="Arial"/>
            </a:endParaRPr>
          </a:p>
        </p:txBody>
      </p:sp>
      <p:sp>
        <p:nvSpPr>
          <p:cNvPr id="274" name="Text placeholder 2"/>
          <p:cNvSpPr txBox="1">
            <a:spLocks noGrp="1"/>
          </p:cNvSpPr>
          <p:nvPr>
            <p:ph type="body" idx="1"/>
          </p:nvPr>
        </p:nvSpPr>
        <p:spPr>
          <a:xfrm>
            <a:off x="457200" y="1600200"/>
            <a:ext cx="8229600" cy="4123944"/>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ct val="100000"/>
              <a:buFont typeface="Arial"/>
              <a:buChar char="•"/>
            </a:pPr>
            <a:r>
              <a:rPr lang="en-US" sz="2000" b="0" i="0" u="none" strike="noStrike" cap="none" dirty="0" smtClean="0">
                <a:solidFill>
                  <a:schemeClr val="dk1"/>
                </a:solidFill>
                <a:latin typeface="+mn-lt"/>
                <a:sym typeface="Arial"/>
              </a:rPr>
              <a:t>With a </a:t>
            </a:r>
            <a:r>
              <a:rPr lang="en-US" sz="2000" b="0" u="none" strike="noStrike" cap="none" dirty="0" smtClean="0">
                <a:solidFill>
                  <a:schemeClr val="dk1"/>
                </a:solidFill>
                <a:latin typeface="+mn-lt"/>
                <a:sym typeface="Arial"/>
              </a:rPr>
              <a:t>minimize </a:t>
            </a:r>
            <a:r>
              <a:rPr lang="en-US" sz="2000" b="0" i="0" u="none" strike="noStrike" cap="none" dirty="0" smtClean="0">
                <a:solidFill>
                  <a:schemeClr val="dk1"/>
                </a:solidFill>
                <a:latin typeface="+mn-lt"/>
                <a:sym typeface="Arial"/>
              </a:rPr>
              <a:t>objective, the payoffs </a:t>
            </a:r>
            <a:r>
              <a:rPr lang="en-US" sz="2000" b="0" i="0" u="none" strike="noStrike" cap="none" dirty="0">
                <a:solidFill>
                  <a:schemeClr val="dk1"/>
                </a:solidFill>
                <a:latin typeface="+mn-lt"/>
                <a:sym typeface="Arial"/>
              </a:rPr>
              <a:t>are </a:t>
            </a:r>
            <a:r>
              <a:rPr lang="en-US" sz="2000" b="0" i="0" u="none" strike="noStrike" cap="none" dirty="0" smtClean="0">
                <a:solidFill>
                  <a:schemeClr val="dk1"/>
                </a:solidFill>
                <a:latin typeface="+mn-lt"/>
                <a:sym typeface="Arial"/>
              </a:rPr>
              <a:t>costs.</a:t>
            </a:r>
            <a:endParaRPr sz="2000" dirty="0">
              <a:latin typeface="+mn-lt"/>
            </a:endParaRPr>
          </a:p>
          <a:p>
            <a:pPr marL="256032" marR="0" lvl="0" indent="-256032" algn="l" rtl="0">
              <a:spcAft>
                <a:spcPts val="0"/>
              </a:spcAft>
              <a:buClr>
                <a:srgbClr val="007FA3"/>
              </a:buClr>
              <a:buSzPct val="100000"/>
              <a:buFont typeface="Arial"/>
              <a:buChar char="•"/>
            </a:pPr>
            <a:r>
              <a:rPr lang="en-US" sz="2000" b="1" i="0" u="none" strike="noStrike" cap="none" dirty="0">
                <a:solidFill>
                  <a:schemeClr val="dk1"/>
                </a:solidFill>
                <a:latin typeface="+mn-lt"/>
                <a:sym typeface="Arial"/>
              </a:rPr>
              <a:t>Aggressive (Optimistic) Strategy</a:t>
            </a:r>
            <a:endParaRPr sz="2000" b="0" i="0" u="none" strike="noStrike" cap="none" dirty="0">
              <a:solidFill>
                <a:schemeClr val="dk1"/>
              </a:solidFill>
              <a:latin typeface="+mn-lt"/>
              <a:sym typeface="Arial"/>
            </a:endParaRPr>
          </a:p>
          <a:p>
            <a:pPr marL="742950" marR="0" lvl="1" indent="-285750" algn="l" rtl="0">
              <a:spcAft>
                <a:spcPts val="0"/>
              </a:spcAft>
              <a:buClr>
                <a:srgbClr val="007FA3"/>
              </a:buClr>
              <a:buSzPct val="100000"/>
              <a:buFont typeface="Arial"/>
              <a:buChar char="–"/>
            </a:pPr>
            <a:r>
              <a:rPr lang="en-US" sz="2000" b="0" i="0" u="none" strike="noStrike" cap="none" dirty="0">
                <a:solidFill>
                  <a:schemeClr val="dk1"/>
                </a:solidFill>
                <a:latin typeface="+mn-lt"/>
                <a:sym typeface="Arial"/>
              </a:rPr>
              <a:t>Choose the decision that minimizes the smallest payoff that can occur among all outcomes for each decision (</a:t>
            </a:r>
            <a:r>
              <a:rPr lang="en-US" sz="2000" b="1" i="0" u="none" strike="noStrike" cap="none" dirty="0">
                <a:solidFill>
                  <a:schemeClr val="dk1"/>
                </a:solidFill>
                <a:latin typeface="+mn-lt"/>
                <a:sym typeface="Arial"/>
              </a:rPr>
              <a:t>minimin strategy</a:t>
            </a:r>
            <a:r>
              <a:rPr lang="en-US" sz="2000" b="0" i="0" u="none" strike="noStrike" cap="none" dirty="0">
                <a:solidFill>
                  <a:schemeClr val="dk1"/>
                </a:solidFill>
                <a:latin typeface="+mn-lt"/>
                <a:sym typeface="Arial"/>
              </a:rPr>
              <a:t>).</a:t>
            </a:r>
            <a:endParaRPr sz="2000" dirty="0">
              <a:latin typeface="+mn-lt"/>
            </a:endParaRPr>
          </a:p>
          <a:p>
            <a:pPr marL="256032" marR="0" lvl="0" indent="-256032" algn="l" rtl="0">
              <a:spcAft>
                <a:spcPts val="0"/>
              </a:spcAft>
              <a:buClr>
                <a:srgbClr val="007FA3"/>
              </a:buClr>
              <a:buSzPct val="100000"/>
              <a:buFont typeface="Arial"/>
              <a:buChar char="•"/>
            </a:pPr>
            <a:r>
              <a:rPr lang="en-US" sz="2000" b="1" i="0" u="none" strike="noStrike" cap="none" dirty="0">
                <a:solidFill>
                  <a:schemeClr val="dk1"/>
                </a:solidFill>
                <a:latin typeface="+mn-lt"/>
                <a:sym typeface="Arial"/>
              </a:rPr>
              <a:t>Conservative (Pessimistic) Strategy</a:t>
            </a:r>
            <a:endParaRPr sz="2000" b="1" i="0" u="none" strike="noStrike" cap="none" dirty="0">
              <a:solidFill>
                <a:schemeClr val="dk1"/>
              </a:solidFill>
              <a:latin typeface="+mn-lt"/>
              <a:sym typeface="Arial"/>
            </a:endParaRPr>
          </a:p>
          <a:p>
            <a:pPr marL="742950" marR="0" lvl="1" indent="-285750" algn="l" rtl="0">
              <a:spcAft>
                <a:spcPts val="0"/>
              </a:spcAft>
              <a:buClr>
                <a:srgbClr val="007FA3"/>
              </a:buClr>
              <a:buSzPct val="100000"/>
              <a:buFont typeface="Arial"/>
              <a:buChar char="–"/>
            </a:pPr>
            <a:r>
              <a:rPr lang="en-US" sz="2000" b="0" i="0" u="none" strike="noStrike" cap="none" dirty="0">
                <a:solidFill>
                  <a:schemeClr val="dk1"/>
                </a:solidFill>
                <a:latin typeface="+mn-lt"/>
                <a:sym typeface="Arial"/>
              </a:rPr>
              <a:t>Choose the decision that minimizes the largest payoff that can occur among all outcomes for each decision (</a:t>
            </a:r>
            <a:r>
              <a:rPr lang="en-US" sz="2000" b="1" i="0" u="none" strike="noStrike" cap="none" dirty="0">
                <a:solidFill>
                  <a:schemeClr val="dk1"/>
                </a:solidFill>
                <a:latin typeface="+mn-lt"/>
                <a:sym typeface="Arial"/>
              </a:rPr>
              <a:t>minimax strategy</a:t>
            </a:r>
            <a:r>
              <a:rPr lang="en-US" sz="2000" b="0" i="0" u="none" strike="noStrike" cap="none" dirty="0">
                <a:solidFill>
                  <a:schemeClr val="dk1"/>
                </a:solidFill>
                <a:latin typeface="+mn-lt"/>
                <a:sym typeface="Arial"/>
              </a:rPr>
              <a:t>).</a:t>
            </a:r>
            <a:endParaRPr sz="2000" dirty="0">
              <a:latin typeface="+mn-lt"/>
            </a:endParaRPr>
          </a:p>
          <a:p>
            <a:pPr marL="256032" marR="0" lvl="0" indent="-256032" algn="l" rtl="0">
              <a:spcAft>
                <a:spcPts val="0"/>
              </a:spcAft>
              <a:buClr>
                <a:srgbClr val="007FA3"/>
              </a:buClr>
              <a:buSzPct val="100000"/>
              <a:buFont typeface="Arial"/>
              <a:buChar char="•"/>
            </a:pPr>
            <a:r>
              <a:rPr lang="en-US" sz="2000" b="1" i="0" u="none" strike="noStrike" cap="none" dirty="0">
                <a:solidFill>
                  <a:schemeClr val="dk1"/>
                </a:solidFill>
                <a:latin typeface="+mn-lt"/>
                <a:sym typeface="Arial"/>
              </a:rPr>
              <a:t>Opportunity Loss Strategy</a:t>
            </a:r>
            <a:endParaRPr sz="2000" dirty="0">
              <a:latin typeface="+mn-lt"/>
            </a:endParaRPr>
          </a:p>
          <a:p>
            <a:pPr marL="742950" marR="0" lvl="1" indent="-285750" algn="l" rtl="0">
              <a:spcAft>
                <a:spcPts val="0"/>
              </a:spcAft>
              <a:buClr>
                <a:srgbClr val="007FA3"/>
              </a:buClr>
              <a:buSzPct val="100000"/>
              <a:buFont typeface="Arial"/>
              <a:buChar char="–"/>
            </a:pPr>
            <a:r>
              <a:rPr lang="en-US" sz="2000" b="0" i="0" u="none" strike="noStrike" cap="none" dirty="0">
                <a:solidFill>
                  <a:schemeClr val="dk1"/>
                </a:solidFill>
                <a:latin typeface="+mn-lt"/>
                <a:sym typeface="Arial"/>
              </a:rPr>
              <a:t>Choose the decision that minimizes the largest opportunity loss among all outcomes for each decision (</a:t>
            </a:r>
            <a:r>
              <a:rPr lang="en-US" sz="2000" b="1" i="0" u="none" strike="noStrike" cap="none" dirty="0">
                <a:solidFill>
                  <a:schemeClr val="dk1"/>
                </a:solidFill>
                <a:latin typeface="+mn-lt"/>
                <a:sym typeface="Arial"/>
              </a:rPr>
              <a:t>minimax regret</a:t>
            </a:r>
            <a:r>
              <a:rPr lang="en-US" sz="2000" b="0" i="0" u="none" strike="noStrike" cap="none" dirty="0">
                <a:solidFill>
                  <a:schemeClr val="dk1"/>
                </a:solidFill>
                <a:latin typeface="+mn-lt"/>
                <a:sym typeface="Arial"/>
              </a:rPr>
              <a:t>)</a:t>
            </a:r>
            <a:endParaRPr sz="2000" b="0" i="0" u="none" strike="noStrike" cap="none" dirty="0">
              <a:solidFill>
                <a:schemeClr val="dk1"/>
              </a:solidFill>
              <a:latin typeface="+mn-lt"/>
              <a:sym typeface="Aria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Utility and Decision Making</a:t>
            </a:r>
            <a:endParaRPr sz="3600" b="1" i="0" u="none" strike="noStrike" cap="none" dirty="0">
              <a:solidFill>
                <a:srgbClr val="007FA3"/>
              </a:solidFill>
              <a:latin typeface="+mj-lt"/>
              <a:ea typeface="Arial"/>
              <a:cs typeface="Arial"/>
              <a:sym typeface="Arial"/>
            </a:endParaRPr>
          </a:p>
        </p:txBody>
      </p:sp>
      <p:sp>
        <p:nvSpPr>
          <p:cNvPr id="643" name="Text placeholder 2"/>
          <p:cNvSpPr txBox="1">
            <a:spLocks noGrp="1"/>
          </p:cNvSpPr>
          <p:nvPr>
            <p:ph type="body" idx="1"/>
          </p:nvPr>
        </p:nvSpPr>
        <p:spPr>
          <a:xfrm>
            <a:off x="457200" y="1600201"/>
            <a:ext cx="8229600" cy="2998176"/>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rgbClr val="007FA3"/>
              </a:buClr>
              <a:buSzPts val="2400"/>
              <a:buFont typeface="Arial"/>
              <a:buChar char="•"/>
            </a:pPr>
            <a:r>
              <a:rPr lang="en-US" sz="2400" b="1" i="0" u="none" strike="noStrike" cap="none" dirty="0">
                <a:solidFill>
                  <a:srgbClr val="000000"/>
                </a:solidFill>
                <a:latin typeface="+mn-lt"/>
                <a:sym typeface="Arial"/>
              </a:rPr>
              <a:t>Utility theory </a:t>
            </a:r>
            <a:r>
              <a:rPr lang="en-US" sz="2400" b="0" i="0" u="none" strike="noStrike" cap="none" dirty="0">
                <a:solidFill>
                  <a:srgbClr val="000000"/>
                </a:solidFill>
                <a:latin typeface="+mn-lt"/>
                <a:sym typeface="Arial"/>
              </a:rPr>
              <a:t>is an approach for assessing risk attitudes quantitatively.</a:t>
            </a:r>
            <a:endParaRPr sz="2400" dirty="0">
              <a:latin typeface="+mn-lt"/>
            </a:endParaRPr>
          </a:p>
          <a:p>
            <a:pPr marL="255650" marR="0" lvl="0" indent="-255650" algn="l" rtl="0">
              <a:spcAft>
                <a:spcPts val="0"/>
              </a:spcAft>
              <a:buClr>
                <a:srgbClr val="007FA3"/>
              </a:buClr>
              <a:buSzPts val="2400"/>
              <a:buFont typeface="Arial"/>
              <a:buChar char="•"/>
            </a:pPr>
            <a:r>
              <a:rPr lang="en-US" sz="2400" b="0" i="0" u="none" strike="noStrike" cap="none" dirty="0">
                <a:solidFill>
                  <a:srgbClr val="000000"/>
                </a:solidFill>
                <a:latin typeface="+mn-lt"/>
                <a:sym typeface="Arial"/>
              </a:rPr>
              <a:t>This approach quantifies a decision maker’s relative preferences for particular outcomes.</a:t>
            </a:r>
            <a:endParaRPr sz="2400" dirty="0">
              <a:latin typeface="+mn-lt"/>
            </a:endParaRPr>
          </a:p>
          <a:p>
            <a:pPr marL="255650" marR="0" lvl="0" indent="-255650" algn="l" rtl="0">
              <a:spcAft>
                <a:spcPts val="0"/>
              </a:spcAft>
              <a:buClr>
                <a:srgbClr val="007FA3"/>
              </a:buClr>
              <a:buSzPts val="2400"/>
              <a:buFont typeface="Arial"/>
              <a:buChar char="•"/>
            </a:pPr>
            <a:r>
              <a:rPr lang="en-US" sz="2400" b="0" i="0" u="none" strike="noStrike" cap="none" dirty="0">
                <a:solidFill>
                  <a:srgbClr val="000000"/>
                </a:solidFill>
                <a:latin typeface="+mn-lt"/>
                <a:sym typeface="Arial"/>
              </a:rPr>
              <a:t>We can determine an individual’s utility function by posing a series of decision scenarios.</a:t>
            </a:r>
            <a:endParaRPr sz="2400" b="0" i="0" u="sng" strike="noStrike" cap="none" dirty="0">
              <a:solidFill>
                <a:srgbClr val="000000"/>
              </a:solidFill>
              <a:latin typeface="+mn-lt"/>
              <a:sym typeface="Aria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Tilt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Example </a:t>
            </a:r>
            <a:r>
              <a:rPr lang="en-US" sz="3600" b="1" i="0" u="none" strike="noStrike" cap="none" dirty="0" smtClean="0">
                <a:solidFill>
                  <a:srgbClr val="007FA3"/>
                </a:solidFill>
                <a:latin typeface="+mj-lt"/>
                <a:ea typeface="Arial"/>
                <a:cs typeface="Arial"/>
                <a:sym typeface="Arial"/>
              </a:rPr>
              <a:t>16.17</a:t>
            </a:r>
            <a:r>
              <a:rPr lang="en-US" sz="3600" b="1" i="0" u="none" strike="noStrike" cap="none" dirty="0">
                <a:solidFill>
                  <a:srgbClr val="007FA3"/>
                </a:solidFill>
                <a:latin typeface="+mj-lt"/>
                <a:ea typeface="Arial"/>
                <a:cs typeface="Arial"/>
                <a:sym typeface="Arial"/>
              </a:rPr>
              <a:t>: A Personal Investment Decision</a:t>
            </a:r>
            <a:endParaRPr sz="3600" b="1" i="0" u="none" strike="noStrike" cap="none" dirty="0">
              <a:solidFill>
                <a:srgbClr val="007FA3"/>
              </a:solidFill>
              <a:latin typeface="+mj-lt"/>
              <a:ea typeface="Arial"/>
              <a:cs typeface="Arial"/>
              <a:sym typeface="Arial"/>
            </a:endParaRPr>
          </a:p>
        </p:txBody>
      </p:sp>
      <p:sp>
        <p:nvSpPr>
          <p:cNvPr id="649" name="Text placeholder 2"/>
          <p:cNvSpPr txBox="1">
            <a:spLocks noGrp="1"/>
          </p:cNvSpPr>
          <p:nvPr>
            <p:ph type="body" idx="1"/>
          </p:nvPr>
        </p:nvSpPr>
        <p:spPr>
          <a:xfrm>
            <a:off x="457199" y="1638300"/>
            <a:ext cx="7853423" cy="973015"/>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rgbClr val="007FA3"/>
              </a:buClr>
              <a:buSzPct val="100000"/>
              <a:buFont typeface="Arial"/>
              <a:buChar char="•"/>
            </a:pPr>
            <a:r>
              <a:rPr lang="en-US" sz="1800" b="0" i="0" u="none" strike="noStrike" cap="none" dirty="0">
                <a:solidFill>
                  <a:srgbClr val="000000"/>
                </a:solidFill>
                <a:latin typeface="+mn-lt"/>
                <a:sym typeface="Arial"/>
              </a:rPr>
              <a:t>Suppose you have $10,000 to invest short-term.</a:t>
            </a:r>
            <a:endParaRPr sz="1800" dirty="0">
              <a:latin typeface="+mn-lt"/>
            </a:endParaRPr>
          </a:p>
          <a:p>
            <a:pPr marL="255650" marR="0" lvl="0" indent="-255650" algn="l" rtl="0">
              <a:spcAft>
                <a:spcPts val="0"/>
              </a:spcAft>
              <a:buClr>
                <a:srgbClr val="007FA3"/>
              </a:buClr>
              <a:buSzPct val="100000"/>
              <a:buFont typeface="Arial"/>
              <a:buChar char="•"/>
            </a:pPr>
            <a:r>
              <a:rPr lang="en-US" sz="1800" b="0" i="0" u="none" strike="noStrike" cap="none" dirty="0">
                <a:solidFill>
                  <a:srgbClr val="000000"/>
                </a:solidFill>
                <a:latin typeface="+mn-lt"/>
                <a:sym typeface="Arial"/>
              </a:rPr>
              <a:t>You are considering 3 options:</a:t>
            </a:r>
            <a:endParaRPr sz="1800" b="0" i="0" u="none" strike="noStrike" cap="none" dirty="0">
              <a:solidFill>
                <a:srgbClr val="000000"/>
              </a:solidFill>
              <a:latin typeface="+mn-lt"/>
              <a:sym typeface="Arial"/>
            </a:endParaRPr>
          </a:p>
        </p:txBody>
      </p:sp>
      <p:sp>
        <p:nvSpPr>
          <p:cNvPr id="650" name="Text placeholder 3"/>
          <p:cNvSpPr txBox="1">
            <a:spLocks noGrp="1"/>
          </p:cNvSpPr>
          <p:nvPr>
            <p:ph type="body" idx="2"/>
          </p:nvPr>
        </p:nvSpPr>
        <p:spPr>
          <a:xfrm>
            <a:off x="474785" y="2680932"/>
            <a:ext cx="7835837" cy="1425077"/>
          </a:xfrm>
          <a:prstGeom prst="rect">
            <a:avLst/>
          </a:prstGeom>
          <a:noFill/>
          <a:ln>
            <a:noFill/>
          </a:ln>
        </p:spPr>
        <p:txBody>
          <a:bodyPr spcFirstLastPara="1" wrap="square" lIns="0" tIns="0" rIns="0" bIns="0" anchor="t" anchorCtr="0">
            <a:noAutofit/>
          </a:bodyPr>
          <a:lstStyle/>
          <a:p>
            <a:pPr marL="432000" marR="0" lvl="0" indent="-432000" algn="l" rtl="0">
              <a:spcAft>
                <a:spcPts val="0"/>
              </a:spcAft>
              <a:buClr>
                <a:srgbClr val="007FA3"/>
              </a:buClr>
              <a:buSzPct val="100000"/>
              <a:buFont typeface="Arial"/>
              <a:buAutoNum type="arabicPeriod"/>
            </a:pPr>
            <a:r>
              <a:rPr lang="en-US" sz="1800" b="0" i="0" u="none" strike="noStrike" cap="none" dirty="0">
                <a:solidFill>
                  <a:srgbClr val="000000"/>
                </a:solidFill>
                <a:latin typeface="+mn-lt"/>
                <a:sym typeface="Arial"/>
              </a:rPr>
              <a:t>Bank C</a:t>
            </a:r>
            <a:r>
              <a:rPr lang="en-US" sz="100" b="0" i="0" u="none" strike="noStrike" cap="none" dirty="0">
                <a:solidFill>
                  <a:srgbClr val="000000"/>
                </a:solidFill>
                <a:latin typeface="+mn-lt"/>
                <a:sym typeface="Arial"/>
              </a:rPr>
              <a:t> </a:t>
            </a:r>
            <a:r>
              <a:rPr lang="en-US" sz="1800" b="0" i="0" u="none" strike="noStrike" cap="none" dirty="0">
                <a:solidFill>
                  <a:srgbClr val="000000"/>
                </a:solidFill>
                <a:latin typeface="+mn-lt"/>
                <a:sym typeface="Arial"/>
              </a:rPr>
              <a:t>D paying 4% return</a:t>
            </a:r>
            <a:endParaRPr sz="1800" dirty="0">
              <a:latin typeface="+mn-lt"/>
            </a:endParaRPr>
          </a:p>
          <a:p>
            <a:pPr marL="432000" marR="0" lvl="0" indent="-432000" algn="l" rtl="0">
              <a:spcAft>
                <a:spcPts val="0"/>
              </a:spcAft>
              <a:buClr>
                <a:srgbClr val="007FA3"/>
              </a:buClr>
              <a:buSzPct val="100000"/>
              <a:buFont typeface="Arial"/>
              <a:buAutoNum type="arabicPeriod"/>
            </a:pPr>
            <a:r>
              <a:rPr lang="en-US" sz="1800" b="0" i="0" u="none" strike="noStrike" cap="none" dirty="0">
                <a:solidFill>
                  <a:srgbClr val="000000"/>
                </a:solidFill>
                <a:latin typeface="+mn-lt"/>
                <a:sym typeface="Arial"/>
              </a:rPr>
              <a:t>Bond fund with uncertain return</a:t>
            </a:r>
            <a:endParaRPr sz="1800" dirty="0">
              <a:latin typeface="+mn-lt"/>
            </a:endParaRPr>
          </a:p>
          <a:p>
            <a:pPr marL="432000" marR="0" lvl="0" indent="-432000" algn="l" rtl="0">
              <a:spcAft>
                <a:spcPts val="0"/>
              </a:spcAft>
              <a:buClr>
                <a:srgbClr val="007FA3"/>
              </a:buClr>
              <a:buSzPct val="100000"/>
              <a:buFont typeface="Arial"/>
              <a:buAutoNum type="arabicPeriod"/>
            </a:pPr>
            <a:r>
              <a:rPr lang="en-US" sz="1800" b="0" i="0" u="none" strike="noStrike" cap="none" dirty="0">
                <a:solidFill>
                  <a:srgbClr val="000000"/>
                </a:solidFill>
                <a:latin typeface="+mn-lt"/>
                <a:sym typeface="Arial"/>
              </a:rPr>
              <a:t>Stock fund with uncertain return</a:t>
            </a:r>
            <a:endParaRPr sz="1800" b="0" i="0" u="none" strike="noStrike" cap="none" dirty="0">
              <a:solidFill>
                <a:srgbClr val="000000"/>
              </a:solidFill>
              <a:latin typeface="+mn-lt"/>
              <a:sym typeface="Arial"/>
            </a:endParaRPr>
          </a:p>
        </p:txBody>
      </p:sp>
      <p:sp>
        <p:nvSpPr>
          <p:cNvPr id="651" name="Text placeholder 4"/>
          <p:cNvSpPr txBox="1">
            <a:spLocks noGrp="1"/>
          </p:cNvSpPr>
          <p:nvPr>
            <p:ph type="body" idx="3"/>
          </p:nvPr>
        </p:nvSpPr>
        <p:spPr>
          <a:xfrm>
            <a:off x="474785" y="4166886"/>
            <a:ext cx="7239000" cy="290481"/>
          </a:xfrm>
          <a:prstGeom prst="rect">
            <a:avLst/>
          </a:prstGeom>
          <a:noFill/>
          <a:ln>
            <a:noFill/>
          </a:ln>
        </p:spPr>
        <p:txBody>
          <a:bodyPr spcFirstLastPara="1" wrap="square" lIns="0" tIns="0" rIns="0" bIns="0" anchor="b" anchorCtr="0">
            <a:noAutofit/>
          </a:bodyPr>
          <a:lstStyle/>
          <a:p>
            <a:pPr marL="256032" marR="0" lvl="0" indent="-256032" algn="l" rtl="0">
              <a:spcAft>
                <a:spcPts val="0"/>
              </a:spcAft>
              <a:buClr>
                <a:srgbClr val="007FA3"/>
              </a:buClr>
              <a:buSzPct val="100000"/>
              <a:buFont typeface="Arial"/>
              <a:buChar char="•"/>
            </a:pPr>
            <a:r>
              <a:rPr lang="en-US" sz="1800" b="0" i="0" u="none" strike="noStrike" cap="none" dirty="0">
                <a:solidFill>
                  <a:srgbClr val="000000"/>
                </a:solidFill>
                <a:latin typeface="+mn-lt"/>
                <a:ea typeface="Arial"/>
                <a:cs typeface="Arial"/>
                <a:sym typeface="Arial"/>
              </a:rPr>
              <a:t>Bond and stock funds are sensitive to interest rates</a:t>
            </a:r>
            <a:endParaRPr sz="1800" b="0" i="0" u="sng" strike="noStrike" cap="none" dirty="0">
              <a:solidFill>
                <a:srgbClr val="000000"/>
              </a:solidFill>
              <a:latin typeface="+mn-lt"/>
              <a:ea typeface="Arial"/>
              <a:cs typeface="Arial"/>
              <a:sym typeface="Arial"/>
            </a:endParaRPr>
          </a:p>
        </p:txBody>
      </p:sp>
      <p:graphicFrame>
        <p:nvGraphicFramePr>
          <p:cNvPr id="652" name="Table 5"/>
          <p:cNvGraphicFramePr/>
          <p:nvPr>
            <p:extLst>
              <p:ext uri="{D42A27DB-BD31-4B8C-83A1-F6EECF244321}">
                <p14:modId xmlns:p14="http://schemas.microsoft.com/office/powerpoint/2010/main" val="509504396"/>
              </p:ext>
            </p:extLst>
          </p:nvPr>
        </p:nvGraphicFramePr>
        <p:xfrm>
          <a:off x="835269" y="4668715"/>
          <a:ext cx="6491655" cy="1665452"/>
        </p:xfrm>
        <a:graphic>
          <a:graphicData uri="http://schemas.openxmlformats.org/drawingml/2006/table">
            <a:tbl>
              <a:tblPr firstRow="1" bandRow="1">
                <a:noFill/>
                <a:tableStyleId>{E0BE598A-201C-4E22-86DD-6462FE5A667A}</a:tableStyleId>
              </a:tblPr>
              <a:tblGrid>
                <a:gridCol w="1952014">
                  <a:extLst>
                    <a:ext uri="{9D8B030D-6E8A-4147-A177-3AD203B41FA5}">
                      <a16:colId xmlns:a16="http://schemas.microsoft.com/office/drawing/2014/main" val="20000"/>
                    </a:ext>
                  </a:extLst>
                </a:gridCol>
                <a:gridCol w="1293813">
                  <a:extLst>
                    <a:ext uri="{9D8B030D-6E8A-4147-A177-3AD203B41FA5}">
                      <a16:colId xmlns:a16="http://schemas.microsoft.com/office/drawing/2014/main" val="20001"/>
                    </a:ext>
                  </a:extLst>
                </a:gridCol>
                <a:gridCol w="1622914">
                  <a:extLst>
                    <a:ext uri="{9D8B030D-6E8A-4147-A177-3AD203B41FA5}">
                      <a16:colId xmlns:a16="http://schemas.microsoft.com/office/drawing/2014/main" val="20002"/>
                    </a:ext>
                  </a:extLst>
                </a:gridCol>
                <a:gridCol w="1622914">
                  <a:extLst>
                    <a:ext uri="{9D8B030D-6E8A-4147-A177-3AD203B41FA5}">
                      <a16:colId xmlns:a16="http://schemas.microsoft.com/office/drawing/2014/main" val="20003"/>
                    </a:ext>
                  </a:extLst>
                </a:gridCol>
              </a:tblGrid>
              <a:tr h="617825">
                <a:tc>
                  <a:txBody>
                    <a:bodyPr/>
                    <a:lstStyle/>
                    <a:p>
                      <a:pPr marL="0" marR="0" lvl="0" indent="0" algn="l" rtl="0">
                        <a:spcBef>
                          <a:spcPts val="0"/>
                        </a:spcBef>
                        <a:spcAft>
                          <a:spcPts val="0"/>
                        </a:spcAft>
                        <a:buNone/>
                      </a:pPr>
                      <a:r>
                        <a:rPr lang="en-US" sz="1600" b="1" i="0" u="none" strike="noStrike" dirty="0">
                          <a:solidFill>
                            <a:schemeClr val="dk1"/>
                          </a:solidFill>
                          <a:latin typeface="+mn-lt"/>
                          <a:ea typeface="Arial"/>
                          <a:cs typeface="Arial"/>
                          <a:sym typeface="Arial"/>
                        </a:rPr>
                        <a:t>Decision/Event</a:t>
                      </a:r>
                      <a:endParaRPr sz="16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1" i="0" u="none" strike="noStrike" dirty="0">
                          <a:solidFill>
                            <a:schemeClr val="dk1"/>
                          </a:solidFill>
                          <a:latin typeface="+mn-lt"/>
                          <a:ea typeface="Arial"/>
                          <a:cs typeface="Arial"/>
                          <a:sym typeface="Arial"/>
                        </a:rPr>
                        <a:t>Rates Rise</a:t>
                      </a:r>
                      <a:endParaRPr sz="16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1" i="0" u="none" strike="noStrike" dirty="0">
                          <a:solidFill>
                            <a:schemeClr val="dk1"/>
                          </a:solidFill>
                          <a:latin typeface="+mn-lt"/>
                          <a:ea typeface="Arial"/>
                          <a:cs typeface="Arial"/>
                          <a:sym typeface="Arial"/>
                        </a:rPr>
                        <a:t>Rates Stable</a:t>
                      </a:r>
                      <a:endParaRPr sz="16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600" b="1" i="0" u="none" strike="noStrike" dirty="0">
                          <a:solidFill>
                            <a:schemeClr val="dk1"/>
                          </a:solidFill>
                          <a:latin typeface="+mn-lt"/>
                          <a:ea typeface="Arial"/>
                          <a:cs typeface="Arial"/>
                          <a:sym typeface="Arial"/>
                        </a:rPr>
                        <a:t>Rates Fall</a:t>
                      </a:r>
                      <a:endParaRPr sz="16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49209">
                <a:tc>
                  <a:txBody>
                    <a:bodyPr/>
                    <a:lstStyle/>
                    <a:p>
                      <a:pPr marL="0" marR="0" lvl="0" indent="0" algn="l" rtl="0">
                        <a:spcBef>
                          <a:spcPts val="0"/>
                        </a:spcBef>
                        <a:spcAft>
                          <a:spcPts val="0"/>
                        </a:spcAft>
                        <a:buNone/>
                      </a:pPr>
                      <a:r>
                        <a:rPr lang="en-US" sz="1600" b="0" i="0" u="none" strike="noStrike" dirty="0">
                          <a:solidFill>
                            <a:schemeClr val="dk1"/>
                          </a:solidFill>
                          <a:latin typeface="+mn-lt"/>
                          <a:ea typeface="Arial"/>
                          <a:cs typeface="Arial"/>
                          <a:sym typeface="Arial"/>
                        </a:rPr>
                        <a:t>Bank C</a:t>
                      </a:r>
                      <a:r>
                        <a:rPr lang="en-US" sz="100" b="0" i="0" u="none" strike="noStrike" dirty="0">
                          <a:solidFill>
                            <a:schemeClr val="dk1"/>
                          </a:solidFill>
                          <a:latin typeface="+mn-lt"/>
                          <a:ea typeface="Arial"/>
                          <a:cs typeface="Arial"/>
                          <a:sym typeface="Arial"/>
                        </a:rPr>
                        <a:t> </a:t>
                      </a:r>
                      <a:r>
                        <a:rPr lang="en-US" sz="1600" b="0" i="0" u="none" strike="noStrike" dirty="0">
                          <a:solidFill>
                            <a:schemeClr val="dk1"/>
                          </a:solidFill>
                          <a:latin typeface="+mn-lt"/>
                          <a:ea typeface="Arial"/>
                          <a:cs typeface="Arial"/>
                          <a:sym typeface="Arial"/>
                        </a:rPr>
                        <a:t>D</a:t>
                      </a:r>
                      <a:endParaRPr sz="16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0" i="0" u="none" strike="noStrike" dirty="0">
                          <a:solidFill>
                            <a:schemeClr val="dk1"/>
                          </a:solidFill>
                          <a:latin typeface="+mn-lt"/>
                          <a:ea typeface="Arial"/>
                          <a:cs typeface="Arial"/>
                          <a:sym typeface="Arial"/>
                        </a:rPr>
                        <a:t>$400</a:t>
                      </a:r>
                      <a:endParaRPr sz="16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latin typeface="+mn-lt"/>
                        </a:rPr>
                        <a:t>$400</a:t>
                      </a:r>
                      <a:endParaRPr sz="16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latin typeface="+mn-lt"/>
                        </a:rPr>
                        <a:t>$400</a:t>
                      </a:r>
                      <a:endParaRPr sz="16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49209">
                <a:tc>
                  <a:txBody>
                    <a:bodyPr/>
                    <a:lstStyle/>
                    <a:p>
                      <a:pPr marL="0" marR="0" lvl="0" indent="0" algn="l" rtl="0">
                        <a:spcBef>
                          <a:spcPts val="0"/>
                        </a:spcBef>
                        <a:spcAft>
                          <a:spcPts val="0"/>
                        </a:spcAft>
                        <a:buNone/>
                      </a:pPr>
                      <a:r>
                        <a:rPr lang="en-US" sz="1600" b="0" i="0" u="none" strike="noStrike" dirty="0">
                          <a:solidFill>
                            <a:schemeClr val="dk1"/>
                          </a:solidFill>
                          <a:latin typeface="+mn-lt"/>
                          <a:ea typeface="Arial"/>
                          <a:cs typeface="Arial"/>
                          <a:sym typeface="Arial"/>
                        </a:rPr>
                        <a:t>Bond fund</a:t>
                      </a:r>
                      <a:endParaRPr sz="16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0" i="0" u="none" strike="noStrike" dirty="0">
                          <a:solidFill>
                            <a:schemeClr val="dk1"/>
                          </a:solidFill>
                          <a:latin typeface="+mn-lt"/>
                          <a:ea typeface="Arial"/>
                          <a:cs typeface="Arial"/>
                          <a:sym typeface="Arial"/>
                        </a:rPr>
                        <a:t>−$500</a:t>
                      </a:r>
                      <a:endParaRPr sz="16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latin typeface="+mn-lt"/>
                        </a:rPr>
                        <a:t>$840</a:t>
                      </a:r>
                      <a:endParaRPr sz="16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latin typeface="+mn-lt"/>
                        </a:rPr>
                        <a:t>$1,000</a:t>
                      </a:r>
                      <a:endParaRPr sz="16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49209">
                <a:tc>
                  <a:txBody>
                    <a:bodyPr/>
                    <a:lstStyle/>
                    <a:p>
                      <a:pPr marL="0" marR="0" lvl="0" indent="0" algn="l" rtl="0">
                        <a:spcBef>
                          <a:spcPts val="0"/>
                        </a:spcBef>
                        <a:spcAft>
                          <a:spcPts val="0"/>
                        </a:spcAft>
                        <a:buNone/>
                      </a:pPr>
                      <a:r>
                        <a:rPr lang="en-US" sz="1600" b="0" i="0" u="none" strike="noStrike" dirty="0">
                          <a:solidFill>
                            <a:schemeClr val="dk1"/>
                          </a:solidFill>
                          <a:latin typeface="+mn-lt"/>
                          <a:ea typeface="Arial"/>
                          <a:cs typeface="Arial"/>
                          <a:sym typeface="Arial"/>
                        </a:rPr>
                        <a:t>Stock fund</a:t>
                      </a:r>
                      <a:endParaRPr sz="16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b="0" i="0" u="none" strike="noStrike" dirty="0">
                          <a:solidFill>
                            <a:schemeClr val="dk1"/>
                          </a:solidFill>
                          <a:latin typeface="+mn-lt"/>
                          <a:ea typeface="Arial"/>
                          <a:cs typeface="Arial"/>
                          <a:sym typeface="Arial"/>
                        </a:rPr>
                        <a:t>−$900</a:t>
                      </a:r>
                      <a:endParaRPr sz="16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latin typeface="+mn-lt"/>
                        </a:rPr>
                        <a:t>$600</a:t>
                      </a:r>
                      <a:endParaRPr sz="16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latin typeface="+mn-lt"/>
                        </a:rPr>
                        <a:t>$1,700</a:t>
                      </a:r>
                      <a:endParaRPr sz="1600"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Til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Constructing a Utility Function</a:t>
            </a:r>
            <a:endParaRPr sz="3600" b="1" i="0" u="none" strike="noStrike" cap="none" dirty="0">
              <a:solidFill>
                <a:srgbClr val="007FA3"/>
              </a:solidFill>
              <a:latin typeface="+mj-lt"/>
              <a:ea typeface="Arial"/>
              <a:cs typeface="Arial"/>
              <a:sym typeface="Arial"/>
            </a:endParaRPr>
          </a:p>
        </p:txBody>
      </p:sp>
      <p:sp>
        <p:nvSpPr>
          <p:cNvPr id="658" name="Text placeholder 2"/>
          <p:cNvSpPr txBox="1">
            <a:spLocks noGrp="1"/>
          </p:cNvSpPr>
          <p:nvPr>
            <p:ph type="body" idx="1"/>
          </p:nvPr>
        </p:nvSpPr>
        <p:spPr>
          <a:xfrm>
            <a:off x="491925" y="1600201"/>
            <a:ext cx="6010548" cy="459533"/>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rgbClr val="007FA3"/>
              </a:buClr>
              <a:buSzPts val="2400"/>
              <a:buFont typeface="Arial"/>
              <a:buChar char="•"/>
            </a:pPr>
            <a:r>
              <a:rPr lang="en-US" sz="1800" b="0" i="0" u="none" strike="noStrike" cap="none" dirty="0">
                <a:solidFill>
                  <a:srgbClr val="000000"/>
                </a:solidFill>
                <a:latin typeface="+mn-lt"/>
                <a:ea typeface="Arial"/>
                <a:cs typeface="Arial"/>
                <a:sym typeface="Arial"/>
              </a:rPr>
              <a:t>Sort the payoffs from highest to lowest.</a:t>
            </a:r>
            <a:endParaRPr sz="1800" b="0" i="0" u="none" strike="noStrike" cap="none" dirty="0">
              <a:solidFill>
                <a:srgbClr val="000000"/>
              </a:solidFill>
              <a:latin typeface="+mn-lt"/>
              <a:ea typeface="Arial"/>
              <a:cs typeface="Arial"/>
              <a:sym typeface="Arial"/>
            </a:endParaRPr>
          </a:p>
        </p:txBody>
      </p:sp>
      <p:sp>
        <p:nvSpPr>
          <p:cNvPr id="659" name="Text placeholder 3"/>
          <p:cNvSpPr txBox="1">
            <a:spLocks noGrp="1"/>
          </p:cNvSpPr>
          <p:nvPr>
            <p:ph type="body" idx="2"/>
          </p:nvPr>
        </p:nvSpPr>
        <p:spPr>
          <a:xfrm>
            <a:off x="578438" y="2269340"/>
            <a:ext cx="4745916" cy="362041"/>
          </a:xfrm>
          <a:prstGeom prst="rect">
            <a:avLst/>
          </a:prstGeom>
          <a:noFill/>
          <a:ln>
            <a:noFill/>
          </a:ln>
        </p:spPr>
        <p:txBody>
          <a:bodyPr spcFirstLastPara="1" wrap="square" lIns="0" tIns="0" rIns="0" bIns="0" anchor="t" anchorCtr="0">
            <a:noAutofit/>
          </a:bodyPr>
          <a:lstStyle/>
          <a:p>
            <a:pPr marL="742950" marR="0" lvl="1" indent="-285750" algn="l" rtl="0">
              <a:spcAft>
                <a:spcPts val="0"/>
              </a:spcAft>
              <a:buClr>
                <a:srgbClr val="007FA3"/>
              </a:buClr>
              <a:buSzPts val="2000"/>
              <a:buFont typeface="Arial"/>
              <a:buChar char="–"/>
            </a:pPr>
            <a:r>
              <a:rPr lang="en-US" sz="1800" b="0" i="0" u="none" strike="noStrike" cap="none" dirty="0">
                <a:solidFill>
                  <a:srgbClr val="000000"/>
                </a:solidFill>
                <a:latin typeface="+mn-lt"/>
                <a:ea typeface="Arial"/>
                <a:cs typeface="Arial"/>
                <a:sym typeface="Arial"/>
              </a:rPr>
              <a:t>Assign a utility to the highest payoff of</a:t>
            </a:r>
            <a:endParaRPr sz="1800" b="0" i="0" u="none" strike="noStrike" cap="none" dirty="0">
              <a:solidFill>
                <a:schemeClr val="dk1"/>
              </a:solidFill>
              <a:latin typeface="+mn-lt"/>
              <a:ea typeface="Arial"/>
              <a:cs typeface="Arial"/>
              <a:sym typeface="Arial"/>
            </a:endParaRPr>
          </a:p>
        </p:txBody>
      </p:sp>
      <p:graphicFrame>
        <p:nvGraphicFramePr>
          <p:cNvPr id="2" name="Object 1" descr="U of x = 1."/>
          <p:cNvGraphicFramePr>
            <a:graphicFrameLocks noChangeAspect="1"/>
          </p:cNvGraphicFramePr>
          <p:nvPr>
            <p:extLst>
              <p:ext uri="{D42A27DB-BD31-4B8C-83A1-F6EECF244321}">
                <p14:modId xmlns:p14="http://schemas.microsoft.com/office/powerpoint/2010/main" val="2865635008"/>
              </p:ext>
            </p:extLst>
          </p:nvPr>
        </p:nvGraphicFramePr>
        <p:xfrm>
          <a:off x="5504262" y="2328952"/>
          <a:ext cx="895896" cy="338074"/>
        </p:xfrm>
        <a:graphic>
          <a:graphicData uri="http://schemas.openxmlformats.org/presentationml/2006/ole">
            <mc:AlternateContent xmlns:mc="http://schemas.openxmlformats.org/markup-compatibility/2006">
              <mc:Choice xmlns:v="urn:schemas-microsoft-com:vml" Requires="v">
                <p:oleObj spid="_x0000_s29838" name="Equation" r:id="rId4" imgW="672840" imgH="253800" progId="Equation.DSMT4">
                  <p:embed/>
                </p:oleObj>
              </mc:Choice>
              <mc:Fallback>
                <p:oleObj name="Equation" r:id="rId4" imgW="672840" imgH="253800" progId="Equation.DSMT4">
                  <p:embed/>
                  <p:pic>
                    <p:nvPicPr>
                      <p:cNvPr id="0" name=""/>
                      <p:cNvPicPr/>
                      <p:nvPr/>
                    </p:nvPicPr>
                    <p:blipFill>
                      <a:blip r:embed="rId5"/>
                      <a:stretch>
                        <a:fillRect/>
                      </a:stretch>
                    </p:blipFill>
                    <p:spPr>
                      <a:xfrm>
                        <a:off x="5504262" y="2328952"/>
                        <a:ext cx="895896" cy="338074"/>
                      </a:xfrm>
                      <a:prstGeom prst="rect">
                        <a:avLst/>
                      </a:prstGeom>
                    </p:spPr>
                  </p:pic>
                </p:oleObj>
              </mc:Fallback>
            </mc:AlternateContent>
          </a:graphicData>
        </a:graphic>
      </p:graphicFrame>
      <p:sp>
        <p:nvSpPr>
          <p:cNvPr id="661" name="Text placeholder 4"/>
          <p:cNvSpPr txBox="1">
            <a:spLocks noGrp="1"/>
          </p:cNvSpPr>
          <p:nvPr>
            <p:ph type="body" idx="3"/>
          </p:nvPr>
        </p:nvSpPr>
        <p:spPr>
          <a:xfrm>
            <a:off x="587690" y="2771829"/>
            <a:ext cx="4736664" cy="279400"/>
          </a:xfrm>
          <a:prstGeom prst="rect">
            <a:avLst/>
          </a:prstGeom>
          <a:noFill/>
          <a:ln>
            <a:noFill/>
          </a:ln>
        </p:spPr>
        <p:txBody>
          <a:bodyPr spcFirstLastPara="1" wrap="square" lIns="0" tIns="0" rIns="0" bIns="0" anchor="b" anchorCtr="0">
            <a:noAutofit/>
          </a:bodyPr>
          <a:lstStyle/>
          <a:p>
            <a:pPr marL="742950" marR="0" lvl="1" indent="-285750" algn="l" rtl="0">
              <a:spcAft>
                <a:spcPts val="0"/>
              </a:spcAft>
              <a:buClr>
                <a:srgbClr val="007FA3"/>
              </a:buClr>
              <a:buSzPts val="2000"/>
              <a:buFont typeface="Arial"/>
              <a:buChar char="–"/>
            </a:pPr>
            <a:r>
              <a:rPr lang="en-US" sz="1800" b="0" i="0" u="none" strike="noStrike" cap="none" dirty="0">
                <a:solidFill>
                  <a:srgbClr val="000000"/>
                </a:solidFill>
                <a:latin typeface="+mn-lt"/>
                <a:ea typeface="Arial"/>
                <a:cs typeface="Arial"/>
                <a:sym typeface="Arial"/>
              </a:rPr>
              <a:t>Assign a utility to the lowest payoff of</a:t>
            </a:r>
            <a:endParaRPr sz="1800" b="0" i="0" u="none" strike="noStrike" cap="none" dirty="0">
              <a:solidFill>
                <a:schemeClr val="dk1"/>
              </a:solidFill>
              <a:latin typeface="+mn-lt"/>
              <a:ea typeface="Arial"/>
              <a:cs typeface="Arial"/>
              <a:sym typeface="Arial"/>
            </a:endParaRPr>
          </a:p>
        </p:txBody>
      </p:sp>
      <p:graphicFrame>
        <p:nvGraphicFramePr>
          <p:cNvPr id="3" name="Object 2" descr="U of x = 0."/>
          <p:cNvGraphicFramePr>
            <a:graphicFrameLocks noChangeAspect="1"/>
          </p:cNvGraphicFramePr>
          <p:nvPr>
            <p:extLst>
              <p:ext uri="{D42A27DB-BD31-4B8C-83A1-F6EECF244321}">
                <p14:modId xmlns:p14="http://schemas.microsoft.com/office/powerpoint/2010/main" val="2963024416"/>
              </p:ext>
            </p:extLst>
          </p:nvPr>
        </p:nvGraphicFramePr>
        <p:xfrm>
          <a:off x="5504262" y="2771829"/>
          <a:ext cx="754380" cy="279400"/>
        </p:xfrm>
        <a:graphic>
          <a:graphicData uri="http://schemas.openxmlformats.org/presentationml/2006/ole">
            <mc:AlternateContent xmlns:mc="http://schemas.openxmlformats.org/markup-compatibility/2006">
              <mc:Choice xmlns:v="urn:schemas-microsoft-com:vml" Requires="v">
                <p:oleObj spid="_x0000_s29839" name="Equation" r:id="rId6" imgW="685800" imgH="253800" progId="Equation.DSMT4">
                  <p:embed/>
                </p:oleObj>
              </mc:Choice>
              <mc:Fallback>
                <p:oleObj name="Equation" r:id="rId6" imgW="685800" imgH="253800" progId="Equation.DSMT4">
                  <p:embed/>
                  <p:pic>
                    <p:nvPicPr>
                      <p:cNvPr id="0" name=""/>
                      <p:cNvPicPr/>
                      <p:nvPr/>
                    </p:nvPicPr>
                    <p:blipFill>
                      <a:blip r:embed="rId7"/>
                      <a:stretch>
                        <a:fillRect/>
                      </a:stretch>
                    </p:blipFill>
                    <p:spPr>
                      <a:xfrm>
                        <a:off x="5504262" y="2771829"/>
                        <a:ext cx="754380" cy="279400"/>
                      </a:xfrm>
                      <a:prstGeom prst="rect">
                        <a:avLst/>
                      </a:prstGeom>
                    </p:spPr>
                  </p:pic>
                </p:oleObj>
              </mc:Fallback>
            </mc:AlternateContent>
          </a:graphicData>
        </a:graphic>
      </p:graphicFrame>
      <p:sp>
        <p:nvSpPr>
          <p:cNvPr id="663" name="Text placeholder 5" descr="U of x = 1."/>
          <p:cNvSpPr txBox="1">
            <a:spLocks noGrp="1"/>
          </p:cNvSpPr>
          <p:nvPr>
            <p:ph type="body" idx="4"/>
          </p:nvPr>
        </p:nvSpPr>
        <p:spPr>
          <a:xfrm>
            <a:off x="491925" y="3217761"/>
            <a:ext cx="8194875" cy="2893671"/>
          </a:xfrm>
          <a:prstGeom prst="rect">
            <a:avLst/>
          </a:prstGeom>
          <a:noFill/>
          <a:ln>
            <a:noFill/>
          </a:ln>
        </p:spPr>
        <p:txBody>
          <a:bodyPr spcFirstLastPara="1" wrap="square" lIns="0" tIns="0" rIns="0" bIns="0" anchor="b" anchorCtr="0">
            <a:noAutofit/>
          </a:bodyPr>
          <a:lstStyle/>
          <a:p>
            <a:pPr marL="255650" marR="0" lvl="0" indent="-255650" algn="l" rtl="0">
              <a:spcAft>
                <a:spcPts val="0"/>
              </a:spcAft>
              <a:buClr>
                <a:srgbClr val="007FA3"/>
              </a:buClr>
              <a:buSzPts val="2400"/>
              <a:buFont typeface="Arial"/>
              <a:buChar char="•"/>
            </a:pPr>
            <a:r>
              <a:rPr lang="en-US" sz="1800" b="0" i="0" u="none" strike="noStrike" cap="none" dirty="0">
                <a:solidFill>
                  <a:srgbClr val="000000"/>
                </a:solidFill>
                <a:latin typeface="+mn-lt"/>
                <a:sym typeface="Arial"/>
              </a:rPr>
              <a:t>For each payoff between the highest and lowest, consider the following situation:</a:t>
            </a:r>
            <a:endParaRPr sz="1800" dirty="0">
              <a:latin typeface="+mn-lt"/>
            </a:endParaRPr>
          </a:p>
          <a:p>
            <a:pPr marL="741553" marR="0" lvl="1" indent="-284353" algn="l" rtl="0">
              <a:spcBef>
                <a:spcPts val="600"/>
              </a:spcBef>
              <a:spcAft>
                <a:spcPts val="0"/>
              </a:spcAft>
              <a:buClr>
                <a:srgbClr val="007FA3"/>
              </a:buClr>
              <a:buSzPct val="100000"/>
              <a:buFont typeface="Arial"/>
              <a:buChar char="–"/>
            </a:pPr>
            <a:r>
              <a:rPr lang="en-US" sz="1800" b="0" i="0" u="none" strike="noStrike" cap="none" dirty="0">
                <a:solidFill>
                  <a:srgbClr val="000000"/>
                </a:solidFill>
                <a:latin typeface="+mn-lt"/>
                <a:sym typeface="Arial"/>
              </a:rPr>
              <a:t>Suppose you have the opportunity of achieving a guaranteed return of </a:t>
            </a:r>
            <a:r>
              <a:rPr lang="en-US" sz="1800" b="0" i="1" u="none" strike="noStrike" cap="none" dirty="0">
                <a:solidFill>
                  <a:srgbClr val="000000"/>
                </a:solidFill>
                <a:latin typeface="+mn-lt"/>
                <a:sym typeface="Arial"/>
              </a:rPr>
              <a:t>x</a:t>
            </a:r>
            <a:r>
              <a:rPr lang="en-US" sz="1800" b="0" i="0" u="none" strike="noStrike" cap="none" dirty="0">
                <a:solidFill>
                  <a:srgbClr val="000000"/>
                </a:solidFill>
                <a:latin typeface="+mn-lt"/>
                <a:sym typeface="Arial"/>
              </a:rPr>
              <a:t> or taking a chance of receiving the highest payoff with probability </a:t>
            </a:r>
            <a:r>
              <a:rPr lang="en-US" sz="1800" b="0" i="1" u="none" strike="noStrike" cap="none" dirty="0">
                <a:solidFill>
                  <a:srgbClr val="000000"/>
                </a:solidFill>
                <a:latin typeface="+mn-lt"/>
                <a:sym typeface="Arial"/>
              </a:rPr>
              <a:t>p</a:t>
            </a:r>
            <a:r>
              <a:rPr lang="en-US" sz="1800" b="0" i="0" u="none" strike="noStrike" cap="none" dirty="0">
                <a:solidFill>
                  <a:srgbClr val="000000"/>
                </a:solidFill>
                <a:latin typeface="+mn-lt"/>
                <a:sym typeface="Arial"/>
              </a:rPr>
              <a:t> or the lowest payoff with probability 1 − </a:t>
            </a:r>
            <a:r>
              <a:rPr lang="en-US" sz="1800" b="0" i="1" u="none" strike="noStrike" cap="none" dirty="0">
                <a:solidFill>
                  <a:srgbClr val="000000"/>
                </a:solidFill>
                <a:latin typeface="+mn-lt"/>
                <a:sym typeface="Arial"/>
              </a:rPr>
              <a:t>p</a:t>
            </a:r>
            <a:r>
              <a:rPr lang="en-US" sz="1800" b="0" i="0" u="none" strike="noStrike" cap="none" dirty="0">
                <a:solidFill>
                  <a:srgbClr val="000000"/>
                </a:solidFill>
                <a:latin typeface="+mn-lt"/>
                <a:sym typeface="Arial"/>
              </a:rPr>
              <a:t>.</a:t>
            </a:r>
            <a:endParaRPr sz="1800" b="0" i="0" u="none" strike="noStrike" cap="none" dirty="0">
              <a:solidFill>
                <a:srgbClr val="000000"/>
              </a:solidFill>
              <a:latin typeface="+mn-lt"/>
              <a:sym typeface="Arial"/>
            </a:endParaRPr>
          </a:p>
          <a:p>
            <a:pPr marL="741553" marR="0" lvl="1" indent="-284353" algn="l" rtl="0">
              <a:spcBef>
                <a:spcPts val="600"/>
              </a:spcBef>
              <a:spcAft>
                <a:spcPts val="0"/>
              </a:spcAft>
              <a:buClr>
                <a:srgbClr val="007FA3"/>
              </a:buClr>
              <a:buSzPct val="100000"/>
              <a:buFont typeface="Arial"/>
              <a:buChar char="–"/>
            </a:pPr>
            <a:r>
              <a:rPr lang="en-US" sz="1800" b="0" i="0" u="none" strike="noStrike" cap="none" dirty="0">
                <a:solidFill>
                  <a:srgbClr val="000000"/>
                </a:solidFill>
                <a:latin typeface="+mn-lt"/>
                <a:sym typeface="Arial"/>
              </a:rPr>
              <a:t>The term </a:t>
            </a:r>
            <a:r>
              <a:rPr lang="en-US" sz="1800" b="1" i="0" u="none" strike="noStrike" cap="none" dirty="0">
                <a:solidFill>
                  <a:srgbClr val="000000"/>
                </a:solidFill>
                <a:latin typeface="+mn-lt"/>
                <a:sym typeface="Arial"/>
              </a:rPr>
              <a:t>certainty equivalent</a:t>
            </a:r>
            <a:r>
              <a:rPr lang="en-US" sz="1800" b="0" i="0" u="none" strike="noStrike" cap="none" dirty="0">
                <a:solidFill>
                  <a:srgbClr val="000000"/>
                </a:solidFill>
                <a:latin typeface="+mn-lt"/>
                <a:sym typeface="Arial"/>
              </a:rPr>
              <a:t> represents the amount that a decision maker feels is equivalent to an uncertain gamble.</a:t>
            </a:r>
            <a:endParaRPr sz="1800" dirty="0">
              <a:latin typeface="+mn-lt"/>
            </a:endParaRPr>
          </a:p>
          <a:p>
            <a:pPr marL="741553" marR="0" lvl="1" indent="-284353" algn="l" rtl="0">
              <a:spcBef>
                <a:spcPts val="600"/>
              </a:spcBef>
              <a:spcAft>
                <a:spcPts val="0"/>
              </a:spcAft>
              <a:buClr>
                <a:srgbClr val="007FA3"/>
              </a:buClr>
              <a:buSzPct val="100000"/>
              <a:buFont typeface="Arial"/>
              <a:buChar char="–"/>
            </a:pPr>
            <a:r>
              <a:rPr lang="en-US" sz="1800" b="0" i="0" u="none" strike="noStrike" cap="none" dirty="0">
                <a:solidFill>
                  <a:srgbClr val="000000"/>
                </a:solidFill>
                <a:latin typeface="+mn-lt"/>
                <a:sym typeface="Arial"/>
              </a:rPr>
              <a:t>What value of </a:t>
            </a:r>
            <a:r>
              <a:rPr lang="en-US" sz="1800" b="0" i="1" u="none" strike="noStrike" cap="none" dirty="0">
                <a:solidFill>
                  <a:srgbClr val="000000"/>
                </a:solidFill>
                <a:latin typeface="+mn-lt"/>
                <a:sym typeface="Arial"/>
              </a:rPr>
              <a:t>p</a:t>
            </a:r>
            <a:r>
              <a:rPr lang="en-US" sz="1800" b="0" i="0" u="none" strike="noStrike" cap="none" dirty="0">
                <a:solidFill>
                  <a:srgbClr val="000000"/>
                </a:solidFill>
                <a:latin typeface="+mn-lt"/>
                <a:sym typeface="Arial"/>
              </a:rPr>
              <a:t> would make you indifferent to these two choices?</a:t>
            </a:r>
            <a:endParaRPr sz="1800" dirty="0">
              <a:latin typeface="+mn-lt"/>
            </a:endParaRPr>
          </a:p>
          <a:p>
            <a:pPr marL="255650" marR="0" lvl="0" indent="-255650" algn="l" rtl="0">
              <a:spcAft>
                <a:spcPts val="0"/>
              </a:spcAft>
              <a:buClr>
                <a:srgbClr val="007FA3"/>
              </a:buClr>
              <a:buSzPts val="2400"/>
              <a:buFont typeface="Arial"/>
              <a:buChar char="•"/>
            </a:pPr>
            <a:r>
              <a:rPr lang="en-US" sz="1800" b="0" i="0" u="none" strike="noStrike" cap="none" dirty="0">
                <a:solidFill>
                  <a:srgbClr val="000000"/>
                </a:solidFill>
                <a:latin typeface="+mn-lt"/>
                <a:sym typeface="Arial"/>
              </a:rPr>
              <a:t>Then repeat this process for each payoff.</a:t>
            </a:r>
            <a:endParaRPr sz="1800" b="0" i="0" u="none" strike="noStrike" cap="none" dirty="0">
              <a:solidFill>
                <a:srgbClr val="000000"/>
              </a:solidFill>
              <a:latin typeface="+mn-lt"/>
              <a:sym typeface="Aria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2800"/>
              <a:buFont typeface="Arial"/>
              <a:buNone/>
            </a:pPr>
            <a:r>
              <a:rPr lang="en-US" sz="2800" b="1" i="0" u="none" strike="noStrike" cap="none" dirty="0">
                <a:solidFill>
                  <a:srgbClr val="007FA3"/>
                </a:solidFill>
                <a:latin typeface="+mj-lt"/>
                <a:ea typeface="Arial"/>
                <a:cs typeface="Arial"/>
                <a:sym typeface="Arial"/>
              </a:rPr>
              <a:t>Example 16.18: Constructing a Utility Function for the Personal Investment </a:t>
            </a:r>
            <a:r>
              <a:rPr lang="en-US" sz="2800" b="1" i="0" u="none" strike="noStrike" cap="none" dirty="0" smtClean="0">
                <a:solidFill>
                  <a:srgbClr val="007FA3"/>
                </a:solidFill>
                <a:latin typeface="+mj-lt"/>
                <a:ea typeface="Arial"/>
                <a:cs typeface="Arial"/>
                <a:sym typeface="Arial"/>
              </a:rPr>
              <a:t>Decision </a:t>
            </a:r>
            <a:r>
              <a:rPr lang="en-US" sz="2000" b="0" i="0" u="none" strike="noStrike" cap="none" dirty="0" smtClean="0">
                <a:solidFill>
                  <a:srgbClr val="007FA3"/>
                </a:solidFill>
                <a:latin typeface="+mj-lt"/>
                <a:ea typeface="Arial"/>
                <a:cs typeface="Arial"/>
                <a:sym typeface="Arial"/>
              </a:rPr>
              <a:t>(1 of 2)</a:t>
            </a:r>
            <a:endParaRPr sz="2000" b="0" i="0" u="none" strike="noStrike" cap="none" dirty="0">
              <a:solidFill>
                <a:srgbClr val="007FA3"/>
              </a:solidFill>
              <a:latin typeface="+mj-lt"/>
              <a:ea typeface="Arial"/>
              <a:cs typeface="Arial"/>
              <a:sym typeface="Arial"/>
            </a:endParaRPr>
          </a:p>
        </p:txBody>
      </p:sp>
      <p:graphicFrame>
        <p:nvGraphicFramePr>
          <p:cNvPr id="10" name="Table 9"/>
          <p:cNvGraphicFramePr>
            <a:graphicFrameLocks noGrp="1"/>
          </p:cNvGraphicFramePr>
          <p:nvPr>
            <p:extLst>
              <p:ext uri="{D42A27DB-BD31-4B8C-83A1-F6EECF244321}">
                <p14:modId xmlns:p14="http://schemas.microsoft.com/office/powerpoint/2010/main" val="597337094"/>
              </p:ext>
            </p:extLst>
          </p:nvPr>
        </p:nvGraphicFramePr>
        <p:xfrm>
          <a:off x="810158" y="1814145"/>
          <a:ext cx="2299410" cy="1958180"/>
        </p:xfrm>
        <a:graphic>
          <a:graphicData uri="http://schemas.openxmlformats.org/drawingml/2006/table">
            <a:tbl>
              <a:tblPr firstRow="1" bandRow="1">
                <a:tableStyleId>{5940675A-B579-460E-94D1-54222C63F5DA}</a:tableStyleId>
              </a:tblPr>
              <a:tblGrid>
                <a:gridCol w="806026">
                  <a:extLst>
                    <a:ext uri="{9D8B030D-6E8A-4147-A177-3AD203B41FA5}">
                      <a16:colId xmlns:a16="http://schemas.microsoft.com/office/drawing/2014/main" val="1104604268"/>
                    </a:ext>
                  </a:extLst>
                </a:gridCol>
                <a:gridCol w="1493384">
                  <a:extLst>
                    <a:ext uri="{9D8B030D-6E8A-4147-A177-3AD203B41FA5}">
                      <a16:colId xmlns:a16="http://schemas.microsoft.com/office/drawing/2014/main" val="2330844450"/>
                    </a:ext>
                  </a:extLst>
                </a:gridCol>
              </a:tblGrid>
              <a:tr h="241913">
                <a:tc>
                  <a:txBody>
                    <a:bodyPr/>
                    <a:lstStyle/>
                    <a:p>
                      <a:r>
                        <a:rPr lang="en-US" sz="1000" b="1" dirty="0" smtClean="0"/>
                        <a:t>Payoff, X</a:t>
                      </a:r>
                      <a:endParaRPr lang="en-US" sz="1000" b="1" dirty="0"/>
                    </a:p>
                  </a:txBody>
                  <a:tcPr/>
                </a:tc>
                <a:tc>
                  <a:txBody>
                    <a:bodyPr/>
                    <a:lstStyle/>
                    <a:p>
                      <a:r>
                        <a:rPr lang="en-US" sz="1000" b="1" dirty="0" smtClean="0"/>
                        <a:t>Utility ,U(X)</a:t>
                      </a:r>
                      <a:endParaRPr lang="en-US" sz="1000" b="1" dirty="0"/>
                    </a:p>
                  </a:txBody>
                  <a:tcPr/>
                </a:tc>
                <a:extLst>
                  <a:ext uri="{0D108BD9-81ED-4DB2-BD59-A6C34878D82A}">
                    <a16:rowId xmlns:a16="http://schemas.microsoft.com/office/drawing/2014/main" val="3384437869"/>
                  </a:ext>
                </a:extLst>
              </a:tr>
              <a:tr h="251300">
                <a:tc>
                  <a:txBody>
                    <a:bodyPr/>
                    <a:lstStyle/>
                    <a:p>
                      <a:r>
                        <a:rPr lang="en-US" sz="1000" dirty="0" smtClean="0"/>
                        <a:t>$1,700</a:t>
                      </a:r>
                      <a:endParaRPr lang="en-US" sz="1000" dirty="0"/>
                    </a:p>
                  </a:txBody>
                  <a:tcPr/>
                </a:tc>
                <a:tc>
                  <a:txBody>
                    <a:bodyPr/>
                    <a:lstStyle/>
                    <a:p>
                      <a:r>
                        <a:rPr lang="en-US" sz="1000" dirty="0" smtClean="0"/>
                        <a:t>1.0</a:t>
                      </a:r>
                      <a:endParaRPr lang="en-US" sz="1000" dirty="0"/>
                    </a:p>
                  </a:txBody>
                  <a:tcPr/>
                </a:tc>
                <a:extLst>
                  <a:ext uri="{0D108BD9-81ED-4DB2-BD59-A6C34878D82A}">
                    <a16:rowId xmlns:a16="http://schemas.microsoft.com/office/drawing/2014/main" val="972095853"/>
                  </a:ext>
                </a:extLst>
              </a:tr>
              <a:tr h="241913">
                <a:tc>
                  <a:txBody>
                    <a:bodyPr/>
                    <a:lstStyle/>
                    <a:p>
                      <a:r>
                        <a:rPr lang="en-US" sz="1000" dirty="0" smtClean="0"/>
                        <a:t>$1000</a:t>
                      </a:r>
                      <a:endParaRPr lang="en-US" sz="1000" dirty="0"/>
                    </a:p>
                  </a:txBody>
                  <a:tcPr/>
                </a:tc>
                <a:tc>
                  <a:txBody>
                    <a:bodyPr/>
                    <a:lstStyle/>
                    <a:p>
                      <a:r>
                        <a:rPr lang="en-US" sz="100" dirty="0" smtClean="0">
                          <a:solidFill>
                            <a:schemeClr val="bg1"/>
                          </a:solidFill>
                        </a:rPr>
                        <a:t>blank</a:t>
                      </a:r>
                      <a:endParaRPr lang="en-US" sz="100" dirty="0">
                        <a:solidFill>
                          <a:schemeClr val="bg1"/>
                        </a:solidFill>
                      </a:endParaRPr>
                    </a:p>
                  </a:txBody>
                  <a:tcPr/>
                </a:tc>
                <a:extLst>
                  <a:ext uri="{0D108BD9-81ED-4DB2-BD59-A6C34878D82A}">
                    <a16:rowId xmlns:a16="http://schemas.microsoft.com/office/drawing/2014/main" val="2575865137"/>
                  </a:ext>
                </a:extLst>
              </a:tr>
              <a:tr h="241913">
                <a:tc>
                  <a:txBody>
                    <a:bodyPr/>
                    <a:lstStyle/>
                    <a:p>
                      <a:r>
                        <a:rPr lang="en-US" sz="1000" dirty="0" smtClean="0"/>
                        <a:t>$840</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 dirty="0" smtClean="0">
                          <a:solidFill>
                            <a:schemeClr val="bg1"/>
                          </a:solidFill>
                        </a:rPr>
                        <a:t>Blank</a:t>
                      </a:r>
                    </a:p>
                  </a:txBody>
                  <a:tcPr/>
                </a:tc>
                <a:extLst>
                  <a:ext uri="{0D108BD9-81ED-4DB2-BD59-A6C34878D82A}">
                    <a16:rowId xmlns:a16="http://schemas.microsoft.com/office/drawing/2014/main" val="1077126302"/>
                  </a:ext>
                </a:extLst>
              </a:tr>
              <a:tr h="241913">
                <a:tc>
                  <a:txBody>
                    <a:bodyPr/>
                    <a:lstStyle/>
                    <a:p>
                      <a:r>
                        <a:rPr lang="en-US" sz="1000" dirty="0" smtClean="0"/>
                        <a:t>$600</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 dirty="0" smtClean="0">
                          <a:solidFill>
                            <a:schemeClr val="bg1"/>
                          </a:solidFill>
                        </a:rPr>
                        <a:t>blank</a:t>
                      </a:r>
                    </a:p>
                  </a:txBody>
                  <a:tcPr/>
                </a:tc>
                <a:extLst>
                  <a:ext uri="{0D108BD9-81ED-4DB2-BD59-A6C34878D82A}">
                    <a16:rowId xmlns:a16="http://schemas.microsoft.com/office/drawing/2014/main" val="2596340855"/>
                  </a:ext>
                </a:extLst>
              </a:tr>
              <a:tr h="241913">
                <a:tc>
                  <a:txBody>
                    <a:bodyPr/>
                    <a:lstStyle/>
                    <a:p>
                      <a:r>
                        <a:rPr lang="en-US" sz="1000" dirty="0" smtClean="0"/>
                        <a:t>$400</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 dirty="0" smtClean="0">
                          <a:solidFill>
                            <a:schemeClr val="bg1"/>
                          </a:solidFill>
                        </a:rPr>
                        <a:t>blank</a:t>
                      </a:r>
                    </a:p>
                  </a:txBody>
                  <a:tcPr/>
                </a:tc>
                <a:extLst>
                  <a:ext uri="{0D108BD9-81ED-4DB2-BD59-A6C34878D82A}">
                    <a16:rowId xmlns:a16="http://schemas.microsoft.com/office/drawing/2014/main" val="2786472220"/>
                  </a:ext>
                </a:extLst>
              </a:tr>
              <a:tr h="241913">
                <a:tc>
                  <a:txBody>
                    <a:bodyPr/>
                    <a:lstStyle/>
                    <a:p>
                      <a:r>
                        <a:rPr lang="en-US" sz="1000" b="0" i="0" u="none" strike="noStrike" dirty="0" smtClean="0">
                          <a:solidFill>
                            <a:schemeClr val="dk1"/>
                          </a:solidFill>
                          <a:latin typeface="+mn-lt"/>
                          <a:ea typeface="Arial"/>
                          <a:cs typeface="Arial"/>
                          <a:sym typeface="Arial"/>
                        </a:rPr>
                        <a:t>−</a:t>
                      </a:r>
                      <a:r>
                        <a:rPr lang="en-US" sz="1000" dirty="0" smtClean="0"/>
                        <a:t>$500</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 dirty="0" smtClean="0">
                          <a:solidFill>
                            <a:schemeClr val="bg1"/>
                          </a:solidFill>
                        </a:rPr>
                        <a:t>blank</a:t>
                      </a:r>
                    </a:p>
                  </a:txBody>
                  <a:tcPr/>
                </a:tc>
                <a:extLst>
                  <a:ext uri="{0D108BD9-81ED-4DB2-BD59-A6C34878D82A}">
                    <a16:rowId xmlns:a16="http://schemas.microsoft.com/office/drawing/2014/main" val="2162046832"/>
                  </a:ext>
                </a:extLst>
              </a:tr>
              <a:tr h="241913">
                <a:tc>
                  <a:txBody>
                    <a:bodyPr/>
                    <a:lstStyle/>
                    <a:p>
                      <a:r>
                        <a:rPr lang="en-US" sz="1000" b="0" i="0" u="none" strike="noStrike" dirty="0" smtClean="0">
                          <a:solidFill>
                            <a:schemeClr val="dk1"/>
                          </a:solidFill>
                          <a:latin typeface="+mn-lt"/>
                          <a:ea typeface="Arial"/>
                          <a:cs typeface="Arial"/>
                          <a:sym typeface="Arial"/>
                        </a:rPr>
                        <a:t>−</a:t>
                      </a:r>
                      <a:r>
                        <a:rPr lang="en-US" sz="1000" dirty="0" smtClean="0"/>
                        <a:t>$900</a:t>
                      </a:r>
                      <a:endParaRPr lang="en-US" sz="1000" dirty="0"/>
                    </a:p>
                  </a:txBody>
                  <a:tcPr/>
                </a:tc>
                <a:tc>
                  <a:txBody>
                    <a:bodyPr/>
                    <a:lstStyle/>
                    <a:p>
                      <a:r>
                        <a:rPr lang="en-US" sz="1000" dirty="0" smtClean="0"/>
                        <a:t>0.0</a:t>
                      </a:r>
                      <a:endParaRPr lang="en-US" sz="1000" dirty="0"/>
                    </a:p>
                  </a:txBody>
                  <a:tcPr/>
                </a:tc>
                <a:extLst>
                  <a:ext uri="{0D108BD9-81ED-4DB2-BD59-A6C34878D82A}">
                    <a16:rowId xmlns:a16="http://schemas.microsoft.com/office/drawing/2014/main" val="2147083615"/>
                  </a:ext>
                </a:extLst>
              </a:tr>
            </a:tbl>
          </a:graphicData>
        </a:graphic>
      </p:graphicFrame>
      <p:graphicFrame>
        <p:nvGraphicFramePr>
          <p:cNvPr id="4" name="Object 3" descr="U of 1700 = 1"/>
          <p:cNvGraphicFramePr>
            <a:graphicFrameLocks noChangeAspect="1"/>
          </p:cNvGraphicFramePr>
          <p:nvPr>
            <p:extLst>
              <p:ext uri="{D42A27DB-BD31-4B8C-83A1-F6EECF244321}">
                <p14:modId xmlns:p14="http://schemas.microsoft.com/office/powerpoint/2010/main" val="1337771144"/>
              </p:ext>
            </p:extLst>
          </p:nvPr>
        </p:nvGraphicFramePr>
        <p:xfrm>
          <a:off x="3254449" y="1972926"/>
          <a:ext cx="1048029" cy="338074"/>
        </p:xfrm>
        <a:graphic>
          <a:graphicData uri="http://schemas.openxmlformats.org/presentationml/2006/ole">
            <mc:AlternateContent xmlns:mc="http://schemas.openxmlformats.org/markup-compatibility/2006">
              <mc:Choice xmlns:v="urn:schemas-microsoft-com:vml" Requires="v">
                <p:oleObj spid="_x0000_s25258" name="Equation" r:id="rId4" imgW="787320" imgH="253800" progId="Equation.DSMT4">
                  <p:embed/>
                </p:oleObj>
              </mc:Choice>
              <mc:Fallback>
                <p:oleObj name="Equation" r:id="rId4" imgW="787320" imgH="253800" progId="Equation.DSMT4">
                  <p:embed/>
                  <p:pic>
                    <p:nvPicPr>
                      <p:cNvPr id="0" name=""/>
                      <p:cNvPicPr/>
                      <p:nvPr/>
                    </p:nvPicPr>
                    <p:blipFill>
                      <a:blip r:embed="rId5"/>
                      <a:stretch>
                        <a:fillRect/>
                      </a:stretch>
                    </p:blipFill>
                    <p:spPr>
                      <a:xfrm>
                        <a:off x="3254449" y="1972926"/>
                        <a:ext cx="1048029" cy="338074"/>
                      </a:xfrm>
                      <a:prstGeom prst="rect">
                        <a:avLst/>
                      </a:prstGeom>
                    </p:spPr>
                  </p:pic>
                </p:oleObj>
              </mc:Fallback>
            </mc:AlternateContent>
          </a:graphicData>
        </a:graphic>
      </p:graphicFrame>
      <p:graphicFrame>
        <p:nvGraphicFramePr>
          <p:cNvPr id="5" name="Object 4" descr="U of 1000 = "/>
          <p:cNvGraphicFramePr>
            <a:graphicFrameLocks noChangeAspect="1"/>
          </p:cNvGraphicFramePr>
          <p:nvPr>
            <p:extLst>
              <p:ext uri="{D42A27DB-BD31-4B8C-83A1-F6EECF244321}">
                <p14:modId xmlns:p14="http://schemas.microsoft.com/office/powerpoint/2010/main" val="4231952421"/>
              </p:ext>
            </p:extLst>
          </p:nvPr>
        </p:nvGraphicFramePr>
        <p:xfrm>
          <a:off x="3254449" y="2413875"/>
          <a:ext cx="946607" cy="338074"/>
        </p:xfrm>
        <a:graphic>
          <a:graphicData uri="http://schemas.openxmlformats.org/presentationml/2006/ole">
            <mc:AlternateContent xmlns:mc="http://schemas.openxmlformats.org/markup-compatibility/2006">
              <mc:Choice xmlns:v="urn:schemas-microsoft-com:vml" Requires="v">
                <p:oleObj spid="_x0000_s25259" name="Equation" r:id="rId6" imgW="711000" imgH="253800" progId="Equation.DSMT4">
                  <p:embed/>
                </p:oleObj>
              </mc:Choice>
              <mc:Fallback>
                <p:oleObj name="Equation" r:id="rId6" imgW="711000" imgH="253800" progId="Equation.DSMT4">
                  <p:embed/>
                  <p:pic>
                    <p:nvPicPr>
                      <p:cNvPr id="0" name=""/>
                      <p:cNvPicPr/>
                      <p:nvPr/>
                    </p:nvPicPr>
                    <p:blipFill>
                      <a:blip r:embed="rId7"/>
                      <a:stretch>
                        <a:fillRect/>
                      </a:stretch>
                    </p:blipFill>
                    <p:spPr>
                      <a:xfrm>
                        <a:off x="3254449" y="2413875"/>
                        <a:ext cx="946607" cy="338074"/>
                      </a:xfrm>
                      <a:prstGeom prst="rect">
                        <a:avLst/>
                      </a:prstGeom>
                    </p:spPr>
                  </p:pic>
                </p:oleObj>
              </mc:Fallback>
            </mc:AlternateContent>
          </a:graphicData>
        </a:graphic>
      </p:graphicFrame>
      <p:sp>
        <p:nvSpPr>
          <p:cNvPr id="672" name="Text placeholder 2"/>
          <p:cNvSpPr txBox="1">
            <a:spLocks noGrp="1"/>
          </p:cNvSpPr>
          <p:nvPr>
            <p:ph type="body" idx="2"/>
          </p:nvPr>
        </p:nvSpPr>
        <p:spPr>
          <a:xfrm>
            <a:off x="4593333" y="2413875"/>
            <a:ext cx="3913910" cy="963583"/>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400"/>
              <a:buFont typeface="Arial"/>
              <a:buNone/>
            </a:pPr>
            <a:r>
              <a:rPr lang="en-US" sz="2000" b="0" i="0" u="none" strike="noStrike" cap="none" dirty="0">
                <a:solidFill>
                  <a:srgbClr val="000000"/>
                </a:solidFill>
                <a:latin typeface="+mn-lt"/>
                <a:ea typeface="Arial"/>
                <a:cs typeface="Arial"/>
                <a:sym typeface="Arial"/>
              </a:rPr>
              <a:t>the probability you would give up a certain $1000 to possibly win a $1700 payoff. Suppose this is 0.9.</a:t>
            </a:r>
            <a:endParaRPr sz="2000" b="0" i="0" u="none" strike="noStrike" cap="none" dirty="0">
              <a:solidFill>
                <a:schemeClr val="dk1"/>
              </a:solidFill>
              <a:latin typeface="+mn-lt"/>
              <a:ea typeface="Arial"/>
              <a:cs typeface="Arial"/>
              <a:sym typeface="Arial"/>
            </a:endParaRPr>
          </a:p>
        </p:txBody>
      </p:sp>
      <p:graphicFrame>
        <p:nvGraphicFramePr>
          <p:cNvPr id="6" name="Object 5" descr="U of negative 900 = 0"/>
          <p:cNvGraphicFramePr>
            <a:graphicFrameLocks noChangeAspect="1"/>
          </p:cNvGraphicFramePr>
          <p:nvPr>
            <p:extLst>
              <p:ext uri="{D42A27DB-BD31-4B8C-83A1-F6EECF244321}">
                <p14:modId xmlns:p14="http://schemas.microsoft.com/office/powerpoint/2010/main" val="1996830048"/>
              </p:ext>
            </p:extLst>
          </p:nvPr>
        </p:nvGraphicFramePr>
        <p:xfrm>
          <a:off x="3295818" y="3585658"/>
          <a:ext cx="1227208" cy="371881"/>
        </p:xfrm>
        <a:graphic>
          <a:graphicData uri="http://schemas.openxmlformats.org/presentationml/2006/ole">
            <mc:AlternateContent xmlns:mc="http://schemas.openxmlformats.org/markup-compatibility/2006">
              <mc:Choice xmlns:v="urn:schemas-microsoft-com:vml" Requires="v">
                <p:oleObj spid="_x0000_s25260" name="Equation" r:id="rId8" imgW="838080" imgH="253800" progId="Equation.DSMT4">
                  <p:embed/>
                </p:oleObj>
              </mc:Choice>
              <mc:Fallback>
                <p:oleObj name="Equation" r:id="rId8" imgW="838080" imgH="253800" progId="Equation.DSMT4">
                  <p:embed/>
                  <p:pic>
                    <p:nvPicPr>
                      <p:cNvPr id="0" name=""/>
                      <p:cNvPicPr/>
                      <p:nvPr/>
                    </p:nvPicPr>
                    <p:blipFill>
                      <a:blip r:embed="rId9"/>
                      <a:stretch>
                        <a:fillRect/>
                      </a:stretch>
                    </p:blipFill>
                    <p:spPr>
                      <a:xfrm>
                        <a:off x="3295818" y="3585658"/>
                        <a:ext cx="1227208" cy="371881"/>
                      </a:xfrm>
                      <a:prstGeom prst="rect">
                        <a:avLst/>
                      </a:prstGeom>
                    </p:spPr>
                  </p:pic>
                </p:oleObj>
              </mc:Fallback>
            </mc:AlternateContent>
          </a:graphicData>
        </a:graphic>
      </p:graphicFrame>
      <p:sp>
        <p:nvSpPr>
          <p:cNvPr id="674" name="Text placeholder 3"/>
          <p:cNvSpPr txBox="1">
            <a:spLocks noGrp="1"/>
          </p:cNvSpPr>
          <p:nvPr>
            <p:ph type="body" idx="4"/>
          </p:nvPr>
        </p:nvSpPr>
        <p:spPr>
          <a:xfrm>
            <a:off x="457200" y="4572000"/>
            <a:ext cx="2362200" cy="838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400"/>
              <a:buFont typeface="Arial"/>
              <a:buNone/>
            </a:pPr>
            <a:r>
              <a:rPr lang="en-US" sz="2000" b="0" i="0" u="none" strike="noStrike" cap="none" dirty="0">
                <a:solidFill>
                  <a:srgbClr val="000000"/>
                </a:solidFill>
                <a:latin typeface="+mn-lt"/>
                <a:ea typeface="Arial"/>
                <a:cs typeface="Arial"/>
                <a:sym typeface="Arial"/>
              </a:rPr>
              <a:t>Decision tree characterization:</a:t>
            </a:r>
            <a:endParaRPr sz="2000" b="0" i="0" u="none" strike="noStrike" cap="none" dirty="0">
              <a:solidFill>
                <a:srgbClr val="000000"/>
              </a:solidFill>
              <a:latin typeface="+mn-lt"/>
              <a:ea typeface="Arial"/>
              <a:cs typeface="Arial"/>
              <a:sym typeface="Arial"/>
            </a:endParaRPr>
          </a:p>
        </p:txBody>
      </p:sp>
      <p:pic>
        <p:nvPicPr>
          <p:cNvPr id="3" name="Picture 2" descr="A decision tree. A decision of $1440.00 branches out to take chance with a value of $ 1,440.00 and guaranteed return with a value of $1,000.00. Guaranteed return has an end node with a value of $1,000.00. Take chance has a chance node with two possible outcomes, receive $1,700 and Lose $900. The values of the outcomes are as follows. Receive $1700, 0.9, $1700.00 and Lose $900, 0.1, $ left parenthesis 900.00 right parenthesis. The end nodes of Receive $1,700 and Lose $900 have values, $1,700.00 and $ left parenthesis 900.00 right parenthesis respectively."/>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89940" y="4176135"/>
            <a:ext cx="4738255" cy="1978429"/>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lvl="0">
              <a:buSzPts val="2800"/>
            </a:pPr>
            <a:r>
              <a:rPr lang="en-US" sz="2800" dirty="0" smtClean="0">
                <a:latin typeface="+mj-lt"/>
              </a:rPr>
              <a:t>Example </a:t>
            </a:r>
            <a:r>
              <a:rPr lang="en-US" sz="2800" dirty="0">
                <a:latin typeface="+mj-lt"/>
              </a:rPr>
              <a:t>16.18: Constructing a Utility </a:t>
            </a:r>
            <a:r>
              <a:rPr lang="en-US" sz="2800" dirty="0" smtClean="0">
                <a:latin typeface="+mj-lt"/>
              </a:rPr>
              <a:t>Function for the Personal Investment Decision </a:t>
            </a:r>
            <a:r>
              <a:rPr lang="en-US" sz="2000" b="0" dirty="0" smtClean="0">
                <a:latin typeface="+mj-lt"/>
              </a:rPr>
              <a:t>(</a:t>
            </a:r>
            <a:r>
              <a:rPr lang="en-US" sz="2000" b="0" dirty="0">
                <a:latin typeface="+mj-lt"/>
              </a:rPr>
              <a:t>2</a:t>
            </a:r>
            <a:r>
              <a:rPr lang="en-US" sz="2000" b="0" dirty="0" smtClean="0">
                <a:latin typeface="+mj-lt"/>
              </a:rPr>
              <a:t> </a:t>
            </a:r>
            <a:r>
              <a:rPr lang="en-US" sz="2000" b="0" dirty="0">
                <a:latin typeface="+mj-lt"/>
              </a:rPr>
              <a:t>of 2)</a:t>
            </a:r>
            <a:endParaRPr sz="2000" b="1" i="0" u="none" strike="noStrike" cap="none" dirty="0">
              <a:solidFill>
                <a:srgbClr val="007FA3"/>
              </a:solidFill>
              <a:latin typeface="+mj-lt"/>
              <a:sym typeface="Arial"/>
            </a:endParaRPr>
          </a:p>
        </p:txBody>
      </p:sp>
      <p:sp>
        <p:nvSpPr>
          <p:cNvPr id="681" name="Text placeholder 2"/>
          <p:cNvSpPr txBox="1">
            <a:spLocks noGrp="1"/>
          </p:cNvSpPr>
          <p:nvPr>
            <p:ph type="body" idx="1"/>
          </p:nvPr>
        </p:nvSpPr>
        <p:spPr>
          <a:xfrm>
            <a:off x="457198" y="1600200"/>
            <a:ext cx="3211977" cy="818909"/>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ts val="2700"/>
              <a:buFont typeface="Arial"/>
              <a:buChar char="•"/>
            </a:pPr>
            <a:r>
              <a:rPr lang="en-US" sz="2400" b="0" i="0" u="none" strike="noStrike" cap="none" dirty="0">
                <a:solidFill>
                  <a:srgbClr val="000000"/>
                </a:solidFill>
                <a:latin typeface="+mn-lt"/>
                <a:ea typeface="Arial"/>
                <a:cs typeface="Arial"/>
                <a:sym typeface="Arial"/>
              </a:rPr>
              <a:t>Final utility function</a:t>
            </a:r>
            <a:endParaRPr sz="2400" b="0" i="0" u="none" strike="noStrike" cap="none" dirty="0">
              <a:solidFill>
                <a:schemeClr val="dk1"/>
              </a:solidFill>
              <a:latin typeface="+mn-lt"/>
              <a:ea typeface="Arial"/>
              <a:cs typeface="Arial"/>
              <a:sym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val="2017917670"/>
              </p:ext>
            </p:extLst>
          </p:nvPr>
        </p:nvGraphicFramePr>
        <p:xfrm>
          <a:off x="2284875" y="2706657"/>
          <a:ext cx="3962400" cy="3373539"/>
        </p:xfrm>
        <a:graphic>
          <a:graphicData uri="http://schemas.openxmlformats.org/drawingml/2006/table">
            <a:tbl>
              <a:tblPr firstRow="1" bandRow="1">
                <a:tableStyleId>{5940675A-B579-460E-94D1-54222C63F5DA}</a:tableStyleId>
              </a:tblPr>
              <a:tblGrid>
                <a:gridCol w="1388964">
                  <a:extLst>
                    <a:ext uri="{9D8B030D-6E8A-4147-A177-3AD203B41FA5}">
                      <a16:colId xmlns:a16="http://schemas.microsoft.com/office/drawing/2014/main" val="1104604268"/>
                    </a:ext>
                  </a:extLst>
                </a:gridCol>
                <a:gridCol w="2573436">
                  <a:extLst>
                    <a:ext uri="{9D8B030D-6E8A-4147-A177-3AD203B41FA5}">
                      <a16:colId xmlns:a16="http://schemas.microsoft.com/office/drawing/2014/main" val="2330844450"/>
                    </a:ext>
                  </a:extLst>
                </a:gridCol>
              </a:tblGrid>
              <a:tr h="345022">
                <a:tc>
                  <a:txBody>
                    <a:bodyPr/>
                    <a:lstStyle/>
                    <a:p>
                      <a:r>
                        <a:rPr lang="en-US" sz="1800" b="1" dirty="0" smtClean="0"/>
                        <a:t>Payoff, X</a:t>
                      </a:r>
                      <a:endParaRPr lang="en-US" sz="1800" b="1" dirty="0"/>
                    </a:p>
                  </a:txBody>
                  <a:tcPr/>
                </a:tc>
                <a:tc>
                  <a:txBody>
                    <a:bodyPr/>
                    <a:lstStyle/>
                    <a:p>
                      <a:r>
                        <a:rPr lang="en-US" sz="1800" b="1" dirty="0" smtClean="0"/>
                        <a:t>Utility ,U(X)</a:t>
                      </a:r>
                      <a:endParaRPr lang="en-US" sz="1800" b="1" dirty="0"/>
                    </a:p>
                  </a:txBody>
                  <a:tcPr/>
                </a:tc>
                <a:extLst>
                  <a:ext uri="{0D108BD9-81ED-4DB2-BD59-A6C34878D82A}">
                    <a16:rowId xmlns:a16="http://schemas.microsoft.com/office/drawing/2014/main" val="3384437869"/>
                  </a:ext>
                </a:extLst>
              </a:tr>
              <a:tr h="440901">
                <a:tc>
                  <a:txBody>
                    <a:bodyPr/>
                    <a:lstStyle/>
                    <a:p>
                      <a:r>
                        <a:rPr lang="en-US" sz="1800" dirty="0" smtClean="0"/>
                        <a:t>$1,700</a:t>
                      </a:r>
                      <a:endParaRPr lang="en-US" sz="1800" dirty="0"/>
                    </a:p>
                  </a:txBody>
                  <a:tcPr/>
                </a:tc>
                <a:tc>
                  <a:txBody>
                    <a:bodyPr/>
                    <a:lstStyle/>
                    <a:p>
                      <a:r>
                        <a:rPr lang="en-US" sz="1800" dirty="0" smtClean="0"/>
                        <a:t>1.0</a:t>
                      </a:r>
                      <a:endParaRPr lang="en-US" sz="1800" dirty="0"/>
                    </a:p>
                  </a:txBody>
                  <a:tcPr/>
                </a:tc>
                <a:extLst>
                  <a:ext uri="{0D108BD9-81ED-4DB2-BD59-A6C34878D82A}">
                    <a16:rowId xmlns:a16="http://schemas.microsoft.com/office/drawing/2014/main" val="972095853"/>
                  </a:ext>
                </a:extLst>
              </a:tr>
              <a:tr h="427813">
                <a:tc>
                  <a:txBody>
                    <a:bodyPr/>
                    <a:lstStyle/>
                    <a:p>
                      <a:r>
                        <a:rPr lang="en-US" sz="1800" dirty="0" smtClean="0"/>
                        <a:t>$1000</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smtClean="0"/>
                        <a:t>0.90</a:t>
                      </a:r>
                    </a:p>
                  </a:txBody>
                  <a:tcPr/>
                </a:tc>
                <a:extLst>
                  <a:ext uri="{0D108BD9-81ED-4DB2-BD59-A6C34878D82A}">
                    <a16:rowId xmlns:a16="http://schemas.microsoft.com/office/drawing/2014/main" val="2575865137"/>
                  </a:ext>
                </a:extLst>
              </a:tr>
              <a:tr h="427813">
                <a:tc>
                  <a:txBody>
                    <a:bodyPr/>
                    <a:lstStyle/>
                    <a:p>
                      <a:r>
                        <a:rPr lang="en-US" sz="1800" dirty="0" smtClean="0"/>
                        <a:t>$840</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smtClean="0"/>
                        <a:t>0.85</a:t>
                      </a:r>
                    </a:p>
                  </a:txBody>
                  <a:tcPr/>
                </a:tc>
                <a:extLst>
                  <a:ext uri="{0D108BD9-81ED-4DB2-BD59-A6C34878D82A}">
                    <a16:rowId xmlns:a16="http://schemas.microsoft.com/office/drawing/2014/main" val="1077126302"/>
                  </a:ext>
                </a:extLst>
              </a:tr>
              <a:tr h="427813">
                <a:tc>
                  <a:txBody>
                    <a:bodyPr/>
                    <a:lstStyle/>
                    <a:p>
                      <a:r>
                        <a:rPr lang="en-US" sz="1800" dirty="0" smtClean="0"/>
                        <a:t>$600</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smtClean="0"/>
                        <a:t>0.80</a:t>
                      </a:r>
                    </a:p>
                  </a:txBody>
                  <a:tcPr/>
                </a:tc>
                <a:extLst>
                  <a:ext uri="{0D108BD9-81ED-4DB2-BD59-A6C34878D82A}">
                    <a16:rowId xmlns:a16="http://schemas.microsoft.com/office/drawing/2014/main" val="2596340855"/>
                  </a:ext>
                </a:extLst>
              </a:tr>
              <a:tr h="427813">
                <a:tc>
                  <a:txBody>
                    <a:bodyPr/>
                    <a:lstStyle/>
                    <a:p>
                      <a:r>
                        <a:rPr lang="en-US" sz="1800" dirty="0" smtClean="0"/>
                        <a:t>$400</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smtClean="0"/>
                        <a:t>0.75</a:t>
                      </a:r>
                    </a:p>
                  </a:txBody>
                  <a:tcPr/>
                </a:tc>
                <a:extLst>
                  <a:ext uri="{0D108BD9-81ED-4DB2-BD59-A6C34878D82A}">
                    <a16:rowId xmlns:a16="http://schemas.microsoft.com/office/drawing/2014/main" val="2786472220"/>
                  </a:ext>
                </a:extLst>
              </a:tr>
              <a:tr h="427813">
                <a:tc>
                  <a:txBody>
                    <a:bodyPr/>
                    <a:lstStyle/>
                    <a:p>
                      <a:r>
                        <a:rPr lang="en-US" sz="1800" dirty="0" smtClean="0"/>
                        <a:t>$(500)</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smtClean="0"/>
                        <a:t>0.35</a:t>
                      </a:r>
                    </a:p>
                  </a:txBody>
                  <a:tcPr/>
                </a:tc>
                <a:extLst>
                  <a:ext uri="{0D108BD9-81ED-4DB2-BD59-A6C34878D82A}">
                    <a16:rowId xmlns:a16="http://schemas.microsoft.com/office/drawing/2014/main" val="2162046832"/>
                  </a:ext>
                </a:extLst>
              </a:tr>
              <a:tr h="427813">
                <a:tc>
                  <a:txBody>
                    <a:bodyPr/>
                    <a:lstStyle/>
                    <a:p>
                      <a:r>
                        <a:rPr lang="en-US" sz="1800" dirty="0" smtClean="0"/>
                        <a:t>$(900)</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smtClean="0"/>
                        <a:t>0.0</a:t>
                      </a:r>
                    </a:p>
                  </a:txBody>
                  <a:tcPr/>
                </a:tc>
                <a:extLst>
                  <a:ext uri="{0D108BD9-81ED-4DB2-BD59-A6C34878D82A}">
                    <a16:rowId xmlns:a16="http://schemas.microsoft.com/office/drawing/2014/main" val="2147083615"/>
                  </a:ext>
                </a:extLst>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Tilt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Risk Premium</a:t>
            </a:r>
            <a:endParaRPr sz="3600" b="1" i="0" u="none" strike="noStrike" cap="none" dirty="0">
              <a:solidFill>
                <a:srgbClr val="007FA3"/>
              </a:solidFill>
              <a:latin typeface="+mj-lt"/>
              <a:ea typeface="Arial"/>
              <a:cs typeface="Arial"/>
              <a:sym typeface="Arial"/>
            </a:endParaRPr>
          </a:p>
        </p:txBody>
      </p:sp>
      <p:sp>
        <p:nvSpPr>
          <p:cNvPr id="688" name="Text placeholder 2"/>
          <p:cNvSpPr txBox="1">
            <a:spLocks noGrp="1"/>
          </p:cNvSpPr>
          <p:nvPr>
            <p:ph type="body" idx="1"/>
          </p:nvPr>
        </p:nvSpPr>
        <p:spPr>
          <a:xfrm>
            <a:off x="457200" y="1600202"/>
            <a:ext cx="8229600" cy="947200"/>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rgbClr val="007FA3"/>
              </a:buClr>
              <a:buSzPct val="100000"/>
              <a:buFont typeface="Arial"/>
              <a:buChar char="•"/>
            </a:pPr>
            <a:r>
              <a:rPr lang="en-US" sz="1800" b="0" i="0" u="none" strike="noStrike" cap="none" dirty="0">
                <a:solidFill>
                  <a:srgbClr val="000000"/>
                </a:solidFill>
                <a:latin typeface="+mn-lt"/>
                <a:sym typeface="Arial"/>
              </a:rPr>
              <a:t>The </a:t>
            </a:r>
            <a:r>
              <a:rPr lang="en-US" sz="1800" b="1" i="0" u="none" strike="noStrike" cap="none" dirty="0">
                <a:solidFill>
                  <a:srgbClr val="000000"/>
                </a:solidFill>
                <a:latin typeface="+mn-lt"/>
                <a:sym typeface="Arial"/>
              </a:rPr>
              <a:t>risk premium </a:t>
            </a:r>
            <a:r>
              <a:rPr lang="en-US" sz="1800" b="0" i="0" u="none" strike="noStrike" cap="none" dirty="0">
                <a:solidFill>
                  <a:srgbClr val="000000"/>
                </a:solidFill>
                <a:latin typeface="+mn-lt"/>
                <a:sym typeface="Arial"/>
              </a:rPr>
              <a:t>is the amount an individual is willing to forgo to avoid risk.</a:t>
            </a:r>
            <a:endParaRPr sz="1800" dirty="0">
              <a:latin typeface="+mn-lt"/>
            </a:endParaRPr>
          </a:p>
          <a:p>
            <a:pPr marL="255650" marR="0" lvl="0" indent="-255650" algn="l" rtl="0">
              <a:spcAft>
                <a:spcPts val="0"/>
              </a:spcAft>
              <a:buClr>
                <a:srgbClr val="007FA3"/>
              </a:buClr>
              <a:buSzPct val="100000"/>
              <a:buFont typeface="Arial"/>
              <a:buChar char="•"/>
            </a:pPr>
            <a:r>
              <a:rPr lang="en-US" sz="1800" b="0" i="0" u="none" strike="noStrike" cap="none" dirty="0">
                <a:solidFill>
                  <a:srgbClr val="000000"/>
                </a:solidFill>
                <a:latin typeface="+mn-lt"/>
                <a:sym typeface="Arial"/>
              </a:rPr>
              <a:t>For the payoff of $1000, the expected value of taking the gamble is</a:t>
            </a:r>
            <a:endParaRPr sz="1800" b="0" i="0" u="none" strike="noStrike" cap="none" dirty="0">
              <a:solidFill>
                <a:schemeClr val="dk1"/>
              </a:solidFill>
              <a:latin typeface="+mn-lt"/>
              <a:sym typeface="Arial"/>
            </a:endParaRPr>
          </a:p>
        </p:txBody>
      </p:sp>
      <p:graphicFrame>
        <p:nvGraphicFramePr>
          <p:cNvPr id="2" name="Object 1" descr="0.9 times $1,700 + 0.1 times negative $900 = $1,440."/>
          <p:cNvGraphicFramePr>
            <a:graphicFrameLocks noChangeAspect="1"/>
          </p:cNvGraphicFramePr>
          <p:nvPr>
            <p:extLst>
              <p:ext uri="{D42A27DB-BD31-4B8C-83A1-F6EECF244321}">
                <p14:modId xmlns:p14="http://schemas.microsoft.com/office/powerpoint/2010/main" val="2336781421"/>
              </p:ext>
            </p:extLst>
          </p:nvPr>
        </p:nvGraphicFramePr>
        <p:xfrm>
          <a:off x="739142" y="2657477"/>
          <a:ext cx="3579359" cy="409069"/>
        </p:xfrm>
        <a:graphic>
          <a:graphicData uri="http://schemas.openxmlformats.org/presentationml/2006/ole">
            <mc:AlternateContent xmlns:mc="http://schemas.openxmlformats.org/markup-compatibility/2006">
              <mc:Choice xmlns:v="urn:schemas-microsoft-com:vml" Requires="v">
                <p:oleObj spid="_x0000_s12833" name="Equation" r:id="rId4" imgW="2222280" imgH="253800" progId="Equation.DSMT4">
                  <p:embed/>
                </p:oleObj>
              </mc:Choice>
              <mc:Fallback>
                <p:oleObj name="Equation" r:id="rId4" imgW="2222280" imgH="253800" progId="Equation.DSMT4">
                  <p:embed/>
                  <p:pic>
                    <p:nvPicPr>
                      <p:cNvPr id="0" name=""/>
                      <p:cNvPicPr/>
                      <p:nvPr/>
                    </p:nvPicPr>
                    <p:blipFill>
                      <a:blip r:embed="rId5"/>
                      <a:stretch>
                        <a:fillRect/>
                      </a:stretch>
                    </p:blipFill>
                    <p:spPr>
                      <a:xfrm>
                        <a:off x="739142" y="2657477"/>
                        <a:ext cx="3579359" cy="409069"/>
                      </a:xfrm>
                      <a:prstGeom prst="rect">
                        <a:avLst/>
                      </a:prstGeom>
                    </p:spPr>
                  </p:pic>
                </p:oleObj>
              </mc:Fallback>
            </mc:AlternateContent>
          </a:graphicData>
        </a:graphic>
      </p:graphicFrame>
      <p:sp>
        <p:nvSpPr>
          <p:cNvPr id="690" name="Text placeholder 3"/>
          <p:cNvSpPr txBox="1">
            <a:spLocks noGrp="1"/>
          </p:cNvSpPr>
          <p:nvPr>
            <p:ph type="body" idx="2"/>
          </p:nvPr>
        </p:nvSpPr>
        <p:spPr>
          <a:xfrm>
            <a:off x="4497103" y="2684266"/>
            <a:ext cx="3048000" cy="322388"/>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000"/>
              <a:buFont typeface="Arial"/>
              <a:buNone/>
            </a:pPr>
            <a:r>
              <a:rPr lang="en-US" sz="1800" b="0" i="0" u="none" strike="noStrike" cap="none" dirty="0">
                <a:solidFill>
                  <a:schemeClr val="dk1"/>
                </a:solidFill>
                <a:latin typeface="+mn-lt"/>
                <a:sym typeface="Arial"/>
              </a:rPr>
              <a:t>You require a risk premium</a:t>
            </a:r>
            <a:endParaRPr sz="1800" dirty="0">
              <a:latin typeface="+mn-lt"/>
            </a:endParaRPr>
          </a:p>
        </p:txBody>
      </p:sp>
      <p:sp>
        <p:nvSpPr>
          <p:cNvPr id="691" name="Text placeholder 4"/>
          <p:cNvSpPr txBox="1">
            <a:spLocks noGrp="1"/>
          </p:cNvSpPr>
          <p:nvPr>
            <p:ph type="body" idx="3"/>
          </p:nvPr>
        </p:nvSpPr>
        <p:spPr>
          <a:xfrm>
            <a:off x="739142" y="3087792"/>
            <a:ext cx="7924800" cy="59041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000"/>
              <a:buFont typeface="Arial"/>
              <a:buNone/>
            </a:pPr>
            <a:r>
              <a:rPr lang="en-US" sz="1800" b="0" i="0" u="none" strike="noStrike" cap="none" dirty="0">
                <a:solidFill>
                  <a:schemeClr val="dk1"/>
                </a:solidFill>
                <a:latin typeface="+mn-lt"/>
                <a:ea typeface="Arial"/>
                <a:cs typeface="Arial"/>
                <a:sym typeface="Arial"/>
              </a:rPr>
              <a:t>of $1,440 − $1,000 = $440 to feel comfortable enough to risk losing $900 if you take the gamble. Such an individual is </a:t>
            </a:r>
            <a:r>
              <a:rPr lang="en-US" sz="1800" b="1" i="0" u="none" strike="noStrike" cap="none" dirty="0">
                <a:solidFill>
                  <a:schemeClr val="dk1"/>
                </a:solidFill>
                <a:latin typeface="+mn-lt"/>
                <a:ea typeface="Arial"/>
                <a:cs typeface="Arial"/>
                <a:sym typeface="Arial"/>
              </a:rPr>
              <a:t>risk-averse</a:t>
            </a:r>
            <a:r>
              <a:rPr lang="en-US" sz="1800" b="0" i="0" u="none" strike="noStrike" cap="none" dirty="0">
                <a:solidFill>
                  <a:schemeClr val="dk1"/>
                </a:solidFill>
                <a:latin typeface="+mn-lt"/>
                <a:ea typeface="Arial"/>
                <a:cs typeface="Arial"/>
                <a:sym typeface="Arial"/>
              </a:rPr>
              <a:t>.</a:t>
            </a:r>
            <a:endParaRPr sz="1800" b="0" i="0" u="none" strike="noStrike" cap="none" dirty="0">
              <a:solidFill>
                <a:schemeClr val="dk1"/>
              </a:solidFill>
              <a:latin typeface="+mn-lt"/>
              <a:ea typeface="Arial"/>
              <a:cs typeface="Arial"/>
              <a:sym typeface="Arial"/>
            </a:endParaRPr>
          </a:p>
        </p:txBody>
      </p:sp>
      <p:pic>
        <p:nvPicPr>
          <p:cNvPr id="3" name="Picture 2" descr="A table has 7 rows and 5 columns. The columns have the following headings from left to right. Payoff X and Utility U of X, Expected Payoff, Risk Premium, Break even probability. The row entries are as follows. Row 1. $1,700, 1.00. Row 2. $1,000, 0.90, $1,440, $440, 0.73. Row 3. $840, 0.85, $1,310, $470, 0.67. Row 4. $600, 0.80, $1,180, $580, 0.58. Row 5. $400, 0.75, $1,050, $650, 0.50. Row 6. Negative $500, 0.35, $10, $510, 0.15. Row 7. Negative $900, 0.00, blank, blank, blank."/>
          <p:cNvPicPr>
            <a:picLocks noChangeAspect="1"/>
          </p:cNvPicPr>
          <p:nvPr/>
        </p:nvPicPr>
        <p:blipFill>
          <a:blip r:embed="rId6"/>
          <a:stretch>
            <a:fillRect/>
          </a:stretch>
        </p:blipFill>
        <p:spPr>
          <a:xfrm>
            <a:off x="679169" y="3870187"/>
            <a:ext cx="4439381" cy="2216919"/>
          </a:xfrm>
          <a:prstGeom prst="rect">
            <a:avLst/>
          </a:prstGeom>
        </p:spPr>
      </p:pic>
      <p:pic>
        <p:nvPicPr>
          <p:cNvPr id="4" name="Picture 3" descr="A graph titled Risk Averse utility function plots a rising line and a concave down, increasing curve. The horizontal axis ranges from $1,500 to $0 in decrements of $500 and then from $0 to $2,000 in increments of $500. The vertical axis ranges from 0 to 1.2 in increments of 0.2. The rising line labeled, risk neutral utility function rises through ($500, 0.2), ($500, 0.6), ($1,000, 0.7), and ($1,750, 1). The concave down increasing curve rises through ($500, 0.39), ($500, 0.75), ($750, 0.8), ($1,000, 0.9), and ($1750, 1). All values are estimated."/>
          <p:cNvPicPr>
            <a:picLocks noChangeAspect="1"/>
          </p:cNvPicPr>
          <p:nvPr/>
        </p:nvPicPr>
        <p:blipFill>
          <a:blip r:embed="rId7"/>
          <a:stretch>
            <a:fillRect/>
          </a:stretch>
        </p:blipFill>
        <p:spPr>
          <a:xfrm>
            <a:off x="5239020" y="3870187"/>
            <a:ext cx="3255546" cy="2017951"/>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Title 1"/>
          <p:cNvSpPr txBox="1">
            <a:spLocks noGrp="1"/>
          </p:cNvSpPr>
          <p:nvPr>
            <p:ph type="title"/>
          </p:nvPr>
        </p:nvSpPr>
        <p:spPr>
          <a:xfrm>
            <a:off x="457200" y="215372"/>
            <a:ext cx="8051565"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Example Utility Function for </a:t>
            </a:r>
            <a:r>
              <a:rPr lang="en-US" sz="3600" b="1" i="0" u="none" strike="noStrike" cap="none" dirty="0" smtClean="0">
                <a:solidFill>
                  <a:srgbClr val="007FA3"/>
                </a:solidFill>
                <a:latin typeface="+mj-lt"/>
                <a:ea typeface="Arial"/>
                <a:cs typeface="Arial"/>
                <a:sym typeface="Arial"/>
              </a:rPr>
              <a:t>Risk-Takers</a:t>
            </a:r>
            <a:endParaRPr sz="3600" b="1" i="0" u="none" strike="noStrike" cap="none" dirty="0">
              <a:solidFill>
                <a:srgbClr val="007FA3"/>
              </a:solidFill>
              <a:latin typeface="+mj-lt"/>
              <a:ea typeface="Arial"/>
              <a:cs typeface="Arial"/>
              <a:sym typeface="Arial"/>
            </a:endParaRPr>
          </a:p>
        </p:txBody>
      </p:sp>
      <p:sp>
        <p:nvSpPr>
          <p:cNvPr id="699" name="Text placeholder 2"/>
          <p:cNvSpPr txBox="1">
            <a:spLocks noGrp="1"/>
          </p:cNvSpPr>
          <p:nvPr>
            <p:ph type="body" idx="1"/>
          </p:nvPr>
        </p:nvSpPr>
        <p:spPr>
          <a:xfrm>
            <a:off x="457200" y="1600200"/>
            <a:ext cx="5524500" cy="2879203"/>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rgbClr val="007FA3"/>
              </a:buClr>
              <a:buSzPts val="2400"/>
              <a:buFont typeface="Arial"/>
              <a:buChar char="•"/>
            </a:pPr>
            <a:r>
              <a:rPr lang="en-US" sz="2200" b="0" i="0" u="none" strike="noStrike" cap="none" dirty="0">
                <a:solidFill>
                  <a:srgbClr val="000000"/>
                </a:solidFill>
                <a:latin typeface="+mn-lt"/>
                <a:sym typeface="Arial"/>
              </a:rPr>
              <a:t>For the payoff of $1,000, this individual would be indifferent between receiving $1,000 and taking a chance at $1,700 with probability 0.6 and losing $900 with probability 0.4.</a:t>
            </a:r>
            <a:endParaRPr sz="2200" dirty="0">
              <a:latin typeface="+mn-lt"/>
            </a:endParaRPr>
          </a:p>
          <a:p>
            <a:pPr marL="255650" marR="0" lvl="0" indent="-255650" algn="l" rtl="0">
              <a:spcAft>
                <a:spcPts val="0"/>
              </a:spcAft>
              <a:buClr>
                <a:srgbClr val="007FA3"/>
              </a:buClr>
              <a:buSzPts val="2400"/>
              <a:buFont typeface="Arial"/>
              <a:buChar char="•"/>
            </a:pPr>
            <a:r>
              <a:rPr lang="en-US" sz="2200" b="0" i="0" u="none" strike="noStrike" cap="none" dirty="0">
                <a:solidFill>
                  <a:srgbClr val="000000"/>
                </a:solidFill>
                <a:latin typeface="+mn-lt"/>
                <a:sym typeface="Arial"/>
              </a:rPr>
              <a:t>The expected value of this gamble is</a:t>
            </a:r>
            <a:endParaRPr sz="2200" b="0" i="0" u="none" strike="noStrike" cap="none" dirty="0">
              <a:solidFill>
                <a:schemeClr val="dk1"/>
              </a:solidFill>
              <a:latin typeface="+mn-lt"/>
              <a:sym typeface="Arial"/>
            </a:endParaRPr>
          </a:p>
        </p:txBody>
      </p:sp>
      <p:graphicFrame>
        <p:nvGraphicFramePr>
          <p:cNvPr id="7" name="Table 6"/>
          <p:cNvGraphicFramePr>
            <a:graphicFrameLocks noGrp="1"/>
          </p:cNvGraphicFramePr>
          <p:nvPr>
            <p:extLst>
              <p:ext uri="{D42A27DB-BD31-4B8C-83A1-F6EECF244321}">
                <p14:modId xmlns:p14="http://schemas.microsoft.com/office/powerpoint/2010/main" val="3251518646"/>
              </p:ext>
            </p:extLst>
          </p:nvPr>
        </p:nvGraphicFramePr>
        <p:xfrm>
          <a:off x="6335310" y="2094911"/>
          <a:ext cx="2173455" cy="1958180"/>
        </p:xfrm>
        <a:graphic>
          <a:graphicData uri="http://schemas.openxmlformats.org/drawingml/2006/table">
            <a:tbl>
              <a:tblPr firstRow="1" bandRow="1">
                <a:tableStyleId>{5940675A-B579-460E-94D1-54222C63F5DA}</a:tableStyleId>
              </a:tblPr>
              <a:tblGrid>
                <a:gridCol w="761874">
                  <a:extLst>
                    <a:ext uri="{9D8B030D-6E8A-4147-A177-3AD203B41FA5}">
                      <a16:colId xmlns:a16="http://schemas.microsoft.com/office/drawing/2014/main" val="1104604268"/>
                    </a:ext>
                  </a:extLst>
                </a:gridCol>
                <a:gridCol w="1411581">
                  <a:extLst>
                    <a:ext uri="{9D8B030D-6E8A-4147-A177-3AD203B41FA5}">
                      <a16:colId xmlns:a16="http://schemas.microsoft.com/office/drawing/2014/main" val="2330844450"/>
                    </a:ext>
                  </a:extLst>
                </a:gridCol>
              </a:tblGrid>
              <a:tr h="241913">
                <a:tc>
                  <a:txBody>
                    <a:bodyPr/>
                    <a:lstStyle/>
                    <a:p>
                      <a:r>
                        <a:rPr lang="en-US" sz="1000" b="1" dirty="0" smtClean="0"/>
                        <a:t>Payoff, X</a:t>
                      </a:r>
                      <a:endParaRPr lang="en-US" sz="1000" b="1" dirty="0"/>
                    </a:p>
                  </a:txBody>
                  <a:tcPr/>
                </a:tc>
                <a:tc>
                  <a:txBody>
                    <a:bodyPr/>
                    <a:lstStyle/>
                    <a:p>
                      <a:r>
                        <a:rPr lang="en-US" sz="1000" b="1" dirty="0" smtClean="0"/>
                        <a:t>Utility ,U(X)</a:t>
                      </a:r>
                      <a:endParaRPr lang="en-US" sz="1000" b="1" dirty="0"/>
                    </a:p>
                  </a:txBody>
                  <a:tcPr/>
                </a:tc>
                <a:extLst>
                  <a:ext uri="{0D108BD9-81ED-4DB2-BD59-A6C34878D82A}">
                    <a16:rowId xmlns:a16="http://schemas.microsoft.com/office/drawing/2014/main" val="3384437869"/>
                  </a:ext>
                </a:extLst>
              </a:tr>
              <a:tr h="251300">
                <a:tc>
                  <a:txBody>
                    <a:bodyPr/>
                    <a:lstStyle/>
                    <a:p>
                      <a:r>
                        <a:rPr lang="en-US" sz="1000" dirty="0" smtClean="0"/>
                        <a:t>$1,700</a:t>
                      </a:r>
                      <a:endParaRPr lang="en-US" sz="1000" dirty="0"/>
                    </a:p>
                  </a:txBody>
                  <a:tcPr/>
                </a:tc>
                <a:tc>
                  <a:txBody>
                    <a:bodyPr/>
                    <a:lstStyle/>
                    <a:p>
                      <a:r>
                        <a:rPr lang="en-US" sz="1000" dirty="0" smtClean="0"/>
                        <a:t>1.0</a:t>
                      </a:r>
                      <a:endParaRPr lang="en-US" sz="1000" dirty="0"/>
                    </a:p>
                  </a:txBody>
                  <a:tcPr/>
                </a:tc>
                <a:extLst>
                  <a:ext uri="{0D108BD9-81ED-4DB2-BD59-A6C34878D82A}">
                    <a16:rowId xmlns:a16="http://schemas.microsoft.com/office/drawing/2014/main" val="972095853"/>
                  </a:ext>
                </a:extLst>
              </a:tr>
              <a:tr h="241913">
                <a:tc>
                  <a:txBody>
                    <a:bodyPr/>
                    <a:lstStyle/>
                    <a:p>
                      <a:r>
                        <a:rPr lang="en-US" sz="1000" dirty="0" smtClean="0"/>
                        <a:t>$1000</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smtClean="0"/>
                        <a:t>0.6</a:t>
                      </a:r>
                    </a:p>
                  </a:txBody>
                  <a:tcPr/>
                </a:tc>
                <a:extLst>
                  <a:ext uri="{0D108BD9-81ED-4DB2-BD59-A6C34878D82A}">
                    <a16:rowId xmlns:a16="http://schemas.microsoft.com/office/drawing/2014/main" val="2575865137"/>
                  </a:ext>
                </a:extLst>
              </a:tr>
              <a:tr h="241913">
                <a:tc>
                  <a:txBody>
                    <a:bodyPr/>
                    <a:lstStyle/>
                    <a:p>
                      <a:r>
                        <a:rPr lang="en-US" sz="1000" dirty="0" smtClean="0"/>
                        <a:t>$840</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smtClean="0"/>
                        <a:t>0.55</a:t>
                      </a:r>
                    </a:p>
                  </a:txBody>
                  <a:tcPr/>
                </a:tc>
                <a:extLst>
                  <a:ext uri="{0D108BD9-81ED-4DB2-BD59-A6C34878D82A}">
                    <a16:rowId xmlns:a16="http://schemas.microsoft.com/office/drawing/2014/main" val="1077126302"/>
                  </a:ext>
                </a:extLst>
              </a:tr>
              <a:tr h="241913">
                <a:tc>
                  <a:txBody>
                    <a:bodyPr/>
                    <a:lstStyle/>
                    <a:p>
                      <a:r>
                        <a:rPr lang="en-US" sz="1000" dirty="0" smtClean="0"/>
                        <a:t>$600</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smtClean="0"/>
                        <a:t>0.45</a:t>
                      </a:r>
                    </a:p>
                  </a:txBody>
                  <a:tcPr/>
                </a:tc>
                <a:extLst>
                  <a:ext uri="{0D108BD9-81ED-4DB2-BD59-A6C34878D82A}">
                    <a16:rowId xmlns:a16="http://schemas.microsoft.com/office/drawing/2014/main" val="2596340855"/>
                  </a:ext>
                </a:extLst>
              </a:tr>
              <a:tr h="241913">
                <a:tc>
                  <a:txBody>
                    <a:bodyPr/>
                    <a:lstStyle/>
                    <a:p>
                      <a:r>
                        <a:rPr lang="en-US" sz="1000" dirty="0" smtClean="0"/>
                        <a:t>$400</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smtClean="0"/>
                        <a:t>0.40</a:t>
                      </a:r>
                    </a:p>
                  </a:txBody>
                  <a:tcPr/>
                </a:tc>
                <a:extLst>
                  <a:ext uri="{0D108BD9-81ED-4DB2-BD59-A6C34878D82A}">
                    <a16:rowId xmlns:a16="http://schemas.microsoft.com/office/drawing/2014/main" val="2786472220"/>
                  </a:ext>
                </a:extLst>
              </a:tr>
              <a:tr h="241913">
                <a:tc>
                  <a:txBody>
                    <a:bodyPr/>
                    <a:lstStyle/>
                    <a:p>
                      <a:r>
                        <a:rPr lang="en-US" sz="1000" b="0" i="0" u="none" strike="noStrike" dirty="0" smtClean="0">
                          <a:solidFill>
                            <a:schemeClr val="dk1"/>
                          </a:solidFill>
                          <a:latin typeface="+mn-lt"/>
                          <a:ea typeface="Arial"/>
                          <a:cs typeface="Arial"/>
                          <a:sym typeface="Arial"/>
                        </a:rPr>
                        <a:t>−</a:t>
                      </a:r>
                      <a:r>
                        <a:rPr lang="en-US" sz="1000" dirty="0" smtClean="0"/>
                        <a:t>$500</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smtClean="0"/>
                        <a:t>0.1</a:t>
                      </a:r>
                    </a:p>
                  </a:txBody>
                  <a:tcPr/>
                </a:tc>
                <a:extLst>
                  <a:ext uri="{0D108BD9-81ED-4DB2-BD59-A6C34878D82A}">
                    <a16:rowId xmlns:a16="http://schemas.microsoft.com/office/drawing/2014/main" val="2162046832"/>
                  </a:ext>
                </a:extLst>
              </a:tr>
              <a:tr h="241913">
                <a:tc>
                  <a:txBody>
                    <a:bodyPr/>
                    <a:lstStyle/>
                    <a:p>
                      <a:r>
                        <a:rPr lang="en-US" sz="1000" b="0" i="0" u="none" strike="noStrike" dirty="0" smtClean="0">
                          <a:solidFill>
                            <a:schemeClr val="dk1"/>
                          </a:solidFill>
                          <a:latin typeface="+mn-lt"/>
                          <a:ea typeface="Arial"/>
                          <a:cs typeface="Arial"/>
                          <a:sym typeface="Arial"/>
                        </a:rPr>
                        <a:t>−</a:t>
                      </a:r>
                      <a:r>
                        <a:rPr lang="en-US" sz="1000" dirty="0" smtClean="0"/>
                        <a:t>$900</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smtClean="0"/>
                        <a:t>0.0</a:t>
                      </a:r>
                    </a:p>
                  </a:txBody>
                  <a:tcPr/>
                </a:tc>
                <a:extLst>
                  <a:ext uri="{0D108BD9-81ED-4DB2-BD59-A6C34878D82A}">
                    <a16:rowId xmlns:a16="http://schemas.microsoft.com/office/drawing/2014/main" val="2147083615"/>
                  </a:ext>
                </a:extLst>
              </a:tr>
            </a:tbl>
          </a:graphicData>
        </a:graphic>
      </p:graphicFrame>
      <p:graphicFrame>
        <p:nvGraphicFramePr>
          <p:cNvPr id="3" name="Object 2" descr="0.6 times $1,700 + 0.4 times negative $900 = $660"/>
          <p:cNvGraphicFramePr>
            <a:graphicFrameLocks noChangeAspect="1"/>
          </p:cNvGraphicFramePr>
          <p:nvPr>
            <p:extLst>
              <p:ext uri="{D42A27DB-BD31-4B8C-83A1-F6EECF244321}">
                <p14:modId xmlns:p14="http://schemas.microsoft.com/office/powerpoint/2010/main" val="962661585"/>
              </p:ext>
            </p:extLst>
          </p:nvPr>
        </p:nvGraphicFramePr>
        <p:xfrm>
          <a:off x="685800" y="4684592"/>
          <a:ext cx="3049428" cy="371881"/>
        </p:xfrm>
        <a:graphic>
          <a:graphicData uri="http://schemas.openxmlformats.org/presentationml/2006/ole">
            <mc:AlternateContent xmlns:mc="http://schemas.openxmlformats.org/markup-compatibility/2006">
              <mc:Choice xmlns:v="urn:schemas-microsoft-com:vml" Requires="v">
                <p:oleObj spid="_x0000_s13848" name="Equation" r:id="rId4" imgW="2082600" imgH="253800" progId="Equation.DSMT4">
                  <p:embed/>
                </p:oleObj>
              </mc:Choice>
              <mc:Fallback>
                <p:oleObj name="Equation" r:id="rId4" imgW="2082600" imgH="253800" progId="Equation.DSMT4">
                  <p:embed/>
                  <p:pic>
                    <p:nvPicPr>
                      <p:cNvPr id="0" name=""/>
                      <p:cNvPicPr/>
                      <p:nvPr/>
                    </p:nvPicPr>
                    <p:blipFill>
                      <a:blip r:embed="rId5"/>
                      <a:stretch>
                        <a:fillRect/>
                      </a:stretch>
                    </p:blipFill>
                    <p:spPr>
                      <a:xfrm>
                        <a:off x="685800" y="4684592"/>
                        <a:ext cx="3049428" cy="371881"/>
                      </a:xfrm>
                      <a:prstGeom prst="rect">
                        <a:avLst/>
                      </a:prstGeom>
                    </p:spPr>
                  </p:pic>
                </p:oleObj>
              </mc:Fallback>
            </mc:AlternateContent>
          </a:graphicData>
        </a:graphic>
      </p:graphicFrame>
      <p:sp>
        <p:nvSpPr>
          <p:cNvPr id="701" name="Text placeholder 3"/>
          <p:cNvSpPr txBox="1">
            <a:spLocks noGrp="1"/>
          </p:cNvSpPr>
          <p:nvPr>
            <p:ph type="body" idx="2"/>
          </p:nvPr>
        </p:nvSpPr>
        <p:spPr>
          <a:xfrm>
            <a:off x="457200" y="5261662"/>
            <a:ext cx="8234855" cy="934915"/>
          </a:xfrm>
          <a:prstGeom prst="rect">
            <a:avLst/>
          </a:prstGeom>
          <a:noFill/>
          <a:ln>
            <a:noFill/>
          </a:ln>
        </p:spPr>
        <p:txBody>
          <a:bodyPr spcFirstLastPara="1" wrap="square" lIns="0" tIns="0" rIns="0" bIns="0" anchor="t" anchorCtr="0">
            <a:noAutofit/>
          </a:bodyPr>
          <a:lstStyle/>
          <a:p>
            <a:pPr marL="742950" marR="0" lvl="1" indent="-285750" algn="l" rtl="0">
              <a:spcAft>
                <a:spcPts val="0"/>
              </a:spcAft>
              <a:buClr>
                <a:srgbClr val="007FA3"/>
              </a:buClr>
              <a:buSzPct val="100000"/>
              <a:buFont typeface="Arial"/>
              <a:buChar char="–"/>
            </a:pPr>
            <a:r>
              <a:rPr lang="en-US" sz="2200" b="0" i="0" u="none" strike="noStrike" cap="none" dirty="0">
                <a:solidFill>
                  <a:schemeClr val="dk1"/>
                </a:solidFill>
                <a:latin typeface="+mn-lt"/>
                <a:ea typeface="Arial"/>
                <a:cs typeface="Arial"/>
                <a:sym typeface="Arial"/>
              </a:rPr>
              <a:t>Because this is considerably less than $1,000, the individual is taking a larger risk to try to receive $1,700.</a:t>
            </a:r>
            <a:endParaRPr sz="2200" b="0" i="0" u="none" strike="noStrike" cap="none" dirty="0">
              <a:solidFill>
                <a:schemeClr val="dk1"/>
              </a:solidFill>
              <a:latin typeface="+mn-lt"/>
              <a:ea typeface="Arial"/>
              <a:cs typeface="Arial"/>
              <a:sym typeface="Aria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Title 1" descr="A table has 3 rows and 5 columns. The columns have the following headings from left to right. Decision or Event, Rates rise, Rates stable, Rates fall, and Average utility. The row entries are as follows. Row 1. Bank C D, 0.75, 0.75, 0.75, 0.75. Row 2. Bond fund, 0.35, 0.85, 0.9, 0.70. Row 3. Stock fund, 0, 0.80, 1.0, 0.60. An arrow points toward the first row."/>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Using Utility Functions in Decision Analysis</a:t>
            </a:r>
            <a:endParaRPr sz="3600" b="1" i="0" u="none" strike="noStrike" cap="none" dirty="0">
              <a:solidFill>
                <a:srgbClr val="007FA3"/>
              </a:solidFill>
              <a:latin typeface="+mj-lt"/>
              <a:ea typeface="Arial"/>
              <a:cs typeface="Arial"/>
              <a:sym typeface="Arial"/>
            </a:endParaRPr>
          </a:p>
        </p:txBody>
      </p:sp>
      <p:sp>
        <p:nvSpPr>
          <p:cNvPr id="708" name="Text placeholder 2" descr="A table has 3 rows and 5 columns. The columns have the following headings from left to right. Decision or Event, Rates rise, Rates stable, Rates fall, and Average utility. The row entries are as follows. Row 1. Bank C D, 0.75, 0.75, 0.75, 0.75. Row 2. Bond fund, 0.35, 0.85, 0.9, 0.70. Row 3. Stock fund, 0, 0.80, 1.0, 0.60. An arrow points toward the first row."/>
          <p:cNvSpPr txBox="1">
            <a:spLocks noGrp="1"/>
          </p:cNvSpPr>
          <p:nvPr>
            <p:ph type="body" idx="1"/>
          </p:nvPr>
        </p:nvSpPr>
        <p:spPr>
          <a:xfrm>
            <a:off x="457200" y="1600201"/>
            <a:ext cx="8229600" cy="1178168"/>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rgbClr val="007FA3"/>
              </a:buClr>
              <a:buSzPts val="2400"/>
              <a:buFont typeface="Arial"/>
              <a:buChar char="•"/>
            </a:pPr>
            <a:r>
              <a:rPr lang="en-US" sz="2400" b="0" i="0" u="none" strike="noStrike" cap="none" dirty="0">
                <a:solidFill>
                  <a:srgbClr val="000000"/>
                </a:solidFill>
                <a:latin typeface="+mn-lt"/>
                <a:sym typeface="Arial"/>
              </a:rPr>
              <a:t>Replace payoffs with utilities.</a:t>
            </a:r>
            <a:endParaRPr sz="2400" dirty="0">
              <a:latin typeface="+mn-lt"/>
            </a:endParaRPr>
          </a:p>
          <a:p>
            <a:pPr marL="255650" marR="0" lvl="0" indent="-255650" algn="l" rtl="0">
              <a:spcAft>
                <a:spcPts val="0"/>
              </a:spcAft>
              <a:buClr>
                <a:srgbClr val="007FA3"/>
              </a:buClr>
              <a:buSzPts val="2400"/>
              <a:buFont typeface="Arial"/>
              <a:buChar char="•"/>
            </a:pPr>
            <a:r>
              <a:rPr lang="en-US" sz="2400" b="0" i="0" u="none" strike="noStrike" cap="none" dirty="0">
                <a:solidFill>
                  <a:srgbClr val="000000"/>
                </a:solidFill>
                <a:latin typeface="+mn-lt"/>
                <a:sym typeface="Arial"/>
              </a:rPr>
              <a:t>Example using average payoff strategy:</a:t>
            </a:r>
            <a:endParaRPr sz="2400" b="0" i="0" u="none" strike="noStrike" cap="none" dirty="0">
              <a:solidFill>
                <a:srgbClr val="000000"/>
              </a:solidFill>
              <a:latin typeface="+mn-lt"/>
              <a:sym typeface="Arial"/>
            </a:endParaRPr>
          </a:p>
        </p:txBody>
      </p:sp>
      <p:pic>
        <p:nvPicPr>
          <p:cNvPr id="2" name="Picture 1" descr="A table has 3 rows and 5 columns. The columns have the following headings from left to right. Decision or Event, Rates rise, Rates stable, Rates fall, and Average utility. The row entries are as follows. Row 1. Bank C D, 0.75, 0.75, 0.75, 0.75. Row 2. Bond fund, 0.35, 0.85, 0.9, 0.70. Row 3. Stock fund, 0, 0.80, 1.0, 0.60. An arrow points toward the first row."/>
          <p:cNvPicPr>
            <a:picLocks noChangeAspect="1"/>
          </p:cNvPicPr>
          <p:nvPr/>
        </p:nvPicPr>
        <p:blipFill>
          <a:blip r:embed="rId3"/>
          <a:stretch>
            <a:fillRect/>
          </a:stretch>
        </p:blipFill>
        <p:spPr>
          <a:xfrm>
            <a:off x="920179" y="2977830"/>
            <a:ext cx="7303641" cy="1511939"/>
          </a:xfrm>
          <a:prstGeom prst="rect">
            <a:avLst/>
          </a:prstGeom>
        </p:spPr>
      </p:pic>
      <p:sp>
        <p:nvSpPr>
          <p:cNvPr id="710" name="Text placeholder 3" descr="A table has 3 rows and 5 columns. The columns have the following headings from left to right. Decision or Event, Rates rise, Rates stable, Rates fall, and Average utility. The row entries are as follows. Row 1. Bank C D, 0.75, 0.75, 0.75, 0.75. Row 2. Bond fund, 0.35, 0.85, 0.9, 0.70. Row 3. Stock fund, 0, 0.80, 1.0, 0.60. An arrow points toward the first row."/>
          <p:cNvSpPr txBox="1">
            <a:spLocks noGrp="1"/>
          </p:cNvSpPr>
          <p:nvPr>
            <p:ph type="body" idx="2"/>
          </p:nvPr>
        </p:nvSpPr>
        <p:spPr>
          <a:xfrm>
            <a:off x="518746" y="4695918"/>
            <a:ext cx="7710854" cy="517919"/>
          </a:xfrm>
          <a:prstGeom prst="rect">
            <a:avLst/>
          </a:prstGeom>
          <a:noFill/>
          <a:ln>
            <a:noFill/>
          </a:ln>
        </p:spPr>
        <p:txBody>
          <a:bodyPr spcFirstLastPara="1" wrap="square" lIns="0" tIns="0" rIns="0" bIns="0" anchor="t" anchorCtr="0">
            <a:noAutofit/>
          </a:bodyPr>
          <a:lstStyle/>
          <a:p>
            <a:pPr marL="742950" marR="0" lvl="1" indent="-285750" algn="l" rtl="0">
              <a:spcAft>
                <a:spcPts val="0"/>
              </a:spcAft>
              <a:buClr>
                <a:srgbClr val="007FA3"/>
              </a:buClr>
              <a:buSzPct val="100000"/>
              <a:buFont typeface="Arial"/>
              <a:buChar char="–"/>
            </a:pPr>
            <a:r>
              <a:rPr lang="en-US" sz="2400" b="0" i="0" u="none" strike="noStrike" cap="none" dirty="0">
                <a:solidFill>
                  <a:srgbClr val="000000"/>
                </a:solidFill>
                <a:latin typeface="+mn-lt"/>
                <a:ea typeface="Arial"/>
                <a:cs typeface="Arial"/>
                <a:sym typeface="Arial"/>
              </a:rPr>
              <a:t>If probabilities are known, find the expected utility.</a:t>
            </a:r>
            <a:endParaRPr sz="2400" b="0" i="0" u="sng" strike="noStrike" cap="none" dirty="0">
              <a:solidFill>
                <a:srgbClr val="000000"/>
              </a:solidFill>
              <a:latin typeface="+mn-lt"/>
              <a:ea typeface="Arial"/>
              <a:cs typeface="Arial"/>
              <a:sym typeface="Aria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Exponential Utility Functions</a:t>
            </a:r>
            <a:endParaRPr sz="3600" b="1" i="0" u="none" strike="noStrike" cap="none" dirty="0">
              <a:solidFill>
                <a:srgbClr val="007FA3"/>
              </a:solidFill>
              <a:latin typeface="+mj-lt"/>
              <a:ea typeface="Arial"/>
              <a:cs typeface="Arial"/>
              <a:sym typeface="Arial"/>
            </a:endParaRPr>
          </a:p>
        </p:txBody>
      </p:sp>
      <p:sp>
        <p:nvSpPr>
          <p:cNvPr id="716" name="Text placeholder 2"/>
          <p:cNvSpPr txBox="1">
            <a:spLocks noGrp="1"/>
          </p:cNvSpPr>
          <p:nvPr>
            <p:ph type="body" idx="1"/>
          </p:nvPr>
        </p:nvSpPr>
        <p:spPr>
          <a:xfrm>
            <a:off x="457200" y="1600201"/>
            <a:ext cx="8229600" cy="931057"/>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rgbClr val="007FA3"/>
              </a:buClr>
              <a:buSzPts val="2400"/>
              <a:buFont typeface="Arial"/>
              <a:buChar char="•"/>
            </a:pPr>
            <a:r>
              <a:rPr lang="en-US" sz="2400" b="0" i="0" u="none" strike="noStrike" cap="none" dirty="0">
                <a:solidFill>
                  <a:srgbClr val="000000"/>
                </a:solidFill>
                <a:latin typeface="+mn-lt"/>
                <a:ea typeface="Arial"/>
                <a:cs typeface="Arial"/>
                <a:sym typeface="Arial"/>
              </a:rPr>
              <a:t>An exponential utility function approximates those of risk-averse individuals:</a:t>
            </a:r>
            <a:endParaRPr sz="2400" b="0" i="0" u="none" strike="noStrike" cap="none" dirty="0">
              <a:solidFill>
                <a:srgbClr val="000000"/>
              </a:solidFill>
              <a:latin typeface="+mn-lt"/>
              <a:ea typeface="Arial"/>
              <a:cs typeface="Arial"/>
              <a:sym typeface="Arial"/>
            </a:endParaRPr>
          </a:p>
        </p:txBody>
      </p:sp>
      <p:graphicFrame>
        <p:nvGraphicFramePr>
          <p:cNvPr id="3" name="Object 2" descr="U of x = 1 minus e to the power of negative start fraction x over R end fraction"/>
          <p:cNvGraphicFramePr>
            <a:graphicFrameLocks noChangeAspect="1"/>
          </p:cNvGraphicFramePr>
          <p:nvPr>
            <p:extLst>
              <p:ext uri="{D42A27DB-BD31-4B8C-83A1-F6EECF244321}">
                <p14:modId xmlns:p14="http://schemas.microsoft.com/office/powerpoint/2010/main" val="3362075253"/>
              </p:ext>
            </p:extLst>
          </p:nvPr>
        </p:nvGraphicFramePr>
        <p:xfrm>
          <a:off x="3041253" y="2610184"/>
          <a:ext cx="1217066" cy="473304"/>
        </p:xfrm>
        <a:graphic>
          <a:graphicData uri="http://schemas.openxmlformats.org/presentationml/2006/ole">
            <mc:AlternateContent xmlns:mc="http://schemas.openxmlformats.org/markup-compatibility/2006">
              <mc:Choice xmlns:v="urn:schemas-microsoft-com:vml" Requires="v">
                <p:oleObj spid="_x0000_s14845" name="Equation" r:id="rId4" imgW="914400" imgH="355320" progId="Equation.DSMT4">
                  <p:embed/>
                </p:oleObj>
              </mc:Choice>
              <mc:Fallback>
                <p:oleObj name="Equation" r:id="rId4" imgW="914400" imgH="355320" progId="Equation.DSMT4">
                  <p:embed/>
                  <p:pic>
                    <p:nvPicPr>
                      <p:cNvPr id="0" name=""/>
                      <p:cNvPicPr/>
                      <p:nvPr/>
                    </p:nvPicPr>
                    <p:blipFill>
                      <a:blip r:embed="rId5"/>
                      <a:stretch>
                        <a:fillRect/>
                      </a:stretch>
                    </p:blipFill>
                    <p:spPr>
                      <a:xfrm>
                        <a:off x="3041253" y="2610184"/>
                        <a:ext cx="1217066" cy="473304"/>
                      </a:xfrm>
                      <a:prstGeom prst="rect">
                        <a:avLst/>
                      </a:prstGeom>
                    </p:spPr>
                  </p:pic>
                </p:oleObj>
              </mc:Fallback>
            </mc:AlternateContent>
          </a:graphicData>
        </a:graphic>
      </p:graphicFrame>
      <p:sp>
        <p:nvSpPr>
          <p:cNvPr id="718" name="Text placeholder 3"/>
          <p:cNvSpPr txBox="1">
            <a:spLocks noGrp="1"/>
          </p:cNvSpPr>
          <p:nvPr>
            <p:ph type="body" idx="2"/>
          </p:nvPr>
        </p:nvSpPr>
        <p:spPr>
          <a:xfrm>
            <a:off x="457200" y="3162415"/>
            <a:ext cx="8229600" cy="1321662"/>
          </a:xfrm>
          <a:prstGeom prst="rect">
            <a:avLst/>
          </a:prstGeom>
          <a:noFill/>
          <a:ln>
            <a:noFill/>
          </a:ln>
        </p:spPr>
        <p:txBody>
          <a:bodyPr spcFirstLastPara="1" wrap="square" lIns="0" tIns="0" rIns="0" bIns="0" anchor="t" anchorCtr="0">
            <a:noAutofit/>
          </a:bodyPr>
          <a:lstStyle/>
          <a:p>
            <a:pPr marL="741553" marR="0" lvl="1" indent="-284353" algn="l" rtl="0">
              <a:spcAft>
                <a:spcPts val="0"/>
              </a:spcAft>
              <a:buClr>
                <a:srgbClr val="007FA3"/>
              </a:buClr>
              <a:buSzPts val="2400"/>
              <a:buFont typeface="Arial"/>
              <a:buChar char="–"/>
            </a:pPr>
            <a:r>
              <a:rPr lang="en-US" sz="2400" b="0" i="1" u="none" strike="noStrike" cap="none" dirty="0">
                <a:solidFill>
                  <a:srgbClr val="000000"/>
                </a:solidFill>
                <a:latin typeface="+mn-lt"/>
                <a:sym typeface="Arial"/>
              </a:rPr>
              <a:t>R</a:t>
            </a:r>
            <a:r>
              <a:rPr lang="en-US" sz="2400" b="0" i="0" u="none" strike="noStrike" cap="none" dirty="0">
                <a:solidFill>
                  <a:srgbClr val="000000"/>
                </a:solidFill>
                <a:latin typeface="+mn-lt"/>
                <a:sym typeface="Arial"/>
              </a:rPr>
              <a:t> is a shape parameter indicative of risk tolerance.</a:t>
            </a:r>
            <a:endParaRPr sz="2400" dirty="0">
              <a:latin typeface="+mn-lt"/>
            </a:endParaRPr>
          </a:p>
          <a:p>
            <a:pPr marL="741553" marR="0" lvl="1" indent="-284353" algn="l" rtl="0">
              <a:spcAft>
                <a:spcPts val="0"/>
              </a:spcAft>
              <a:buClr>
                <a:srgbClr val="007FA3"/>
              </a:buClr>
              <a:buSzPts val="2400"/>
              <a:buFont typeface="Arial"/>
              <a:buChar char="–"/>
            </a:pPr>
            <a:r>
              <a:rPr lang="en-US" sz="2400" b="0" i="0" u="none" strike="noStrike" cap="none" dirty="0">
                <a:solidFill>
                  <a:srgbClr val="000000"/>
                </a:solidFill>
                <a:latin typeface="+mn-lt"/>
                <a:sym typeface="Arial"/>
              </a:rPr>
              <a:t>Smaller values of </a:t>
            </a:r>
            <a:r>
              <a:rPr lang="en-US" sz="2400" b="0" i="1" u="none" strike="noStrike" cap="none" dirty="0">
                <a:solidFill>
                  <a:srgbClr val="000000"/>
                </a:solidFill>
                <a:latin typeface="+mn-lt"/>
                <a:sym typeface="Arial"/>
              </a:rPr>
              <a:t>R</a:t>
            </a:r>
            <a:r>
              <a:rPr lang="en-US" sz="2400" b="0" i="0" u="none" strike="noStrike" cap="none" dirty="0">
                <a:solidFill>
                  <a:srgbClr val="000000"/>
                </a:solidFill>
                <a:latin typeface="+mn-lt"/>
                <a:sym typeface="Arial"/>
              </a:rPr>
              <a:t> result in a more concave shape and are more risk averse.</a:t>
            </a:r>
            <a:endParaRPr sz="2400" b="0" i="0" u="none" strike="noStrike" cap="none" dirty="0">
              <a:solidFill>
                <a:srgbClr val="000000"/>
              </a:solidFill>
              <a:latin typeface="+mn-lt"/>
              <a:sym typeface="Arial"/>
            </a:endParaRPr>
          </a:p>
        </p:txBody>
      </p:sp>
      <p:pic>
        <p:nvPicPr>
          <p:cNvPr id="2" name="Picture 1" descr="A graph titled Exponential Utility functions plots three concave down, increasing curves. The horizontal axis ranges from 0 to 3.5 in increments of 0.5, and the vertical axis ranges from 0 to 1 in increments of 0.2. The first curve rises through (0, 0), (0.5, 0.2), (1, 0.4), (1.5, 0.5), (1.75, 0.6), (2, 0.6), (2.25, 0.65), (2.5, 0.7), and (3, 0.8). The second curve rises through (0.25, 0.2), (0.5, 0.4), (1, 0.6), (1.5, 0.8), (2, 0.83), (2.5, 0.9), (3, 0.99). The third curve rises through (0.25, 0.4), (0.5, 0.6), (1, 0.85), (1.25, 0.9), (1.5, 0.95), (2, 0.98), (2.5, 1), and (3.5, 1). For the first, second, and third curves, the shape parameters are 2, 1, and 0.5 respectively. All values are estimated."/>
          <p:cNvPicPr>
            <a:picLocks noChangeAspect="1"/>
          </p:cNvPicPr>
          <p:nvPr/>
        </p:nvPicPr>
        <p:blipFill>
          <a:blip r:embed="rId6"/>
          <a:stretch>
            <a:fillRect/>
          </a:stretch>
        </p:blipFill>
        <p:spPr>
          <a:xfrm>
            <a:off x="2910701" y="4580322"/>
            <a:ext cx="2215254" cy="1578160"/>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Estimating the Value of </a:t>
            </a:r>
            <a:r>
              <a:rPr lang="en-US" sz="3600" b="1" i="1" u="none" strike="noStrike" cap="none" dirty="0">
                <a:solidFill>
                  <a:srgbClr val="007FA3"/>
                </a:solidFill>
                <a:latin typeface="+mj-lt"/>
                <a:ea typeface="Arial"/>
                <a:cs typeface="Arial"/>
                <a:sym typeface="Arial"/>
              </a:rPr>
              <a:t>R</a:t>
            </a:r>
            <a:endParaRPr sz="3600" b="1" i="1" u="none" strike="noStrike" cap="none" dirty="0">
              <a:solidFill>
                <a:srgbClr val="007FA3"/>
              </a:solidFill>
              <a:latin typeface="+mj-lt"/>
              <a:ea typeface="Arial"/>
              <a:cs typeface="Arial"/>
              <a:sym typeface="Arial"/>
            </a:endParaRPr>
          </a:p>
        </p:txBody>
      </p:sp>
      <p:sp>
        <p:nvSpPr>
          <p:cNvPr id="725" name="Text placeholder 2"/>
          <p:cNvSpPr txBox="1">
            <a:spLocks noGrp="1"/>
          </p:cNvSpPr>
          <p:nvPr>
            <p:ph type="body" idx="1"/>
          </p:nvPr>
        </p:nvSpPr>
        <p:spPr>
          <a:xfrm>
            <a:off x="457200" y="1600200"/>
            <a:ext cx="8229600" cy="947359"/>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rgbClr val="007FA3"/>
              </a:buClr>
              <a:buSzPts val="2400"/>
              <a:buFont typeface="Arial"/>
              <a:buChar char="•"/>
            </a:pPr>
            <a:r>
              <a:rPr lang="en-US" sz="2400" b="0" i="0" u="none" strike="noStrike" cap="none" dirty="0">
                <a:solidFill>
                  <a:srgbClr val="000000"/>
                </a:solidFill>
                <a:latin typeface="+mn-lt"/>
                <a:ea typeface="Arial"/>
                <a:cs typeface="Arial"/>
                <a:sym typeface="Arial"/>
              </a:rPr>
              <a:t>Find the maximum payoff $</a:t>
            </a:r>
            <a:r>
              <a:rPr lang="en-US" sz="2400" b="0" i="1" u="none" strike="noStrike" cap="none" dirty="0">
                <a:solidFill>
                  <a:srgbClr val="000000"/>
                </a:solidFill>
                <a:latin typeface="+mn-lt"/>
                <a:ea typeface="Arial"/>
                <a:cs typeface="Arial"/>
                <a:sym typeface="Arial"/>
              </a:rPr>
              <a:t>R</a:t>
            </a:r>
            <a:r>
              <a:rPr lang="en-US" sz="2400" b="0" i="0" u="none" strike="noStrike" cap="none" dirty="0">
                <a:solidFill>
                  <a:srgbClr val="000000"/>
                </a:solidFill>
                <a:latin typeface="+mn-lt"/>
                <a:ea typeface="Arial"/>
                <a:cs typeface="Arial"/>
                <a:sym typeface="Arial"/>
              </a:rPr>
              <a:t> for which the decision maker believes that taking a chance to win $</a:t>
            </a:r>
            <a:r>
              <a:rPr lang="en-US" sz="2400" b="0" i="1" u="none" strike="noStrike" cap="none" dirty="0">
                <a:solidFill>
                  <a:srgbClr val="000000"/>
                </a:solidFill>
                <a:latin typeface="+mn-lt"/>
                <a:ea typeface="Arial"/>
                <a:cs typeface="Arial"/>
                <a:sym typeface="Arial"/>
              </a:rPr>
              <a:t>R</a:t>
            </a:r>
            <a:r>
              <a:rPr lang="en-US" sz="2400" b="0" i="0" u="none" strike="noStrike" cap="none" dirty="0">
                <a:solidFill>
                  <a:srgbClr val="000000"/>
                </a:solidFill>
                <a:latin typeface="+mn-lt"/>
                <a:ea typeface="Arial"/>
                <a:cs typeface="Arial"/>
                <a:sym typeface="Arial"/>
              </a:rPr>
              <a:t> is</a:t>
            </a:r>
            <a:endParaRPr sz="2400" b="0" i="0" u="none" strike="noStrike" cap="none" dirty="0">
              <a:solidFill>
                <a:srgbClr val="000000"/>
              </a:solidFill>
              <a:latin typeface="+mn-lt"/>
              <a:ea typeface="Arial"/>
              <a:cs typeface="Arial"/>
              <a:sym typeface="Arial"/>
            </a:endParaRPr>
          </a:p>
        </p:txBody>
      </p:sp>
      <p:sp>
        <p:nvSpPr>
          <p:cNvPr id="726" name="Text placeholder 3"/>
          <p:cNvSpPr txBox="1">
            <a:spLocks noGrp="1"/>
          </p:cNvSpPr>
          <p:nvPr>
            <p:ph type="body" idx="2"/>
          </p:nvPr>
        </p:nvSpPr>
        <p:spPr>
          <a:xfrm>
            <a:off x="685800" y="2835106"/>
            <a:ext cx="2872386" cy="441595"/>
          </a:xfrm>
          <a:prstGeom prst="rect">
            <a:avLst/>
          </a:prstGeom>
          <a:noFill/>
          <a:ln>
            <a:noFill/>
          </a:ln>
        </p:spPr>
        <p:txBody>
          <a:bodyPr spcFirstLastPara="1" wrap="square" lIns="0" tIns="0" rIns="0" bIns="0" anchor="b" anchorCtr="0">
            <a:noAutofit/>
          </a:bodyPr>
          <a:lstStyle/>
          <a:p>
            <a:pPr marL="0" marR="0" lvl="0" indent="0" algn="l" rtl="0">
              <a:spcAft>
                <a:spcPts val="0"/>
              </a:spcAft>
              <a:buClr>
                <a:srgbClr val="007FA3"/>
              </a:buClr>
              <a:buSzPts val="2700"/>
              <a:buFont typeface="Arial"/>
              <a:buNone/>
            </a:pPr>
            <a:r>
              <a:rPr lang="en-US" sz="2400" b="0" i="0" u="none" strike="noStrike" cap="none" dirty="0">
                <a:solidFill>
                  <a:srgbClr val="000000"/>
                </a:solidFill>
                <a:latin typeface="+mn-lt"/>
                <a:ea typeface="Arial"/>
                <a:cs typeface="Arial"/>
                <a:sym typeface="Arial"/>
              </a:rPr>
              <a:t>equivalent to losing</a:t>
            </a:r>
            <a:endParaRPr sz="2400" b="0" i="0" u="none" strike="noStrike" cap="none" dirty="0">
              <a:solidFill>
                <a:schemeClr val="dk1"/>
              </a:solidFill>
              <a:latin typeface="+mn-lt"/>
              <a:ea typeface="Arial"/>
              <a:cs typeface="Arial"/>
              <a:sym typeface="Arial"/>
            </a:endParaRPr>
          </a:p>
        </p:txBody>
      </p:sp>
      <p:graphicFrame>
        <p:nvGraphicFramePr>
          <p:cNvPr id="2" name="Object 1" descr="$ start fraction R over 2 end fraction."/>
          <p:cNvGraphicFramePr>
            <a:graphicFrameLocks noChangeAspect="1"/>
          </p:cNvGraphicFramePr>
          <p:nvPr>
            <p:extLst>
              <p:ext uri="{D42A27DB-BD31-4B8C-83A1-F6EECF244321}">
                <p14:modId xmlns:p14="http://schemas.microsoft.com/office/powerpoint/2010/main" val="269266051"/>
              </p:ext>
            </p:extLst>
          </p:nvPr>
        </p:nvGraphicFramePr>
        <p:xfrm>
          <a:off x="3647086" y="2752687"/>
          <a:ext cx="405689" cy="524015"/>
        </p:xfrm>
        <a:graphic>
          <a:graphicData uri="http://schemas.openxmlformats.org/presentationml/2006/ole">
            <mc:AlternateContent xmlns:mc="http://schemas.openxmlformats.org/markup-compatibility/2006">
              <mc:Choice xmlns:v="urn:schemas-microsoft-com:vml" Requires="v">
                <p:oleObj spid="_x0000_s15850" name="Equation" r:id="rId4" imgW="304560" imgH="393480" progId="Equation.DSMT4">
                  <p:embed/>
                </p:oleObj>
              </mc:Choice>
              <mc:Fallback>
                <p:oleObj name="Equation" r:id="rId4" imgW="304560" imgH="393480" progId="Equation.DSMT4">
                  <p:embed/>
                  <p:pic>
                    <p:nvPicPr>
                      <p:cNvPr id="0" name=""/>
                      <p:cNvPicPr/>
                      <p:nvPr/>
                    </p:nvPicPr>
                    <p:blipFill>
                      <a:blip r:embed="rId5"/>
                      <a:stretch>
                        <a:fillRect/>
                      </a:stretch>
                    </p:blipFill>
                    <p:spPr>
                      <a:xfrm>
                        <a:off x="3647086" y="2752687"/>
                        <a:ext cx="405689" cy="524015"/>
                      </a:xfrm>
                      <a:prstGeom prst="rect">
                        <a:avLst/>
                      </a:prstGeom>
                    </p:spPr>
                  </p:pic>
                </p:oleObj>
              </mc:Fallback>
            </mc:AlternateContent>
          </a:graphicData>
        </a:graphic>
      </p:graphicFrame>
      <p:sp>
        <p:nvSpPr>
          <p:cNvPr id="728" name="Text placeholder 4"/>
          <p:cNvSpPr txBox="1">
            <a:spLocks noGrp="1"/>
          </p:cNvSpPr>
          <p:nvPr>
            <p:ph type="body" idx="3"/>
          </p:nvPr>
        </p:nvSpPr>
        <p:spPr>
          <a:xfrm>
            <a:off x="457200" y="3481830"/>
            <a:ext cx="8229600" cy="1530008"/>
          </a:xfrm>
          <a:prstGeom prst="rect">
            <a:avLst/>
          </a:prstGeom>
          <a:noFill/>
          <a:ln>
            <a:noFill/>
          </a:ln>
        </p:spPr>
        <p:txBody>
          <a:bodyPr spcFirstLastPara="1" wrap="square" lIns="0" tIns="0" rIns="0" bIns="0" anchor="t" anchorCtr="0">
            <a:noAutofit/>
          </a:bodyPr>
          <a:lstStyle/>
          <a:p>
            <a:pPr marL="741553" marR="0" lvl="1" indent="-284353" algn="l" rtl="0">
              <a:spcAft>
                <a:spcPts val="0"/>
              </a:spcAft>
              <a:buClr>
                <a:srgbClr val="007FA3"/>
              </a:buClr>
              <a:buSzPts val="2400"/>
              <a:buFont typeface="Arial"/>
              <a:buChar char="–"/>
            </a:pPr>
            <a:r>
              <a:rPr lang="en-US" sz="2400" b="0" i="0" u="none" strike="noStrike" cap="none" dirty="0">
                <a:solidFill>
                  <a:srgbClr val="000000"/>
                </a:solidFill>
                <a:latin typeface="+mn-lt"/>
                <a:sym typeface="Arial"/>
              </a:rPr>
              <a:t>Would you take on a bet of possibly winning $10 versus losing $5?</a:t>
            </a:r>
            <a:endParaRPr sz="2400" dirty="0">
              <a:latin typeface="+mn-lt"/>
            </a:endParaRPr>
          </a:p>
          <a:p>
            <a:pPr marL="741553" marR="0" lvl="1" indent="-284353" algn="l" rtl="0">
              <a:spcAft>
                <a:spcPts val="0"/>
              </a:spcAft>
              <a:buClr>
                <a:srgbClr val="007FA3"/>
              </a:buClr>
              <a:buSzPts val="2400"/>
              <a:buFont typeface="Arial"/>
              <a:buChar char="–"/>
            </a:pPr>
            <a:r>
              <a:rPr lang="en-US" sz="2400" b="0" i="0" u="none" strike="noStrike" cap="none" dirty="0">
                <a:solidFill>
                  <a:srgbClr val="000000"/>
                </a:solidFill>
                <a:latin typeface="+mn-lt"/>
                <a:sym typeface="Arial"/>
              </a:rPr>
              <a:t>How about risking $5,000 to win $10,000?</a:t>
            </a:r>
            <a:endParaRPr sz="2400" b="0" i="0" u="none" strike="noStrike" cap="none" dirty="0">
              <a:solidFill>
                <a:srgbClr val="000000"/>
              </a:solidFill>
              <a:latin typeface="+mn-lt"/>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Example 16.2: Mortgage </a:t>
            </a:r>
            <a:r>
              <a:rPr lang="en-US" sz="3600" b="1" i="0" u="none" strike="noStrike" cap="none" dirty="0" smtClean="0">
                <a:solidFill>
                  <a:srgbClr val="007FA3"/>
                </a:solidFill>
                <a:latin typeface="+mj-lt"/>
                <a:ea typeface="Arial"/>
                <a:cs typeface="Arial"/>
                <a:sym typeface="Arial"/>
              </a:rPr>
              <a:t>Decision </a:t>
            </a:r>
            <a:r>
              <a:rPr lang="en-US" sz="3600" b="1" i="0" u="none" strike="noStrike" cap="none" dirty="0">
                <a:solidFill>
                  <a:srgbClr val="007FA3"/>
                </a:solidFill>
                <a:latin typeface="+mj-lt"/>
                <a:ea typeface="Arial"/>
                <a:cs typeface="Arial"/>
                <a:sym typeface="Arial"/>
              </a:rPr>
              <a:t>with the Aggressive Strategy</a:t>
            </a:r>
            <a:endParaRPr sz="3600" b="1" i="0" u="none" strike="noStrike" cap="none" dirty="0">
              <a:solidFill>
                <a:srgbClr val="007FA3"/>
              </a:solidFill>
              <a:latin typeface="+mj-lt"/>
              <a:ea typeface="Arial"/>
              <a:cs typeface="Arial"/>
              <a:sym typeface="Arial"/>
            </a:endParaRPr>
          </a:p>
        </p:txBody>
      </p:sp>
      <p:sp>
        <p:nvSpPr>
          <p:cNvPr id="280" name="Text placeholder 2"/>
          <p:cNvSpPr txBox="1">
            <a:spLocks noGrp="1"/>
          </p:cNvSpPr>
          <p:nvPr>
            <p:ph type="body" idx="1"/>
          </p:nvPr>
        </p:nvSpPr>
        <p:spPr>
          <a:xfrm>
            <a:off x="457200" y="1600201"/>
            <a:ext cx="8229600" cy="1295400"/>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ct val="100000"/>
              <a:buFont typeface="Arial"/>
              <a:buChar char="•"/>
            </a:pPr>
            <a:r>
              <a:rPr lang="en-US" sz="2400" b="0" i="0" u="none" strike="noStrike" cap="none" dirty="0">
                <a:solidFill>
                  <a:srgbClr val="000000"/>
                </a:solidFill>
                <a:latin typeface="+mn-lt"/>
                <a:ea typeface="Arial"/>
                <a:cs typeface="Arial"/>
                <a:sym typeface="Arial"/>
              </a:rPr>
              <a:t>Determine the lowest payoff (interest cost) for each type of mortgage, and then choose the decision with the smallest value (minimin).</a:t>
            </a:r>
            <a:endParaRPr sz="2400" b="0" i="0" u="none" strike="noStrike" cap="none" dirty="0">
              <a:solidFill>
                <a:srgbClr val="000000"/>
              </a:solidFill>
              <a:latin typeface="+mn-lt"/>
              <a:ea typeface="Arial"/>
              <a:cs typeface="Arial"/>
              <a:sym typeface="Arial"/>
            </a:endParaRPr>
          </a:p>
        </p:txBody>
      </p:sp>
      <p:pic>
        <p:nvPicPr>
          <p:cNvPr id="2" name="Picture 1" descr="The Payoff table has 3 rows and 5 columns. The columns have the following headings from left to right. Decision, Outcome Rates Rise, Outcome Rates Stable, Outcome Rates Fall, and Outcome Best Payoff. The row entries are as follows. Row 1. 1 year A R M, $61,134, $46,443, $40,161, and $40,161. Row 2. 3 year A R M, $56,901, $51,075, $46,721, and $46,721. Row 3. 30 year fixed, $54,658, $54,658, $54,658, and $54,658. $40,161 in the first row and the fifth column is highlighted. An arrow points to the decision entry, 1 year A R M."/>
          <p:cNvPicPr>
            <a:picLocks noChangeAspect="1"/>
          </p:cNvPicPr>
          <p:nvPr/>
        </p:nvPicPr>
        <p:blipFill>
          <a:blip r:embed="rId3"/>
          <a:stretch>
            <a:fillRect/>
          </a:stretch>
        </p:blipFill>
        <p:spPr>
          <a:xfrm>
            <a:off x="859214" y="3868605"/>
            <a:ext cx="7425572" cy="1597290"/>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Example 16.19: Using an Exponential Utility Function</a:t>
            </a:r>
            <a:endParaRPr sz="3600" b="1" i="0" u="none" strike="noStrike" cap="none" dirty="0">
              <a:solidFill>
                <a:srgbClr val="007FA3"/>
              </a:solidFill>
              <a:latin typeface="+mj-lt"/>
              <a:ea typeface="Arial"/>
              <a:cs typeface="Arial"/>
              <a:sym typeface="Arial"/>
            </a:endParaRPr>
          </a:p>
        </p:txBody>
      </p:sp>
      <p:sp>
        <p:nvSpPr>
          <p:cNvPr id="734" name="Text placeholder 2"/>
          <p:cNvSpPr txBox="1">
            <a:spLocks noGrp="1"/>
          </p:cNvSpPr>
          <p:nvPr>
            <p:ph type="body" idx="1"/>
          </p:nvPr>
        </p:nvSpPr>
        <p:spPr>
          <a:xfrm>
            <a:off x="457200" y="1600200"/>
            <a:ext cx="8229600" cy="546100"/>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rgbClr val="2DA2BF"/>
              </a:buClr>
              <a:buSzPts val="2400"/>
              <a:buFont typeface="Arial"/>
              <a:buChar char="•"/>
            </a:pPr>
            <a:r>
              <a:rPr lang="en-US" sz="1800" b="0" i="0" u="none" strike="noStrike" cap="none" dirty="0">
                <a:solidFill>
                  <a:srgbClr val="000000"/>
                </a:solidFill>
                <a:latin typeface="+mn-lt"/>
                <a:ea typeface="Arial"/>
                <a:cs typeface="Arial"/>
                <a:sym typeface="Arial"/>
              </a:rPr>
              <a:t>For the personal investment example, suppose that </a:t>
            </a:r>
            <a:r>
              <a:rPr lang="en-US" sz="1800" b="0" i="1" u="none" strike="noStrike" cap="none" dirty="0">
                <a:solidFill>
                  <a:srgbClr val="000000"/>
                </a:solidFill>
                <a:latin typeface="+mn-lt"/>
                <a:ea typeface="Arial"/>
                <a:cs typeface="Arial"/>
                <a:sym typeface="Arial"/>
              </a:rPr>
              <a:t>R</a:t>
            </a:r>
            <a:r>
              <a:rPr lang="en-US" sz="1800" b="0" i="0" u="none" strike="noStrike" cap="none" dirty="0">
                <a:solidFill>
                  <a:srgbClr val="000000"/>
                </a:solidFill>
                <a:latin typeface="+mn-lt"/>
                <a:ea typeface="Arial"/>
                <a:cs typeface="Arial"/>
                <a:sym typeface="Arial"/>
              </a:rPr>
              <a:t> = $400.</a:t>
            </a:r>
            <a:endParaRPr sz="1800" b="0" i="0" u="none" strike="noStrike" cap="none" dirty="0">
              <a:solidFill>
                <a:srgbClr val="000000"/>
              </a:solidFill>
              <a:latin typeface="+mn-lt"/>
              <a:ea typeface="Arial"/>
              <a:cs typeface="Arial"/>
              <a:sym typeface="Arial"/>
            </a:endParaRPr>
          </a:p>
        </p:txBody>
      </p:sp>
      <p:sp>
        <p:nvSpPr>
          <p:cNvPr id="735" name="Text placeholder 3"/>
          <p:cNvSpPr txBox="1">
            <a:spLocks noGrp="1"/>
          </p:cNvSpPr>
          <p:nvPr>
            <p:ph type="body" idx="2"/>
          </p:nvPr>
        </p:nvSpPr>
        <p:spPr>
          <a:xfrm>
            <a:off x="457200" y="2410644"/>
            <a:ext cx="762000" cy="474789"/>
          </a:xfrm>
          <a:prstGeom prst="rect">
            <a:avLst/>
          </a:prstGeom>
          <a:noFill/>
          <a:ln>
            <a:noFill/>
          </a:ln>
        </p:spPr>
        <p:txBody>
          <a:bodyPr spcFirstLastPara="1" wrap="square" lIns="0" tIns="0" rIns="0" bIns="0" anchor="t" anchorCtr="0">
            <a:noAutofit/>
          </a:bodyPr>
          <a:lstStyle/>
          <a:p>
            <a:pPr marL="742950" marR="0" lvl="1" indent="-285750" algn="l" rtl="0">
              <a:spcAft>
                <a:spcPts val="0"/>
              </a:spcAft>
              <a:buClr>
                <a:srgbClr val="007FA3"/>
              </a:buClr>
              <a:buSzPct val="100000"/>
              <a:buFont typeface="Arial"/>
              <a:buChar char="–"/>
            </a:pPr>
            <a:r>
              <a:rPr lang="en-US" sz="1800" b="0" i="0" u="none" strike="noStrike" cap="none" dirty="0">
                <a:solidFill>
                  <a:schemeClr val="dk1"/>
                </a:solidFill>
                <a:latin typeface="+mn-lt"/>
                <a:sym typeface="Arial"/>
              </a:rPr>
              <a:t> </a:t>
            </a:r>
            <a:endParaRPr sz="1800" dirty="0">
              <a:latin typeface="+mn-lt"/>
            </a:endParaRPr>
          </a:p>
        </p:txBody>
      </p:sp>
      <p:graphicFrame>
        <p:nvGraphicFramePr>
          <p:cNvPr id="4" name="Object 3" descr="U of X = 1 minus e to the power of negative start fraction X over 400 end fraction"/>
          <p:cNvGraphicFramePr>
            <a:graphicFrameLocks noChangeAspect="1"/>
          </p:cNvGraphicFramePr>
          <p:nvPr>
            <p:extLst>
              <p:ext uri="{D42A27DB-BD31-4B8C-83A1-F6EECF244321}">
                <p14:modId xmlns:p14="http://schemas.microsoft.com/office/powerpoint/2010/main" val="273072985"/>
              </p:ext>
            </p:extLst>
          </p:nvPr>
        </p:nvGraphicFramePr>
        <p:xfrm>
          <a:off x="1526928" y="2442326"/>
          <a:ext cx="1386103" cy="473304"/>
        </p:xfrm>
        <a:graphic>
          <a:graphicData uri="http://schemas.openxmlformats.org/presentationml/2006/ole">
            <mc:AlternateContent xmlns:mc="http://schemas.openxmlformats.org/markup-compatibility/2006">
              <mc:Choice xmlns:v="urn:schemas-microsoft-com:vml" Requires="v">
                <p:oleObj spid="_x0000_s17886" name="Equation" r:id="rId4" imgW="1041120" imgH="355320" progId="Equation.DSMT4">
                  <p:embed/>
                </p:oleObj>
              </mc:Choice>
              <mc:Fallback>
                <p:oleObj name="Equation" r:id="rId4" imgW="1041120" imgH="355320" progId="Equation.DSMT4">
                  <p:embed/>
                  <p:pic>
                    <p:nvPicPr>
                      <p:cNvPr id="0" name=""/>
                      <p:cNvPicPr/>
                      <p:nvPr/>
                    </p:nvPicPr>
                    <p:blipFill>
                      <a:blip r:embed="rId5"/>
                      <a:stretch>
                        <a:fillRect/>
                      </a:stretch>
                    </p:blipFill>
                    <p:spPr>
                      <a:xfrm>
                        <a:off x="1526928" y="2442326"/>
                        <a:ext cx="1386103" cy="473304"/>
                      </a:xfrm>
                      <a:prstGeom prst="rect">
                        <a:avLst/>
                      </a:prstGeom>
                    </p:spPr>
                  </p:pic>
                </p:oleObj>
              </mc:Fallback>
            </mc:AlternateContent>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31171292"/>
              </p:ext>
            </p:extLst>
          </p:nvPr>
        </p:nvGraphicFramePr>
        <p:xfrm>
          <a:off x="4544845" y="2251836"/>
          <a:ext cx="2611859" cy="1950720"/>
        </p:xfrm>
        <a:graphic>
          <a:graphicData uri="http://schemas.openxmlformats.org/drawingml/2006/table">
            <a:tbl>
              <a:tblPr firstRow="1" bandRow="1">
                <a:tableStyleId>{5940675A-B579-460E-94D1-54222C63F5DA}</a:tableStyleId>
              </a:tblPr>
              <a:tblGrid>
                <a:gridCol w="1136627">
                  <a:extLst>
                    <a:ext uri="{9D8B030D-6E8A-4147-A177-3AD203B41FA5}">
                      <a16:colId xmlns:a16="http://schemas.microsoft.com/office/drawing/2014/main" val="1104604268"/>
                    </a:ext>
                  </a:extLst>
                </a:gridCol>
                <a:gridCol w="1475232">
                  <a:extLst>
                    <a:ext uri="{9D8B030D-6E8A-4147-A177-3AD203B41FA5}">
                      <a16:colId xmlns:a16="http://schemas.microsoft.com/office/drawing/2014/main" val="2330844450"/>
                    </a:ext>
                  </a:extLst>
                </a:gridCol>
              </a:tblGrid>
              <a:tr h="236380">
                <a:tc>
                  <a:txBody>
                    <a:bodyPr/>
                    <a:lstStyle/>
                    <a:p>
                      <a:r>
                        <a:rPr lang="en-US" sz="1000" b="1" dirty="0" smtClean="0"/>
                        <a:t>Payoff, X</a:t>
                      </a:r>
                      <a:endParaRPr lang="en-US" sz="1000" b="1" dirty="0"/>
                    </a:p>
                  </a:txBody>
                  <a:tcPr/>
                </a:tc>
                <a:tc>
                  <a:txBody>
                    <a:bodyPr/>
                    <a:lstStyle/>
                    <a:p>
                      <a:r>
                        <a:rPr lang="en-US" sz="1000" b="1" dirty="0" smtClean="0"/>
                        <a:t>Utility ,U(X)</a:t>
                      </a:r>
                      <a:endParaRPr lang="en-US" sz="1000" b="1" dirty="0"/>
                    </a:p>
                  </a:txBody>
                  <a:tcPr/>
                </a:tc>
                <a:extLst>
                  <a:ext uri="{0D108BD9-81ED-4DB2-BD59-A6C34878D82A}">
                    <a16:rowId xmlns:a16="http://schemas.microsoft.com/office/drawing/2014/main" val="3384437869"/>
                  </a:ext>
                </a:extLst>
              </a:tr>
              <a:tr h="243611">
                <a:tc>
                  <a:txBody>
                    <a:bodyPr/>
                    <a:lstStyle/>
                    <a:p>
                      <a:r>
                        <a:rPr lang="en-US" sz="1000" dirty="0" smtClean="0"/>
                        <a:t>$1,700</a:t>
                      </a:r>
                      <a:endParaRPr lang="en-US" sz="1000" dirty="0"/>
                    </a:p>
                  </a:txBody>
                  <a:tcPr/>
                </a:tc>
                <a:tc>
                  <a:txBody>
                    <a:bodyPr/>
                    <a:lstStyle/>
                    <a:p>
                      <a:r>
                        <a:rPr lang="en-US" sz="1000" dirty="0" smtClean="0"/>
                        <a:t>0.9857</a:t>
                      </a:r>
                      <a:endParaRPr lang="en-US" sz="1000" dirty="0"/>
                    </a:p>
                  </a:txBody>
                  <a:tcPr/>
                </a:tc>
                <a:extLst>
                  <a:ext uri="{0D108BD9-81ED-4DB2-BD59-A6C34878D82A}">
                    <a16:rowId xmlns:a16="http://schemas.microsoft.com/office/drawing/2014/main" val="972095853"/>
                  </a:ext>
                </a:extLst>
              </a:tr>
              <a:tr h="236380">
                <a:tc>
                  <a:txBody>
                    <a:bodyPr/>
                    <a:lstStyle/>
                    <a:p>
                      <a:r>
                        <a:rPr lang="en-US" sz="1000" dirty="0" smtClean="0"/>
                        <a:t>$1000</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smtClean="0"/>
                        <a:t>0.9179</a:t>
                      </a:r>
                    </a:p>
                  </a:txBody>
                  <a:tcPr/>
                </a:tc>
                <a:extLst>
                  <a:ext uri="{0D108BD9-81ED-4DB2-BD59-A6C34878D82A}">
                    <a16:rowId xmlns:a16="http://schemas.microsoft.com/office/drawing/2014/main" val="2575865137"/>
                  </a:ext>
                </a:extLst>
              </a:tr>
              <a:tr h="236380">
                <a:tc>
                  <a:txBody>
                    <a:bodyPr/>
                    <a:lstStyle/>
                    <a:p>
                      <a:r>
                        <a:rPr lang="en-US" sz="1000" dirty="0" smtClean="0"/>
                        <a:t>$840</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smtClean="0"/>
                        <a:t>0.8775</a:t>
                      </a:r>
                    </a:p>
                  </a:txBody>
                  <a:tcPr/>
                </a:tc>
                <a:extLst>
                  <a:ext uri="{0D108BD9-81ED-4DB2-BD59-A6C34878D82A}">
                    <a16:rowId xmlns:a16="http://schemas.microsoft.com/office/drawing/2014/main" val="1077126302"/>
                  </a:ext>
                </a:extLst>
              </a:tr>
              <a:tr h="236380">
                <a:tc>
                  <a:txBody>
                    <a:bodyPr/>
                    <a:lstStyle/>
                    <a:p>
                      <a:r>
                        <a:rPr lang="en-US" sz="1000" dirty="0" smtClean="0"/>
                        <a:t>$600</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smtClean="0"/>
                        <a:t>0.7769</a:t>
                      </a:r>
                    </a:p>
                  </a:txBody>
                  <a:tcPr/>
                </a:tc>
                <a:extLst>
                  <a:ext uri="{0D108BD9-81ED-4DB2-BD59-A6C34878D82A}">
                    <a16:rowId xmlns:a16="http://schemas.microsoft.com/office/drawing/2014/main" val="2596340855"/>
                  </a:ext>
                </a:extLst>
              </a:tr>
              <a:tr h="236380">
                <a:tc>
                  <a:txBody>
                    <a:bodyPr/>
                    <a:lstStyle/>
                    <a:p>
                      <a:r>
                        <a:rPr lang="en-US" sz="1000" dirty="0" smtClean="0"/>
                        <a:t>$400</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smtClean="0"/>
                        <a:t>0.6321</a:t>
                      </a:r>
                    </a:p>
                  </a:txBody>
                  <a:tcPr/>
                </a:tc>
                <a:extLst>
                  <a:ext uri="{0D108BD9-81ED-4DB2-BD59-A6C34878D82A}">
                    <a16:rowId xmlns:a16="http://schemas.microsoft.com/office/drawing/2014/main" val="2786472220"/>
                  </a:ext>
                </a:extLst>
              </a:tr>
              <a:tr h="236380">
                <a:tc>
                  <a:txBody>
                    <a:bodyPr/>
                    <a:lstStyle/>
                    <a:p>
                      <a:r>
                        <a:rPr lang="en-US" sz="1000" b="0" i="0" u="none" strike="noStrike" dirty="0" smtClean="0">
                          <a:solidFill>
                            <a:schemeClr val="dk1"/>
                          </a:solidFill>
                          <a:latin typeface="+mn-lt"/>
                          <a:ea typeface="Arial"/>
                          <a:cs typeface="Arial"/>
                          <a:sym typeface="Arial"/>
                        </a:rPr>
                        <a:t>−</a:t>
                      </a:r>
                      <a:r>
                        <a:rPr lang="en-US" sz="1000" dirty="0" smtClean="0"/>
                        <a:t>$500</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smtClean="0"/>
                        <a:t>−2.4903</a:t>
                      </a:r>
                    </a:p>
                  </a:txBody>
                  <a:tcPr/>
                </a:tc>
                <a:extLst>
                  <a:ext uri="{0D108BD9-81ED-4DB2-BD59-A6C34878D82A}">
                    <a16:rowId xmlns:a16="http://schemas.microsoft.com/office/drawing/2014/main" val="2162046832"/>
                  </a:ext>
                </a:extLst>
              </a:tr>
              <a:tr h="236380">
                <a:tc>
                  <a:txBody>
                    <a:bodyPr/>
                    <a:lstStyle/>
                    <a:p>
                      <a:r>
                        <a:rPr lang="en-US" sz="1000" b="0" i="0" u="none" strike="noStrike" dirty="0" smtClean="0">
                          <a:solidFill>
                            <a:schemeClr val="dk1"/>
                          </a:solidFill>
                          <a:latin typeface="+mn-lt"/>
                          <a:ea typeface="Arial"/>
                          <a:cs typeface="Arial"/>
                          <a:sym typeface="Arial"/>
                        </a:rPr>
                        <a:t>−</a:t>
                      </a:r>
                      <a:r>
                        <a:rPr lang="en-US" sz="1000" dirty="0" smtClean="0"/>
                        <a:t>$900</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smtClean="0"/>
                        <a:t>−8.4877</a:t>
                      </a:r>
                    </a:p>
                  </a:txBody>
                  <a:tcPr/>
                </a:tc>
                <a:extLst>
                  <a:ext uri="{0D108BD9-81ED-4DB2-BD59-A6C34878D82A}">
                    <a16:rowId xmlns:a16="http://schemas.microsoft.com/office/drawing/2014/main" val="2147083615"/>
                  </a:ext>
                </a:extLst>
              </a:tr>
            </a:tbl>
          </a:graphicData>
        </a:graphic>
      </p:graphicFrame>
      <p:sp>
        <p:nvSpPr>
          <p:cNvPr id="738" name="Text placeholder 4"/>
          <p:cNvSpPr txBox="1">
            <a:spLocks noGrp="1"/>
          </p:cNvSpPr>
          <p:nvPr>
            <p:ph type="body" idx="3"/>
          </p:nvPr>
        </p:nvSpPr>
        <p:spPr>
          <a:xfrm>
            <a:off x="457200" y="4348189"/>
            <a:ext cx="5867400" cy="366921"/>
          </a:xfrm>
          <a:prstGeom prst="rect">
            <a:avLst/>
          </a:prstGeom>
          <a:noFill/>
          <a:ln>
            <a:noFill/>
          </a:ln>
        </p:spPr>
        <p:txBody>
          <a:bodyPr spcFirstLastPara="1" wrap="square" lIns="0" tIns="0" rIns="0" bIns="0" anchor="b" anchorCtr="0">
            <a:noAutofit/>
          </a:bodyPr>
          <a:lstStyle/>
          <a:p>
            <a:pPr marL="256032" marR="0" lvl="0" indent="-256032" algn="l" rtl="0">
              <a:spcAft>
                <a:spcPts val="0"/>
              </a:spcAft>
              <a:buClr>
                <a:srgbClr val="007FA3"/>
              </a:buClr>
              <a:buSzPts val="2400"/>
              <a:buFont typeface="Arial"/>
              <a:buChar char="•"/>
            </a:pPr>
            <a:r>
              <a:rPr lang="en-US" sz="1800" b="0" i="0" u="none" strike="noStrike" cap="none" dirty="0">
                <a:solidFill>
                  <a:srgbClr val="000000"/>
                </a:solidFill>
                <a:latin typeface="+mn-lt"/>
                <a:ea typeface="Arial"/>
                <a:cs typeface="Arial"/>
                <a:sym typeface="Arial"/>
              </a:rPr>
              <a:t>Use these utilities in the payoff table</a:t>
            </a:r>
            <a:endParaRPr sz="1800" b="0" i="0" u="none" strike="noStrike" cap="none" dirty="0">
              <a:solidFill>
                <a:srgbClr val="000000"/>
              </a:solidFill>
              <a:latin typeface="+mn-lt"/>
              <a:ea typeface="Arial"/>
              <a:cs typeface="Arial"/>
              <a:sym typeface="Arial"/>
            </a:endParaRPr>
          </a:p>
        </p:txBody>
      </p:sp>
      <p:pic>
        <p:nvPicPr>
          <p:cNvPr id="2" name="Picture 1" descr="A table has 3 rows and 5 columns. The columns have the following headings from left to right. Decision or Event, Rates Rise, Rates Stable, Rates fall, and Average Utility. The row entries are as follows. Row 1. Bank C D, 0.6321, 0.6321, 0.6321, 0.6321. Row 2. Bond fund, negative 2.4903, 0.8775, 0.9179, negative 0.2316. Row 3. Stock fund, negative 8.4877, 0.7769, 0.9857, negative 2.2417. "/>
          <p:cNvPicPr>
            <a:picLocks noChangeAspect="1"/>
          </p:cNvPicPr>
          <p:nvPr/>
        </p:nvPicPr>
        <p:blipFill>
          <a:blip r:embed="rId6"/>
          <a:stretch>
            <a:fillRect/>
          </a:stretch>
        </p:blipFill>
        <p:spPr>
          <a:xfrm>
            <a:off x="1280919" y="4846311"/>
            <a:ext cx="6348451" cy="124953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Example 16.3: Mortgage Decision with the Conservative Strategy</a:t>
            </a:r>
            <a:endParaRPr sz="3600" b="1" i="0" u="none" strike="noStrike" cap="none" dirty="0">
              <a:solidFill>
                <a:srgbClr val="007FA3"/>
              </a:solidFill>
              <a:latin typeface="+mj-lt"/>
              <a:ea typeface="Arial"/>
              <a:cs typeface="Arial"/>
              <a:sym typeface="Arial"/>
            </a:endParaRPr>
          </a:p>
        </p:txBody>
      </p:sp>
      <p:sp>
        <p:nvSpPr>
          <p:cNvPr id="287" name="Text placeholder 2"/>
          <p:cNvSpPr txBox="1">
            <a:spLocks noGrp="1"/>
          </p:cNvSpPr>
          <p:nvPr>
            <p:ph type="body" idx="1"/>
          </p:nvPr>
        </p:nvSpPr>
        <p:spPr>
          <a:xfrm>
            <a:off x="457200" y="1600201"/>
            <a:ext cx="8229600" cy="1396752"/>
          </a:xfrm>
          <a:prstGeom prst="rect">
            <a:avLst/>
          </a:prstGeom>
          <a:noFill/>
          <a:ln>
            <a:noFill/>
          </a:ln>
        </p:spPr>
        <p:txBody>
          <a:bodyPr spcFirstLastPara="1" wrap="square" lIns="0" tIns="0" rIns="0" bIns="0" anchor="t" anchorCtr="0">
            <a:noAutofit/>
          </a:bodyPr>
          <a:lstStyle/>
          <a:p>
            <a:pPr marL="256032" marR="0" lvl="0" indent="-256032" algn="l" rtl="0">
              <a:spcBef>
                <a:spcPts val="0"/>
              </a:spcBef>
              <a:spcAft>
                <a:spcPts val="0"/>
              </a:spcAft>
              <a:buClr>
                <a:srgbClr val="007FA3"/>
              </a:buClr>
              <a:buSzPct val="100000"/>
              <a:buFont typeface="Arial"/>
              <a:buChar char="•"/>
            </a:pPr>
            <a:r>
              <a:rPr lang="en-US" sz="2400" b="0" i="0" u="none" strike="noStrike" cap="none" dirty="0">
                <a:solidFill>
                  <a:schemeClr val="dk1"/>
                </a:solidFill>
                <a:latin typeface="+mn-lt"/>
                <a:ea typeface="Arial"/>
                <a:cs typeface="Arial"/>
                <a:sym typeface="Arial"/>
              </a:rPr>
              <a:t>Determine the largest payoff (interest cost) for each type of mortgage, and then choose the decision with the smallest value (minimax).</a:t>
            </a:r>
            <a:endParaRPr sz="2400" b="0" i="0" u="none" strike="noStrike" cap="none" dirty="0">
              <a:solidFill>
                <a:schemeClr val="dk1"/>
              </a:solidFill>
              <a:latin typeface="+mn-lt"/>
              <a:ea typeface="Arial"/>
              <a:cs typeface="Arial"/>
              <a:sym typeface="Arial"/>
            </a:endParaRPr>
          </a:p>
        </p:txBody>
      </p:sp>
      <p:pic>
        <p:nvPicPr>
          <p:cNvPr id="4" name="Picture 3" descr="The Payoff table has 3 rows and 5 columns. The columns have the following headings from left to right. Decision, Outcome Rates Rise, Outcome Rates Stable, Outcome Rates Fall, and Outcome Worst Payoff. The row entries are as follows. Row 1. 1 year A R M, $61,134, $46,443, $40,161, and $61,134. Row 2. 3 year A R M, $56,901, $51,075, $46,721, and $56,901. Row 3. 30 year fixed, $54,658, $54,658, $54,658, and $54,658. $54,658 in the third row and the fifth column is highlighted. An arrow points to the decision entry, 30 year fixed."/>
          <p:cNvPicPr>
            <a:picLocks noChangeAspect="1"/>
          </p:cNvPicPr>
          <p:nvPr/>
        </p:nvPicPr>
        <p:blipFill>
          <a:blip r:embed="rId3"/>
          <a:stretch>
            <a:fillRect/>
          </a:stretch>
        </p:blipFill>
        <p:spPr>
          <a:xfrm>
            <a:off x="938469" y="3811455"/>
            <a:ext cx="7267062" cy="159729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Understanding Opportunity Loss</a:t>
            </a:r>
            <a:endParaRPr sz="3600" b="1" i="0" u="none" strike="noStrike" cap="none" dirty="0">
              <a:solidFill>
                <a:srgbClr val="007FA3"/>
              </a:solidFill>
              <a:latin typeface="+mj-lt"/>
              <a:ea typeface="Arial"/>
              <a:cs typeface="Arial"/>
              <a:sym typeface="Arial"/>
            </a:endParaRPr>
          </a:p>
        </p:txBody>
      </p:sp>
      <p:sp>
        <p:nvSpPr>
          <p:cNvPr id="294" name="Text placeholder 2"/>
          <p:cNvSpPr txBox="1">
            <a:spLocks noGrp="1"/>
          </p:cNvSpPr>
          <p:nvPr>
            <p:ph type="body" idx="1"/>
          </p:nvPr>
        </p:nvSpPr>
        <p:spPr>
          <a:xfrm>
            <a:off x="457200" y="1600201"/>
            <a:ext cx="8229600" cy="3581400"/>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rgbClr val="007FA3"/>
              </a:buClr>
              <a:buSzPts val="2400"/>
              <a:buFont typeface="Arial"/>
              <a:buChar char="•"/>
            </a:pPr>
            <a:r>
              <a:rPr lang="en-US" sz="2400" b="1" i="0" u="none" strike="noStrike" cap="none" dirty="0">
                <a:solidFill>
                  <a:srgbClr val="000000"/>
                </a:solidFill>
                <a:latin typeface="+mn-lt"/>
                <a:sym typeface="Arial"/>
              </a:rPr>
              <a:t>Opportunity loss </a:t>
            </a:r>
            <a:r>
              <a:rPr lang="en-US" sz="2400" b="0" i="0" u="none" strike="noStrike" cap="none" dirty="0">
                <a:solidFill>
                  <a:srgbClr val="000000"/>
                </a:solidFill>
                <a:latin typeface="+mn-lt"/>
                <a:sym typeface="Arial"/>
              </a:rPr>
              <a:t>represents the “regret” that people often feel after making a nonoptimal decision.</a:t>
            </a:r>
            <a:endParaRPr sz="2400" dirty="0">
              <a:latin typeface="+mn-lt"/>
            </a:endParaRPr>
          </a:p>
          <a:p>
            <a:pPr marL="255650" marR="0" lvl="0" indent="-255650" algn="l" rtl="0">
              <a:spcAft>
                <a:spcPts val="0"/>
              </a:spcAft>
              <a:buClr>
                <a:srgbClr val="007FA3"/>
              </a:buClr>
              <a:buSzPts val="2400"/>
              <a:buFont typeface="Arial"/>
              <a:buChar char="•"/>
            </a:pPr>
            <a:r>
              <a:rPr lang="en-US" sz="2400" b="0" i="0" u="none" strike="noStrike" cap="none" dirty="0">
                <a:solidFill>
                  <a:srgbClr val="000000"/>
                </a:solidFill>
                <a:latin typeface="+mn-lt"/>
                <a:sym typeface="Arial"/>
              </a:rPr>
              <a:t>In general, the opportunity loss associated with any decision and event is the difference between the best decision for that particular outcome and the payoff for the decision that was chosen.</a:t>
            </a:r>
            <a:endParaRPr sz="2400" dirty="0">
              <a:latin typeface="+mn-lt"/>
            </a:endParaRPr>
          </a:p>
          <a:p>
            <a:pPr marL="741553" marR="0" lvl="1" indent="-284353" algn="l" rtl="0">
              <a:spcBef>
                <a:spcPts val="600"/>
              </a:spcBef>
              <a:spcAft>
                <a:spcPts val="0"/>
              </a:spcAft>
              <a:buClr>
                <a:srgbClr val="007FA3"/>
              </a:buClr>
              <a:buSzPts val="2400"/>
              <a:buFont typeface="Arial"/>
              <a:buChar char="–"/>
            </a:pPr>
            <a:r>
              <a:rPr lang="en-US" sz="2400" b="0" i="0" u="none" strike="noStrike" cap="none" dirty="0">
                <a:solidFill>
                  <a:srgbClr val="000000"/>
                </a:solidFill>
                <a:latin typeface="+mn-lt"/>
                <a:sym typeface="Arial"/>
              </a:rPr>
              <a:t>Opportunity losses can be only nonnegative values.</a:t>
            </a:r>
            <a:endParaRPr sz="2400" b="0" i="0" u="none" strike="noStrike" cap="none" dirty="0">
              <a:solidFill>
                <a:srgbClr val="000000"/>
              </a:solidFill>
              <a:latin typeface="+mn-lt"/>
              <a:sym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Title 1"/>
          <p:cNvSpPr txBox="1">
            <a:spLocks noGrp="1"/>
          </p:cNvSpPr>
          <p:nvPr>
            <p:ph type="title"/>
          </p:nvPr>
        </p:nvSpPr>
        <p:spPr>
          <a:xfrm>
            <a:off x="457200" y="215372"/>
            <a:ext cx="83820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Example 16.4: Mortgage Decision with the Opportunity-Loss </a:t>
            </a:r>
            <a:r>
              <a:rPr lang="en-US" sz="3600" b="1" i="0" u="none" strike="noStrike" cap="none" dirty="0" smtClean="0">
                <a:solidFill>
                  <a:srgbClr val="007FA3"/>
                </a:solidFill>
                <a:latin typeface="+mj-lt"/>
                <a:ea typeface="Arial"/>
                <a:cs typeface="Arial"/>
                <a:sym typeface="Arial"/>
              </a:rPr>
              <a:t>Strategy </a:t>
            </a:r>
            <a:r>
              <a:rPr lang="en-US" sz="2000" b="0" i="0" u="none" strike="noStrike" cap="none" dirty="0" smtClean="0">
                <a:solidFill>
                  <a:srgbClr val="007FA3"/>
                </a:solidFill>
                <a:latin typeface="+mj-lt"/>
                <a:ea typeface="Arial"/>
                <a:cs typeface="Arial"/>
                <a:sym typeface="Arial"/>
              </a:rPr>
              <a:t>(1 of 2)</a:t>
            </a:r>
            <a:endParaRPr sz="2000" b="0" i="0" u="none" strike="noStrike" cap="none" dirty="0">
              <a:solidFill>
                <a:srgbClr val="007FA3"/>
              </a:solidFill>
              <a:latin typeface="+mj-lt"/>
              <a:ea typeface="Arial"/>
              <a:cs typeface="Arial"/>
              <a:sym typeface="Arial"/>
            </a:endParaRPr>
          </a:p>
        </p:txBody>
      </p:sp>
      <p:sp>
        <p:nvSpPr>
          <p:cNvPr id="300" name="Text placeholder 2"/>
          <p:cNvSpPr txBox="1">
            <a:spLocks noGrp="1"/>
          </p:cNvSpPr>
          <p:nvPr>
            <p:ph type="body" idx="1"/>
          </p:nvPr>
        </p:nvSpPr>
        <p:spPr>
          <a:xfrm>
            <a:off x="457200" y="1600201"/>
            <a:ext cx="5943600" cy="553914"/>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ct val="100000"/>
              <a:buFont typeface="Arial"/>
              <a:buChar char="•"/>
            </a:pPr>
            <a:r>
              <a:rPr lang="en-US" sz="2000" b="0" i="0" u="none" strike="noStrike" cap="none" dirty="0">
                <a:solidFill>
                  <a:srgbClr val="000000"/>
                </a:solidFill>
                <a:latin typeface="+mn-lt"/>
                <a:ea typeface="Arial"/>
                <a:cs typeface="Arial"/>
                <a:sym typeface="Arial"/>
              </a:rPr>
              <a:t>Compute the opportunity loss matrix.</a:t>
            </a:r>
            <a:endParaRPr sz="2000" b="0" i="0" u="none" strike="noStrike" cap="none" dirty="0">
              <a:solidFill>
                <a:srgbClr val="000000"/>
              </a:solidFill>
              <a:latin typeface="+mn-lt"/>
              <a:ea typeface="Arial"/>
              <a:cs typeface="Arial"/>
              <a:sym typeface="Arial"/>
            </a:endParaRPr>
          </a:p>
        </p:txBody>
      </p:sp>
      <p:sp>
        <p:nvSpPr>
          <p:cNvPr id="301" name="Text placeholder 3"/>
          <p:cNvSpPr txBox="1">
            <a:spLocks noGrp="1"/>
          </p:cNvSpPr>
          <p:nvPr>
            <p:ph type="body" idx="2"/>
          </p:nvPr>
        </p:nvSpPr>
        <p:spPr>
          <a:xfrm>
            <a:off x="519468" y="2241416"/>
            <a:ext cx="1768730" cy="1926137"/>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007FA3"/>
              </a:buClr>
              <a:buSzPts val="2400"/>
              <a:buFont typeface="Arial"/>
              <a:buNone/>
            </a:pPr>
            <a:r>
              <a:rPr lang="en-US" sz="2000" b="0" i="0" u="none" strike="noStrike" cap="none" dirty="0">
                <a:solidFill>
                  <a:srgbClr val="000000"/>
                </a:solidFill>
                <a:latin typeface="+mn-lt"/>
                <a:sym typeface="Arial"/>
              </a:rPr>
              <a:t>Step </a:t>
            </a:r>
            <a:r>
              <a:rPr lang="en-US" sz="2000" b="0" i="0" u="none" strike="noStrike" cap="none" dirty="0" smtClean="0">
                <a:solidFill>
                  <a:srgbClr val="000000"/>
                </a:solidFill>
                <a:latin typeface="+mn-lt"/>
                <a:sym typeface="Arial"/>
              </a:rPr>
              <a:t>1:Find </a:t>
            </a:r>
            <a:r>
              <a:rPr lang="en-US" sz="2000" b="0" i="0" u="none" strike="noStrike" cap="none" dirty="0">
                <a:solidFill>
                  <a:srgbClr val="000000"/>
                </a:solidFill>
                <a:latin typeface="+mn-lt"/>
                <a:sym typeface="Arial"/>
              </a:rPr>
              <a:t>the best outcome (minimum cost) in each column.</a:t>
            </a:r>
            <a:endParaRPr sz="2000" dirty="0">
              <a:latin typeface="+mn-lt"/>
            </a:endParaRPr>
          </a:p>
        </p:txBody>
      </p:sp>
      <p:pic>
        <p:nvPicPr>
          <p:cNvPr id="11" name="Picture 10" descr="The opportunity loss matrix has 3 rows and 4 columns. The columns have the following headings from left to right. Decision, Outcome Rates Rise, Outcome Rates Stable, and Outcome Rates Fall. The row entries are as follows. Row 1. 1 year A R M, $61,134, $46,443, $40,161. Row 2. 3 year A R M, $56,901, $51,075, $46,721. Row 3. 30 year fixed, $54,658, $54,658, $54,658. The minimum costs in the first, second, and the third column, which are $54,658, $46,443, and $40, 161 are highlighted."/>
          <p:cNvPicPr>
            <a:picLocks noChangeAspect="1"/>
          </p:cNvPicPr>
          <p:nvPr/>
        </p:nvPicPr>
        <p:blipFill>
          <a:blip r:embed="rId3"/>
          <a:stretch>
            <a:fillRect/>
          </a:stretch>
        </p:blipFill>
        <p:spPr>
          <a:xfrm>
            <a:off x="2510379" y="2405839"/>
            <a:ext cx="6120914" cy="1597290"/>
          </a:xfrm>
          <a:prstGeom prst="rect">
            <a:avLst/>
          </a:prstGeom>
        </p:spPr>
      </p:pic>
      <p:sp>
        <p:nvSpPr>
          <p:cNvPr id="303" name="Text placeholder 4"/>
          <p:cNvSpPr txBox="1">
            <a:spLocks noGrp="1"/>
          </p:cNvSpPr>
          <p:nvPr>
            <p:ph type="body" idx="3"/>
          </p:nvPr>
        </p:nvSpPr>
        <p:spPr>
          <a:xfrm>
            <a:off x="457200" y="4340490"/>
            <a:ext cx="1893266" cy="1928425"/>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007FA3"/>
              </a:buClr>
              <a:buSzPts val="2400"/>
              <a:buFont typeface="Arial"/>
              <a:buNone/>
            </a:pPr>
            <a:r>
              <a:rPr lang="en-US" sz="2000" b="0" i="0" u="none" strike="noStrike" cap="none" dirty="0">
                <a:solidFill>
                  <a:srgbClr val="000000"/>
                </a:solidFill>
                <a:latin typeface="+mn-lt"/>
                <a:sym typeface="Arial"/>
              </a:rPr>
              <a:t>Step </a:t>
            </a:r>
            <a:r>
              <a:rPr lang="en-US" sz="2000" b="0" i="0" u="none" strike="noStrike" cap="none" dirty="0" smtClean="0">
                <a:solidFill>
                  <a:srgbClr val="000000"/>
                </a:solidFill>
                <a:latin typeface="+mn-lt"/>
                <a:sym typeface="Arial"/>
              </a:rPr>
              <a:t>2:Subtract </a:t>
            </a:r>
            <a:r>
              <a:rPr lang="en-US" sz="2000" b="0" i="0" u="none" strike="noStrike" cap="none" dirty="0">
                <a:solidFill>
                  <a:srgbClr val="000000"/>
                </a:solidFill>
                <a:latin typeface="+mn-lt"/>
                <a:sym typeface="Arial"/>
              </a:rPr>
              <a:t>the best column value from each value in the column.</a:t>
            </a:r>
            <a:endParaRPr sz="2000" dirty="0">
              <a:latin typeface="+mn-lt"/>
            </a:endParaRPr>
          </a:p>
        </p:txBody>
      </p:sp>
      <p:graphicFrame>
        <p:nvGraphicFramePr>
          <p:cNvPr id="8" name="Table 7"/>
          <p:cNvGraphicFramePr>
            <a:graphicFrameLocks noGrp="1"/>
          </p:cNvGraphicFramePr>
          <p:nvPr>
            <p:extLst>
              <p:ext uri="{D42A27DB-BD31-4B8C-83A1-F6EECF244321}">
                <p14:modId xmlns:p14="http://schemas.microsoft.com/office/powerpoint/2010/main" val="1693473863"/>
              </p:ext>
            </p:extLst>
          </p:nvPr>
        </p:nvGraphicFramePr>
        <p:xfrm>
          <a:off x="2510379" y="4365012"/>
          <a:ext cx="5705856" cy="1605823"/>
        </p:xfrm>
        <a:graphic>
          <a:graphicData uri="http://schemas.openxmlformats.org/drawingml/2006/table">
            <a:tbl>
              <a:tblPr firstRow="1" bandRow="1">
                <a:tableStyleId>{5940675A-B579-460E-94D1-54222C63F5DA}</a:tableStyleId>
              </a:tblPr>
              <a:tblGrid>
                <a:gridCol w="1426464">
                  <a:extLst>
                    <a:ext uri="{9D8B030D-6E8A-4147-A177-3AD203B41FA5}">
                      <a16:colId xmlns:a16="http://schemas.microsoft.com/office/drawing/2014/main" val="3595716173"/>
                    </a:ext>
                  </a:extLst>
                </a:gridCol>
                <a:gridCol w="1426464">
                  <a:extLst>
                    <a:ext uri="{9D8B030D-6E8A-4147-A177-3AD203B41FA5}">
                      <a16:colId xmlns:a16="http://schemas.microsoft.com/office/drawing/2014/main" val="1579051543"/>
                    </a:ext>
                  </a:extLst>
                </a:gridCol>
                <a:gridCol w="1426464">
                  <a:extLst>
                    <a:ext uri="{9D8B030D-6E8A-4147-A177-3AD203B41FA5}">
                      <a16:colId xmlns:a16="http://schemas.microsoft.com/office/drawing/2014/main" val="3779651707"/>
                    </a:ext>
                  </a:extLst>
                </a:gridCol>
                <a:gridCol w="1426464">
                  <a:extLst>
                    <a:ext uri="{9D8B030D-6E8A-4147-A177-3AD203B41FA5}">
                      <a16:colId xmlns:a16="http://schemas.microsoft.com/office/drawing/2014/main" val="360128912"/>
                    </a:ext>
                  </a:extLst>
                </a:gridCol>
              </a:tblGrid>
              <a:tr h="586474">
                <a:tc>
                  <a:txBody>
                    <a:bodyPr/>
                    <a:lstStyle/>
                    <a:p>
                      <a:r>
                        <a:rPr lang="en-US" sz="1200" b="1" dirty="0" smtClean="0"/>
                        <a:t>Decision</a:t>
                      </a:r>
                      <a:endParaRPr lang="en-US" sz="1200" b="1" dirty="0"/>
                    </a:p>
                  </a:txBody>
                  <a:tcPr/>
                </a:tc>
                <a:tc>
                  <a:txBody>
                    <a:bodyPr/>
                    <a:lstStyle/>
                    <a:p>
                      <a:r>
                        <a:rPr lang="en-US" sz="1200" b="1" dirty="0" smtClean="0"/>
                        <a:t>Outcome: Rates</a:t>
                      </a:r>
                      <a:r>
                        <a:rPr lang="en-US" sz="1200" b="1" baseline="0" dirty="0" smtClean="0"/>
                        <a:t> Rise</a:t>
                      </a:r>
                      <a:endParaRPr lang="en-US" sz="1200" b="1" dirty="0"/>
                    </a:p>
                  </a:txBody>
                  <a:tcPr/>
                </a:tc>
                <a:tc>
                  <a:txBody>
                    <a:bodyPr/>
                    <a:lstStyle/>
                    <a:p>
                      <a:r>
                        <a:rPr lang="en-US" sz="1200" b="1" dirty="0" smtClean="0"/>
                        <a:t>Outcome: Rates Stable</a:t>
                      </a:r>
                      <a:endParaRPr lang="en-US" sz="1200" b="1" dirty="0"/>
                    </a:p>
                  </a:txBody>
                  <a:tcPr/>
                </a:tc>
                <a:tc>
                  <a:txBody>
                    <a:bodyPr/>
                    <a:lstStyle/>
                    <a:p>
                      <a:r>
                        <a:rPr lang="en-US" sz="1200" b="1" dirty="0" smtClean="0"/>
                        <a:t>Outcome: Rates</a:t>
                      </a:r>
                      <a:r>
                        <a:rPr lang="en-US" sz="1200" b="1" baseline="0" dirty="0" smtClean="0"/>
                        <a:t> Fall</a:t>
                      </a:r>
                      <a:endParaRPr lang="en-US" sz="1200" b="1" dirty="0"/>
                    </a:p>
                  </a:txBody>
                  <a:tcPr/>
                </a:tc>
                <a:extLst>
                  <a:ext uri="{0D108BD9-81ED-4DB2-BD59-A6C34878D82A}">
                    <a16:rowId xmlns:a16="http://schemas.microsoft.com/office/drawing/2014/main" val="2309670350"/>
                  </a:ext>
                </a:extLst>
              </a:tr>
              <a:tr h="339783">
                <a:tc>
                  <a:txBody>
                    <a:bodyPr/>
                    <a:lstStyle/>
                    <a:p>
                      <a:r>
                        <a:rPr lang="en-US" sz="1200" dirty="0" smtClean="0"/>
                        <a:t>1-year A</a:t>
                      </a:r>
                      <a:r>
                        <a:rPr lang="en-US" sz="100" dirty="0" smtClean="0"/>
                        <a:t> </a:t>
                      </a:r>
                      <a:r>
                        <a:rPr lang="en-US" sz="1200" dirty="0" smtClean="0"/>
                        <a:t>R</a:t>
                      </a:r>
                      <a:r>
                        <a:rPr lang="en-US" sz="100" dirty="0" smtClean="0"/>
                        <a:t> </a:t>
                      </a:r>
                      <a:r>
                        <a:rPr lang="en-US" sz="1200" dirty="0" smtClean="0"/>
                        <a:t>M</a:t>
                      </a:r>
                      <a:endParaRPr lang="en-US" sz="1200" dirty="0"/>
                    </a:p>
                  </a:txBody>
                  <a:tcPr/>
                </a:tc>
                <a:tc>
                  <a:txBody>
                    <a:bodyPr/>
                    <a:lstStyle/>
                    <a:p>
                      <a:r>
                        <a:rPr lang="en-US" sz="1200" dirty="0" smtClean="0"/>
                        <a:t>$6,476</a:t>
                      </a:r>
                      <a:endParaRPr lang="en-US" sz="1200" dirty="0"/>
                    </a:p>
                  </a:txBody>
                  <a:tcPr/>
                </a:tc>
                <a:tc>
                  <a:txBody>
                    <a:bodyPr/>
                    <a:lstStyle/>
                    <a:p>
                      <a:r>
                        <a:rPr lang="en-US" sz="1200" dirty="0" smtClean="0"/>
                        <a:t>$−</a:t>
                      </a:r>
                      <a:endParaRPr lang="en-US" sz="1200" dirty="0"/>
                    </a:p>
                  </a:txBody>
                  <a:tcPr/>
                </a:tc>
                <a:tc>
                  <a:txBody>
                    <a:bodyPr/>
                    <a:lstStyle/>
                    <a:p>
                      <a:r>
                        <a:rPr lang="en-US" sz="1200" dirty="0" smtClean="0"/>
                        <a:t>$−</a:t>
                      </a:r>
                      <a:endParaRPr lang="en-US" sz="1200" dirty="0"/>
                    </a:p>
                  </a:txBody>
                  <a:tcPr/>
                </a:tc>
                <a:extLst>
                  <a:ext uri="{0D108BD9-81ED-4DB2-BD59-A6C34878D82A}">
                    <a16:rowId xmlns:a16="http://schemas.microsoft.com/office/drawing/2014/main" val="1520207775"/>
                  </a:ext>
                </a:extLst>
              </a:tr>
              <a:tr h="33978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3-year A</a:t>
                      </a:r>
                      <a:r>
                        <a:rPr lang="en-US" sz="100" dirty="0" smtClean="0"/>
                        <a:t> </a:t>
                      </a:r>
                      <a:r>
                        <a:rPr lang="en-US" sz="1200" dirty="0" smtClean="0"/>
                        <a:t>R</a:t>
                      </a:r>
                      <a:r>
                        <a:rPr lang="en-US" sz="100" dirty="0" smtClean="0"/>
                        <a:t> </a:t>
                      </a:r>
                      <a:r>
                        <a:rPr lang="en-US" sz="1200" dirty="0" smtClean="0"/>
                        <a:t>M</a:t>
                      </a:r>
                    </a:p>
                  </a:txBody>
                  <a:tcPr/>
                </a:tc>
                <a:tc>
                  <a:txBody>
                    <a:bodyPr/>
                    <a:lstStyle/>
                    <a:p>
                      <a:r>
                        <a:rPr lang="en-US" sz="1200" dirty="0" smtClean="0"/>
                        <a:t>$2,243</a:t>
                      </a:r>
                      <a:endParaRPr lang="en-US" sz="1200" dirty="0"/>
                    </a:p>
                  </a:txBody>
                  <a:tcPr/>
                </a:tc>
                <a:tc>
                  <a:txBody>
                    <a:bodyPr/>
                    <a:lstStyle/>
                    <a:p>
                      <a:r>
                        <a:rPr lang="en-US" sz="1200" dirty="0" smtClean="0"/>
                        <a:t>$4,632</a:t>
                      </a:r>
                      <a:endParaRPr lang="en-US" sz="1200" dirty="0"/>
                    </a:p>
                  </a:txBody>
                  <a:tcPr/>
                </a:tc>
                <a:tc>
                  <a:txBody>
                    <a:bodyPr/>
                    <a:lstStyle/>
                    <a:p>
                      <a:r>
                        <a:rPr lang="en-US" sz="1200" dirty="0" smtClean="0"/>
                        <a:t>$6,560</a:t>
                      </a:r>
                      <a:endParaRPr lang="en-US" sz="1200" dirty="0"/>
                    </a:p>
                  </a:txBody>
                  <a:tcPr/>
                </a:tc>
                <a:extLst>
                  <a:ext uri="{0D108BD9-81ED-4DB2-BD59-A6C34878D82A}">
                    <a16:rowId xmlns:a16="http://schemas.microsoft.com/office/drawing/2014/main" val="4266671645"/>
                  </a:ext>
                </a:extLst>
              </a:tr>
              <a:tr h="33978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30-year</a:t>
                      </a:r>
                      <a:r>
                        <a:rPr lang="en-US" sz="1200" baseline="0" dirty="0" smtClean="0"/>
                        <a:t> fixed</a:t>
                      </a:r>
                      <a:endParaRPr lang="en-US" sz="1200" dirty="0" smtClean="0"/>
                    </a:p>
                  </a:txBody>
                  <a:tcPr/>
                </a:tc>
                <a:tc>
                  <a:txBody>
                    <a:bodyPr/>
                    <a:lstStyle/>
                    <a:p>
                      <a:r>
                        <a:rPr lang="en-US" sz="1200" dirty="0" smtClean="0"/>
                        <a:t>$−</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$8,215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$14,497</a:t>
                      </a:r>
                    </a:p>
                  </a:txBody>
                  <a:tcPr/>
                </a:tc>
                <a:extLst>
                  <a:ext uri="{0D108BD9-81ED-4DB2-BD59-A6C34878D82A}">
                    <a16:rowId xmlns:a16="http://schemas.microsoft.com/office/drawing/2014/main" val="4008071328"/>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Pearson 508">
      <a:dk1>
        <a:srgbClr val="000000"/>
      </a:dk1>
      <a:lt1>
        <a:srgbClr val="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2827</TotalTime>
  <Words>4443</Words>
  <Application>Microsoft Office PowerPoint</Application>
  <PresentationFormat>On-screen Show (4:3)</PresentationFormat>
  <Paragraphs>630</Paragraphs>
  <Slides>60</Slides>
  <Notes>58</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5" baseType="lpstr">
      <vt:lpstr>Arial</vt:lpstr>
      <vt:lpstr>Noto Sans Symbols</vt:lpstr>
      <vt:lpstr>Verdana</vt:lpstr>
      <vt:lpstr>508 Lecture</vt:lpstr>
      <vt:lpstr>Equation</vt:lpstr>
      <vt:lpstr>Business Analytics: Methods, Models, and Decisions</vt:lpstr>
      <vt:lpstr>Role of Decision Analysis</vt:lpstr>
      <vt:lpstr>Formulating Decision Problems</vt:lpstr>
      <vt:lpstr>Example 16.1: Selecting a Mortgage Instrument</vt:lpstr>
      <vt:lpstr>Decision Strategies Without Outcome Probabilities: Minimize Objective</vt:lpstr>
      <vt:lpstr>Example 16.2: Mortgage Decision with the Aggressive Strategy</vt:lpstr>
      <vt:lpstr>Example 16.3: Mortgage Decision with the Conservative Strategy</vt:lpstr>
      <vt:lpstr>Understanding Opportunity Loss</vt:lpstr>
      <vt:lpstr>Example 16.4: Mortgage Decision with the Opportunity-Loss Strategy (1 of 2)</vt:lpstr>
      <vt:lpstr>Example 16.4: Mortgage Decision with the Opportunity-Loss Strategy (2 of 2)</vt:lpstr>
      <vt:lpstr>Decision Strategies Without Outcome Probabilities: Maximize Objective</vt:lpstr>
      <vt:lpstr>Decisions with Conflicting Objectives</vt:lpstr>
      <vt:lpstr>Example 16.5: Risk-Reward Tradeoff Decision for Innis Investments Example</vt:lpstr>
      <vt:lpstr>Summary of Decision Strategies Under Uncertainty (1 of 2)</vt:lpstr>
      <vt:lpstr>Summary of Decision Strategies Under Uncertainty (2 of 2)</vt:lpstr>
      <vt:lpstr>Decision Strategies with Outcome Probabilities</vt:lpstr>
      <vt:lpstr>Example 16.6: Mortgage Decision with the Average Payoff Strategy</vt:lpstr>
      <vt:lpstr>Expected Value Strategy</vt:lpstr>
      <vt:lpstr>Example 16.7: Mortgage Decision with the Expected Value Strategy</vt:lpstr>
      <vt:lpstr>Evaluating Risk</vt:lpstr>
      <vt:lpstr>Example 16.8: Evaluating Risk in the Mortgage Decision</vt:lpstr>
      <vt:lpstr>Decision Trees</vt:lpstr>
      <vt:lpstr>Example 16.9: Creating a Decision Tree (1 of 3)</vt:lpstr>
      <vt:lpstr>Example 16.9: Creating a Decision Tree (2 of 3)</vt:lpstr>
      <vt:lpstr>Example 16.9: Creating a Decision Tree (3 of 3)</vt:lpstr>
      <vt:lpstr>Example 16.10: Analyzing a Decision Tree (1 of 2)</vt:lpstr>
      <vt:lpstr>Example 16.10: Analyzing a Decision Tree (2 of 2)</vt:lpstr>
      <vt:lpstr>Example 16.11: A Pharmaceutical R&amp;D Model (1 of 2)</vt:lpstr>
      <vt:lpstr>Example 16.11: A Pharmaceutical R&amp;D Model (2 of 2)</vt:lpstr>
      <vt:lpstr>Decision Trees and Risk</vt:lpstr>
      <vt:lpstr>Aggressive Strategy (Maximax)</vt:lpstr>
      <vt:lpstr>Conservative Strategy (Maximin)</vt:lpstr>
      <vt:lpstr>Opportunity Loss Strategy</vt:lpstr>
      <vt:lpstr>Example 16.12: Constructing a Risk Profile (1 of 2)</vt:lpstr>
      <vt:lpstr>Example 16.12: Constructing a Risk Profile (2 of 2)</vt:lpstr>
      <vt:lpstr>Sensitivity Analysis in Decision Trees</vt:lpstr>
      <vt:lpstr>Example 16.13: Sensitivity Analysis for Airline Revenue Management Decision</vt:lpstr>
      <vt:lpstr>The Value of Information</vt:lpstr>
      <vt:lpstr>Example 16.14: Finding E  V   P  I for the Mortgage-Selection Decision (1 of 2)</vt:lpstr>
      <vt:lpstr>Example 16.14: Finding E  V   P  I for the Mortgage-Selection Decision (2 of 2)</vt:lpstr>
      <vt:lpstr>Decisions with Sample Information</vt:lpstr>
      <vt:lpstr>Example 16.15: Decisions with Sample Information (1 of 3)</vt:lpstr>
      <vt:lpstr>Example 16.15: Decisions with Sample Information (2 of 3)</vt:lpstr>
      <vt:lpstr>Example 16.15: Decisions with Sample Information (3 of 3)</vt:lpstr>
      <vt:lpstr>Bayes’s Rule</vt:lpstr>
      <vt:lpstr>Example 16.16: Applying Bayes’s Rule to Compute Conditional Probabilities (1 of 3)</vt:lpstr>
      <vt:lpstr>Example 16.16: Applying Bayes’s Rule to Compute Conditional Probabilities (2 of 3)</vt:lpstr>
      <vt:lpstr>Example 16.16: Applying Bayes’s Rule to Compute Conditional Probabilities (3 of 3)</vt:lpstr>
      <vt:lpstr>Decision Tree with Market Survey Information</vt:lpstr>
      <vt:lpstr>Utility and Decision Making</vt:lpstr>
      <vt:lpstr>Example 16.17: A Personal Investment Decision</vt:lpstr>
      <vt:lpstr>Constructing a Utility Function</vt:lpstr>
      <vt:lpstr>Example 16.18: Constructing a Utility Function for the Personal Investment Decision (1 of 2)</vt:lpstr>
      <vt:lpstr>Example 16.18: Constructing a Utility Function for the Personal Investment Decision (2 of 2)</vt:lpstr>
      <vt:lpstr>Risk Premium</vt:lpstr>
      <vt:lpstr>Example Utility Function for Risk-Takers</vt:lpstr>
      <vt:lpstr>Using Utility Functions in Decision Analysis</vt:lpstr>
      <vt:lpstr>Exponential Utility Functions</vt:lpstr>
      <vt:lpstr>Estimating the Value of R</vt:lpstr>
      <vt:lpstr>Example 16.19: Using an Exponential Utility Function</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 Methods, Models, and Decisions, 3e</dc:title>
  <dc:subject>Math</dc:subject>
  <dc:creator>Evans</dc:creator>
  <cp:keywords>Math</cp:keywords>
  <cp:lastModifiedBy>Gunasekaran Meena, Swetha (Cognizant)</cp:lastModifiedBy>
  <cp:revision>263</cp:revision>
  <dcterms:modified xsi:type="dcterms:W3CDTF">2019-03-06T09:43:01Z</dcterms:modified>
</cp:coreProperties>
</file>