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61" r:id="rId11"/>
    <p:sldId id="262" r:id="rId12"/>
    <p:sldId id="263" r:id="rId13"/>
    <p:sldId id="264" r:id="rId14"/>
    <p:sldId id="265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3" autoAdjust="0"/>
    <p:restoredTop sz="99728" autoAdjust="0"/>
  </p:normalViewPr>
  <p:slideViewPr>
    <p:cSldViewPr snapToGrid="0">
      <p:cViewPr varScale="1">
        <p:scale>
          <a:sx n="100" d="100"/>
          <a:sy n="100" d="100"/>
        </p:scale>
        <p:origin x="862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F3C472A-4B0C-4FEB-BFF5-847AADC52BDB}" type="datetime1">
              <a:rPr lang="en-US" smtClean="0"/>
              <a:t>9/8/2021</a:t>
            </a:fld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4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  <p:sldLayoutId id="2147483807" r:id="rId9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2332672" y="2508974"/>
            <a:ext cx="4326254" cy="1204686"/>
          </a:xfrm>
        </p:spPr>
        <p:txBody>
          <a:bodyPr/>
          <a:lstStyle/>
          <a:p>
            <a:pPr algn="ctr"/>
            <a:r>
              <a:rPr lang="en-US" sz="2800" i="0" dirty="0">
                <a:ea typeface="Arial"/>
                <a:sym typeface="Arial"/>
              </a:rPr>
              <a:t>Lecture 2</a:t>
            </a:r>
            <a:r>
              <a:rPr lang="en-US" sz="2800" i="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ctr"/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Introduction to R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8593" y="1260885"/>
            <a:ext cx="8806815" cy="1124175"/>
          </a:xfrm>
        </p:spPr>
        <p:txBody>
          <a:bodyPr/>
          <a:lstStyle/>
          <a:p>
            <a:pPr algn="ctr"/>
            <a:r>
              <a:rPr lang="en-US" sz="3200" b="1" i="0" u="none" strike="noStrike" cap="none" dirty="0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rPr>
              <a:t>Business Analytics: </a:t>
            </a:r>
          </a:p>
          <a:p>
            <a:pPr algn="ctr"/>
            <a:r>
              <a:rPr lang="en-US" sz="3200" b="1" i="0" u="none" strike="noStrike" cap="none" dirty="0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rPr>
              <a:t>Data, Models, and Decisions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599" y="4913811"/>
            <a:ext cx="3845138" cy="1256167"/>
          </a:xfrm>
        </p:spPr>
        <p:txBody>
          <a:bodyPr/>
          <a:lstStyle/>
          <a:p>
            <a:pPr algn="r"/>
            <a:r>
              <a:rPr lang="en-US" dirty="0"/>
              <a:t>Kai Wang</a:t>
            </a:r>
          </a:p>
          <a:p>
            <a:pPr algn="r"/>
            <a:r>
              <a:rPr lang="en-US" dirty="0"/>
              <a:t>Stevens Institute of Technology</a:t>
            </a:r>
          </a:p>
          <a:p>
            <a:pPr algn="r"/>
            <a:r>
              <a:rPr lang="en-US" dirty="0"/>
              <a:t>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07DC-13C2-49D4-B745-F72F768F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 Language and R Studio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5DE-3322-4929-9618-25FD82CB7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 is a statistical programming language. It is free and open source. </a:t>
            </a:r>
          </a:p>
          <a:p>
            <a:r>
              <a:rPr lang="en-US" sz="2000" dirty="0"/>
              <a:t>It is an “advanced” language compared to C, C++, Java. R typically saves your coding effort, while it is less efficient in terms of memory and time.</a:t>
            </a:r>
          </a:p>
          <a:p>
            <a:r>
              <a:rPr lang="en-US" sz="2000" dirty="0"/>
              <a:t>Competitors: Python, MATLAB, SAS, Stata, EViews, etc.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Get R installed: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https://www.r-project.org/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Now, you can start using R, however, the user interface (UI) is easy to use.</a:t>
            </a:r>
          </a:p>
          <a:p>
            <a:r>
              <a:rPr lang="en-US" sz="2000" dirty="0"/>
              <a:t>R studio provides an excellent user interface. </a:t>
            </a:r>
          </a:p>
          <a:p>
            <a:r>
              <a:rPr lang="en-US" sz="2000" dirty="0" err="1"/>
              <a:t>Fet</a:t>
            </a:r>
            <a:r>
              <a:rPr lang="en-US" sz="2000" dirty="0"/>
              <a:t> it installed: </a:t>
            </a:r>
            <a:r>
              <a:rPr lang="en-US" sz="2000" dirty="0">
                <a:hlinkClick r:id="rId3"/>
              </a:rPr>
              <a:t>https://rstudio.com/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F703-185A-45AD-9F12-9A3DDA90DD9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3C472A-4B0C-4FEB-BFF5-847AADC52BDB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1C967-3541-4D83-A41A-61F379F9A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8C7B-A3C8-4D50-9DAC-D32257ED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AAF55-1456-4C4D-876C-21CD49BD3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FE47-8DBC-473C-8880-1A71BD8364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3C472A-4B0C-4FEB-BFF5-847AADC52BDB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95155-E53F-4950-988E-9ECC08A400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3C13C-97C5-4C9D-BACC-020808C0D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9" y="1440393"/>
            <a:ext cx="8996261" cy="48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4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E0C7-0353-41FD-805B-3B6D9247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Functions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B7B6-506E-4CAD-8B2A-F9CA46EA0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" y="1600200"/>
            <a:ext cx="8564880" cy="4525963"/>
          </a:xfrm>
        </p:spPr>
        <p:txBody>
          <a:bodyPr/>
          <a:lstStyle/>
          <a:p>
            <a:r>
              <a:rPr lang="en-US" sz="1800" dirty="0"/>
              <a:t>How to comment and uncomment? # or (</a:t>
            </a:r>
            <a:r>
              <a:rPr lang="en-US" sz="1800" dirty="0" err="1"/>
              <a:t>ctrl+shift+c</a:t>
            </a:r>
            <a:r>
              <a:rPr lang="en-US" sz="1800" dirty="0"/>
              <a:t>)</a:t>
            </a:r>
          </a:p>
          <a:p>
            <a:r>
              <a:rPr lang="en-US" sz="1800" dirty="0"/>
              <a:t>How to execute one or multiple lines of code? “Run” or (</a:t>
            </a:r>
            <a:r>
              <a:rPr lang="en-US" sz="1800" dirty="0" err="1"/>
              <a:t>ctrl+enter</a:t>
            </a:r>
            <a:r>
              <a:rPr lang="en-US" sz="1800" dirty="0"/>
              <a:t>)</a:t>
            </a:r>
          </a:p>
          <a:p>
            <a:r>
              <a:rPr lang="en-US" sz="1800" dirty="0"/>
              <a:t>How to assign value to a variable? Arrow (&lt;-) or equal (=)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600" dirty="0"/>
              <a:t>Note: Arrow is more recommended.</a:t>
            </a:r>
          </a:p>
          <a:p>
            <a:r>
              <a:rPr lang="en-US" sz="1800" dirty="0"/>
              <a:t>How to get more information about a function in R? help() or a question mark (?)</a:t>
            </a:r>
          </a:p>
          <a:p>
            <a:r>
              <a:rPr lang="en-US" sz="1800" dirty="0"/>
              <a:t>R compiler is case-sensitive: print() works but Print() does not work</a:t>
            </a:r>
          </a:p>
          <a:p>
            <a:r>
              <a:rPr lang="en-US" sz="1800" dirty="0"/>
              <a:t>How to shut down scientific notation? options(</a:t>
            </a:r>
            <a:r>
              <a:rPr lang="en-US" sz="1800" dirty="0" err="1"/>
              <a:t>scipen</a:t>
            </a:r>
            <a:r>
              <a:rPr lang="en-US" sz="1800" dirty="0"/>
              <a:t> = 999)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3906-8DB5-4958-9F3B-0D2EE2DE92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3C472A-4B0C-4FEB-BFF5-847AADC52BDB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B64C0-4C35-4A46-8542-C88465A33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D2F-7CD9-4916-AD9D-C9721C0C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 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D498-C92F-48DA-8207-0D86FBF24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Scalars: one-element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Vectors: one-dimensional homogeneous data (only one type [num, char, logic] of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Matrices: two-dimensional homogeneous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Arrays: multi-dimensional homogeneous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frames: two-dimensional heterogenous data (can have various types of data as columns)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Lists: multi-dimensional heterogenous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90B0-4F34-4E30-A66B-479482DA4F6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3C472A-4B0C-4FEB-BFF5-847AADC52BDB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FA90C-BA8C-48FA-9A20-AF4FC6153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E6FD-128C-4BE3-8232-C88A80C2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Functions Overview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0D18A-8844-43AD-BAD6-367FF7595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c() # Combine data; basic function to form a vector.</a:t>
            </a:r>
          </a:p>
          <a:p>
            <a:r>
              <a:rPr lang="en-US" sz="2000" dirty="0"/>
              <a:t>class(object) # Class or type of an object.</a:t>
            </a:r>
          </a:p>
          <a:p>
            <a:r>
              <a:rPr lang="en-US" sz="2000" dirty="0"/>
              <a:t>seq() # Generate a sequence of numbers.</a:t>
            </a:r>
          </a:p>
          <a:p>
            <a:r>
              <a:rPr lang="en-US" sz="2000" dirty="0"/>
              <a:t>matrix() # Form a matrix.</a:t>
            </a:r>
          </a:p>
          <a:p>
            <a:r>
              <a:rPr lang="en-US" sz="2000" dirty="0" err="1"/>
              <a:t>colnames</a:t>
            </a:r>
            <a:r>
              <a:rPr lang="en-US" sz="2000" dirty="0"/>
              <a:t>(),</a:t>
            </a:r>
            <a:r>
              <a:rPr lang="en-US" sz="2000" dirty="0" err="1"/>
              <a:t>rownames</a:t>
            </a:r>
            <a:r>
              <a:rPr lang="en-US" sz="2000" dirty="0"/>
              <a:t>() # Column and row names.</a:t>
            </a:r>
          </a:p>
          <a:p>
            <a:r>
              <a:rPr lang="en-US" sz="2000" dirty="0"/>
              <a:t>dim(object) # Dimensions of an object.</a:t>
            </a:r>
          </a:p>
          <a:p>
            <a:r>
              <a:rPr lang="en-US" sz="2000" dirty="0"/>
              <a:t>str(object) # Structure of an object.</a:t>
            </a:r>
          </a:p>
          <a:p>
            <a:r>
              <a:rPr lang="en-US" sz="2000" dirty="0"/>
              <a:t>length(object) # Number of elements/components.</a:t>
            </a:r>
          </a:p>
          <a:p>
            <a:r>
              <a:rPr lang="en-US" sz="2000" dirty="0" err="1"/>
              <a:t>nrow</a:t>
            </a:r>
            <a:r>
              <a:rPr lang="en-US" sz="2000" dirty="0"/>
              <a:t>(), </a:t>
            </a:r>
            <a:r>
              <a:rPr lang="en-US" sz="2000" dirty="0" err="1"/>
              <a:t>ncol</a:t>
            </a:r>
            <a:r>
              <a:rPr lang="en-US" sz="2000" dirty="0"/>
              <a:t>() # Number of rows and number of columns.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C846-7E3D-4909-958F-5A978CE939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3C472A-4B0C-4FEB-BFF5-847AADC52BDB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57025-8679-4304-93D8-3FFE623A8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38664</TotalTime>
  <Words>415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Noto Sans Symbols</vt:lpstr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R Language and R Studio</vt:lpstr>
      <vt:lpstr>R Studio UI</vt:lpstr>
      <vt:lpstr>Functions Overview</vt:lpstr>
      <vt:lpstr>R Data Structures</vt:lpstr>
      <vt:lpstr>Functions Overview (Cont.)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Wang Kai</cp:lastModifiedBy>
  <cp:revision>978</cp:revision>
  <cp:lastPrinted>2016-08-09T14:57:31Z</cp:lastPrinted>
  <dcterms:created xsi:type="dcterms:W3CDTF">2013-11-01T14:42:31Z</dcterms:created>
  <dcterms:modified xsi:type="dcterms:W3CDTF">2021-09-09T03:17:31Z</dcterms:modified>
</cp:coreProperties>
</file>