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31"/>
  </p:notesMasterIdLst>
  <p:sldIdLst>
    <p:sldId id="315" r:id="rId2"/>
    <p:sldId id="259" r:id="rId3"/>
    <p:sldId id="260" r:id="rId4"/>
    <p:sldId id="285" r:id="rId5"/>
    <p:sldId id="300" r:id="rId6"/>
    <p:sldId id="262" r:id="rId7"/>
    <p:sldId id="263" r:id="rId8"/>
    <p:sldId id="264" r:id="rId9"/>
    <p:sldId id="265" r:id="rId10"/>
    <p:sldId id="301" r:id="rId11"/>
    <p:sldId id="267" r:id="rId12"/>
    <p:sldId id="268" r:id="rId13"/>
    <p:sldId id="299" r:id="rId14"/>
    <p:sldId id="313" r:id="rId15"/>
    <p:sldId id="270" r:id="rId16"/>
    <p:sldId id="302" r:id="rId17"/>
    <p:sldId id="303" r:id="rId18"/>
    <p:sldId id="287" r:id="rId19"/>
    <p:sldId id="304" r:id="rId20"/>
    <p:sldId id="312" r:id="rId21"/>
    <p:sldId id="290" r:id="rId22"/>
    <p:sldId id="291" r:id="rId23"/>
    <p:sldId id="306" r:id="rId24"/>
    <p:sldId id="307" r:id="rId25"/>
    <p:sldId id="294" r:id="rId26"/>
    <p:sldId id="295" r:id="rId27"/>
    <p:sldId id="309" r:id="rId28"/>
    <p:sldId id="310" r:id="rId29"/>
    <p:sldId id="311"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84" userDrawn="1">
          <p15:clr>
            <a:srgbClr val="A4A3A4"/>
          </p15:clr>
        </p15:guide>
        <p15:guide id="2" pos="288">
          <p15:clr>
            <a:srgbClr val="A4A3A4"/>
          </p15:clr>
        </p15:guide>
        <p15:guide id="3" orient="horz" pos="8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35" autoAdjust="0"/>
    <p:restoredTop sz="86424" autoAdjust="0"/>
  </p:normalViewPr>
  <p:slideViewPr>
    <p:cSldViewPr snapToGrid="0">
      <p:cViewPr varScale="1">
        <p:scale>
          <a:sx n="96" d="100"/>
          <a:sy n="96" d="100"/>
        </p:scale>
        <p:origin x="1086" y="78"/>
      </p:cViewPr>
      <p:guideLst>
        <p:guide orient="horz" pos="984"/>
        <p:guide pos="288"/>
        <p:guide orient="horz" pos="81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609039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If this PowerPoint presentation contains mathematical equations, you may need to check that your computer has the following installed:</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1) MathType Plugin</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2) Math Player (free versions available)</a:t>
            </a:r>
            <a:endParaRPr dirty="0"/>
          </a:p>
          <a:p>
            <a:pPr marL="0" marR="0" lvl="0" indent="0" algn="l"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Arial"/>
                <a:ea typeface="Arial"/>
                <a:cs typeface="Arial"/>
                <a:sym typeface="Arial"/>
              </a:rPr>
              <a:t>3) NVDA Reader (free versions available)</a:t>
            </a:r>
            <a:endParaRPr sz="1200" b="0" i="0" u="none" strike="noStrike" cap="none" dirty="0">
              <a:solidFill>
                <a:schemeClr val="dk1"/>
              </a:solidFill>
              <a:latin typeface="Arial"/>
              <a:ea typeface="Arial"/>
              <a:cs typeface="Arial"/>
              <a:sym typeface="Arial"/>
            </a:endParaRPr>
          </a:p>
        </p:txBody>
      </p:sp>
      <p:sp>
        <p:nvSpPr>
          <p:cNvPr id="210" name="Google Shape;21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136394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0" name="Google Shape;32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51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1" name="Google Shape;3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05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6" name="Google Shape;34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6435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4" name="Google Shape;2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78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0" name="Google Shape;25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57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205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6" name="Google Shape;27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54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1" name="Google Shape;29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90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0" name="Google Shape;30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372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4" name="Google Shape;31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8168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0" name="Google Shape;32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3922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2000"/>
              <a:buFont typeface="Arial"/>
              <a:buNone/>
              <a:defRPr sz="2000" b="0" i="0" u="none" strike="noStrike" cap="none">
                <a:solidFill>
                  <a:srgbClr val="007FA3"/>
                </a:solidFill>
                <a:latin typeface="Arial"/>
                <a:ea typeface="Arial"/>
                <a:cs typeface="Arial"/>
                <a:sym typeface="Arial"/>
              </a:defRPr>
            </a:lvl1pPr>
            <a:lvl2pPr marL="914400" marR="0" lvl="1"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21" name="Google Shape;21;p2"/>
          <p:cNvSpPr txBox="1">
            <a:spLocks noGrp="1"/>
          </p:cNvSpPr>
          <p:nvPr>
            <p:ph type="body" idx="2"/>
          </p:nvPr>
        </p:nvSpPr>
        <p:spPr>
          <a:xfrm>
            <a:off x="5029200" y="1600201"/>
            <a:ext cx="3657600" cy="1600199"/>
          </a:xfrm>
          <a:prstGeom prst="rect">
            <a:avLst/>
          </a:prstGeom>
          <a:noFill/>
          <a:ln>
            <a:noFill/>
          </a:ln>
        </p:spPr>
        <p:txBody>
          <a:bodyPr spcFirstLastPara="1" wrap="square" lIns="0" tIns="0" rIns="0" bIns="0" anchor="b" anchorCtr="0"/>
          <a:lstStyle>
            <a:lvl1pPr marL="457200" marR="0" lvl="0" indent="-228600" algn="l" rtl="0">
              <a:spcBef>
                <a:spcPts val="0"/>
              </a:spcBef>
              <a:spcAft>
                <a:spcPts val="0"/>
              </a:spcAft>
              <a:buClr>
                <a:srgbClr val="007FA3"/>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4400"/>
              <a:buFont typeface="Arial"/>
              <a:buNone/>
              <a:defRPr sz="4400" b="0" i="0" u="none" strike="noStrike" cap="none">
                <a:solidFill>
                  <a:schemeClr val="dk1"/>
                </a:solidFill>
                <a:latin typeface="Arial"/>
                <a:ea typeface="Arial"/>
                <a:cs typeface="Arial"/>
                <a:sym typeface="Arial"/>
              </a:defRPr>
            </a:lvl9pPr>
          </a:lstStyle>
          <a:p>
            <a:endParaRPr/>
          </a:p>
        </p:txBody>
      </p:sp>
      <p:sp>
        <p:nvSpPr>
          <p:cNvPr id="22" name="Google Shape;22;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2200"/>
              <a:buFont typeface="Arial"/>
              <a:buNone/>
              <a:defRPr sz="2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2800"/>
              <a:buFont typeface="Noto Sans Symbols"/>
              <a:buNone/>
              <a:defRPr sz="28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3" name="Google Shape;23;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4" name="Google Shape;24;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5" name="Google Shape;25;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6" name="Google Shape;26;p2"/>
          <p:cNvSpPr txBox="1">
            <a:spLocks noGrp="1"/>
          </p:cNvSpPr>
          <p:nvPr>
            <p:ph type="body" idx="4"/>
          </p:nvPr>
        </p:nvSpPr>
        <p:spPr>
          <a:xfrm>
            <a:off x="1219200" y="6529254"/>
            <a:ext cx="5867400" cy="187537"/>
          </a:xfrm>
          <a:prstGeom prst="rect">
            <a:avLst/>
          </a:prstGeom>
          <a:noFill/>
          <a:ln>
            <a:noFill/>
          </a:ln>
        </p:spPr>
        <p:txBody>
          <a:bodyPr spcFirstLastPara="1" wrap="square" lIns="0" tIns="0" rIns="0" bIns="0" anchor="t" anchorCtr="0"/>
          <a:lstStyle>
            <a:lvl1pPr marL="457200" marR="0" lvl="0" indent="-228600" algn="r" rtl="0">
              <a:spcBef>
                <a:spcPts val="150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27" name="Google Shape;27;p2"/>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28" name="Google Shape;28;p2"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14"/>
          <p:cNvSpPr txBox="1">
            <a:spLocks noGrp="1"/>
          </p:cNvSpPr>
          <p:nvPr>
            <p:ph type="body" idx="1"/>
          </p:nvPr>
        </p:nvSpPr>
        <p:spPr>
          <a:xfrm>
            <a:off x="457200" y="816430"/>
            <a:ext cx="8229600" cy="40277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rtl="0">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173" name="Google Shape;173;p14"/>
          <p:cNvSpPr txBox="1">
            <a:spLocks noGrp="1"/>
          </p:cNvSpPr>
          <p:nvPr>
            <p:ph type="body" idx="2"/>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74" name="Google Shape;174;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75" name="Google Shape;175;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76" name="Google Shape;176;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15"/>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273050" algn="l" rtl="0">
              <a:spcBef>
                <a:spcPts val="1500"/>
              </a:spcBef>
              <a:spcAft>
                <a:spcPts val="0"/>
              </a:spcAft>
              <a:buClr>
                <a:srgbClr val="007FA3"/>
              </a:buClr>
              <a:buSzPts val="7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80" name="Google Shape;180;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1" name="Google Shape;181;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2" name="Google Shape;182;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5" name="Google Shape;185;p16"/>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lstStyle>
            <a:lvl1pPr marL="457200" marR="0" lvl="0" indent="-228600" algn="l" rtl="0">
              <a:spcBef>
                <a:spcPts val="0"/>
              </a:spcBef>
              <a:spcAft>
                <a:spcPts val="0"/>
              </a:spcAft>
              <a:buClr>
                <a:srgbClr val="007FA3"/>
              </a:buClr>
              <a:buSzPts val="800"/>
              <a:buFont typeface="Arial"/>
              <a:buNone/>
              <a:defRPr sz="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86" name="Google Shape;186;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7" name="Google Shape;187;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88" name="Google Shape;188;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dk1"/>
                </a:solidFill>
                <a:latin typeface="Arial"/>
                <a:ea typeface="Arial"/>
                <a:cs typeface="Arial"/>
                <a:sym typeface="Arial"/>
              </a:defRPr>
            </a:lvl1pPr>
            <a:lvl2pPr marL="0" marR="0" lvl="1" indent="0" algn="r" rtl="0">
              <a:spcBef>
                <a:spcPts val="0"/>
              </a:spcBef>
              <a:buNone/>
              <a:defRPr sz="900">
                <a:solidFill>
                  <a:schemeClr val="dk1"/>
                </a:solidFill>
                <a:latin typeface="Arial"/>
                <a:ea typeface="Arial"/>
                <a:cs typeface="Arial"/>
                <a:sym typeface="Arial"/>
              </a:defRPr>
            </a:lvl2pPr>
            <a:lvl3pPr marL="0" marR="0" lvl="2" indent="0" algn="r" rtl="0">
              <a:spcBef>
                <a:spcPts val="0"/>
              </a:spcBef>
              <a:buNone/>
              <a:defRPr sz="900">
                <a:solidFill>
                  <a:schemeClr val="dk1"/>
                </a:solidFill>
                <a:latin typeface="Arial"/>
                <a:ea typeface="Arial"/>
                <a:cs typeface="Arial"/>
                <a:sym typeface="Arial"/>
              </a:defRPr>
            </a:lvl3pPr>
            <a:lvl4pPr marL="0" marR="0" lvl="3" indent="0" algn="r" rtl="0">
              <a:spcBef>
                <a:spcPts val="0"/>
              </a:spcBef>
              <a:buNone/>
              <a:defRPr sz="900">
                <a:solidFill>
                  <a:schemeClr val="dk1"/>
                </a:solidFill>
                <a:latin typeface="Arial"/>
                <a:ea typeface="Arial"/>
                <a:cs typeface="Arial"/>
                <a:sym typeface="Arial"/>
              </a:defRPr>
            </a:lvl4pPr>
            <a:lvl5pPr marL="0" marR="0" lvl="4" indent="0" algn="r" rtl="0">
              <a:spcBef>
                <a:spcPts val="0"/>
              </a:spcBef>
              <a:buNone/>
              <a:defRPr sz="900">
                <a:solidFill>
                  <a:schemeClr val="dk1"/>
                </a:solidFill>
                <a:latin typeface="Arial"/>
                <a:ea typeface="Arial"/>
                <a:cs typeface="Arial"/>
                <a:sym typeface="Arial"/>
              </a:defRPr>
            </a:lvl5pPr>
            <a:lvl6pPr marL="0" marR="0" lvl="5" indent="0" algn="r" rtl="0">
              <a:spcBef>
                <a:spcPts val="0"/>
              </a:spcBef>
              <a:buNone/>
              <a:defRPr sz="900">
                <a:solidFill>
                  <a:schemeClr val="dk1"/>
                </a:solidFill>
                <a:latin typeface="Arial"/>
                <a:ea typeface="Arial"/>
                <a:cs typeface="Arial"/>
                <a:sym typeface="Arial"/>
              </a:defRPr>
            </a:lvl6pPr>
            <a:lvl7pPr marL="0" marR="0" lvl="6" indent="0" algn="r" rtl="0">
              <a:spcBef>
                <a:spcPts val="0"/>
              </a:spcBef>
              <a:buNone/>
              <a:defRPr sz="900">
                <a:solidFill>
                  <a:schemeClr val="dk1"/>
                </a:solidFill>
                <a:latin typeface="Arial"/>
                <a:ea typeface="Arial"/>
                <a:cs typeface="Arial"/>
                <a:sym typeface="Arial"/>
              </a:defRPr>
            </a:lvl7pPr>
            <a:lvl8pPr marL="0" marR="0" lvl="7" indent="0" algn="r" rtl="0">
              <a:spcBef>
                <a:spcPts val="0"/>
              </a:spcBef>
              <a:buNone/>
              <a:defRPr sz="900">
                <a:solidFill>
                  <a:schemeClr val="dk1"/>
                </a:solidFill>
                <a:latin typeface="Arial"/>
                <a:ea typeface="Arial"/>
                <a:cs typeface="Arial"/>
                <a:sym typeface="Arial"/>
              </a:defRPr>
            </a:lvl8pPr>
            <a:lvl9pPr marL="0" marR="0" lvl="8" indent="0" algn="r" rtl="0">
              <a:spcBef>
                <a:spcPts val="0"/>
              </a:spcBef>
              <a:buNone/>
              <a:defRPr sz="9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89" name="Google Shape;189;p16"/>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190" name="Google Shape;190;p16"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1"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400"/>
              <a:buFont typeface="Arial"/>
              <a:buNone/>
              <a:defRPr sz="34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4" name="Google Shape;194;p17"/>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rtl="0">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rtl="0">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95" name="Google Shape;195;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6" name="Google Shape;196;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97" name="Google Shape;197;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Google Shape;200;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01" name="Google Shape;201;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02" name="Google Shape;202;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03"/>
        <p:cNvGrpSpPr/>
        <p:nvPr/>
      </p:nvGrpSpPr>
      <p:grpSpPr>
        <a:xfrm>
          <a:off x="0" y="0"/>
          <a:ext cx="0" cy="0"/>
          <a:chOff x="0" y="0"/>
          <a:chExt cx="0" cy="0"/>
        </a:xfrm>
      </p:grpSpPr>
      <p:sp>
        <p:nvSpPr>
          <p:cNvPr id="204" name="Google Shape;204;p1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05" name="Google Shape;205;p1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06" name="Google Shape;206;p1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dk1"/>
                </a:solidFill>
                <a:latin typeface="Arial"/>
                <a:ea typeface="Arial"/>
                <a:cs typeface="Arial"/>
                <a:sym typeface="Arial"/>
              </a:defRPr>
            </a:lvl1pPr>
            <a:lvl2pPr marL="0" marR="0" lvl="1" indent="0" algn="r" rtl="0">
              <a:spcBef>
                <a:spcPts val="0"/>
              </a:spcBef>
              <a:buNone/>
              <a:defRPr sz="900">
                <a:solidFill>
                  <a:schemeClr val="dk1"/>
                </a:solidFill>
                <a:latin typeface="Arial"/>
                <a:ea typeface="Arial"/>
                <a:cs typeface="Arial"/>
                <a:sym typeface="Arial"/>
              </a:defRPr>
            </a:lvl2pPr>
            <a:lvl3pPr marL="0" marR="0" lvl="2" indent="0" algn="r" rtl="0">
              <a:spcBef>
                <a:spcPts val="0"/>
              </a:spcBef>
              <a:buNone/>
              <a:defRPr sz="900">
                <a:solidFill>
                  <a:schemeClr val="dk1"/>
                </a:solidFill>
                <a:latin typeface="Arial"/>
                <a:ea typeface="Arial"/>
                <a:cs typeface="Arial"/>
                <a:sym typeface="Arial"/>
              </a:defRPr>
            </a:lvl3pPr>
            <a:lvl4pPr marL="0" marR="0" lvl="3" indent="0" algn="r" rtl="0">
              <a:spcBef>
                <a:spcPts val="0"/>
              </a:spcBef>
              <a:buNone/>
              <a:defRPr sz="900">
                <a:solidFill>
                  <a:schemeClr val="dk1"/>
                </a:solidFill>
                <a:latin typeface="Arial"/>
                <a:ea typeface="Arial"/>
                <a:cs typeface="Arial"/>
                <a:sym typeface="Arial"/>
              </a:defRPr>
            </a:lvl4pPr>
            <a:lvl5pPr marL="0" marR="0" lvl="4" indent="0" algn="r" rtl="0">
              <a:spcBef>
                <a:spcPts val="0"/>
              </a:spcBef>
              <a:buNone/>
              <a:defRPr sz="900">
                <a:solidFill>
                  <a:schemeClr val="dk1"/>
                </a:solidFill>
                <a:latin typeface="Arial"/>
                <a:ea typeface="Arial"/>
                <a:cs typeface="Arial"/>
                <a:sym typeface="Arial"/>
              </a:defRPr>
            </a:lvl5pPr>
            <a:lvl6pPr marL="0" marR="0" lvl="5" indent="0" algn="r" rtl="0">
              <a:spcBef>
                <a:spcPts val="0"/>
              </a:spcBef>
              <a:buNone/>
              <a:defRPr sz="900">
                <a:solidFill>
                  <a:schemeClr val="dk1"/>
                </a:solidFill>
                <a:latin typeface="Arial"/>
                <a:ea typeface="Arial"/>
                <a:cs typeface="Arial"/>
                <a:sym typeface="Arial"/>
              </a:defRPr>
            </a:lvl6pPr>
            <a:lvl7pPr marL="0" marR="0" lvl="6" indent="0" algn="r" rtl="0">
              <a:spcBef>
                <a:spcPts val="0"/>
              </a:spcBef>
              <a:buNone/>
              <a:defRPr sz="900">
                <a:solidFill>
                  <a:schemeClr val="dk1"/>
                </a:solidFill>
                <a:latin typeface="Arial"/>
                <a:ea typeface="Arial"/>
                <a:cs typeface="Arial"/>
                <a:sym typeface="Arial"/>
              </a:defRPr>
            </a:lvl7pPr>
            <a:lvl8pPr marL="0" marR="0" lvl="7" indent="0" algn="r" rtl="0">
              <a:spcBef>
                <a:spcPts val="0"/>
              </a:spcBef>
              <a:buNone/>
              <a:defRPr sz="900">
                <a:solidFill>
                  <a:schemeClr val="dk1"/>
                </a:solidFill>
                <a:latin typeface="Arial"/>
                <a:ea typeface="Arial"/>
                <a:cs typeface="Arial"/>
                <a:sym typeface="Arial"/>
              </a:defRPr>
            </a:lvl8pPr>
            <a:lvl9pPr marL="0" marR="0" lvl="8" indent="0" algn="r" rtl="0">
              <a:spcBef>
                <a:spcPts val="0"/>
              </a:spcBef>
              <a:buNone/>
              <a:defRPr sz="9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07" name="Google Shape;207;p19"/>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pic>
        <p:nvPicPr>
          <p:cNvPr id="208" name="Google Shape;208;p19"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8"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4 Content">
  <p:cSld name="Title and 4 Content">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2" name="Google Shape;212;p20"/>
          <p:cNvSpPr txBox="1">
            <a:spLocks noGrp="1"/>
          </p:cNvSpPr>
          <p:nvPr>
            <p:ph type="body" idx="1"/>
          </p:nvPr>
        </p:nvSpPr>
        <p:spPr>
          <a:xfrm>
            <a:off x="457200" y="160020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3" name="Google Shape;213;p2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14" name="Google Shape;214;p2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215" name="Google Shape;215;p2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16" name="Google Shape;216;p20"/>
          <p:cNvSpPr txBox="1">
            <a:spLocks noGrp="1"/>
          </p:cNvSpPr>
          <p:nvPr>
            <p:ph type="body" idx="2"/>
          </p:nvPr>
        </p:nvSpPr>
        <p:spPr>
          <a:xfrm>
            <a:off x="473720" y="264168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7" name="Google Shape;217;p20"/>
          <p:cNvSpPr txBox="1">
            <a:spLocks noGrp="1"/>
          </p:cNvSpPr>
          <p:nvPr>
            <p:ph type="body" idx="3"/>
          </p:nvPr>
        </p:nvSpPr>
        <p:spPr>
          <a:xfrm>
            <a:off x="457200" y="368316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18" name="Google Shape;218;p20"/>
          <p:cNvSpPr txBox="1">
            <a:spLocks noGrp="1"/>
          </p:cNvSpPr>
          <p:nvPr>
            <p:ph type="body" idx="4"/>
          </p:nvPr>
        </p:nvSpPr>
        <p:spPr>
          <a:xfrm>
            <a:off x="457200" y="4724640"/>
            <a:ext cx="8229600" cy="711176"/>
          </a:xfrm>
          <a:prstGeom prst="rect">
            <a:avLst/>
          </a:prstGeom>
          <a:noFill/>
          <a:ln>
            <a:noFill/>
          </a:ln>
        </p:spPr>
        <p:txBody>
          <a:bodyPr spcFirstLastPara="1" wrap="square" lIns="0" tIns="0" rIns="0" bIns="0" anchor="t" anchorCtr="0"/>
          <a:lstStyle>
            <a:lvl1pPr marL="457200" marR="0" lvl="0" indent="-330200" algn="l" rtl="0">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spcBef>
                <a:spcPts val="300"/>
              </a:spcBef>
              <a:spcAft>
                <a:spcPts val="0"/>
              </a:spcAft>
              <a:buClr>
                <a:srgbClr val="007FA3"/>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3" name="Google Shape;33;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4" name="Google Shape;34;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4"/>
          <p:cNvSpPr txBox="1">
            <a:spLocks noGrp="1"/>
          </p:cNvSpPr>
          <p:nvPr>
            <p:ph type="body" idx="1"/>
          </p:nvPr>
        </p:nvSpPr>
        <p:spPr>
          <a:xfrm>
            <a:off x="457200" y="1600201"/>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38" name="Google Shape;38;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39" name="Google Shape;39;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0" name="Google Shape;40;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1" name="Google Shape;41;p4"/>
          <p:cNvSpPr txBox="1">
            <a:spLocks noGrp="1"/>
          </p:cNvSpPr>
          <p:nvPr>
            <p:ph type="body" idx="2"/>
          </p:nvPr>
        </p:nvSpPr>
        <p:spPr>
          <a:xfrm>
            <a:off x="457200" y="3106611"/>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2" name="Google Shape;42;p4"/>
          <p:cNvSpPr txBox="1">
            <a:spLocks noGrp="1"/>
          </p:cNvSpPr>
          <p:nvPr>
            <p:ph type="body" idx="3"/>
          </p:nvPr>
        </p:nvSpPr>
        <p:spPr>
          <a:xfrm>
            <a:off x="457200" y="4800600"/>
            <a:ext cx="8229600" cy="1219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5"/>
          <p:cNvSpPr txBox="1">
            <a:spLocks noGrp="1"/>
          </p:cNvSpPr>
          <p:nvPr>
            <p:ph type="body" idx="1"/>
          </p:nvPr>
        </p:nvSpPr>
        <p:spPr>
          <a:xfrm>
            <a:off x="457200" y="1600201"/>
            <a:ext cx="8229600" cy="1905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7" name="Google Shape;47;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8" name="Google Shape;48;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9" name="Google Shape;49;p5"/>
          <p:cNvSpPr txBox="1">
            <a:spLocks noGrp="1"/>
          </p:cNvSpPr>
          <p:nvPr>
            <p:ph type="body" idx="2"/>
          </p:nvPr>
        </p:nvSpPr>
        <p:spPr>
          <a:xfrm>
            <a:off x="457200" y="3657600"/>
            <a:ext cx="8229600" cy="22098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6"/>
          <p:cNvSpPr txBox="1">
            <a:spLocks noGrp="1"/>
          </p:cNvSpPr>
          <p:nvPr>
            <p:ph type="body" idx="1"/>
          </p:nvPr>
        </p:nvSpPr>
        <p:spPr>
          <a:xfrm>
            <a:off x="457200" y="1600201"/>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3" name="Google Shape;53;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4" name="Google Shape;54;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5" name="Google Shape;55;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56" name="Google Shape;56;p6"/>
          <p:cNvSpPr txBox="1">
            <a:spLocks noGrp="1"/>
          </p:cNvSpPr>
          <p:nvPr>
            <p:ph type="body" idx="2"/>
          </p:nvPr>
        </p:nvSpPr>
        <p:spPr>
          <a:xfrm>
            <a:off x="457200" y="2617355"/>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7" name="Google Shape;57;p6"/>
          <p:cNvSpPr txBox="1">
            <a:spLocks noGrp="1"/>
          </p:cNvSpPr>
          <p:nvPr>
            <p:ph type="body" idx="3"/>
          </p:nvPr>
        </p:nvSpPr>
        <p:spPr>
          <a:xfrm>
            <a:off x="457200" y="4450976"/>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body" idx="4"/>
          </p:nvPr>
        </p:nvSpPr>
        <p:spPr>
          <a:xfrm>
            <a:off x="457200" y="3567952"/>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body" idx="5"/>
          </p:nvPr>
        </p:nvSpPr>
        <p:spPr>
          <a:xfrm>
            <a:off x="457200" y="5289176"/>
            <a:ext cx="8229600" cy="7620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7"/>
          <p:cNvSpPr txBox="1">
            <a:spLocks noGrp="1"/>
          </p:cNvSpPr>
          <p:nvPr>
            <p:ph type="body" idx="1"/>
          </p:nvPr>
        </p:nvSpPr>
        <p:spPr>
          <a:xfrm>
            <a:off x="457200" y="1600201"/>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3" name="Google Shape;63;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4" name="Google Shape;64;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5" name="Google Shape;65;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66" name="Google Shape;66;p7"/>
          <p:cNvSpPr txBox="1">
            <a:spLocks noGrp="1"/>
          </p:cNvSpPr>
          <p:nvPr>
            <p:ph type="body" idx="2"/>
          </p:nvPr>
        </p:nvSpPr>
        <p:spPr>
          <a:xfrm>
            <a:off x="452718" y="2760451"/>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7" name="Google Shape;67;p7"/>
          <p:cNvSpPr txBox="1">
            <a:spLocks noGrp="1"/>
          </p:cNvSpPr>
          <p:nvPr>
            <p:ph type="body" idx="3"/>
          </p:nvPr>
        </p:nvSpPr>
        <p:spPr>
          <a:xfrm>
            <a:off x="452718" y="4091710"/>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68" name="Google Shape;68;p7"/>
          <p:cNvSpPr txBox="1">
            <a:spLocks noGrp="1"/>
          </p:cNvSpPr>
          <p:nvPr>
            <p:ph type="body" idx="4"/>
          </p:nvPr>
        </p:nvSpPr>
        <p:spPr>
          <a:xfrm>
            <a:off x="452718" y="5155500"/>
            <a:ext cx="8229600" cy="8382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8"/>
          <p:cNvSpPr txBox="1">
            <a:spLocks noGrp="1"/>
          </p:cNvSpPr>
          <p:nvPr>
            <p:ph type="body" idx="1"/>
          </p:nvPr>
        </p:nvSpPr>
        <p:spPr>
          <a:xfrm>
            <a:off x="457200" y="160020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2" name="Google Shape;72;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3" name="Google Shape;73;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4" name="Google Shape;74;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75" name="Google Shape;75;p8"/>
          <p:cNvSpPr txBox="1">
            <a:spLocks noGrp="1"/>
          </p:cNvSpPr>
          <p:nvPr>
            <p:ph type="body" idx="2"/>
          </p:nvPr>
        </p:nvSpPr>
        <p:spPr>
          <a:xfrm>
            <a:off x="459729" y="2256526"/>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6" name="Google Shape;76;p8"/>
          <p:cNvSpPr txBox="1">
            <a:spLocks noGrp="1"/>
          </p:cNvSpPr>
          <p:nvPr>
            <p:ph type="body" idx="3"/>
          </p:nvPr>
        </p:nvSpPr>
        <p:spPr>
          <a:xfrm>
            <a:off x="452718" y="291285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7" name="Google Shape;77;p8"/>
          <p:cNvSpPr txBox="1">
            <a:spLocks noGrp="1"/>
          </p:cNvSpPr>
          <p:nvPr>
            <p:ph type="body" idx="4"/>
          </p:nvPr>
        </p:nvSpPr>
        <p:spPr>
          <a:xfrm>
            <a:off x="434789" y="3564694"/>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8" name="Google Shape;78;p8"/>
          <p:cNvSpPr txBox="1">
            <a:spLocks noGrp="1"/>
          </p:cNvSpPr>
          <p:nvPr>
            <p:ph type="body" idx="5"/>
          </p:nvPr>
        </p:nvSpPr>
        <p:spPr>
          <a:xfrm>
            <a:off x="434789" y="4225501"/>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9" name="Google Shape;79;p8"/>
          <p:cNvSpPr txBox="1">
            <a:spLocks noGrp="1"/>
          </p:cNvSpPr>
          <p:nvPr>
            <p:ph type="body" idx="6"/>
          </p:nvPr>
        </p:nvSpPr>
        <p:spPr>
          <a:xfrm>
            <a:off x="452718" y="4859550"/>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body" idx="7"/>
          </p:nvPr>
        </p:nvSpPr>
        <p:spPr>
          <a:xfrm>
            <a:off x="452718" y="5548475"/>
            <a:ext cx="8229600" cy="60960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Title and Content" preserve="1" userDrawn="1">
  <p:cSld name="6_Title and Conten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8"/>
          <p:cNvSpPr txBox="1">
            <a:spLocks noGrp="1"/>
          </p:cNvSpPr>
          <p:nvPr>
            <p:ph type="body" idx="1"/>
          </p:nvPr>
        </p:nvSpPr>
        <p:spPr>
          <a:xfrm>
            <a:off x="457200" y="1600201"/>
            <a:ext cx="8229600" cy="29595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2" name="Google Shape;72;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3" name="Google Shape;73;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4" name="Google Shape;74;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75" name="Google Shape;75;p8"/>
          <p:cNvSpPr txBox="1">
            <a:spLocks noGrp="1"/>
          </p:cNvSpPr>
          <p:nvPr>
            <p:ph type="body" idx="2"/>
          </p:nvPr>
        </p:nvSpPr>
        <p:spPr>
          <a:xfrm>
            <a:off x="459729" y="2040151"/>
            <a:ext cx="8229600" cy="289201"/>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6" name="Google Shape;76;p8"/>
          <p:cNvSpPr txBox="1">
            <a:spLocks noGrp="1"/>
          </p:cNvSpPr>
          <p:nvPr>
            <p:ph type="body" idx="3"/>
          </p:nvPr>
        </p:nvSpPr>
        <p:spPr>
          <a:xfrm>
            <a:off x="434789" y="2521350"/>
            <a:ext cx="8229600" cy="32997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7" name="Google Shape;77;p8"/>
          <p:cNvSpPr txBox="1">
            <a:spLocks noGrp="1"/>
          </p:cNvSpPr>
          <p:nvPr>
            <p:ph type="body" idx="4"/>
          </p:nvPr>
        </p:nvSpPr>
        <p:spPr>
          <a:xfrm>
            <a:off x="434789" y="3007232"/>
            <a:ext cx="8229600" cy="31365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dirty="0"/>
          </a:p>
        </p:txBody>
      </p:sp>
      <p:sp>
        <p:nvSpPr>
          <p:cNvPr id="78" name="Google Shape;78;p8"/>
          <p:cNvSpPr txBox="1">
            <a:spLocks noGrp="1"/>
          </p:cNvSpPr>
          <p:nvPr>
            <p:ph type="body" idx="5"/>
          </p:nvPr>
        </p:nvSpPr>
        <p:spPr>
          <a:xfrm>
            <a:off x="459729" y="3538050"/>
            <a:ext cx="8229600" cy="329970"/>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79" name="Google Shape;79;p8"/>
          <p:cNvSpPr txBox="1">
            <a:spLocks noGrp="1"/>
          </p:cNvSpPr>
          <p:nvPr>
            <p:ph type="body" idx="6"/>
          </p:nvPr>
        </p:nvSpPr>
        <p:spPr>
          <a:xfrm>
            <a:off x="434789" y="4073551"/>
            <a:ext cx="8229600" cy="456029"/>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body" idx="7"/>
          </p:nvPr>
        </p:nvSpPr>
        <p:spPr>
          <a:xfrm>
            <a:off x="457200" y="4706395"/>
            <a:ext cx="8229600" cy="257107"/>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dirty="0"/>
          </a:p>
        </p:txBody>
      </p:sp>
      <p:sp>
        <p:nvSpPr>
          <p:cNvPr id="3" name="Content Placeholder 2"/>
          <p:cNvSpPr>
            <a:spLocks noGrp="1"/>
          </p:cNvSpPr>
          <p:nvPr>
            <p:ph sz="quarter" idx="13"/>
          </p:nvPr>
        </p:nvSpPr>
        <p:spPr>
          <a:xfrm>
            <a:off x="434975" y="5180013"/>
            <a:ext cx="8326438" cy="444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363538" y="5702300"/>
            <a:ext cx="8323262" cy="334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5"/>
          </p:nvPr>
        </p:nvSpPr>
        <p:spPr>
          <a:xfrm>
            <a:off x="261938" y="6135688"/>
            <a:ext cx="8402637" cy="506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6"/>
          </p:nvPr>
        </p:nvSpPr>
        <p:spPr>
          <a:xfrm>
            <a:off x="363538" y="6780213"/>
            <a:ext cx="8301037" cy="4302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7"/>
          </p:nvPr>
        </p:nvSpPr>
        <p:spPr>
          <a:xfrm>
            <a:off x="261938" y="7210425"/>
            <a:ext cx="3059112" cy="603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18"/>
          </p:nvPr>
        </p:nvSpPr>
        <p:spPr>
          <a:xfrm>
            <a:off x="3703638" y="7210425"/>
            <a:ext cx="2538412" cy="603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Content Placeholder 14"/>
          <p:cNvSpPr>
            <a:spLocks noGrp="1"/>
          </p:cNvSpPr>
          <p:nvPr>
            <p:ph sz="quarter" idx="19"/>
          </p:nvPr>
        </p:nvSpPr>
        <p:spPr>
          <a:xfrm>
            <a:off x="6438900" y="7210425"/>
            <a:ext cx="2416175" cy="5254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20"/>
          </p:nvPr>
        </p:nvSpPr>
        <p:spPr>
          <a:xfrm>
            <a:off x="93663" y="7921625"/>
            <a:ext cx="2351087" cy="3254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21"/>
          </p:nvPr>
        </p:nvSpPr>
        <p:spPr>
          <a:xfrm>
            <a:off x="2678113" y="7813675"/>
            <a:ext cx="2603500" cy="661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1" name="Content Placeholder 20"/>
          <p:cNvSpPr>
            <a:spLocks noGrp="1"/>
          </p:cNvSpPr>
          <p:nvPr>
            <p:ph sz="quarter" idx="22"/>
          </p:nvPr>
        </p:nvSpPr>
        <p:spPr>
          <a:xfrm>
            <a:off x="5589588" y="7813675"/>
            <a:ext cx="2879725" cy="5683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Content Placeholder 22"/>
          <p:cNvSpPr>
            <a:spLocks noGrp="1"/>
          </p:cNvSpPr>
          <p:nvPr>
            <p:ph sz="quarter" idx="23"/>
          </p:nvPr>
        </p:nvSpPr>
        <p:spPr>
          <a:xfrm>
            <a:off x="93663" y="8616950"/>
            <a:ext cx="2584450" cy="7048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853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0"/>
        <p:cNvGrpSpPr/>
        <p:nvPr/>
      </p:nvGrpSpPr>
      <p:grpSpPr>
        <a:xfrm>
          <a:off x="0" y="0"/>
          <a:ext cx="0" cy="0"/>
          <a:chOff x="0" y="0"/>
          <a:chExt cx="0" cy="0"/>
        </a:xfrm>
      </p:grpSpPr>
      <p:sp>
        <p:nvSpPr>
          <p:cNvPr id="161" name="Google Shape;161;p13"/>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62" name="Google Shape;162;p13"/>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3" name="Google Shape;163;p13"/>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lstStyle>
            <a:lvl1pPr marR="0" lvl="0" algn="l" rtl="0">
              <a:spcBef>
                <a:spcPts val="0"/>
              </a:spcBef>
              <a:spcAft>
                <a:spcPts val="0"/>
              </a:spcAft>
              <a:buClr>
                <a:srgbClr val="007FA3"/>
              </a:buClr>
              <a:buSzPts val="1800"/>
              <a:buFont typeface="Arial"/>
              <a:buNone/>
              <a:defRPr sz="1800" b="0" i="0" u="none" strike="noStrike" cap="none">
                <a:solidFill>
                  <a:schemeClr val="dk1"/>
                </a:solidFill>
                <a:latin typeface="Arial"/>
                <a:ea typeface="Arial"/>
                <a:cs typeface="Arial"/>
                <a:sym typeface="Arial"/>
              </a:defRPr>
            </a:lvl1pPr>
            <a:lvl2pPr marR="0" lvl="1"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2pPr>
            <a:lvl3pPr marR="0" lvl="2" algn="ctr" rtl="0">
              <a:spcBef>
                <a:spcPts val="600"/>
              </a:spcBef>
              <a:spcAft>
                <a:spcPts val="0"/>
              </a:spcAft>
              <a:buClr>
                <a:srgbClr val="007FA3"/>
              </a:buClr>
              <a:buSzPts val="2800"/>
              <a:buFont typeface="Noto Sans Symbols"/>
              <a:buNone/>
              <a:defRPr sz="2800" b="0" i="0" u="none" strike="noStrike" cap="none">
                <a:solidFill>
                  <a:srgbClr val="888888"/>
                </a:solidFill>
                <a:latin typeface="Arial"/>
                <a:ea typeface="Arial"/>
                <a:cs typeface="Arial"/>
                <a:sym typeface="Arial"/>
              </a:defRPr>
            </a:lvl3pPr>
            <a:lvl4pPr marR="0" lvl="3"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4pPr>
            <a:lvl5pPr marR="0" lvl="4" algn="ctr" rtl="0">
              <a:spcBef>
                <a:spcPts val="6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5pPr>
            <a:lvl6pPr marR="0" lvl="5"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6pPr>
            <a:lvl7pPr marR="0" lvl="6"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7pPr>
            <a:lvl8pPr marR="0" lvl="7"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8pPr>
            <a:lvl9pPr marR="0" lvl="8" algn="ctr" rtl="0">
              <a:spcBef>
                <a:spcPts val="300"/>
              </a:spcBef>
              <a:spcAft>
                <a:spcPts val="0"/>
              </a:spcAft>
              <a:buClr>
                <a:srgbClr val="007FA3"/>
              </a:buClr>
              <a:buSzPts val="2800"/>
              <a:buFont typeface="Arial"/>
              <a:buNone/>
              <a:defRPr sz="2800" b="0" i="0" u="none" strike="noStrike" cap="none">
                <a:solidFill>
                  <a:srgbClr val="888888"/>
                </a:solidFill>
                <a:latin typeface="Arial"/>
                <a:ea typeface="Arial"/>
                <a:cs typeface="Arial"/>
                <a:sym typeface="Arial"/>
              </a:defRPr>
            </a:lvl9pPr>
          </a:lstStyle>
          <a:p>
            <a:endParaRPr/>
          </a:p>
        </p:txBody>
      </p:sp>
      <p:sp>
        <p:nvSpPr>
          <p:cNvPr id="164" name="Google Shape;164;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65" name="Google Shape;165;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66" name="Google Shape;166;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chemeClr val="lt1"/>
                </a:solidFill>
                <a:latin typeface="Arial"/>
                <a:ea typeface="Arial"/>
                <a:cs typeface="Arial"/>
                <a:sym typeface="Arial"/>
              </a:defRPr>
            </a:lvl1pPr>
            <a:lvl2pPr marL="0" marR="0" lvl="1" indent="0" algn="r" rtl="0">
              <a:spcBef>
                <a:spcPts val="0"/>
              </a:spcBef>
              <a:buNone/>
              <a:defRPr sz="900">
                <a:solidFill>
                  <a:schemeClr val="lt1"/>
                </a:solidFill>
                <a:latin typeface="Arial"/>
                <a:ea typeface="Arial"/>
                <a:cs typeface="Arial"/>
                <a:sym typeface="Arial"/>
              </a:defRPr>
            </a:lvl2pPr>
            <a:lvl3pPr marL="0" marR="0" lvl="2" indent="0" algn="r" rtl="0">
              <a:spcBef>
                <a:spcPts val="0"/>
              </a:spcBef>
              <a:buNone/>
              <a:defRPr sz="900">
                <a:solidFill>
                  <a:schemeClr val="lt1"/>
                </a:solidFill>
                <a:latin typeface="Arial"/>
                <a:ea typeface="Arial"/>
                <a:cs typeface="Arial"/>
                <a:sym typeface="Arial"/>
              </a:defRPr>
            </a:lvl3pPr>
            <a:lvl4pPr marL="0" marR="0" lvl="3" indent="0" algn="r" rtl="0">
              <a:spcBef>
                <a:spcPts val="0"/>
              </a:spcBef>
              <a:buNone/>
              <a:defRPr sz="900">
                <a:solidFill>
                  <a:schemeClr val="lt1"/>
                </a:solidFill>
                <a:latin typeface="Arial"/>
                <a:ea typeface="Arial"/>
                <a:cs typeface="Arial"/>
                <a:sym typeface="Arial"/>
              </a:defRPr>
            </a:lvl4pPr>
            <a:lvl5pPr marL="0" marR="0" lvl="4" indent="0" algn="r" rtl="0">
              <a:spcBef>
                <a:spcPts val="0"/>
              </a:spcBef>
              <a:buNone/>
              <a:defRPr sz="900">
                <a:solidFill>
                  <a:schemeClr val="lt1"/>
                </a:solidFill>
                <a:latin typeface="Arial"/>
                <a:ea typeface="Arial"/>
                <a:cs typeface="Arial"/>
                <a:sym typeface="Arial"/>
              </a:defRPr>
            </a:lvl5pPr>
            <a:lvl6pPr marL="0" marR="0" lvl="5" indent="0" algn="r" rtl="0">
              <a:spcBef>
                <a:spcPts val="0"/>
              </a:spcBef>
              <a:buNone/>
              <a:defRPr sz="900">
                <a:solidFill>
                  <a:schemeClr val="lt1"/>
                </a:solidFill>
                <a:latin typeface="Arial"/>
                <a:ea typeface="Arial"/>
                <a:cs typeface="Arial"/>
                <a:sym typeface="Arial"/>
              </a:defRPr>
            </a:lvl6pPr>
            <a:lvl7pPr marL="0" marR="0" lvl="6" indent="0" algn="r" rtl="0">
              <a:spcBef>
                <a:spcPts val="0"/>
              </a:spcBef>
              <a:buNone/>
              <a:defRPr sz="900">
                <a:solidFill>
                  <a:schemeClr val="lt1"/>
                </a:solidFill>
                <a:latin typeface="Arial"/>
                <a:ea typeface="Arial"/>
                <a:cs typeface="Arial"/>
                <a:sym typeface="Arial"/>
              </a:defRPr>
            </a:lvl7pPr>
            <a:lvl8pPr marL="0" marR="0" lvl="7" indent="0" algn="r" rtl="0">
              <a:spcBef>
                <a:spcPts val="0"/>
              </a:spcBef>
              <a:buNone/>
              <a:defRPr sz="900">
                <a:solidFill>
                  <a:schemeClr val="lt1"/>
                </a:solidFill>
                <a:latin typeface="Arial"/>
                <a:ea typeface="Arial"/>
                <a:cs typeface="Arial"/>
                <a:sym typeface="Arial"/>
              </a:defRPr>
            </a:lvl8pPr>
            <a:lvl9pPr marL="0" marR="0" lvl="8" indent="0" algn="r" rtl="0">
              <a:spcBef>
                <a:spcPts val="0"/>
              </a:spcBef>
              <a:buNone/>
              <a:defRPr sz="9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167" name="Google Shape;167;p13" descr="Pearson Logo"/>
          <p:cNvPicPr preferRelativeResize="0"/>
          <p:nvPr/>
        </p:nvPicPr>
        <p:blipFill rotWithShape="1">
          <a:blip r:embed="rId2">
            <a:alphaModFix/>
          </a:blip>
          <a:srcRect/>
          <a:stretch/>
        </p:blipFill>
        <p:spPr>
          <a:xfrm>
            <a:off x="457200" y="6376789"/>
            <a:ext cx="918000" cy="279915"/>
          </a:xfrm>
          <a:prstGeom prst="rect">
            <a:avLst/>
          </a:prstGeom>
          <a:noFill/>
          <a:ln>
            <a:noFill/>
          </a:ln>
        </p:spPr>
      </p:pic>
      <p:sp>
        <p:nvSpPr>
          <p:cNvPr id="168" name="Google Shape;168;p13"/>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rPr>
              <a:t>Slide - </a:t>
            </a:r>
            <a:fld id="{00000000-1234-1234-1234-123412341234}" type="slidenum">
              <a:rPr lang="en-US" sz="1000">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sp>
        <p:nvSpPr>
          <p:cNvPr id="11" name="Google Shape;16;p1"/>
          <p:cNvSpPr txBox="1"/>
          <p:nvPr userDrawn="1"/>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lstStyle>
            <a:lvl1pPr marR="0" lvl="0" algn="l" rtl="0">
              <a:lnSpc>
                <a:spcPct val="100000"/>
              </a:lnSpc>
              <a:spcBef>
                <a:spcPts val="0"/>
              </a:spcBef>
              <a:spcAft>
                <a:spcPts val="0"/>
              </a:spcAft>
              <a:buClr>
                <a:srgbClr val="007FA3"/>
              </a:buClr>
              <a:buSzPts val="3600"/>
              <a:buFont typeface="Arial"/>
              <a:buNone/>
              <a:defRPr sz="3600" b="1" i="0" u="none" strike="noStrike" cap="none">
                <a:solidFill>
                  <a:srgbClr val="007FA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lstStyle>
            <a:lvl1pPr marL="457200" marR="0" lvl="0" indent="-406400" algn="l" rtl="0">
              <a:spcBef>
                <a:spcPts val="15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spcBef>
                <a:spcPts val="600"/>
              </a:spcBef>
              <a:spcAft>
                <a:spcPts val="0"/>
              </a:spcAft>
              <a:buClr>
                <a:srgbClr val="007FA3"/>
              </a:buClr>
              <a:buSzPts val="2800"/>
              <a:buFont typeface="Noto Sans Symbols"/>
              <a:buChar char="▪"/>
              <a:defRPr sz="2800" b="0" i="0" u="none" strike="noStrike" cap="none">
                <a:solidFill>
                  <a:schemeClr val="dk1"/>
                </a:solidFill>
                <a:latin typeface="Arial"/>
                <a:ea typeface="Arial"/>
                <a:cs typeface="Arial"/>
                <a:sym typeface="Arial"/>
              </a:defRPr>
            </a:lvl3pPr>
            <a:lvl4pPr marL="1828800" marR="0" lvl="3"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spcBef>
                <a:spcPts val="6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6pPr>
            <a:lvl7pPr marL="3200400" marR="0" lvl="6"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7pPr>
            <a:lvl8pPr marL="3657600" marR="0" lvl="7"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8pPr>
            <a:lvl9pPr marL="4114800" marR="0" lvl="8" indent="-406400" algn="l" rtl="0">
              <a:spcBef>
                <a:spcPts val="300"/>
              </a:spcBef>
              <a:spcAft>
                <a:spcPts val="0"/>
              </a:spcAft>
              <a:buClr>
                <a:srgbClr val="007FA3"/>
              </a:buClr>
              <a:buSzPts val="2800"/>
              <a:buFont typeface="Arial"/>
              <a:buChar char="•"/>
              <a:defRPr sz="2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0" marR="0" lvl="1" indent="0" algn="r" rtl="0">
              <a:spcBef>
                <a:spcPts val="0"/>
              </a:spcBef>
              <a:buNone/>
              <a:defRPr sz="900" b="0" i="0" u="none" strike="noStrike" cap="none">
                <a:solidFill>
                  <a:schemeClr val="lt1"/>
                </a:solidFill>
                <a:latin typeface="Arial"/>
                <a:ea typeface="Arial"/>
                <a:cs typeface="Arial"/>
                <a:sym typeface="Arial"/>
              </a:defRPr>
            </a:lvl2pPr>
            <a:lvl3pPr marL="0" marR="0" lvl="2" indent="0" algn="r" rtl="0">
              <a:spcBef>
                <a:spcPts val="0"/>
              </a:spcBef>
              <a:buNone/>
              <a:defRPr sz="900" b="0" i="0" u="none" strike="noStrike" cap="none">
                <a:solidFill>
                  <a:schemeClr val="lt1"/>
                </a:solidFill>
                <a:latin typeface="Arial"/>
                <a:ea typeface="Arial"/>
                <a:cs typeface="Arial"/>
                <a:sym typeface="Arial"/>
              </a:defRPr>
            </a:lvl3pPr>
            <a:lvl4pPr marL="0" marR="0" lvl="3" indent="0" algn="r" rtl="0">
              <a:spcBef>
                <a:spcPts val="0"/>
              </a:spcBef>
              <a:buNone/>
              <a:defRPr sz="900" b="0" i="0" u="none" strike="noStrike" cap="none">
                <a:solidFill>
                  <a:schemeClr val="lt1"/>
                </a:solidFill>
                <a:latin typeface="Arial"/>
                <a:ea typeface="Arial"/>
                <a:cs typeface="Arial"/>
                <a:sym typeface="Arial"/>
              </a:defRPr>
            </a:lvl4pPr>
            <a:lvl5pPr marL="0" marR="0" lvl="4" indent="0" algn="r" rtl="0">
              <a:spcBef>
                <a:spcPts val="0"/>
              </a:spcBef>
              <a:buNone/>
              <a:defRPr sz="900" b="0" i="0" u="none" strike="noStrike" cap="none">
                <a:solidFill>
                  <a:schemeClr val="lt1"/>
                </a:solidFill>
                <a:latin typeface="Arial"/>
                <a:ea typeface="Arial"/>
                <a:cs typeface="Arial"/>
                <a:sym typeface="Arial"/>
              </a:defRPr>
            </a:lvl5pPr>
            <a:lvl6pPr marL="0" marR="0" lvl="5" indent="0" algn="r" rtl="0">
              <a:spcBef>
                <a:spcPts val="0"/>
              </a:spcBef>
              <a:buNone/>
              <a:defRPr sz="900" b="0" i="0" u="none" strike="noStrike" cap="none">
                <a:solidFill>
                  <a:schemeClr val="lt1"/>
                </a:solidFill>
                <a:latin typeface="Arial"/>
                <a:ea typeface="Arial"/>
                <a:cs typeface="Arial"/>
                <a:sym typeface="Arial"/>
              </a:defRPr>
            </a:lvl6pPr>
            <a:lvl7pPr marL="0" marR="0" lvl="6" indent="0" algn="r" rtl="0">
              <a:spcBef>
                <a:spcPts val="0"/>
              </a:spcBef>
              <a:buNone/>
              <a:defRPr sz="900" b="0" i="0" u="none" strike="noStrike" cap="none">
                <a:solidFill>
                  <a:schemeClr val="lt1"/>
                </a:solidFill>
                <a:latin typeface="Arial"/>
                <a:ea typeface="Arial"/>
                <a:cs typeface="Arial"/>
                <a:sym typeface="Arial"/>
              </a:defRPr>
            </a:lvl7pPr>
            <a:lvl8pPr marL="0" marR="0" lvl="7" indent="0" algn="r" rtl="0">
              <a:spcBef>
                <a:spcPts val="0"/>
              </a:spcBef>
              <a:buNone/>
              <a:defRPr sz="900" b="0" i="0" u="none" strike="noStrike" cap="none">
                <a:solidFill>
                  <a:schemeClr val="lt1"/>
                </a:solidFill>
                <a:latin typeface="Arial"/>
                <a:ea typeface="Arial"/>
                <a:cs typeface="Arial"/>
                <a:sym typeface="Arial"/>
              </a:defRPr>
            </a:lvl8pPr>
            <a:lvl9pPr marL="0" marR="0" lvl="8" indent="0" algn="r" rtl="0">
              <a:spcBef>
                <a:spcPts val="0"/>
              </a:spcBef>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15" name="Google Shape;15;p1" descr="Pearson Logo"/>
          <p:cNvPicPr preferRelativeResize="0"/>
          <p:nvPr/>
        </p:nvPicPr>
        <p:blipFill rotWithShape="1">
          <a:blip r:embed="rId18">
            <a:alphaModFix/>
          </a:blip>
          <a:srcRect/>
          <a:stretch/>
        </p:blipFill>
        <p:spPr>
          <a:xfrm>
            <a:off x="457200" y="6376789"/>
            <a:ext cx="918000" cy="279915"/>
          </a:xfrm>
          <a:prstGeom prst="rect">
            <a:avLst/>
          </a:prstGeom>
          <a:noFill/>
          <a:ln>
            <a:noFill/>
          </a:ln>
        </p:spPr>
      </p:pic>
      <p:sp>
        <p:nvSpPr>
          <p:cNvPr id="16" name="Google Shape;16;p1"/>
          <p:cNvSpPr txBox="1"/>
          <p:nvPr/>
        </p:nvSpPr>
        <p:spPr>
          <a:xfrm>
            <a:off x="1676400" y="6403200"/>
            <a:ext cx="6019800"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dirty="0">
                <a:solidFill>
                  <a:schemeClr val="dk1"/>
                </a:solidFill>
                <a:latin typeface="Verdana"/>
                <a:ea typeface="Verdana"/>
                <a:cs typeface="Verdana"/>
                <a:sym typeface="Verdana"/>
              </a:rPr>
              <a:t>Copyright © </a:t>
            </a:r>
            <a:r>
              <a:rPr lang="en-US" sz="1200" b="0" i="0" u="none" strike="noStrike" cap="none" dirty="0" smtClean="0">
                <a:solidFill>
                  <a:schemeClr val="dk1"/>
                </a:solidFill>
                <a:latin typeface="Verdana"/>
                <a:ea typeface="Verdana"/>
                <a:cs typeface="Verdana"/>
                <a:sym typeface="Verdana"/>
              </a:rPr>
              <a:t>2020, 2016</a:t>
            </a:r>
            <a:r>
              <a:rPr lang="en-US" sz="1200" b="0" i="0" u="none" strike="noStrike" cap="none" dirty="0">
                <a:solidFill>
                  <a:schemeClr val="dk1"/>
                </a:solidFill>
                <a:latin typeface="Verdana"/>
                <a:ea typeface="Verdana"/>
                <a:cs typeface="Verdana"/>
                <a:sym typeface="Verdana"/>
              </a:rPr>
              <a:t>, 2013 Pearson Education, Inc. All Rights Reserved</a:t>
            </a:r>
            <a:endParaRPr sz="1200" b="0" i="0" u="none" strike="noStrike" cap="none" dirty="0">
              <a:solidFill>
                <a:schemeClr val="dk1"/>
              </a:solidFill>
              <a:latin typeface="Verdana"/>
              <a:ea typeface="Verdana"/>
              <a:cs typeface="Verdana"/>
              <a:sym typeface="Verdana"/>
            </a:endParaRPr>
          </a:p>
        </p:txBody>
      </p:sp>
      <p:sp>
        <p:nvSpPr>
          <p:cNvPr id="17" name="Google Shape;17;p1"/>
          <p:cNvSpPr txBox="1"/>
          <p:nvPr/>
        </p:nvSpPr>
        <p:spPr>
          <a:xfrm>
            <a:off x="7848600" y="6428601"/>
            <a:ext cx="74052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dirty="0">
                <a:solidFill>
                  <a:schemeClr val="dk1"/>
                </a:solidFill>
                <a:latin typeface="Arial"/>
                <a:ea typeface="Arial"/>
                <a:cs typeface="Arial"/>
                <a:sym typeface="Arial"/>
              </a:rPr>
              <a:t>Slide - </a:t>
            </a:r>
            <a:fld id="{00000000-1234-1234-1234-123412341234}" type="slidenum">
              <a:rPr lang="en-US" sz="1000" b="0" i="0" u="none" strike="noStrike" cap="none">
                <a:solidFill>
                  <a:schemeClr val="dk1"/>
                </a:solidFill>
                <a:latin typeface="Arial"/>
                <a:ea typeface="Arial"/>
                <a:cs typeface="Arial"/>
                <a:sym typeface="Arial"/>
              </a:rPr>
              <a:t>‹#›</a:t>
            </a:fld>
            <a:endParaRPr sz="1000"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6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8.xml"/><Relationship Id="rId16" Type="http://schemas.openxmlformats.org/officeDocument/2006/relationships/image" Target="../media/image19.wmf"/><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 Id="rId14" Type="http://schemas.openxmlformats.org/officeDocument/2006/relationships/image" Target="../media/image18.wmf"/></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3.jpg"/><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1.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4.wmf"/><Relationship Id="rId4" Type="http://schemas.openxmlformats.org/officeDocument/2006/relationships/oleObject" Target="../embeddings/oleObject17.bin"/><Relationship Id="rId9"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6.wmf"/><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image" Target="../media/image33.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37.w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39.w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45.jpg"/><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0.bin"/><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46.wmf"/></Relationships>
</file>

<file path=ppt/slides/_rels/slide2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33.bin"/><Relationship Id="rId4" Type="http://schemas.openxmlformats.org/officeDocument/2006/relationships/image" Target="../media/image49.wmf"/></Relationships>
</file>

<file path=ppt/slides/_rels/slide28.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55.wmf"/><Relationship Id="rId2" Type="http://schemas.openxmlformats.org/officeDocument/2006/relationships/slideLayout" Target="../slideLayouts/slideLayout8.xml"/><Relationship Id="rId1" Type="http://schemas.openxmlformats.org/officeDocument/2006/relationships/vmlDrawing" Target="../drawings/vmlDrawing16.vml"/><Relationship Id="rId6" Type="http://schemas.openxmlformats.org/officeDocument/2006/relationships/image" Target="../media/image52.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37.bin"/><Relationship Id="rId14" Type="http://schemas.openxmlformats.org/officeDocument/2006/relationships/image" Target="../media/image56.wmf"/></Relationships>
</file>

<file path=ppt/slides/_rels/slide2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41.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3.bin"/></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8.wmf"/><Relationship Id="rId12"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Title 1"/>
          <p:cNvSpPr txBox="1">
            <a:spLocks noGrp="1"/>
          </p:cNvSpPr>
          <p:nvPr>
            <p:ph type="title"/>
          </p:nvPr>
        </p:nvSpPr>
        <p:spPr>
          <a:xfrm>
            <a:off x="457200" y="193965"/>
            <a:ext cx="8249478" cy="110794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Business Analytics: Methods, Models, and Decisions</a:t>
            </a:r>
            <a:endParaRPr sz="3600" b="1" i="0" u="none" strike="noStrike" cap="none" dirty="0">
              <a:solidFill>
                <a:srgbClr val="007FA3"/>
              </a:solidFill>
              <a:latin typeface="+mj-lt"/>
              <a:ea typeface="Arial"/>
              <a:cs typeface="Arial"/>
              <a:sym typeface="Arial"/>
            </a:endParaRPr>
          </a:p>
        </p:txBody>
      </p:sp>
      <p:sp>
        <p:nvSpPr>
          <p:cNvPr id="213" name="Text Placeholder 2"/>
          <p:cNvSpPr txBox="1">
            <a:spLocks noGrp="1"/>
          </p:cNvSpPr>
          <p:nvPr>
            <p:ph type="body" idx="1"/>
          </p:nvPr>
        </p:nvSpPr>
        <p:spPr>
          <a:xfrm>
            <a:off x="457200" y="1366920"/>
            <a:ext cx="1905000" cy="3856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000"/>
              <a:buFont typeface="Arial"/>
              <a:buNone/>
            </a:pPr>
            <a:r>
              <a:rPr lang="en-US" sz="2000" b="0" i="0" u="none" strike="noStrike" cap="none" dirty="0" smtClean="0">
                <a:solidFill>
                  <a:srgbClr val="007FA3"/>
                </a:solidFill>
                <a:latin typeface="+mn-lt"/>
                <a:ea typeface="Arial"/>
                <a:cs typeface="Arial"/>
                <a:sym typeface="Arial"/>
              </a:rPr>
              <a:t>Third Edition</a:t>
            </a:r>
            <a:endParaRPr sz="2000" b="0" i="0" u="none" strike="noStrike" cap="none" dirty="0">
              <a:solidFill>
                <a:srgbClr val="007FA3"/>
              </a:solidFill>
              <a:latin typeface="+mn-lt"/>
              <a:ea typeface="Arial"/>
              <a:cs typeface="Arial"/>
              <a:sym typeface="Arial"/>
            </a:endParaRPr>
          </a:p>
        </p:txBody>
      </p:sp>
      <p:sp>
        <p:nvSpPr>
          <p:cNvPr id="214" name="Text Placeholder 3"/>
          <p:cNvSpPr txBox="1">
            <a:spLocks noGrp="1"/>
          </p:cNvSpPr>
          <p:nvPr>
            <p:ph type="body" idx="2"/>
          </p:nvPr>
        </p:nvSpPr>
        <p:spPr>
          <a:xfrm>
            <a:off x="4876800" y="2438400"/>
            <a:ext cx="3657600" cy="762000"/>
          </a:xfrm>
          <a:prstGeom prst="rect">
            <a:avLst/>
          </a:prstGeom>
          <a:noFill/>
          <a:ln>
            <a:noFill/>
          </a:ln>
        </p:spPr>
        <p:txBody>
          <a:bodyPr spcFirstLastPara="1" wrap="square" lIns="0" tIns="0" rIns="0" bIns="0" anchor="b" anchorCtr="0">
            <a:noAutofit/>
          </a:bodyPr>
          <a:lstStyle/>
          <a:p>
            <a:pPr marL="0" lvl="0" indent="0" algn="ctr">
              <a:buSzPts val="4000"/>
            </a:pPr>
            <a:r>
              <a:rPr lang="en-US" sz="4000" b="1" dirty="0">
                <a:latin typeface="+mn-lt"/>
              </a:rPr>
              <a:t>Chapter A1</a:t>
            </a:r>
            <a:endParaRPr lang="en-US" sz="4000" dirty="0">
              <a:latin typeface="+mn-lt"/>
            </a:endParaRPr>
          </a:p>
        </p:txBody>
      </p:sp>
      <p:sp>
        <p:nvSpPr>
          <p:cNvPr id="217" name="Text Placeholder 6"/>
          <p:cNvSpPr txBox="1">
            <a:spLocks noGrp="1"/>
          </p:cNvSpPr>
          <p:nvPr>
            <p:ph type="body" idx="2"/>
          </p:nvPr>
        </p:nvSpPr>
        <p:spPr>
          <a:xfrm>
            <a:off x="5172075" y="3533776"/>
            <a:ext cx="3617198" cy="803111"/>
          </a:xfrm>
          <a:prstGeom prst="rect">
            <a:avLst/>
          </a:prstGeom>
          <a:noFill/>
          <a:ln>
            <a:noFill/>
          </a:ln>
        </p:spPr>
        <p:txBody>
          <a:bodyPr spcFirstLastPara="1" wrap="square" lIns="0" tIns="0" rIns="0" bIns="0" anchor="b" anchorCtr="0">
            <a:noAutofit/>
          </a:bodyPr>
          <a:lstStyle/>
          <a:p>
            <a:pPr marL="0" lvl="0" indent="0" algn="ctr">
              <a:buSzPts val="3600"/>
            </a:pPr>
            <a:r>
              <a:rPr lang="en-US" sz="3600" dirty="0">
                <a:latin typeface="+mn-lt"/>
              </a:rPr>
              <a:t>Basic Excel Skills</a:t>
            </a:r>
          </a:p>
        </p:txBody>
      </p:sp>
      <p:pic>
        <p:nvPicPr>
          <p:cNvPr id="8" name="Picture 5" descr="Front Cover: Business Analytics: Methods, Models, and Decisions Third Edition by Evan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8325" y="1905000"/>
            <a:ext cx="3470275" cy="411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Lst>
        </p:spPr>
      </p:pic>
      <p:sp>
        <p:nvSpPr>
          <p:cNvPr id="215" name="Text Placeholder 4"/>
          <p:cNvSpPr txBox="1">
            <a:spLocks noGrp="1"/>
          </p:cNvSpPr>
          <p:nvPr>
            <p:ph type="body" idx="3"/>
          </p:nvPr>
        </p:nvSpPr>
        <p:spPr>
          <a:xfrm>
            <a:off x="1719467" y="6448760"/>
            <a:ext cx="5932625" cy="260432"/>
          </a:xfrm>
          <a:prstGeom prst="rect">
            <a:avLst/>
          </a:prstGeom>
          <a:noFill/>
          <a:ln>
            <a:noFill/>
          </a:ln>
        </p:spPr>
        <p:txBody>
          <a:bodyPr spcFirstLastPara="1" wrap="square" lIns="0" tIns="0" rIns="0" bIns="0" anchor="t" anchorCtr="0">
            <a:noAutofit/>
          </a:bodyPr>
          <a:lstStyle/>
          <a:p>
            <a:pPr marL="0" lvl="0" indent="0" algn="ctr">
              <a:buClr>
                <a:srgbClr val="000000"/>
              </a:buClr>
              <a:buSzPts val="1200"/>
            </a:pP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Copyright </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 </a:t>
            </a: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2020, 2016</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 2013 Pearson Education, Inc. All Rights </a:t>
            </a:r>
            <a:r>
              <a:rPr lang="en-US" sz="1200" dirty="0" smtClean="0">
                <a:solidFill>
                  <a:srgbClr val="000000"/>
                </a:solidFill>
                <a:latin typeface="Verdana" panose="020B0604030504040204" pitchFamily="34" charset="0"/>
                <a:ea typeface="Verdana" panose="020B0604030504040204" pitchFamily="34" charset="0"/>
                <a:cs typeface="Verdana" panose="020B0604030504040204" pitchFamily="34" charset="0"/>
                <a:sym typeface="Verdana"/>
              </a:rPr>
              <a:t>Reserved</a:t>
            </a:r>
            <a:endPar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sym typeface="Verdana"/>
            </a:endParaRPr>
          </a:p>
        </p:txBody>
      </p:sp>
    </p:spTree>
    <p:extLst>
      <p:ext uri="{BB962C8B-B14F-4D97-AF65-F5344CB8AC3E}">
        <p14:creationId xmlns:p14="http://schemas.microsoft.com/office/powerpoint/2010/main" val="415561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Basic Excel Functions</a:t>
            </a:r>
          </a:p>
        </p:txBody>
      </p:sp>
      <p:sp>
        <p:nvSpPr>
          <p:cNvPr id="12" name="Content Placeholder 2"/>
          <p:cNvSpPr>
            <a:spLocks noGrp="1"/>
          </p:cNvSpPr>
          <p:nvPr>
            <p:ph type="body" idx="1"/>
          </p:nvPr>
        </p:nvSpPr>
        <p:spPr>
          <a:xfrm>
            <a:off x="457200" y="1600201"/>
            <a:ext cx="457200" cy="242308"/>
          </a:xfrm>
        </p:spPr>
        <p:txBody>
          <a:bodyPr/>
          <a:lstStyle/>
          <a:p>
            <a:pPr marL="256032" indent="-256032">
              <a:spcBef>
                <a:spcPts val="0"/>
              </a:spcBef>
              <a:buSzPct val="100000"/>
            </a:pPr>
            <a:r>
              <a:rPr lang="en-US" sz="1600" dirty="0">
                <a:latin typeface="+mn-lt"/>
              </a:rPr>
              <a:t>  </a:t>
            </a:r>
          </a:p>
        </p:txBody>
      </p:sp>
      <p:graphicFrame>
        <p:nvGraphicFramePr>
          <p:cNvPr id="31" name="Object 30" descr="= M I N left parenthesis range right parenthesis"/>
          <p:cNvGraphicFramePr>
            <a:graphicFrameLocks noChangeAspect="1"/>
          </p:cNvGraphicFramePr>
          <p:nvPr>
            <p:extLst>
              <p:ext uri="{D42A27DB-BD31-4B8C-83A1-F6EECF244321}">
                <p14:modId xmlns:p14="http://schemas.microsoft.com/office/powerpoint/2010/main" val="2505567345"/>
              </p:ext>
            </p:extLst>
          </p:nvPr>
        </p:nvGraphicFramePr>
        <p:xfrm>
          <a:off x="998289" y="1580068"/>
          <a:ext cx="1188375" cy="242880"/>
        </p:xfrm>
        <a:graphic>
          <a:graphicData uri="http://schemas.openxmlformats.org/presentationml/2006/ole">
            <mc:AlternateContent xmlns:mc="http://schemas.openxmlformats.org/markup-compatibility/2006">
              <mc:Choice xmlns:v="urn:schemas-microsoft-com:vml" Requires="v">
                <p:oleObj spid="_x0000_s15815" name="Equation" r:id="rId3" imgW="1739880" imgH="355320" progId="Equation.DSMT4">
                  <p:embed/>
                </p:oleObj>
              </mc:Choice>
              <mc:Fallback>
                <p:oleObj name="Equation" r:id="rId3" imgW="1739880" imgH="355320" progId="Equation.DSMT4">
                  <p:embed/>
                  <p:pic>
                    <p:nvPicPr>
                      <p:cNvPr id="2" name="Object 1"/>
                      <p:cNvPicPr/>
                      <p:nvPr/>
                    </p:nvPicPr>
                    <p:blipFill>
                      <a:blip r:embed="rId4"/>
                      <a:stretch>
                        <a:fillRect/>
                      </a:stretch>
                    </p:blipFill>
                    <p:spPr>
                      <a:xfrm>
                        <a:off x="998289" y="1580068"/>
                        <a:ext cx="1188375" cy="242880"/>
                      </a:xfrm>
                      <a:prstGeom prst="rect">
                        <a:avLst/>
                      </a:prstGeom>
                    </p:spPr>
                  </p:pic>
                </p:oleObj>
              </mc:Fallback>
            </mc:AlternateContent>
          </a:graphicData>
        </a:graphic>
      </p:graphicFrame>
      <p:sp>
        <p:nvSpPr>
          <p:cNvPr id="13" name="Content Placeholder 2"/>
          <p:cNvSpPr>
            <a:spLocks noGrp="1"/>
          </p:cNvSpPr>
          <p:nvPr>
            <p:ph type="body" idx="2"/>
          </p:nvPr>
        </p:nvSpPr>
        <p:spPr>
          <a:xfrm>
            <a:off x="457200" y="1984446"/>
            <a:ext cx="457200" cy="229364"/>
          </a:xfrm>
        </p:spPr>
        <p:txBody>
          <a:bodyPr/>
          <a:lstStyle/>
          <a:p>
            <a:pPr marL="256032" indent="-256032">
              <a:spcBef>
                <a:spcPts val="0"/>
              </a:spcBef>
              <a:buSzPct val="100000"/>
            </a:pPr>
            <a:r>
              <a:rPr lang="en-US" sz="1600" dirty="0">
                <a:latin typeface="+mn-lt"/>
              </a:rPr>
              <a:t>  </a:t>
            </a:r>
          </a:p>
        </p:txBody>
      </p:sp>
      <p:graphicFrame>
        <p:nvGraphicFramePr>
          <p:cNvPr id="32" name="Object 31" descr="= M a X left parenthesis range right parenthesis"/>
          <p:cNvGraphicFramePr>
            <a:graphicFrameLocks noChangeAspect="1"/>
          </p:cNvGraphicFramePr>
          <p:nvPr>
            <p:extLst>
              <p:ext uri="{D42A27DB-BD31-4B8C-83A1-F6EECF244321}">
                <p14:modId xmlns:p14="http://schemas.microsoft.com/office/powerpoint/2010/main" val="4216498719"/>
              </p:ext>
            </p:extLst>
          </p:nvPr>
        </p:nvGraphicFramePr>
        <p:xfrm>
          <a:off x="998289" y="1937480"/>
          <a:ext cx="1257769" cy="242880"/>
        </p:xfrm>
        <a:graphic>
          <a:graphicData uri="http://schemas.openxmlformats.org/presentationml/2006/ole">
            <mc:AlternateContent xmlns:mc="http://schemas.openxmlformats.org/markup-compatibility/2006">
              <mc:Choice xmlns:v="urn:schemas-microsoft-com:vml" Requires="v">
                <p:oleObj spid="_x0000_s15816" name="Equation" r:id="rId5" imgW="1841400" imgH="355320" progId="Equation.DSMT4">
                  <p:embed/>
                </p:oleObj>
              </mc:Choice>
              <mc:Fallback>
                <p:oleObj name="Equation" r:id="rId5" imgW="1841400" imgH="355320" progId="Equation.DSMT4">
                  <p:embed/>
                  <p:pic>
                    <p:nvPicPr>
                      <p:cNvPr id="7" name="Object 6"/>
                      <p:cNvPicPr/>
                      <p:nvPr/>
                    </p:nvPicPr>
                    <p:blipFill>
                      <a:blip r:embed="rId6"/>
                      <a:stretch>
                        <a:fillRect/>
                      </a:stretch>
                    </p:blipFill>
                    <p:spPr>
                      <a:xfrm>
                        <a:off x="998289" y="1937480"/>
                        <a:ext cx="1257769" cy="242880"/>
                      </a:xfrm>
                      <a:prstGeom prst="rect">
                        <a:avLst/>
                      </a:prstGeom>
                    </p:spPr>
                  </p:pic>
                </p:oleObj>
              </mc:Fallback>
            </mc:AlternateContent>
          </a:graphicData>
        </a:graphic>
      </p:graphicFrame>
      <p:sp>
        <p:nvSpPr>
          <p:cNvPr id="14" name="Content Placeholder 2"/>
          <p:cNvSpPr>
            <a:spLocks noGrp="1"/>
          </p:cNvSpPr>
          <p:nvPr>
            <p:ph type="body" idx="3"/>
          </p:nvPr>
        </p:nvSpPr>
        <p:spPr>
          <a:xfrm>
            <a:off x="474414" y="2338325"/>
            <a:ext cx="523875" cy="250612"/>
          </a:xfrm>
        </p:spPr>
        <p:txBody>
          <a:bodyPr/>
          <a:lstStyle/>
          <a:p>
            <a:pPr marL="256032" indent="-256032">
              <a:spcBef>
                <a:spcPts val="0"/>
              </a:spcBef>
              <a:buSzPct val="100000"/>
            </a:pPr>
            <a:r>
              <a:rPr lang="en-US" sz="1600" dirty="0">
                <a:latin typeface="+mn-lt"/>
              </a:rPr>
              <a:t>  </a:t>
            </a:r>
          </a:p>
        </p:txBody>
      </p:sp>
      <p:graphicFrame>
        <p:nvGraphicFramePr>
          <p:cNvPr id="33" name="Object 32" descr="= SUM left parenthesis range right parenthesis"/>
          <p:cNvGraphicFramePr>
            <a:graphicFrameLocks noChangeAspect="1"/>
          </p:cNvGraphicFramePr>
          <p:nvPr>
            <p:extLst>
              <p:ext uri="{D42A27DB-BD31-4B8C-83A1-F6EECF244321}">
                <p14:modId xmlns:p14="http://schemas.microsoft.com/office/powerpoint/2010/main" val="634130584"/>
              </p:ext>
            </p:extLst>
          </p:nvPr>
        </p:nvGraphicFramePr>
        <p:xfrm>
          <a:off x="998289" y="2357675"/>
          <a:ext cx="1275118" cy="242880"/>
        </p:xfrm>
        <a:graphic>
          <a:graphicData uri="http://schemas.openxmlformats.org/presentationml/2006/ole">
            <mc:AlternateContent xmlns:mc="http://schemas.openxmlformats.org/markup-compatibility/2006">
              <mc:Choice xmlns:v="urn:schemas-microsoft-com:vml" Requires="v">
                <p:oleObj spid="_x0000_s15817" name="Equation" r:id="rId7" imgW="1866600" imgH="355320" progId="Equation.DSMT4">
                  <p:embed/>
                </p:oleObj>
              </mc:Choice>
              <mc:Fallback>
                <p:oleObj name="Equation" r:id="rId7" imgW="1866600" imgH="355320" progId="Equation.DSMT4">
                  <p:embed/>
                  <p:pic>
                    <p:nvPicPr>
                      <p:cNvPr id="8" name="Object 7"/>
                      <p:cNvPicPr/>
                      <p:nvPr/>
                    </p:nvPicPr>
                    <p:blipFill>
                      <a:blip r:embed="rId8"/>
                      <a:stretch>
                        <a:fillRect/>
                      </a:stretch>
                    </p:blipFill>
                    <p:spPr>
                      <a:xfrm>
                        <a:off x="998289" y="2357675"/>
                        <a:ext cx="1275118" cy="242880"/>
                      </a:xfrm>
                      <a:prstGeom prst="rect">
                        <a:avLst/>
                      </a:prstGeom>
                    </p:spPr>
                  </p:pic>
                </p:oleObj>
              </mc:Fallback>
            </mc:AlternateContent>
          </a:graphicData>
        </a:graphic>
      </p:graphicFrame>
      <p:sp>
        <p:nvSpPr>
          <p:cNvPr id="15" name="Content Placeholder 2"/>
          <p:cNvSpPr>
            <a:spLocks noGrp="1"/>
          </p:cNvSpPr>
          <p:nvPr>
            <p:ph type="body" idx="4"/>
          </p:nvPr>
        </p:nvSpPr>
        <p:spPr>
          <a:xfrm>
            <a:off x="457200" y="2703323"/>
            <a:ext cx="457200" cy="252118"/>
          </a:xfrm>
        </p:spPr>
        <p:txBody>
          <a:bodyPr/>
          <a:lstStyle/>
          <a:p>
            <a:pPr marL="256032" indent="-256032">
              <a:spcBef>
                <a:spcPts val="0"/>
              </a:spcBef>
              <a:buSzPct val="100000"/>
            </a:pPr>
            <a:r>
              <a:rPr lang="en-US" sz="1600" dirty="0" smtClean="0">
                <a:latin typeface="+mn-lt"/>
              </a:rPr>
              <a:t>  </a:t>
            </a:r>
            <a:endParaRPr lang="en-US" sz="1600" dirty="0">
              <a:latin typeface="+mn-lt"/>
            </a:endParaRPr>
          </a:p>
        </p:txBody>
      </p:sp>
      <p:graphicFrame>
        <p:nvGraphicFramePr>
          <p:cNvPr id="34" name="Object 33" descr="= AVERAGE left parenthesis range right parenthesis"/>
          <p:cNvGraphicFramePr>
            <a:graphicFrameLocks noChangeAspect="1"/>
          </p:cNvGraphicFramePr>
          <p:nvPr>
            <p:extLst>
              <p:ext uri="{D42A27DB-BD31-4B8C-83A1-F6EECF244321}">
                <p14:modId xmlns:p14="http://schemas.microsoft.com/office/powerpoint/2010/main" val="5856533"/>
              </p:ext>
            </p:extLst>
          </p:nvPr>
        </p:nvGraphicFramePr>
        <p:xfrm>
          <a:off x="984048" y="2730840"/>
          <a:ext cx="1821596" cy="242880"/>
        </p:xfrm>
        <a:graphic>
          <a:graphicData uri="http://schemas.openxmlformats.org/presentationml/2006/ole">
            <mc:AlternateContent xmlns:mc="http://schemas.openxmlformats.org/markup-compatibility/2006">
              <mc:Choice xmlns:v="urn:schemas-microsoft-com:vml" Requires="v">
                <p:oleObj spid="_x0000_s15818" name="Equation" r:id="rId9" imgW="2666880" imgH="355320" progId="Equation.DSMT4">
                  <p:embed/>
                </p:oleObj>
              </mc:Choice>
              <mc:Fallback>
                <p:oleObj name="Equation" r:id="rId9" imgW="2666880" imgH="355320" progId="Equation.DSMT4">
                  <p:embed/>
                  <p:pic>
                    <p:nvPicPr>
                      <p:cNvPr id="9" name="Object 8"/>
                      <p:cNvPicPr/>
                      <p:nvPr/>
                    </p:nvPicPr>
                    <p:blipFill>
                      <a:blip r:embed="rId10"/>
                      <a:stretch>
                        <a:fillRect/>
                      </a:stretch>
                    </p:blipFill>
                    <p:spPr>
                      <a:xfrm>
                        <a:off x="984048" y="2730840"/>
                        <a:ext cx="1821596" cy="242880"/>
                      </a:xfrm>
                      <a:prstGeom prst="rect">
                        <a:avLst/>
                      </a:prstGeom>
                    </p:spPr>
                  </p:pic>
                </p:oleObj>
              </mc:Fallback>
            </mc:AlternateContent>
          </a:graphicData>
        </a:graphic>
      </p:graphicFrame>
      <p:sp>
        <p:nvSpPr>
          <p:cNvPr id="16" name="Content Placeholder 2"/>
          <p:cNvSpPr>
            <a:spLocks noGrp="1"/>
          </p:cNvSpPr>
          <p:nvPr>
            <p:ph type="body" idx="5"/>
          </p:nvPr>
        </p:nvSpPr>
        <p:spPr>
          <a:xfrm>
            <a:off x="457200" y="3082234"/>
            <a:ext cx="457200" cy="265943"/>
          </a:xfrm>
        </p:spPr>
        <p:txBody>
          <a:bodyPr/>
          <a:lstStyle/>
          <a:p>
            <a:pPr marL="256032" indent="-256032">
              <a:spcBef>
                <a:spcPts val="0"/>
              </a:spcBef>
              <a:buSzPct val="100000"/>
            </a:pPr>
            <a:r>
              <a:rPr lang="en-US" sz="1600" dirty="0">
                <a:latin typeface="+mn-lt"/>
              </a:rPr>
              <a:t>  </a:t>
            </a:r>
          </a:p>
        </p:txBody>
      </p:sp>
      <p:graphicFrame>
        <p:nvGraphicFramePr>
          <p:cNvPr id="35" name="Object 34" descr="= COUNT left parenthesis range right parenthesis"/>
          <p:cNvGraphicFramePr>
            <a:graphicFrameLocks noChangeAspect="1"/>
          </p:cNvGraphicFramePr>
          <p:nvPr>
            <p:extLst>
              <p:ext uri="{D42A27DB-BD31-4B8C-83A1-F6EECF244321}">
                <p14:modId xmlns:p14="http://schemas.microsoft.com/office/powerpoint/2010/main" val="2406893448"/>
              </p:ext>
            </p:extLst>
          </p:nvPr>
        </p:nvGraphicFramePr>
        <p:xfrm>
          <a:off x="983601" y="3105968"/>
          <a:ext cx="1552695" cy="242880"/>
        </p:xfrm>
        <a:graphic>
          <a:graphicData uri="http://schemas.openxmlformats.org/presentationml/2006/ole">
            <mc:AlternateContent xmlns:mc="http://schemas.openxmlformats.org/markup-compatibility/2006">
              <mc:Choice xmlns:v="urn:schemas-microsoft-com:vml" Requires="v">
                <p:oleObj spid="_x0000_s15819" name="Equation" r:id="rId11" imgW="2273040" imgH="355320" progId="Equation.DSMT4">
                  <p:embed/>
                </p:oleObj>
              </mc:Choice>
              <mc:Fallback>
                <p:oleObj name="Equation" r:id="rId11" imgW="2273040" imgH="355320" progId="Equation.DSMT4">
                  <p:embed/>
                  <p:pic>
                    <p:nvPicPr>
                      <p:cNvPr id="10" name="Object 9"/>
                      <p:cNvPicPr/>
                      <p:nvPr/>
                    </p:nvPicPr>
                    <p:blipFill>
                      <a:blip r:embed="rId12"/>
                      <a:stretch>
                        <a:fillRect/>
                      </a:stretch>
                    </p:blipFill>
                    <p:spPr>
                      <a:xfrm>
                        <a:off x="983601" y="3105968"/>
                        <a:ext cx="1552695" cy="242880"/>
                      </a:xfrm>
                      <a:prstGeom prst="rect">
                        <a:avLst/>
                      </a:prstGeom>
                    </p:spPr>
                  </p:pic>
                </p:oleObj>
              </mc:Fallback>
            </mc:AlternateContent>
          </a:graphicData>
        </a:graphic>
      </p:graphicFrame>
      <p:sp>
        <p:nvSpPr>
          <p:cNvPr id="17" name="Content Placeholder 2"/>
          <p:cNvSpPr>
            <a:spLocks noGrp="1"/>
          </p:cNvSpPr>
          <p:nvPr>
            <p:ph type="body" idx="6"/>
          </p:nvPr>
        </p:nvSpPr>
        <p:spPr>
          <a:xfrm>
            <a:off x="474414" y="3474970"/>
            <a:ext cx="457200" cy="219349"/>
          </a:xfrm>
        </p:spPr>
        <p:txBody>
          <a:bodyPr/>
          <a:lstStyle/>
          <a:p>
            <a:pPr marL="256032" indent="-256032">
              <a:spcBef>
                <a:spcPts val="0"/>
              </a:spcBef>
              <a:buSzPct val="100000"/>
            </a:pPr>
            <a:r>
              <a:rPr lang="en-US" sz="1600" dirty="0">
                <a:latin typeface="+mn-lt"/>
              </a:rPr>
              <a:t>  </a:t>
            </a:r>
          </a:p>
        </p:txBody>
      </p:sp>
      <p:graphicFrame>
        <p:nvGraphicFramePr>
          <p:cNvPr id="36" name="Object 35" descr="= COUNT IF left parenthesis range comma criteria"/>
          <p:cNvGraphicFramePr>
            <a:graphicFrameLocks noChangeAspect="1"/>
          </p:cNvGraphicFramePr>
          <p:nvPr>
            <p:extLst>
              <p:ext uri="{D42A27DB-BD31-4B8C-83A1-F6EECF244321}">
                <p14:modId xmlns:p14="http://schemas.microsoft.com/office/powerpoint/2010/main" val="3944585213"/>
              </p:ext>
            </p:extLst>
          </p:nvPr>
        </p:nvGraphicFramePr>
        <p:xfrm>
          <a:off x="998289" y="3493946"/>
          <a:ext cx="2420122" cy="242880"/>
        </p:xfrm>
        <a:graphic>
          <a:graphicData uri="http://schemas.openxmlformats.org/presentationml/2006/ole">
            <mc:AlternateContent xmlns:mc="http://schemas.openxmlformats.org/markup-compatibility/2006">
              <mc:Choice xmlns:v="urn:schemas-microsoft-com:vml" Requires="v">
                <p:oleObj spid="_x0000_s15820" name="Equation" r:id="rId13" imgW="3543120" imgH="355320" progId="Equation.DSMT4">
                  <p:embed/>
                </p:oleObj>
              </mc:Choice>
              <mc:Fallback>
                <p:oleObj name="Equation" r:id="rId13" imgW="3543120" imgH="355320" progId="Equation.DSMT4">
                  <p:embed/>
                  <p:pic>
                    <p:nvPicPr>
                      <p:cNvPr id="11" name="Object 10"/>
                      <p:cNvPicPr/>
                      <p:nvPr/>
                    </p:nvPicPr>
                    <p:blipFill>
                      <a:blip r:embed="rId14"/>
                      <a:stretch>
                        <a:fillRect/>
                      </a:stretch>
                    </p:blipFill>
                    <p:spPr>
                      <a:xfrm>
                        <a:off x="998289" y="3493946"/>
                        <a:ext cx="2420122" cy="242880"/>
                      </a:xfrm>
                      <a:prstGeom prst="rect">
                        <a:avLst/>
                      </a:prstGeom>
                    </p:spPr>
                  </p:pic>
                </p:oleObj>
              </mc:Fallback>
            </mc:AlternateContent>
          </a:graphicData>
        </a:graphic>
      </p:graphicFrame>
      <p:sp>
        <p:nvSpPr>
          <p:cNvPr id="18" name="Content Placeholder 2"/>
          <p:cNvSpPr>
            <a:spLocks noGrp="1"/>
          </p:cNvSpPr>
          <p:nvPr>
            <p:ph type="body" idx="7"/>
          </p:nvPr>
        </p:nvSpPr>
        <p:spPr>
          <a:xfrm>
            <a:off x="474414" y="3867706"/>
            <a:ext cx="8229600" cy="810172"/>
          </a:xfrm>
        </p:spPr>
        <p:txBody>
          <a:bodyPr/>
          <a:lstStyle/>
          <a:p>
            <a:pPr marL="740664" lvl="1" indent="-283464">
              <a:buSzPct val="100000"/>
            </a:pPr>
            <a:r>
              <a:rPr lang="en-US" sz="1600" dirty="0">
                <a:latin typeface="+mn-lt"/>
              </a:rPr>
              <a:t>Excel has other useful COUNT-type functions: COUNTA counts the number of nonblank cells in a range, and COUNTBLANK counts the number of blank cells in a range. In addition</a:t>
            </a:r>
            <a:r>
              <a:rPr lang="en-US" sz="1600" dirty="0" smtClean="0">
                <a:latin typeface="+mn-lt"/>
              </a:rPr>
              <a:t>,</a:t>
            </a:r>
            <a:endParaRPr lang="en-US" sz="1600" dirty="0">
              <a:latin typeface="+mn-lt"/>
            </a:endParaRPr>
          </a:p>
        </p:txBody>
      </p:sp>
      <p:graphicFrame>
        <p:nvGraphicFramePr>
          <p:cNvPr id="37" name="Object 36" descr="COUNT I F S left parenthesis range 1, criterion 1, range 2, criterion 2, ellipsis, range underscore n, criterion underscore n right parenthesis."/>
          <p:cNvGraphicFramePr>
            <a:graphicFrameLocks noChangeAspect="1"/>
          </p:cNvGraphicFramePr>
          <p:nvPr>
            <p:extLst>
              <p:ext uri="{D42A27DB-BD31-4B8C-83A1-F6EECF244321}">
                <p14:modId xmlns:p14="http://schemas.microsoft.com/office/powerpoint/2010/main" val="1013348320"/>
              </p:ext>
            </p:extLst>
          </p:nvPr>
        </p:nvGraphicFramePr>
        <p:xfrm>
          <a:off x="1191327" y="4729825"/>
          <a:ext cx="6462332" cy="242880"/>
        </p:xfrm>
        <a:graphic>
          <a:graphicData uri="http://schemas.openxmlformats.org/presentationml/2006/ole">
            <mc:AlternateContent xmlns:mc="http://schemas.openxmlformats.org/markup-compatibility/2006">
              <mc:Choice xmlns:v="urn:schemas-microsoft-com:vml" Requires="v">
                <p:oleObj spid="_x0000_s15821" name="Equation" r:id="rId15" imgW="9461160" imgH="355320" progId="Equation.DSMT4">
                  <p:embed/>
                </p:oleObj>
              </mc:Choice>
              <mc:Fallback>
                <p:oleObj name="Equation" r:id="rId15" imgW="9461160" imgH="355320" progId="Equation.DSMT4">
                  <p:embed/>
                  <p:pic>
                    <p:nvPicPr>
                      <p:cNvPr id="3" name="Object 2"/>
                      <p:cNvPicPr/>
                      <p:nvPr/>
                    </p:nvPicPr>
                    <p:blipFill>
                      <a:blip r:embed="rId16"/>
                      <a:stretch>
                        <a:fillRect/>
                      </a:stretch>
                    </p:blipFill>
                    <p:spPr>
                      <a:xfrm>
                        <a:off x="1191327" y="4729825"/>
                        <a:ext cx="6462332" cy="242880"/>
                      </a:xfrm>
                      <a:prstGeom prst="rect">
                        <a:avLst/>
                      </a:prstGeom>
                    </p:spPr>
                  </p:pic>
                </p:oleObj>
              </mc:Fallback>
            </mc:AlternateContent>
          </a:graphicData>
        </a:graphic>
      </p:graphicFrame>
      <p:sp>
        <p:nvSpPr>
          <p:cNvPr id="19" name="Content Placeholder 18"/>
          <p:cNvSpPr>
            <a:spLocks noGrp="1"/>
          </p:cNvSpPr>
          <p:nvPr>
            <p:ph sz="quarter" idx="13"/>
          </p:nvPr>
        </p:nvSpPr>
        <p:spPr>
          <a:xfrm>
            <a:off x="1191327" y="5038464"/>
            <a:ext cx="7512687" cy="533400"/>
          </a:xfrm>
        </p:spPr>
        <p:txBody>
          <a:bodyPr/>
          <a:lstStyle/>
          <a:p>
            <a:pPr marL="0" indent="0">
              <a:spcBef>
                <a:spcPts val="0"/>
              </a:spcBef>
              <a:buNone/>
            </a:pPr>
            <a:r>
              <a:rPr lang="en-US" sz="1600" dirty="0">
                <a:latin typeface="+mn-lt"/>
              </a:rPr>
              <a:t>finds the number of cells within multiple ranges that meet specific criteria for each range</a:t>
            </a:r>
            <a:r>
              <a:rPr lang="en-US" sz="1600" dirty="0" smtClean="0">
                <a:latin typeface="+mn-lt"/>
              </a:rPr>
              <a:t>.</a:t>
            </a:r>
            <a:endParaRPr lang="en-US" sz="1600" dirty="0">
              <a:latin typeface="+mn-lt"/>
            </a:endParaRPr>
          </a:p>
        </p:txBody>
      </p:sp>
    </p:spTree>
    <p:extLst>
      <p:ext uri="{BB962C8B-B14F-4D97-AF65-F5344CB8AC3E}">
        <p14:creationId xmlns:p14="http://schemas.microsoft.com/office/powerpoint/2010/main" val="213308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Title 1"/>
          <p:cNvSpPr txBox="1">
            <a:spLocks noGrp="1"/>
          </p:cNvSpPr>
          <p:nvPr>
            <p:ph type="title"/>
          </p:nvPr>
        </p:nvSpPr>
        <p:spPr>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A1.2: </a:t>
            </a:r>
            <a:r>
              <a:rPr lang="en-US" sz="3600" b="1" i="0" u="none" strike="noStrike" cap="none" dirty="0">
                <a:solidFill>
                  <a:srgbClr val="007FA3"/>
                </a:solidFill>
                <a:latin typeface="+mj-lt"/>
                <a:ea typeface="Arial"/>
                <a:cs typeface="Arial"/>
                <a:sym typeface="Arial"/>
              </a:rPr>
              <a:t>Using Basic Excel Functions</a:t>
            </a:r>
            <a:endParaRPr sz="3600" b="1" i="0" u="none" strike="noStrike" cap="none" dirty="0">
              <a:solidFill>
                <a:srgbClr val="007FA3"/>
              </a:solidFill>
              <a:latin typeface="+mj-lt"/>
              <a:ea typeface="Arial"/>
              <a:cs typeface="Arial"/>
              <a:sym typeface="Arial"/>
            </a:endParaRPr>
          </a:p>
        </p:txBody>
      </p:sp>
      <p:pic>
        <p:nvPicPr>
          <p:cNvPr id="2" name="Picture 1" descr="A spreadsheet has a table titled, purchase orders. The table has the following column headings from left to right. Supplier, order number, item number, item description, item cost, quantity, cost per order, A or P terms in months, order date, arrival date. Row 1. Supplier, Hulkey Fasteners, order number, A u g 11001, item number, 1122, item description, airframe fasteners, quantity, 19,500, cost per order, $82,875.00, A or P terms, 30 months, order date, 5 august 2011, arrival date, 13 august 2011. Row 2. Supplier, Alum sheeting, order number, A u g 11002, item number, 1243, item description, airframe fasteners, item cost, $4.25, quantity, $10,000, cost per order, $42,500.00, A or P terms, 30 months, order date, 8 august 2011, arrival date, 14 august 2011. Row 3. Supplier, Fast tie aerospace, order number, august 11003, item number, 5462, item description, shielded cable in feet, item cost, $1.05, quantity, 23,000, cost per order, $24,150.00, A or P terms, 30 months, order date, 10 august 2011, arrival date, 15 august 2011. Row 4. Supplier, fast tie airspace, order number, august 11004, item number, 5462, item description, shielded cable in feet, item cost, $1.05, quantity, 21,500, cost per order, $22,575.00, A or P terms, 30 months, order date, 15 august 2011, arrival date, 22 august 2011. Row 5. Supplier, steel pin incorporation, order number, a u g 11005, item number, 5319, item description, shielded cable in feet, item cost, $1.10, quantity, $17,500, cost per order, $19,250.00, A or P terms, 30 months, order date, 20 august 2011, arrival date, 31 august 2011. Row 6. Supplier, fast tie aerospace, order number, a u g 11006, item number, 5462, item description, shielded cable in feet, item cost, $1.05, quantity, 22,500, cost per order, $23,625.00, A or P terms in months, 30, order date, 20 august 2011, arrival date, 26 august 2011. Row 7. Supplier, steel pin incorporation, order number, A u g 11007, item number, 4312, item description, bolt nut package, item cost, $3.75, quantity, 4250, cost per order, $15,937.50, A or P terms in months, 30, order date, 25 august 2011, arrival date, 1 November 2011. Row 8. Durable products, order number, a u g 11008, item number, 7258, item description, pressure gauge, item cost, $90.00, quantity, 100, cost per order, 9000.00, A P terms in months, order date, 25 august 2011, arrival date, 28 august 2011. Row 9. Fast tie aerospace, order number, A U G 11009, Item number, 6321, item description, O Ring, item cost, $2.45, quantity, 1,300, cost per order, $3,185.00, A P terms in months, order date, 28 august 2011, arrival date, 28 august 2011. Row 10. Steel pin incorporation, order number, N O V 11009, item number, 5677, item description, side panel, item cost, $195.00, quantity, 110, cost per order, 21,450.00, A P terms in months, 30, order date, 5 November 2011, arrival date, 17 November 2011. Row 11. Manley valve, order number, N O V, 11010, Item number, 9955, item description, door decal, item cost, $ 0.55, quantity, 125, cost per o5rder, 68.75, A P terms in months, 30, order date, 5 November 2011, arrival date, 10 November 2011. The following values are highlighted. Minimum quantity, 90, = M I N left parenthesis F 4 colon F 97 right parenthesis. Maximum quantity, 25,000, = M A X left parenthesis F 4 colon F 97 right parenthesis. Total order costs, $2,471,760.00, = S U M left parenthesis G 4 colon G 97 right parenthesis. Average number of A P months, 30.63829787, = AVERAGE left parenthesis H 4 colon H 97 right parenthesis. Number of purchase orders, 94, = COUNT left parenthesis B 4 colon B 97 right parenthesis. Number of O ring orders, 12, = COUNT IF left parenthesis D 4 colon D 97 comma double quote = O dash ring double quote right parenthesis. Number of A P terms is less than 30, 17, = COUNT IF left parenthesis H4 colon H 97 comma double quote less than symbol 30 double quote right parenthesis. Number of O ring orders space time, 3, = C O U N T I F S left parenthesis D 4 colon D 97 comma double quote O dash Ring double quote comma A 4 colon A 97 comma double quote space time technologies double quote right parenthesis."/>
          <p:cNvPicPr>
            <a:picLocks noChangeAspect="1"/>
          </p:cNvPicPr>
          <p:nvPr/>
        </p:nvPicPr>
        <p:blipFill>
          <a:blip r:embed="rId3"/>
          <a:stretch>
            <a:fillRect/>
          </a:stretch>
        </p:blipFill>
        <p:spPr>
          <a:xfrm>
            <a:off x="426004" y="1600200"/>
            <a:ext cx="8260796" cy="31945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Other </a:t>
            </a:r>
            <a:r>
              <a:rPr lang="en-US" sz="3600" b="1" i="0" u="none" strike="noStrike" cap="none" dirty="0" smtClean="0">
                <a:solidFill>
                  <a:srgbClr val="007FA3"/>
                </a:solidFill>
                <a:latin typeface="+mj-lt"/>
                <a:ea typeface="Arial"/>
                <a:cs typeface="Arial"/>
                <a:sym typeface="Arial"/>
              </a:rPr>
              <a:t>IF-Type Functions</a:t>
            </a:r>
            <a:endParaRPr sz="3600" b="1" i="0" u="none" strike="noStrike" cap="none" dirty="0">
              <a:solidFill>
                <a:srgbClr val="007FA3"/>
              </a:solidFill>
              <a:latin typeface="+mj-lt"/>
              <a:ea typeface="Arial"/>
              <a:cs typeface="Arial"/>
              <a:sym typeface="Arial"/>
            </a:endParaRPr>
          </a:p>
        </p:txBody>
      </p:sp>
      <p:sp>
        <p:nvSpPr>
          <p:cNvPr id="323" name="Content Placeholder 2"/>
          <p:cNvSpPr txBox="1">
            <a:spLocks noGrp="1"/>
          </p:cNvSpPr>
          <p:nvPr>
            <p:ph type="body" idx="1"/>
          </p:nvPr>
        </p:nvSpPr>
        <p:spPr>
          <a:xfrm>
            <a:off x="457200" y="1600201"/>
            <a:ext cx="8229600" cy="2089772"/>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800"/>
              <a:buFont typeface="Arial"/>
              <a:buChar char="•"/>
            </a:pPr>
            <a:r>
              <a:rPr lang="en-US" sz="2800" b="0" i="0" u="none" strike="noStrike" cap="none" dirty="0">
                <a:solidFill>
                  <a:schemeClr val="dk1"/>
                </a:solidFill>
                <a:latin typeface="+mn-lt"/>
                <a:ea typeface="Arial"/>
                <a:cs typeface="Arial"/>
                <a:sym typeface="Arial"/>
              </a:rPr>
              <a:t>SUM</a:t>
            </a:r>
            <a:r>
              <a:rPr lang="en-US" sz="100" b="0" i="0" u="none" strike="noStrike" cap="none" dirty="0">
                <a:solidFill>
                  <a:schemeClr val="dk1"/>
                </a:solidFill>
                <a:latin typeface="+mn-lt"/>
                <a:ea typeface="Arial"/>
                <a:cs typeface="Arial"/>
                <a:sym typeface="Arial"/>
              </a:rPr>
              <a:t> </a:t>
            </a:r>
            <a:r>
              <a:rPr lang="en-US" sz="2800" b="0" i="0" u="none" strike="noStrike" cap="none" dirty="0">
                <a:solidFill>
                  <a:schemeClr val="dk1"/>
                </a:solidFill>
                <a:latin typeface="+mn-lt"/>
                <a:ea typeface="Arial"/>
                <a:cs typeface="Arial"/>
                <a:sym typeface="Arial"/>
              </a:rPr>
              <a:t>IF, AVERAGE</a:t>
            </a:r>
            <a:r>
              <a:rPr lang="en-US" sz="100" b="0" i="0" u="none" strike="noStrike" cap="none" dirty="0">
                <a:solidFill>
                  <a:schemeClr val="dk1"/>
                </a:solidFill>
                <a:latin typeface="+mn-lt"/>
                <a:ea typeface="Arial"/>
                <a:cs typeface="Arial"/>
                <a:sym typeface="Arial"/>
              </a:rPr>
              <a:t> </a:t>
            </a:r>
            <a:r>
              <a:rPr lang="en-US" sz="2800" b="0" i="0" u="none" strike="noStrike" cap="none" dirty="0">
                <a:solidFill>
                  <a:schemeClr val="dk1"/>
                </a:solidFill>
                <a:latin typeface="+mn-lt"/>
                <a:ea typeface="Arial"/>
                <a:cs typeface="Arial"/>
                <a:sym typeface="Arial"/>
              </a:rPr>
              <a:t>IF, SUM</a:t>
            </a:r>
            <a:r>
              <a:rPr lang="en-US" sz="100" b="0" i="0" u="none" strike="noStrike" cap="none" dirty="0">
                <a:solidFill>
                  <a:schemeClr val="dk1"/>
                </a:solidFill>
                <a:latin typeface="+mn-lt"/>
                <a:ea typeface="Arial"/>
                <a:cs typeface="Arial"/>
                <a:sym typeface="Arial"/>
              </a:rPr>
              <a:t> </a:t>
            </a:r>
            <a:r>
              <a:rPr lang="en-US" sz="2800" b="0" i="0" u="none" strike="noStrike" cap="none" dirty="0">
                <a:solidFill>
                  <a:schemeClr val="dk1"/>
                </a:solidFill>
                <a:latin typeface="+mn-lt"/>
                <a:ea typeface="Arial"/>
                <a:cs typeface="Arial"/>
                <a:sym typeface="Arial"/>
              </a:rPr>
              <a:t>IFS, and AVERAGE</a:t>
            </a:r>
            <a:r>
              <a:rPr lang="en-US" sz="100" b="0" i="0" u="none" strike="noStrike" cap="none" dirty="0">
                <a:solidFill>
                  <a:schemeClr val="dk1"/>
                </a:solidFill>
                <a:latin typeface="+mn-lt"/>
                <a:ea typeface="Arial"/>
                <a:cs typeface="Arial"/>
                <a:sym typeface="Arial"/>
              </a:rPr>
              <a:t> </a:t>
            </a:r>
            <a:r>
              <a:rPr lang="en-US" sz="2800" b="0" i="0" u="none" strike="noStrike" cap="none" dirty="0">
                <a:solidFill>
                  <a:schemeClr val="dk1"/>
                </a:solidFill>
                <a:latin typeface="+mn-lt"/>
                <a:ea typeface="Arial"/>
                <a:cs typeface="Arial"/>
                <a:sym typeface="Arial"/>
              </a:rPr>
              <a:t>IFS can be used to embed IF logic within mathematical functions.</a:t>
            </a:r>
            <a:endParaRPr sz="2800" b="0" i="0" u="none" strike="noStrike" cap="none" dirty="0">
              <a:solidFill>
                <a:schemeClr val="dk1"/>
              </a:solidFill>
              <a:latin typeface="+mn-lt"/>
              <a:ea typeface="Arial"/>
              <a:cs typeface="Arial"/>
              <a:sym typeface="Arial"/>
            </a:endParaRPr>
          </a:p>
          <a:p>
            <a:pPr marL="256032" marR="0" lvl="0" indent="-256032" algn="l" rtl="0">
              <a:spcAft>
                <a:spcPts val="0"/>
              </a:spcAft>
              <a:buClr>
                <a:srgbClr val="007FA3"/>
              </a:buClr>
              <a:buSzPts val="2800"/>
              <a:buFont typeface="Arial"/>
              <a:buChar char="•"/>
            </a:pPr>
            <a:r>
              <a:rPr lang="en-US" sz="2800" b="0" i="0" u="none" strike="noStrike" cap="none" dirty="0">
                <a:solidFill>
                  <a:schemeClr val="dk1"/>
                </a:solidFill>
                <a:latin typeface="+mn-lt"/>
                <a:ea typeface="Arial"/>
                <a:cs typeface="Arial"/>
                <a:sym typeface="Arial"/>
              </a:rPr>
              <a:t>For instance, the syntax of SUM</a:t>
            </a:r>
            <a:r>
              <a:rPr lang="en-US" sz="100" b="0" i="0" u="none" strike="noStrike" cap="none" dirty="0">
                <a:solidFill>
                  <a:schemeClr val="dk1"/>
                </a:solidFill>
                <a:latin typeface="+mn-lt"/>
                <a:ea typeface="Arial"/>
                <a:cs typeface="Arial"/>
                <a:sym typeface="Arial"/>
              </a:rPr>
              <a:t> </a:t>
            </a:r>
            <a:r>
              <a:rPr lang="en-US" sz="2800" b="0" i="0" u="none" strike="noStrike" cap="none" dirty="0">
                <a:solidFill>
                  <a:schemeClr val="dk1"/>
                </a:solidFill>
                <a:latin typeface="+mn-lt"/>
                <a:ea typeface="Arial"/>
                <a:cs typeface="Arial"/>
                <a:sym typeface="Arial"/>
              </a:rPr>
              <a:t>IF is</a:t>
            </a:r>
            <a:endParaRPr sz="2800" b="0" i="0" u="none" strike="noStrike" cap="none" dirty="0">
              <a:solidFill>
                <a:schemeClr val="dk1"/>
              </a:solidFill>
              <a:latin typeface="+mn-lt"/>
              <a:ea typeface="Arial"/>
              <a:cs typeface="Arial"/>
              <a:sym typeface="Arial"/>
            </a:endParaRPr>
          </a:p>
        </p:txBody>
      </p:sp>
      <p:sp>
        <p:nvSpPr>
          <p:cNvPr id="324" name="Content Placeholder 6"/>
          <p:cNvSpPr txBox="1">
            <a:spLocks noGrp="1"/>
          </p:cNvSpPr>
          <p:nvPr>
            <p:ph type="body" idx="2"/>
          </p:nvPr>
        </p:nvSpPr>
        <p:spPr>
          <a:xfrm>
            <a:off x="457200" y="3811388"/>
            <a:ext cx="685800" cy="508921"/>
          </a:xfrm>
          <a:prstGeom prst="rect">
            <a:avLst/>
          </a:prstGeom>
          <a:noFill/>
          <a:ln>
            <a:noFill/>
          </a:ln>
        </p:spPr>
        <p:txBody>
          <a:bodyPr spcFirstLastPara="1" wrap="square" lIns="0" tIns="0" rIns="0" bIns="0" anchor="t" anchorCtr="0">
            <a:noAutofit/>
          </a:bodyPr>
          <a:lstStyle/>
          <a:p>
            <a:pPr marL="742950" marR="0" lvl="1" indent="-285750" algn="l" rtl="0">
              <a:spcBef>
                <a:spcPts val="0"/>
              </a:spcBef>
              <a:spcAft>
                <a:spcPts val="0"/>
              </a:spcAft>
              <a:buClr>
                <a:srgbClr val="007FA3"/>
              </a:buClr>
              <a:buSzPts val="2400"/>
              <a:buFont typeface="Arial"/>
              <a:buChar char="–"/>
            </a:pPr>
            <a:r>
              <a:rPr lang="en-US" sz="2400" b="0" i="0" u="none" strike="noStrike" cap="none" dirty="0">
                <a:solidFill>
                  <a:schemeClr val="dk1"/>
                </a:solidFill>
                <a:latin typeface="+mn-lt"/>
                <a:ea typeface="Arial"/>
                <a:cs typeface="Arial"/>
                <a:sym typeface="Arial"/>
              </a:rPr>
              <a:t> </a:t>
            </a:r>
            <a:endParaRPr sz="2400" b="0" i="0" u="none" strike="noStrike" cap="none" dirty="0">
              <a:solidFill>
                <a:schemeClr val="dk1"/>
              </a:solidFill>
              <a:latin typeface="+mn-lt"/>
              <a:ea typeface="Arial"/>
              <a:cs typeface="Arial"/>
              <a:sym typeface="Arial"/>
            </a:endParaRPr>
          </a:p>
        </p:txBody>
      </p:sp>
      <p:graphicFrame>
        <p:nvGraphicFramePr>
          <p:cNvPr id="2" name="Object 1" descr="SUM IF left parenthesis range comma criterion comma left bracket sum range right bracket right parenthesis. "/>
          <p:cNvGraphicFramePr>
            <a:graphicFrameLocks noChangeAspect="1"/>
          </p:cNvGraphicFramePr>
          <p:nvPr>
            <p:extLst>
              <p:ext uri="{D42A27DB-BD31-4B8C-83A1-F6EECF244321}">
                <p14:modId xmlns:p14="http://schemas.microsoft.com/office/powerpoint/2010/main" val="1877874165"/>
              </p:ext>
            </p:extLst>
          </p:nvPr>
        </p:nvGraphicFramePr>
        <p:xfrm>
          <a:off x="1325764" y="3843294"/>
          <a:ext cx="5003800" cy="355600"/>
        </p:xfrm>
        <a:graphic>
          <a:graphicData uri="http://schemas.openxmlformats.org/presentationml/2006/ole">
            <mc:AlternateContent xmlns:mc="http://schemas.openxmlformats.org/markup-compatibility/2006">
              <mc:Choice xmlns:v="urn:schemas-microsoft-com:vml" Requires="v">
                <p:oleObj spid="_x0000_s4273" name="Equation" r:id="rId4" imgW="5003640" imgH="355320" progId="Equation.DSMT4">
                  <p:embed/>
                </p:oleObj>
              </mc:Choice>
              <mc:Fallback>
                <p:oleObj name="Equation" r:id="rId4" imgW="5003640" imgH="355320" progId="Equation.DSMT4">
                  <p:embed/>
                  <p:pic>
                    <p:nvPicPr>
                      <p:cNvPr id="0" name=""/>
                      <p:cNvPicPr/>
                      <p:nvPr/>
                    </p:nvPicPr>
                    <p:blipFill>
                      <a:blip r:embed="rId5"/>
                      <a:stretch>
                        <a:fillRect/>
                      </a:stretch>
                    </p:blipFill>
                    <p:spPr>
                      <a:xfrm>
                        <a:off x="1325764" y="3843294"/>
                        <a:ext cx="5003800" cy="355600"/>
                      </a:xfrm>
                      <a:prstGeom prst="rect">
                        <a:avLst/>
                      </a:prstGeom>
                    </p:spPr>
                  </p:pic>
                </p:oleObj>
              </mc:Fallback>
            </mc:AlternateContent>
          </a:graphicData>
        </a:graphic>
      </p:graphicFrame>
      <p:sp>
        <p:nvSpPr>
          <p:cNvPr id="326" name="Content Placeholder 6"/>
          <p:cNvSpPr txBox="1">
            <a:spLocks noGrp="1"/>
          </p:cNvSpPr>
          <p:nvPr>
            <p:ph type="body" idx="3"/>
          </p:nvPr>
        </p:nvSpPr>
        <p:spPr>
          <a:xfrm>
            <a:off x="6512328" y="3825168"/>
            <a:ext cx="2101688" cy="39185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400" dirty="0" smtClean="0">
                <a:latin typeface="+mn-lt"/>
              </a:rPr>
              <a:t>“</a:t>
            </a:r>
            <a:r>
              <a:rPr lang="en-US" sz="2400" b="0" i="0" u="none" strike="noStrike" cap="none" dirty="0" smtClean="0">
                <a:solidFill>
                  <a:schemeClr val="dk1"/>
                </a:solidFill>
                <a:latin typeface="+mn-lt"/>
                <a:sym typeface="Arial"/>
              </a:rPr>
              <a:t>Sum range” </a:t>
            </a:r>
            <a:r>
              <a:rPr lang="en-US" sz="2400" b="0" i="0" u="none" strike="noStrike" cap="none" dirty="0">
                <a:solidFill>
                  <a:schemeClr val="dk1"/>
                </a:solidFill>
                <a:latin typeface="+mn-lt"/>
                <a:sym typeface="Arial"/>
              </a:rPr>
              <a:t>is</a:t>
            </a:r>
            <a:endParaRPr dirty="0">
              <a:latin typeface="+mn-lt"/>
            </a:endParaRPr>
          </a:p>
        </p:txBody>
      </p:sp>
      <p:sp>
        <p:nvSpPr>
          <p:cNvPr id="327" name="Content Placeholder 5"/>
          <p:cNvSpPr txBox="1">
            <a:spLocks noGrp="1"/>
          </p:cNvSpPr>
          <p:nvPr>
            <p:ph type="body" idx="4"/>
          </p:nvPr>
        </p:nvSpPr>
        <p:spPr>
          <a:xfrm>
            <a:off x="1206132" y="4320309"/>
            <a:ext cx="7480668" cy="756802"/>
          </a:xfrm>
          <a:prstGeom prst="rect">
            <a:avLst/>
          </a:prstGeom>
          <a:noFill/>
          <a:ln>
            <a:noFill/>
          </a:ln>
        </p:spPr>
        <p:txBody>
          <a:bodyPr spcFirstLastPara="1" wrap="square" lIns="0" tIns="0" rIns="0" bIns="0" anchor="t" anchorCtr="0">
            <a:noAutofit/>
          </a:bodyPr>
          <a:lstStyle/>
          <a:p>
            <a:pPr marL="0" marR="0" lvl="1" indent="0" algn="l" rtl="0">
              <a:spcBef>
                <a:spcPts val="0"/>
              </a:spcBef>
              <a:spcAft>
                <a:spcPts val="0"/>
              </a:spcAft>
              <a:buClr>
                <a:srgbClr val="007FA3"/>
              </a:buClr>
              <a:buSzPts val="2400"/>
              <a:buFont typeface="Arial"/>
              <a:buNone/>
            </a:pPr>
            <a:r>
              <a:rPr lang="en-US" sz="2400" b="0" i="0" u="none" strike="noStrike" cap="none" dirty="0">
                <a:solidFill>
                  <a:schemeClr val="dk1"/>
                </a:solidFill>
                <a:latin typeface="+mn-lt"/>
                <a:ea typeface="Arial"/>
                <a:cs typeface="Arial"/>
                <a:sym typeface="Arial"/>
              </a:rPr>
              <a:t>an optional argument that allows you to add cells in a different range</a:t>
            </a:r>
            <a:r>
              <a:rPr lang="en-US" sz="2400" b="0" i="0" u="none" strike="noStrike" cap="none" dirty="0" smtClean="0">
                <a:solidFill>
                  <a:schemeClr val="dk1"/>
                </a:solidFill>
                <a:latin typeface="+mn-lt"/>
                <a:ea typeface="Arial"/>
                <a:cs typeface="Arial"/>
                <a:sym typeface="Arial"/>
              </a:rPr>
              <a:t>.</a:t>
            </a:r>
            <a:endParaRPr sz="2400" b="0" i="0" u="none" strike="noStrike" cap="none" dirty="0">
              <a:solidFill>
                <a:schemeClr val="dk1"/>
              </a:solidFill>
              <a:latin typeface="+mn-lt"/>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smtClean="0">
                <a:solidFill>
                  <a:srgbClr val="007FA3"/>
                </a:solidFill>
                <a:latin typeface="+mj-lt"/>
                <a:sym typeface="Arial"/>
              </a:rPr>
              <a:t>SUMIF</a:t>
            </a:r>
            <a:r>
              <a:rPr lang="en-US" sz="100" b="1" i="0" u="none" strike="noStrike" cap="none" dirty="0" smtClean="0">
                <a:solidFill>
                  <a:srgbClr val="007FA3"/>
                </a:solidFill>
                <a:latin typeface="+mj-lt"/>
                <a:sym typeface="Arial"/>
              </a:rPr>
              <a:t> </a:t>
            </a:r>
            <a:r>
              <a:rPr lang="en-US" dirty="0">
                <a:latin typeface="+mj-lt"/>
              </a:rPr>
              <a:t> </a:t>
            </a:r>
            <a:r>
              <a:rPr lang="en-US" dirty="0" smtClean="0">
                <a:latin typeface="+mj-lt"/>
              </a:rPr>
              <a:t>Example</a:t>
            </a:r>
            <a:endParaRPr sz="3600" b="1" i="0" u="none" strike="noStrike" cap="none" dirty="0">
              <a:solidFill>
                <a:srgbClr val="007FA3"/>
              </a:solidFill>
              <a:latin typeface="+mj-lt"/>
              <a:sym typeface="Arial"/>
            </a:endParaRPr>
          </a:p>
        </p:txBody>
      </p:sp>
      <p:sp>
        <p:nvSpPr>
          <p:cNvPr id="327" name="Content Placeholder 2"/>
          <p:cNvSpPr txBox="1">
            <a:spLocks noGrp="1"/>
          </p:cNvSpPr>
          <p:nvPr>
            <p:ph type="body" idx="4"/>
          </p:nvPr>
        </p:nvSpPr>
        <p:spPr>
          <a:xfrm>
            <a:off x="457200" y="1600199"/>
            <a:ext cx="8229600" cy="1076325"/>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ts val="2800"/>
              <a:buFont typeface="Arial"/>
              <a:buChar char="•"/>
            </a:pPr>
            <a:r>
              <a:rPr lang="en-US" sz="2800" b="0" u="none" strike="noStrike" cap="none" dirty="0" smtClean="0">
                <a:solidFill>
                  <a:schemeClr val="dk1"/>
                </a:solidFill>
                <a:latin typeface="+mn-lt"/>
                <a:ea typeface="Arial"/>
                <a:cs typeface="Arial"/>
                <a:sym typeface="Arial"/>
              </a:rPr>
              <a:t>In </a:t>
            </a:r>
            <a:r>
              <a:rPr lang="en-US" sz="2800" b="0" u="none" strike="noStrike" cap="none" dirty="0">
                <a:solidFill>
                  <a:schemeClr val="dk1"/>
                </a:solidFill>
                <a:latin typeface="+mn-lt"/>
                <a:ea typeface="Arial"/>
                <a:cs typeface="Arial"/>
                <a:sym typeface="Arial"/>
              </a:rPr>
              <a:t>the Purchase Orders database, to find the total cost of all airframe fasteners, use</a:t>
            </a:r>
            <a:endParaRPr sz="3600" b="0" u="none" strike="noStrike" cap="none" baseline="30000" dirty="0">
              <a:solidFill>
                <a:schemeClr val="dk1"/>
              </a:solidFill>
              <a:latin typeface="+mn-lt"/>
              <a:ea typeface="Arial"/>
              <a:cs typeface="Arial"/>
              <a:sym typeface="Arial"/>
            </a:endParaRPr>
          </a:p>
        </p:txBody>
      </p:sp>
      <p:graphicFrame>
        <p:nvGraphicFramePr>
          <p:cNvPr id="2" name="Object 1" descr="= SUM IF left parenthesis D 4 colon D 97 comma double quote Air frame fasteners double quote comma G 4 colon G 97 right parenthesis."/>
          <p:cNvGraphicFramePr>
            <a:graphicFrameLocks noChangeAspect="1"/>
          </p:cNvGraphicFramePr>
          <p:nvPr>
            <p:extLst>
              <p:ext uri="{D42A27DB-BD31-4B8C-83A1-F6EECF244321}">
                <p14:modId xmlns:p14="http://schemas.microsoft.com/office/powerpoint/2010/main" val="363691861"/>
              </p:ext>
            </p:extLst>
          </p:nvPr>
        </p:nvGraphicFramePr>
        <p:xfrm>
          <a:off x="946924" y="2806336"/>
          <a:ext cx="6451600" cy="342900"/>
        </p:xfrm>
        <a:graphic>
          <a:graphicData uri="http://schemas.openxmlformats.org/presentationml/2006/ole">
            <mc:AlternateContent xmlns:mc="http://schemas.openxmlformats.org/markup-compatibility/2006">
              <mc:Choice xmlns:v="urn:schemas-microsoft-com:vml" Requires="v">
                <p:oleObj spid="_x0000_s5295" name="Equation" r:id="rId4" imgW="6451560" imgH="342720" progId="Equation.DSMT4">
                  <p:embed/>
                </p:oleObj>
              </mc:Choice>
              <mc:Fallback>
                <p:oleObj name="Equation" r:id="rId4" imgW="6451560" imgH="342720" progId="Equation.DSMT4">
                  <p:embed/>
                  <p:pic>
                    <p:nvPicPr>
                      <p:cNvPr id="0" name=""/>
                      <p:cNvPicPr/>
                      <p:nvPr/>
                    </p:nvPicPr>
                    <p:blipFill>
                      <a:blip r:embed="rId5"/>
                      <a:stretch>
                        <a:fillRect/>
                      </a:stretch>
                    </p:blipFill>
                    <p:spPr>
                      <a:xfrm>
                        <a:off x="946924" y="2806336"/>
                        <a:ext cx="6451600" cy="342900"/>
                      </a:xfrm>
                      <a:prstGeom prst="rect">
                        <a:avLst/>
                      </a:prstGeom>
                    </p:spPr>
                  </p:pic>
                </p:oleObj>
              </mc:Fallback>
            </mc:AlternateContent>
          </a:graphicData>
        </a:graphic>
      </p:graphicFrame>
      <p:pic>
        <p:nvPicPr>
          <p:cNvPr id="5" name="Picture 4" descr="A spreadsheet titled, purchase orders. The spreadsheet has a table with the following column headings from left to right. supplier, order number, item number, item description, item cost, quantity, cost per order, A, P terms in months, order date, arrival date. Row 1. Hulkey Fasteners, Aug 11001, item number, 1122, item description, airframe fasteners, item cost, $4.25, quantity, 19,500, cost per order, 82,875.00, A P terms, 30 months, order date, 5 august 20 11, arrival date, 13 august 20 11. Row 2. Alum sheeting, order number, a u g 11002, item number, 1243, item description, airframe fasteners, item cost, $4.25, quantity, 10,000, cost per order, $42,500.00, A P terms, 30 months, order date, 8 august 2011, arrival date, 14 august 2011. Row 3. Fast tie aerospace, a u g 11003, item number, 5462, item description, shielded cable in feet, item cost, $1.05, quantity, 23,000, cost per order, $24,150.00, A P terms in months, 30, order date, 10 august 20 11, arrival date, 15 august 20 11. Row 4. Fast tie aerospace, A u g 11004, item number 5462, item description, shielded cable in feet, $1.05, quantity, 21,500, cost per order, $22,575.00, A P terms, 30 months, order date, 15 august 20 11, arrival date, 22 august 20 11. Row 5. Steel pin incorporation, order number, august 11005, item number, 5319, item description, shielded cable in feet, item cost, $1.10, quantity, 17,500, cost per order, $19,250.00, A P terms in months, 30, order date, 20 august 20 11, arrival date, 31 august 20 11. Row 6. Fast tie aerospace, order number A u g 11006, item number, 5462, item description, shielded cable in feet, item cost, $1.05, quantity, 22,500, cost per order, $23,625.00, A P terms in months, 30, order date, 20 august 20 11, arrival date, 26 august 20 11. Row 7. Steel pin incorporation, order number, 11007, item description, 4312, item description, bolt nut package, item cost, $3.75, quantity, 4,250, cost per order, $15,937.50, A P terms, 25 august 20 11, arrival date, 1 september 20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025" y="3546683"/>
            <a:ext cx="7520247" cy="1352204"/>
          </a:xfrm>
          <a:prstGeom prst="rect">
            <a:avLst/>
          </a:prstGeom>
        </p:spPr>
      </p:pic>
    </p:spTree>
    <p:extLst>
      <p:ext uri="{BB962C8B-B14F-4D97-AF65-F5344CB8AC3E}">
        <p14:creationId xmlns:p14="http://schemas.microsoft.com/office/powerpoint/2010/main" val="187445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Functions for Specific Applications</a:t>
            </a:r>
            <a:endParaRPr sz="3600" b="1" i="0" u="none" strike="noStrike" cap="none" dirty="0">
              <a:solidFill>
                <a:srgbClr val="007FA3"/>
              </a:solidFill>
              <a:latin typeface="+mj-lt"/>
              <a:ea typeface="Arial"/>
              <a:cs typeface="Arial"/>
              <a:sym typeface="Arial"/>
            </a:endParaRPr>
          </a:p>
        </p:txBody>
      </p:sp>
      <p:sp>
        <p:nvSpPr>
          <p:cNvPr id="334" name="Content Placeholder 2"/>
          <p:cNvSpPr txBox="1">
            <a:spLocks noGrp="1"/>
          </p:cNvSpPr>
          <p:nvPr>
            <p:ph type="body" idx="1"/>
          </p:nvPr>
        </p:nvSpPr>
        <p:spPr>
          <a:xfrm>
            <a:off x="457200" y="1600201"/>
            <a:ext cx="8229600" cy="819149"/>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000" b="1" i="0" u="none" strike="noStrike" cap="none" dirty="0">
                <a:solidFill>
                  <a:schemeClr val="dk1"/>
                </a:solidFill>
                <a:latin typeface="+mn-lt"/>
                <a:ea typeface="Arial"/>
                <a:cs typeface="Arial"/>
                <a:sym typeface="Arial"/>
              </a:rPr>
              <a:t>Net Present Value </a:t>
            </a:r>
            <a:r>
              <a:rPr lang="en-US" sz="2000" b="0" i="0" u="none" strike="noStrike" cap="none" dirty="0">
                <a:solidFill>
                  <a:schemeClr val="dk1"/>
                </a:solidFill>
                <a:latin typeface="+mn-lt"/>
                <a:ea typeface="Arial"/>
                <a:cs typeface="Arial"/>
                <a:sym typeface="Arial"/>
              </a:rPr>
              <a:t>(or discounted cash flow) measures the worth of a stream of cash flows, taking into account the time value of money.</a:t>
            </a:r>
            <a:endParaRPr sz="2000" b="0" i="0" u="none" strike="noStrike" cap="none" dirty="0">
              <a:solidFill>
                <a:schemeClr val="dk1"/>
              </a:solidFill>
              <a:latin typeface="+mn-lt"/>
              <a:ea typeface="Arial"/>
              <a:cs typeface="Arial"/>
              <a:sym typeface="Arial"/>
            </a:endParaRPr>
          </a:p>
        </p:txBody>
      </p:sp>
      <p:graphicFrame>
        <p:nvGraphicFramePr>
          <p:cNvPr id="2" name="Object 1" descr="N P V = sum of start fraction F sub t over left parenthesis 1 + I right parenthesis to the t power end fraction from t = 0 to n. "/>
          <p:cNvGraphicFramePr>
            <a:graphicFrameLocks noChangeAspect="1"/>
          </p:cNvGraphicFramePr>
          <p:nvPr>
            <p:extLst>
              <p:ext uri="{D42A27DB-BD31-4B8C-83A1-F6EECF244321}">
                <p14:modId xmlns:p14="http://schemas.microsoft.com/office/powerpoint/2010/main" val="79890864"/>
              </p:ext>
            </p:extLst>
          </p:nvPr>
        </p:nvGraphicFramePr>
        <p:xfrm>
          <a:off x="4054661" y="2482991"/>
          <a:ext cx="1905000" cy="773545"/>
        </p:xfrm>
        <a:graphic>
          <a:graphicData uri="http://schemas.openxmlformats.org/presentationml/2006/ole">
            <mc:AlternateContent xmlns:mc="http://schemas.openxmlformats.org/markup-compatibility/2006">
              <mc:Choice xmlns:v="urn:schemas-microsoft-com:vml" Requires="v">
                <p:oleObj spid="_x0000_s19581" name="Equation" r:id="rId4" imgW="2095200" imgH="850680" progId="Equation.DSMT4">
                  <p:embed/>
                </p:oleObj>
              </mc:Choice>
              <mc:Fallback>
                <p:oleObj name="Equation" r:id="rId4" imgW="2095200" imgH="850680" progId="Equation.DSMT4">
                  <p:embed/>
                  <p:pic>
                    <p:nvPicPr>
                      <p:cNvPr id="2" name="Object 1"/>
                      <p:cNvPicPr/>
                      <p:nvPr/>
                    </p:nvPicPr>
                    <p:blipFill>
                      <a:blip r:embed="rId5"/>
                      <a:stretch>
                        <a:fillRect/>
                      </a:stretch>
                    </p:blipFill>
                    <p:spPr>
                      <a:xfrm>
                        <a:off x="4054661" y="2482991"/>
                        <a:ext cx="1905000" cy="773545"/>
                      </a:xfrm>
                      <a:prstGeom prst="rect">
                        <a:avLst/>
                      </a:prstGeom>
                    </p:spPr>
                  </p:pic>
                </p:oleObj>
              </mc:Fallback>
            </mc:AlternateContent>
          </a:graphicData>
        </a:graphic>
      </p:graphicFrame>
      <p:sp>
        <p:nvSpPr>
          <p:cNvPr id="337" name="Content Placeholder 3"/>
          <p:cNvSpPr txBox="1">
            <a:spLocks noGrp="1"/>
          </p:cNvSpPr>
          <p:nvPr>
            <p:ph type="body" idx="2"/>
          </p:nvPr>
        </p:nvSpPr>
        <p:spPr>
          <a:xfrm>
            <a:off x="457200" y="3150557"/>
            <a:ext cx="2113989" cy="566542"/>
          </a:xfrm>
          <a:prstGeom prst="rect">
            <a:avLst/>
          </a:prstGeom>
          <a:noFill/>
          <a:ln>
            <a:noFill/>
          </a:ln>
        </p:spPr>
        <p:txBody>
          <a:bodyPr spcFirstLastPara="1" wrap="square" lIns="0" tIns="0" rIns="0" bIns="0" anchor="t" anchorCtr="0">
            <a:noAutofit/>
          </a:bodyPr>
          <a:lstStyle/>
          <a:p>
            <a:pPr marL="256032" lvl="0" indent="-256032">
              <a:buSzPct val="100000"/>
            </a:pPr>
            <a:r>
              <a:rPr lang="en-US" sz="2000" dirty="0">
                <a:solidFill>
                  <a:srgbClr val="000000"/>
                </a:solidFill>
                <a:latin typeface="+mn-lt"/>
              </a:rPr>
              <a:t>Excel function:</a:t>
            </a:r>
          </a:p>
        </p:txBody>
      </p:sp>
      <p:graphicFrame>
        <p:nvGraphicFramePr>
          <p:cNvPr id="3" name="Object 2" descr="= N P V left parenthesis rate, value 1, value 2, ellipsis right parenthesis."/>
          <p:cNvGraphicFramePr>
            <a:graphicFrameLocks noChangeAspect="1"/>
          </p:cNvGraphicFramePr>
          <p:nvPr>
            <p:extLst>
              <p:ext uri="{D42A27DB-BD31-4B8C-83A1-F6EECF244321}">
                <p14:modId xmlns:p14="http://schemas.microsoft.com/office/powerpoint/2010/main" val="2837753759"/>
              </p:ext>
            </p:extLst>
          </p:nvPr>
        </p:nvGraphicFramePr>
        <p:xfrm>
          <a:off x="2621704" y="3366169"/>
          <a:ext cx="3532909" cy="311727"/>
        </p:xfrm>
        <a:graphic>
          <a:graphicData uri="http://schemas.openxmlformats.org/presentationml/2006/ole">
            <mc:AlternateContent xmlns:mc="http://schemas.openxmlformats.org/markup-compatibility/2006">
              <mc:Choice xmlns:v="urn:schemas-microsoft-com:vml" Requires="v">
                <p:oleObj spid="_x0000_s19582" name="Equation" r:id="rId6" imgW="3886200" imgH="342720" progId="Equation.DSMT4">
                  <p:embed/>
                </p:oleObj>
              </mc:Choice>
              <mc:Fallback>
                <p:oleObj name="Equation" r:id="rId6" imgW="3886200" imgH="342720" progId="Equation.DSMT4">
                  <p:embed/>
                  <p:pic>
                    <p:nvPicPr>
                      <p:cNvPr id="3" name="Object 2"/>
                      <p:cNvPicPr/>
                      <p:nvPr/>
                    </p:nvPicPr>
                    <p:blipFill>
                      <a:blip r:embed="rId7"/>
                      <a:stretch>
                        <a:fillRect/>
                      </a:stretch>
                    </p:blipFill>
                    <p:spPr>
                      <a:xfrm>
                        <a:off x="2621704" y="3366169"/>
                        <a:ext cx="3532909" cy="311727"/>
                      </a:xfrm>
                      <a:prstGeom prst="rect">
                        <a:avLst/>
                      </a:prstGeom>
                    </p:spPr>
                  </p:pic>
                </p:oleObj>
              </mc:Fallback>
            </mc:AlternateContent>
          </a:graphicData>
        </a:graphic>
      </p:graphicFrame>
      <p:sp>
        <p:nvSpPr>
          <p:cNvPr id="340" name="Content Placeholder 2"/>
          <p:cNvSpPr txBox="1">
            <a:spLocks noGrp="1"/>
          </p:cNvSpPr>
          <p:nvPr>
            <p:ph type="body" idx="3"/>
          </p:nvPr>
        </p:nvSpPr>
        <p:spPr>
          <a:xfrm>
            <a:off x="457200" y="3804995"/>
            <a:ext cx="6235295" cy="795537"/>
          </a:xfrm>
          <a:prstGeom prst="rect">
            <a:avLst/>
          </a:prstGeom>
          <a:noFill/>
          <a:ln>
            <a:noFill/>
          </a:ln>
        </p:spPr>
        <p:txBody>
          <a:bodyPr spcFirstLastPara="1" wrap="square" lIns="0" tIns="0" rIns="0" bIns="0" anchor="t" anchorCtr="0">
            <a:noAutofit/>
          </a:bodyPr>
          <a:lstStyle/>
          <a:p>
            <a:pPr marL="742950" lvl="1" indent="-285750">
              <a:buSzPct val="100000"/>
            </a:pPr>
            <a:r>
              <a:rPr lang="en-US" sz="2000" i="1" dirty="0">
                <a:solidFill>
                  <a:srgbClr val="000000"/>
                </a:solidFill>
                <a:latin typeface="+mn-lt"/>
              </a:rPr>
              <a:t>F </a:t>
            </a:r>
            <a:r>
              <a:rPr lang="en-US" sz="2000" dirty="0">
                <a:solidFill>
                  <a:srgbClr val="000000"/>
                </a:solidFill>
                <a:latin typeface="+mn-lt"/>
              </a:rPr>
              <a:t>is the cash flow ($).</a:t>
            </a:r>
          </a:p>
          <a:p>
            <a:pPr marL="742950" lvl="1" indent="-285750">
              <a:buSzPct val="100000"/>
            </a:pPr>
            <a:r>
              <a:rPr lang="en-US" sz="2000" dirty="0">
                <a:solidFill>
                  <a:srgbClr val="000000"/>
                </a:solidFill>
                <a:latin typeface="+mn-lt"/>
              </a:rPr>
              <a:t>Rate</a:t>
            </a:r>
            <a:r>
              <a:rPr lang="en-US" sz="2000" i="1" dirty="0">
                <a:solidFill>
                  <a:srgbClr val="000000"/>
                </a:solidFill>
                <a:latin typeface="+mn-lt"/>
              </a:rPr>
              <a:t> (i) </a:t>
            </a:r>
            <a:r>
              <a:rPr lang="en-US" sz="2000" dirty="0">
                <a:solidFill>
                  <a:srgbClr val="000000"/>
                </a:solidFill>
                <a:latin typeface="+mn-lt"/>
              </a:rPr>
              <a:t>is the discount rate</a:t>
            </a:r>
            <a:r>
              <a:rPr lang="en-US" sz="2000" i="1" dirty="0" smtClean="0">
                <a:solidFill>
                  <a:srgbClr val="000000"/>
                </a:solidFill>
                <a:latin typeface="+mn-lt"/>
              </a:rPr>
              <a:t>.</a:t>
            </a:r>
            <a:endParaRPr sz="2000" b="0" i="0" u="none" strike="noStrike" cap="none" dirty="0">
              <a:solidFill>
                <a:schemeClr val="dk1"/>
              </a:solidFill>
              <a:latin typeface="+mn-lt"/>
              <a:sym typeface="Arial"/>
            </a:endParaRPr>
          </a:p>
        </p:txBody>
      </p:sp>
      <p:sp>
        <p:nvSpPr>
          <p:cNvPr id="341" name="Content Placeholder 23"/>
          <p:cNvSpPr txBox="1">
            <a:spLocks noGrp="1"/>
          </p:cNvSpPr>
          <p:nvPr>
            <p:ph type="body" idx="4"/>
          </p:nvPr>
        </p:nvSpPr>
        <p:spPr>
          <a:xfrm>
            <a:off x="434005" y="4628077"/>
            <a:ext cx="938159" cy="363866"/>
          </a:xfrm>
          <a:prstGeom prst="rect">
            <a:avLst/>
          </a:prstGeom>
          <a:noFill/>
          <a:ln>
            <a:noFill/>
          </a:ln>
        </p:spPr>
        <p:txBody>
          <a:bodyPr spcFirstLastPara="1" wrap="square" lIns="0" tIns="0" rIns="0" bIns="0" anchor="t" anchorCtr="0">
            <a:noAutofit/>
          </a:bodyPr>
          <a:lstStyle/>
          <a:p>
            <a:pPr marL="742950" lvl="1" indent="-285750">
              <a:buSzPct val="100000"/>
            </a:pPr>
            <a:r>
              <a:rPr lang="en-US" sz="2000" i="1" dirty="0">
                <a:solidFill>
                  <a:srgbClr val="000000"/>
                </a:solidFill>
                <a:latin typeface="+mn-lt"/>
              </a:rPr>
              <a:t> </a:t>
            </a:r>
          </a:p>
        </p:txBody>
      </p:sp>
      <p:graphicFrame>
        <p:nvGraphicFramePr>
          <p:cNvPr id="15" name="Object 14" descr="Value 1, value 2, ellipsis. "/>
          <p:cNvGraphicFramePr>
            <a:graphicFrameLocks noChangeAspect="1"/>
          </p:cNvGraphicFramePr>
          <p:nvPr>
            <p:extLst>
              <p:ext uri="{D42A27DB-BD31-4B8C-83A1-F6EECF244321}">
                <p14:modId xmlns:p14="http://schemas.microsoft.com/office/powerpoint/2010/main" val="1499621515"/>
              </p:ext>
            </p:extLst>
          </p:nvPr>
        </p:nvGraphicFramePr>
        <p:xfrm>
          <a:off x="1406462" y="4751066"/>
          <a:ext cx="2066636" cy="300182"/>
        </p:xfrm>
        <a:graphic>
          <a:graphicData uri="http://schemas.openxmlformats.org/presentationml/2006/ole">
            <mc:AlternateContent xmlns:mc="http://schemas.openxmlformats.org/markup-compatibility/2006">
              <mc:Choice xmlns:v="urn:schemas-microsoft-com:vml" Requires="v">
                <p:oleObj spid="_x0000_s19583" name="Equation" r:id="rId8" imgW="2273040" imgH="330120" progId="Equation.DSMT4">
                  <p:embed/>
                </p:oleObj>
              </mc:Choice>
              <mc:Fallback>
                <p:oleObj name="Equation" r:id="rId8" imgW="2273040" imgH="330120" progId="Equation.DSMT4">
                  <p:embed/>
                  <p:pic>
                    <p:nvPicPr>
                      <p:cNvPr id="15" name="Object 14"/>
                      <p:cNvPicPr/>
                      <p:nvPr/>
                    </p:nvPicPr>
                    <p:blipFill>
                      <a:blip r:embed="rId9"/>
                      <a:stretch>
                        <a:fillRect/>
                      </a:stretch>
                    </p:blipFill>
                    <p:spPr>
                      <a:xfrm>
                        <a:off x="1406462" y="4751066"/>
                        <a:ext cx="2066636" cy="300182"/>
                      </a:xfrm>
                      <a:prstGeom prst="rect">
                        <a:avLst/>
                      </a:prstGeom>
                    </p:spPr>
                  </p:pic>
                </p:oleObj>
              </mc:Fallback>
            </mc:AlternateContent>
          </a:graphicData>
        </a:graphic>
      </p:graphicFrame>
      <p:sp>
        <p:nvSpPr>
          <p:cNvPr id="342" name="Content Placeholder 2"/>
          <p:cNvSpPr txBox="1">
            <a:spLocks noGrp="1"/>
          </p:cNvSpPr>
          <p:nvPr>
            <p:ph type="body" idx="5"/>
          </p:nvPr>
        </p:nvSpPr>
        <p:spPr>
          <a:xfrm>
            <a:off x="3574847" y="4711172"/>
            <a:ext cx="3942735" cy="312475"/>
          </a:xfrm>
          <a:prstGeom prst="rect">
            <a:avLst/>
          </a:prstGeom>
          <a:noFill/>
          <a:ln>
            <a:noFill/>
          </a:ln>
        </p:spPr>
        <p:txBody>
          <a:bodyPr spcFirstLastPara="1" wrap="square" lIns="0" tIns="0" rIns="0" bIns="0" anchor="t" anchorCtr="0">
            <a:noAutofit/>
          </a:bodyPr>
          <a:lstStyle/>
          <a:p>
            <a:pPr marL="0" lvl="1" indent="0">
              <a:spcBef>
                <a:spcPts val="0"/>
              </a:spcBef>
              <a:buSzPts val="2300"/>
              <a:buNone/>
            </a:pPr>
            <a:r>
              <a:rPr lang="en-US" sz="2000" dirty="0" smtClean="0">
                <a:solidFill>
                  <a:srgbClr val="000000"/>
                </a:solidFill>
                <a:latin typeface="+mn-lt"/>
              </a:rPr>
              <a:t>are </a:t>
            </a:r>
            <a:r>
              <a:rPr lang="en-US" sz="2000" dirty="0">
                <a:solidFill>
                  <a:srgbClr val="000000"/>
                </a:solidFill>
                <a:latin typeface="+mn-lt"/>
              </a:rPr>
              <a:t>equally-spaced payments </a:t>
            </a:r>
            <a:r>
              <a:rPr lang="en-US" sz="2000" dirty="0" smtClean="0">
                <a:solidFill>
                  <a:srgbClr val="000000"/>
                </a:solidFill>
                <a:latin typeface="+mn-lt"/>
              </a:rPr>
              <a:t>or</a:t>
            </a:r>
            <a:endParaRPr sz="2000" dirty="0">
              <a:latin typeface="+mn-lt"/>
            </a:endParaRPr>
          </a:p>
        </p:txBody>
      </p:sp>
      <p:sp>
        <p:nvSpPr>
          <p:cNvPr id="338" name="Content Placeholder 2"/>
          <p:cNvSpPr txBox="1">
            <a:spLocks noGrp="1"/>
          </p:cNvSpPr>
          <p:nvPr>
            <p:ph type="body" idx="6"/>
          </p:nvPr>
        </p:nvSpPr>
        <p:spPr>
          <a:xfrm>
            <a:off x="1187331" y="5171538"/>
            <a:ext cx="1850838" cy="445798"/>
          </a:xfrm>
          <a:prstGeom prst="rect">
            <a:avLst/>
          </a:prstGeom>
          <a:noFill/>
          <a:ln>
            <a:noFill/>
          </a:ln>
        </p:spPr>
        <p:txBody>
          <a:bodyPr spcFirstLastPara="1" wrap="square" lIns="0" tIns="0" rIns="0" bIns="0" anchor="t" anchorCtr="0">
            <a:noAutofit/>
          </a:bodyPr>
          <a:lstStyle/>
          <a:p>
            <a:pPr marL="0" indent="0">
              <a:spcBef>
                <a:spcPts val="0"/>
              </a:spcBef>
              <a:buSzPts val="2300"/>
              <a:buNone/>
            </a:pPr>
            <a:r>
              <a:rPr lang="en-US" sz="2000" dirty="0">
                <a:solidFill>
                  <a:srgbClr val="000000"/>
                </a:solidFill>
                <a:latin typeface="+mn-lt"/>
              </a:rPr>
              <a:t>income values</a:t>
            </a:r>
            <a:r>
              <a:rPr lang="en-US" sz="2000" dirty="0" smtClean="0">
                <a:solidFill>
                  <a:srgbClr val="000000"/>
                </a:solidFill>
                <a:latin typeface="+mn-lt"/>
              </a:rPr>
              <a:t>.</a:t>
            </a:r>
            <a:endParaRPr lang="en-US" sz="2000" dirty="0">
              <a:solidFill>
                <a:srgbClr val="000000"/>
              </a:solidFill>
              <a:latin typeface="+mn-lt"/>
            </a:endParaRPr>
          </a:p>
        </p:txBody>
      </p:sp>
      <p:sp>
        <p:nvSpPr>
          <p:cNvPr id="335" name="Content Placeholder 25"/>
          <p:cNvSpPr txBox="1">
            <a:spLocks noGrp="1"/>
          </p:cNvSpPr>
          <p:nvPr>
            <p:ph type="body" idx="7"/>
          </p:nvPr>
        </p:nvSpPr>
        <p:spPr>
          <a:xfrm>
            <a:off x="457200" y="5730203"/>
            <a:ext cx="2938012" cy="409479"/>
          </a:xfrm>
          <a:prstGeom prst="rect">
            <a:avLst/>
          </a:prstGeom>
          <a:noFill/>
          <a:ln>
            <a:noFill/>
          </a:ln>
        </p:spPr>
        <p:txBody>
          <a:bodyPr spcFirstLastPara="1" wrap="square" lIns="0" tIns="0" rIns="0" bIns="0" anchor="t" anchorCtr="0">
            <a:noAutofit/>
          </a:bodyPr>
          <a:lstStyle/>
          <a:p>
            <a:pPr marL="742950" lvl="1" indent="-285750">
              <a:buSzPct val="100000"/>
            </a:pPr>
            <a:r>
              <a:rPr lang="en-US" sz="2000" i="1" dirty="0">
                <a:solidFill>
                  <a:srgbClr val="000000"/>
                </a:solidFill>
                <a:latin typeface="+mn-lt"/>
              </a:rPr>
              <a:t>t </a:t>
            </a:r>
            <a:r>
              <a:rPr lang="en-US" sz="2000" dirty="0">
                <a:solidFill>
                  <a:srgbClr val="000000"/>
                </a:solidFill>
                <a:latin typeface="+mn-lt"/>
              </a:rPr>
              <a:t>is a time period.</a:t>
            </a:r>
          </a:p>
        </p:txBody>
      </p:sp>
    </p:spTree>
    <p:extLst>
      <p:ext uri="{BB962C8B-B14F-4D97-AF65-F5344CB8AC3E}">
        <p14:creationId xmlns:p14="http://schemas.microsoft.com/office/powerpoint/2010/main" val="159307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A1.3: </a:t>
            </a:r>
            <a:r>
              <a:rPr lang="en-US" sz="3600" b="1" i="0" u="none" strike="noStrike" cap="none" dirty="0">
                <a:solidFill>
                  <a:srgbClr val="007FA3"/>
                </a:solidFill>
                <a:latin typeface="+mj-lt"/>
                <a:ea typeface="Arial"/>
                <a:cs typeface="Arial"/>
                <a:sym typeface="Arial"/>
              </a:rPr>
              <a:t>Using the N</a:t>
            </a:r>
            <a:r>
              <a:rPr lang="en-US" sz="100" b="1" i="0" u="none" strike="noStrike" cap="none" dirty="0">
                <a:solidFill>
                  <a:srgbClr val="007FA3"/>
                </a:solidFill>
                <a:latin typeface="+mj-lt"/>
                <a:ea typeface="Arial"/>
                <a:cs typeface="Arial"/>
                <a:sym typeface="Arial"/>
              </a:rPr>
              <a:t> </a:t>
            </a:r>
            <a:r>
              <a:rPr lang="en-US" sz="3600" b="1" i="0" u="none" strike="noStrike" cap="none" dirty="0">
                <a:solidFill>
                  <a:srgbClr val="007FA3"/>
                </a:solidFill>
                <a:latin typeface="+mj-lt"/>
                <a:ea typeface="Arial"/>
                <a:cs typeface="Arial"/>
                <a:sym typeface="Arial"/>
              </a:rPr>
              <a:t>P</a:t>
            </a:r>
            <a:r>
              <a:rPr lang="en-US" sz="100" b="1" i="0" u="none" strike="noStrike" cap="none" dirty="0">
                <a:solidFill>
                  <a:srgbClr val="007FA3"/>
                </a:solidFill>
                <a:latin typeface="+mj-lt"/>
                <a:ea typeface="Arial"/>
                <a:cs typeface="Arial"/>
                <a:sym typeface="Arial"/>
              </a:rPr>
              <a:t> </a:t>
            </a:r>
            <a:r>
              <a:rPr lang="en-US" sz="3600" b="1" i="0" u="none" strike="noStrike" cap="none" dirty="0">
                <a:solidFill>
                  <a:srgbClr val="007FA3"/>
                </a:solidFill>
                <a:latin typeface="+mj-lt"/>
                <a:ea typeface="Arial"/>
                <a:cs typeface="Arial"/>
                <a:sym typeface="Arial"/>
              </a:rPr>
              <a:t>V Function</a:t>
            </a:r>
            <a:endParaRPr sz="3600" b="1" i="0" u="none" strike="noStrike" cap="none" dirty="0">
              <a:solidFill>
                <a:srgbClr val="007FA3"/>
              </a:solidFill>
              <a:latin typeface="+mj-lt"/>
              <a:ea typeface="Arial"/>
              <a:cs typeface="Arial"/>
              <a:sym typeface="Arial"/>
            </a:endParaRPr>
          </a:p>
        </p:txBody>
      </p:sp>
      <p:sp>
        <p:nvSpPr>
          <p:cNvPr id="349" name="Content Placeholder 2"/>
          <p:cNvSpPr txBox="1">
            <a:spLocks noGrp="1"/>
          </p:cNvSpPr>
          <p:nvPr>
            <p:ph type="body" idx="1"/>
          </p:nvPr>
        </p:nvSpPr>
        <p:spPr>
          <a:xfrm>
            <a:off x="457200" y="1612063"/>
            <a:ext cx="1371600" cy="413275"/>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800"/>
              <a:buFont typeface="Arial"/>
              <a:buNone/>
            </a:pPr>
            <a:r>
              <a:rPr lang="en-US" sz="2800" b="0" i="0" u="none" strike="noStrike" cap="none" dirty="0">
                <a:solidFill>
                  <a:schemeClr val="dk1"/>
                </a:solidFill>
                <a:latin typeface="+mn-lt"/>
                <a:ea typeface="Arial"/>
                <a:cs typeface="Arial"/>
                <a:sym typeface="Arial"/>
              </a:rPr>
              <a:t>Cell B8:</a:t>
            </a:r>
            <a:endParaRPr sz="2800" b="0" i="0" u="none" strike="noStrike" cap="none" dirty="0">
              <a:solidFill>
                <a:schemeClr val="dk1"/>
              </a:solidFill>
              <a:latin typeface="+mn-lt"/>
              <a:ea typeface="Arial"/>
              <a:cs typeface="Arial"/>
              <a:sym typeface="Arial"/>
            </a:endParaRPr>
          </a:p>
        </p:txBody>
      </p:sp>
      <p:graphicFrame>
        <p:nvGraphicFramePr>
          <p:cNvPr id="2" name="Object 1" descr="= N P V left parenthesis B 6 comma C 4 colon H 4 right parenthesis minus B 5."/>
          <p:cNvGraphicFramePr>
            <a:graphicFrameLocks noChangeAspect="1"/>
          </p:cNvGraphicFramePr>
          <p:nvPr>
            <p:extLst>
              <p:ext uri="{D42A27DB-BD31-4B8C-83A1-F6EECF244321}">
                <p14:modId xmlns:p14="http://schemas.microsoft.com/office/powerpoint/2010/main" val="2846661186"/>
              </p:ext>
            </p:extLst>
          </p:nvPr>
        </p:nvGraphicFramePr>
        <p:xfrm>
          <a:off x="1565275" y="2153299"/>
          <a:ext cx="2832100" cy="342900"/>
        </p:xfrm>
        <a:graphic>
          <a:graphicData uri="http://schemas.openxmlformats.org/presentationml/2006/ole">
            <mc:AlternateContent xmlns:mc="http://schemas.openxmlformats.org/markup-compatibility/2006">
              <mc:Choice xmlns:v="urn:schemas-microsoft-com:vml" Requires="v">
                <p:oleObj spid="_x0000_s7318" name="Equation" r:id="rId4" imgW="2831760" imgH="342720" progId="Equation.DSMT4">
                  <p:embed/>
                </p:oleObj>
              </mc:Choice>
              <mc:Fallback>
                <p:oleObj name="Equation" r:id="rId4" imgW="2831760" imgH="342720" progId="Equation.DSMT4">
                  <p:embed/>
                  <p:pic>
                    <p:nvPicPr>
                      <p:cNvPr id="0" name=""/>
                      <p:cNvPicPr/>
                      <p:nvPr/>
                    </p:nvPicPr>
                    <p:blipFill>
                      <a:blip r:embed="rId5"/>
                      <a:stretch>
                        <a:fillRect/>
                      </a:stretch>
                    </p:blipFill>
                    <p:spPr>
                      <a:xfrm>
                        <a:off x="1565275" y="2153299"/>
                        <a:ext cx="2832100" cy="342900"/>
                      </a:xfrm>
                      <a:prstGeom prst="rect">
                        <a:avLst/>
                      </a:prstGeom>
                    </p:spPr>
                  </p:pic>
                </p:oleObj>
              </mc:Fallback>
            </mc:AlternateContent>
          </a:graphicData>
        </a:graphic>
      </p:graphicFrame>
      <p:pic>
        <p:nvPicPr>
          <p:cNvPr id="3" name="Picture 2" descr="A spreadsheet titled, net present value. The following information are displayed on the spreadsheet. Fixed cost, month sales revenue forecast, $25,000.00, January, $2,500, February, $4,000, March, $5,000, April, $8,000, May, $10,000, and June, $12,500. Discount rate, month sales revenue forecast, 3%. N P V, $11,975.81."/>
          <p:cNvPicPr>
            <a:picLocks noChangeAspect="1"/>
          </p:cNvPicPr>
          <p:nvPr/>
        </p:nvPicPr>
        <p:blipFill>
          <a:blip r:embed="rId6"/>
          <a:stretch>
            <a:fillRect/>
          </a:stretch>
        </p:blipFill>
        <p:spPr>
          <a:xfrm>
            <a:off x="612305" y="2865985"/>
            <a:ext cx="7919390" cy="21215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Insert Function</a:t>
            </a:r>
          </a:p>
        </p:txBody>
      </p:sp>
      <p:sp>
        <p:nvSpPr>
          <p:cNvPr id="6" name="Content Placeholder 5"/>
          <p:cNvSpPr>
            <a:spLocks noGrp="1"/>
          </p:cNvSpPr>
          <p:nvPr>
            <p:ph type="body" idx="1"/>
          </p:nvPr>
        </p:nvSpPr>
        <p:spPr>
          <a:xfrm>
            <a:off x="457201" y="1600201"/>
            <a:ext cx="2781300" cy="628649"/>
          </a:xfrm>
        </p:spPr>
        <p:txBody>
          <a:bodyPr/>
          <a:lstStyle/>
          <a:p>
            <a:pPr marL="256032" indent="-256032"/>
            <a:r>
              <a:rPr lang="en-US" dirty="0">
                <a:solidFill>
                  <a:srgbClr val="000000"/>
                </a:solidFill>
                <a:latin typeface="+mn-lt"/>
              </a:rPr>
              <a:t>Click the Insert</a:t>
            </a:r>
            <a:endParaRPr lang="en-US" dirty="0">
              <a:latin typeface="+mn-lt"/>
            </a:endParaRPr>
          </a:p>
        </p:txBody>
      </p:sp>
      <p:sp>
        <p:nvSpPr>
          <p:cNvPr id="7" name="Content Placeholder 6"/>
          <p:cNvSpPr>
            <a:spLocks noGrp="1"/>
          </p:cNvSpPr>
          <p:nvPr>
            <p:ph type="body" idx="2"/>
          </p:nvPr>
        </p:nvSpPr>
        <p:spPr>
          <a:xfrm>
            <a:off x="730111" y="2302307"/>
            <a:ext cx="2505075" cy="431423"/>
          </a:xfrm>
        </p:spPr>
        <p:txBody>
          <a:bodyPr/>
          <a:lstStyle/>
          <a:p>
            <a:pPr marL="0" indent="0">
              <a:spcBef>
                <a:spcPts val="0"/>
              </a:spcBef>
              <a:buNone/>
            </a:pPr>
            <a:r>
              <a:rPr lang="en-US" dirty="0">
                <a:solidFill>
                  <a:srgbClr val="000000"/>
                </a:solidFill>
                <a:latin typeface="+mn-lt"/>
              </a:rPr>
              <a:t>function </a:t>
            </a:r>
            <a:r>
              <a:rPr lang="en-US" dirty="0" smtClean="0">
                <a:solidFill>
                  <a:srgbClr val="000000"/>
                </a:solidFill>
                <a:latin typeface="+mn-lt"/>
              </a:rPr>
              <a:t>button</a:t>
            </a:r>
            <a:endParaRPr lang="en-US" i="1" dirty="0">
              <a:solidFill>
                <a:srgbClr val="000000"/>
              </a:solidFill>
              <a:latin typeface="+mn-lt"/>
            </a:endParaRPr>
          </a:p>
        </p:txBody>
      </p:sp>
      <p:graphicFrame>
        <p:nvGraphicFramePr>
          <p:cNvPr id="13" name="Object 12" descr="f sub x."/>
          <p:cNvGraphicFramePr>
            <a:graphicFrameLocks noChangeAspect="1"/>
          </p:cNvGraphicFramePr>
          <p:nvPr>
            <p:extLst>
              <p:ext uri="{D42A27DB-BD31-4B8C-83A1-F6EECF244321}">
                <p14:modId xmlns:p14="http://schemas.microsoft.com/office/powerpoint/2010/main" val="149852290"/>
              </p:ext>
            </p:extLst>
          </p:nvPr>
        </p:nvGraphicFramePr>
        <p:xfrm>
          <a:off x="3336857" y="2327518"/>
          <a:ext cx="368300" cy="381000"/>
        </p:xfrm>
        <a:graphic>
          <a:graphicData uri="http://schemas.openxmlformats.org/presentationml/2006/ole">
            <mc:AlternateContent xmlns:mc="http://schemas.openxmlformats.org/markup-compatibility/2006">
              <mc:Choice xmlns:v="urn:schemas-microsoft-com:vml" Requires="v">
                <p:oleObj spid="_x0000_s8334" name="Equation" r:id="rId3" imgW="368280" imgH="380880" progId="Equation.DSMT4">
                  <p:embed/>
                </p:oleObj>
              </mc:Choice>
              <mc:Fallback>
                <p:oleObj name="Equation" r:id="rId3" imgW="368280" imgH="380880" progId="Equation.DSMT4">
                  <p:embed/>
                  <p:pic>
                    <p:nvPicPr>
                      <p:cNvPr id="0" name=""/>
                      <p:cNvPicPr/>
                      <p:nvPr/>
                    </p:nvPicPr>
                    <p:blipFill>
                      <a:blip r:embed="rId4"/>
                      <a:stretch>
                        <a:fillRect/>
                      </a:stretch>
                    </p:blipFill>
                    <p:spPr>
                      <a:xfrm>
                        <a:off x="3336857" y="2327518"/>
                        <a:ext cx="368300" cy="381000"/>
                      </a:xfrm>
                      <a:prstGeom prst="rect">
                        <a:avLst/>
                      </a:prstGeom>
                    </p:spPr>
                  </p:pic>
                </p:oleObj>
              </mc:Fallback>
            </mc:AlternateContent>
          </a:graphicData>
        </a:graphic>
      </p:graphicFrame>
      <p:sp>
        <p:nvSpPr>
          <p:cNvPr id="8" name="Content Placeholder 7"/>
          <p:cNvSpPr>
            <a:spLocks noGrp="1"/>
          </p:cNvSpPr>
          <p:nvPr>
            <p:ph type="body" idx="3"/>
          </p:nvPr>
        </p:nvSpPr>
        <p:spPr>
          <a:xfrm>
            <a:off x="457200" y="2967567"/>
            <a:ext cx="3505200" cy="1490359"/>
          </a:xfrm>
        </p:spPr>
        <p:txBody>
          <a:bodyPr/>
          <a:lstStyle/>
          <a:p>
            <a:pPr marL="256032" lvl="0" indent="-256032"/>
            <a:r>
              <a:rPr lang="en-US" dirty="0" smtClean="0">
                <a:solidFill>
                  <a:srgbClr val="000000"/>
                </a:solidFill>
                <a:latin typeface="+mn-lt"/>
              </a:rPr>
              <a:t>You </a:t>
            </a:r>
            <a:r>
              <a:rPr lang="en-US" dirty="0">
                <a:solidFill>
                  <a:srgbClr val="000000"/>
                </a:solidFill>
                <a:latin typeface="+mn-lt"/>
              </a:rPr>
              <a:t>may type in a description or search</a:t>
            </a:r>
            <a:r>
              <a:rPr lang="en-US" dirty="0" smtClean="0">
                <a:solidFill>
                  <a:srgbClr val="000000"/>
                </a:solidFill>
                <a:latin typeface="+mn-lt"/>
              </a:rPr>
              <a:t>.</a:t>
            </a:r>
            <a:endParaRPr lang="en-US" dirty="0">
              <a:solidFill>
                <a:srgbClr val="000000"/>
              </a:solidFill>
              <a:latin typeface="+mn-lt"/>
            </a:endParaRPr>
          </a:p>
        </p:txBody>
      </p:sp>
      <p:pic>
        <p:nvPicPr>
          <p:cNvPr id="11" name="Picture 10" descr="A dialog box titled, insert function. The dialog box has two functions. They are search for a function and select a function. The text inside the search box for the search function reads as follows. Type a brief description of what you want to do and click go. The go button is on the right side of this box. A drop down menu to select categories is found below. The select a function menu has a number of functions such as A B S, A C C R I N T, A C C R I N T M, A C O S, A C O S H, A C O T, and A C O T H. The text below reads, A B S number, returns the absolute value of a number, a number without its sign. The following buttons are found below. Help on this function, OK and Cancel. "/>
          <p:cNvPicPr>
            <a:picLocks noChangeAspect="1"/>
          </p:cNvPicPr>
          <p:nvPr/>
        </p:nvPicPr>
        <p:blipFill>
          <a:blip r:embed="rId5"/>
          <a:stretch>
            <a:fillRect/>
          </a:stretch>
        </p:blipFill>
        <p:spPr>
          <a:xfrm>
            <a:off x="4543332" y="1600876"/>
            <a:ext cx="2629156" cy="2276465"/>
          </a:xfrm>
          <a:prstGeom prst="rect">
            <a:avLst/>
          </a:prstGeom>
        </p:spPr>
      </p:pic>
      <p:sp>
        <p:nvSpPr>
          <p:cNvPr id="9" name="Content Placeholder 8"/>
          <p:cNvSpPr>
            <a:spLocks noGrp="1"/>
          </p:cNvSpPr>
          <p:nvPr>
            <p:ph type="body" idx="4"/>
          </p:nvPr>
        </p:nvSpPr>
        <p:spPr>
          <a:xfrm>
            <a:off x="1847852" y="4691763"/>
            <a:ext cx="2047874" cy="1488588"/>
          </a:xfrm>
        </p:spPr>
        <p:txBody>
          <a:bodyPr/>
          <a:lstStyle/>
          <a:p>
            <a:pPr marL="0" indent="0">
              <a:buNone/>
            </a:pPr>
            <a:r>
              <a:rPr lang="en-US" dirty="0">
                <a:solidFill>
                  <a:srgbClr val="000000"/>
                </a:solidFill>
                <a:latin typeface="+mn-lt"/>
              </a:rPr>
              <a:t>Example for COUNT</a:t>
            </a:r>
            <a:r>
              <a:rPr lang="en-US" sz="100" dirty="0">
                <a:solidFill>
                  <a:srgbClr val="000000"/>
                </a:solidFill>
                <a:latin typeface="+mn-lt"/>
              </a:rPr>
              <a:t> </a:t>
            </a:r>
            <a:r>
              <a:rPr lang="en-US" dirty="0">
                <a:solidFill>
                  <a:srgbClr val="000000"/>
                </a:solidFill>
                <a:latin typeface="+mn-lt"/>
              </a:rPr>
              <a:t>IF function</a:t>
            </a:r>
            <a:r>
              <a:rPr lang="en-US" dirty="0" smtClean="0">
                <a:solidFill>
                  <a:srgbClr val="000000"/>
                </a:solidFill>
                <a:latin typeface="+mn-lt"/>
              </a:rPr>
              <a:t>:</a:t>
            </a:r>
            <a:endParaRPr lang="en-US" dirty="0">
              <a:solidFill>
                <a:srgbClr val="000000"/>
              </a:solidFill>
              <a:latin typeface="+mn-lt"/>
            </a:endParaRPr>
          </a:p>
        </p:txBody>
      </p:sp>
      <p:pic>
        <p:nvPicPr>
          <p:cNvPr id="12" name="Picture 11" descr="A dialog box titled, function arguments. Under COUNT IF category, two text boxes to fill range and criterial are found. The text on the right side of the text box corresponding to range reads, = reference. Likewise, the text on the right side of the text box corresponding to criteria reads, = any. The text below reads, counts the number of cells within a range that meet the given condition. Range is the range of cells from which you want to count non blank cells. Formula result =. The following buttons are found below. Help on this function, OK, and Cancel. "/>
          <p:cNvPicPr>
            <a:picLocks noChangeAspect="1"/>
          </p:cNvPicPr>
          <p:nvPr/>
        </p:nvPicPr>
        <p:blipFill>
          <a:blip r:embed="rId6"/>
          <a:stretch>
            <a:fillRect/>
          </a:stretch>
        </p:blipFill>
        <p:spPr>
          <a:xfrm>
            <a:off x="4746225" y="4285242"/>
            <a:ext cx="3940575" cy="2000770"/>
          </a:xfrm>
          <a:prstGeom prst="rect">
            <a:avLst/>
          </a:prstGeom>
        </p:spPr>
      </p:pic>
    </p:spTree>
    <p:extLst>
      <p:ext uri="{BB962C8B-B14F-4D97-AF65-F5344CB8AC3E}">
        <p14:creationId xmlns:p14="http://schemas.microsoft.com/office/powerpoint/2010/main" val="384625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Date and Time Functions</a:t>
            </a:r>
          </a:p>
        </p:txBody>
      </p:sp>
      <p:sp>
        <p:nvSpPr>
          <p:cNvPr id="4" name="Content Placeholder 3"/>
          <p:cNvSpPr>
            <a:spLocks noGrp="1"/>
          </p:cNvSpPr>
          <p:nvPr>
            <p:ph type="body" idx="1"/>
          </p:nvPr>
        </p:nvSpPr>
        <p:spPr>
          <a:xfrm>
            <a:off x="457200" y="1411076"/>
            <a:ext cx="8229600" cy="532343"/>
          </a:xfrm>
        </p:spPr>
        <p:txBody>
          <a:bodyPr/>
          <a:lstStyle/>
          <a:p>
            <a:pPr marL="256032" indent="-256032">
              <a:buSzPct val="100000"/>
            </a:pPr>
            <a:r>
              <a:rPr lang="en-US" sz="2400" dirty="0">
                <a:latin typeface="+mn-lt"/>
              </a:rPr>
              <a:t>Excel can display a date in a variety of formats, such</a:t>
            </a:r>
          </a:p>
        </p:txBody>
      </p:sp>
      <p:graphicFrame>
        <p:nvGraphicFramePr>
          <p:cNvPr id="22" name="Object 21" descr="as 2 slash 14 slash 17 or 14 hyphen F e b hyphen 17"/>
          <p:cNvGraphicFramePr>
            <a:graphicFrameLocks noChangeAspect="1"/>
          </p:cNvGraphicFramePr>
          <p:nvPr>
            <p:extLst>
              <p:ext uri="{D42A27DB-BD31-4B8C-83A1-F6EECF244321}">
                <p14:modId xmlns:p14="http://schemas.microsoft.com/office/powerpoint/2010/main" val="1384537144"/>
              </p:ext>
            </p:extLst>
          </p:nvPr>
        </p:nvGraphicFramePr>
        <p:xfrm>
          <a:off x="914400" y="2007429"/>
          <a:ext cx="3314700" cy="292100"/>
        </p:xfrm>
        <a:graphic>
          <a:graphicData uri="http://schemas.openxmlformats.org/presentationml/2006/ole">
            <mc:AlternateContent xmlns:mc="http://schemas.openxmlformats.org/markup-compatibility/2006">
              <mc:Choice xmlns:v="urn:schemas-microsoft-com:vml" Requires="v">
                <p:oleObj spid="_x0000_s18716" name="Equation" r:id="rId3" imgW="3314520" imgH="291960" progId="Equation.DSMT4">
                  <p:embed/>
                </p:oleObj>
              </mc:Choice>
              <mc:Fallback>
                <p:oleObj name="Equation" r:id="rId3" imgW="3314520" imgH="291960" progId="Equation.DSMT4">
                  <p:embed/>
                  <p:pic>
                    <p:nvPicPr>
                      <p:cNvPr id="2" name="Object 1"/>
                      <p:cNvPicPr/>
                      <p:nvPr/>
                    </p:nvPicPr>
                    <p:blipFill>
                      <a:blip r:embed="rId4"/>
                      <a:stretch>
                        <a:fillRect/>
                      </a:stretch>
                    </p:blipFill>
                    <p:spPr>
                      <a:xfrm>
                        <a:off x="914400" y="2007429"/>
                        <a:ext cx="3314700" cy="292100"/>
                      </a:xfrm>
                      <a:prstGeom prst="rect">
                        <a:avLst/>
                      </a:prstGeom>
                    </p:spPr>
                  </p:pic>
                </p:oleObj>
              </mc:Fallback>
            </mc:AlternateContent>
          </a:graphicData>
        </a:graphic>
      </p:graphicFrame>
      <p:sp>
        <p:nvSpPr>
          <p:cNvPr id="5" name="Content Placeholder 4"/>
          <p:cNvSpPr>
            <a:spLocks noGrp="1"/>
          </p:cNvSpPr>
          <p:nvPr>
            <p:ph type="body" idx="2"/>
          </p:nvPr>
        </p:nvSpPr>
        <p:spPr>
          <a:xfrm>
            <a:off x="4415966" y="2007430"/>
            <a:ext cx="3651710" cy="344631"/>
          </a:xfrm>
        </p:spPr>
        <p:txBody>
          <a:bodyPr/>
          <a:lstStyle/>
          <a:p>
            <a:pPr marL="0" indent="0">
              <a:spcBef>
                <a:spcPts val="0"/>
              </a:spcBef>
              <a:buNone/>
            </a:pPr>
            <a:r>
              <a:rPr lang="en-US" sz="2400" dirty="0">
                <a:latin typeface="+mn-lt"/>
              </a:rPr>
              <a:t>Choose the standard date</a:t>
            </a:r>
          </a:p>
        </p:txBody>
      </p:sp>
      <p:sp>
        <p:nvSpPr>
          <p:cNvPr id="6" name="Content Placeholder 5"/>
          <p:cNvSpPr>
            <a:spLocks noGrp="1"/>
          </p:cNvSpPr>
          <p:nvPr>
            <p:ph type="body" idx="3"/>
          </p:nvPr>
        </p:nvSpPr>
        <p:spPr>
          <a:xfrm>
            <a:off x="914400" y="2390510"/>
            <a:ext cx="962025" cy="398637"/>
          </a:xfrm>
        </p:spPr>
        <p:txBody>
          <a:bodyPr/>
          <a:lstStyle/>
          <a:p>
            <a:pPr marL="0" indent="0">
              <a:spcBef>
                <a:spcPts val="0"/>
              </a:spcBef>
              <a:buNone/>
            </a:pPr>
            <a:r>
              <a:rPr lang="en-US" sz="2400" dirty="0">
                <a:latin typeface="+mn-lt"/>
              </a:rPr>
              <a:t>format</a:t>
            </a:r>
          </a:p>
        </p:txBody>
      </p:sp>
      <p:graphicFrame>
        <p:nvGraphicFramePr>
          <p:cNvPr id="23" name="Object 22" descr="left parenthesis for example, 2 slash 14 slash 17 right parenthesis"/>
          <p:cNvGraphicFramePr>
            <a:graphicFrameLocks noChangeAspect="1"/>
          </p:cNvGraphicFramePr>
          <p:nvPr>
            <p:extLst>
              <p:ext uri="{D42A27DB-BD31-4B8C-83A1-F6EECF244321}">
                <p14:modId xmlns:p14="http://schemas.microsoft.com/office/powerpoint/2010/main" val="3202252124"/>
              </p:ext>
            </p:extLst>
          </p:nvPr>
        </p:nvGraphicFramePr>
        <p:xfrm>
          <a:off x="1876425" y="2393495"/>
          <a:ext cx="3073400" cy="406400"/>
        </p:xfrm>
        <a:graphic>
          <a:graphicData uri="http://schemas.openxmlformats.org/presentationml/2006/ole">
            <mc:AlternateContent xmlns:mc="http://schemas.openxmlformats.org/markup-compatibility/2006">
              <mc:Choice xmlns:v="urn:schemas-microsoft-com:vml" Requires="v">
                <p:oleObj spid="_x0000_s18717" name="Equation" r:id="rId5" imgW="3073320" imgH="406080" progId="Equation.DSMT4">
                  <p:embed/>
                </p:oleObj>
              </mc:Choice>
              <mc:Fallback>
                <p:oleObj name="Equation" r:id="rId5" imgW="3073320" imgH="406080" progId="Equation.DSMT4">
                  <p:embed/>
                  <p:pic>
                    <p:nvPicPr>
                      <p:cNvPr id="0" name=""/>
                      <p:cNvPicPr/>
                      <p:nvPr/>
                    </p:nvPicPr>
                    <p:blipFill>
                      <a:blip r:embed="rId6"/>
                      <a:stretch>
                        <a:fillRect/>
                      </a:stretch>
                    </p:blipFill>
                    <p:spPr>
                      <a:xfrm>
                        <a:off x="1876425" y="2393495"/>
                        <a:ext cx="3073400" cy="406400"/>
                      </a:xfrm>
                      <a:prstGeom prst="rect">
                        <a:avLst/>
                      </a:prstGeom>
                    </p:spPr>
                  </p:pic>
                </p:oleObj>
              </mc:Fallback>
            </mc:AlternateContent>
          </a:graphicData>
        </a:graphic>
      </p:graphicFrame>
      <p:sp>
        <p:nvSpPr>
          <p:cNvPr id="7" name="Content Placeholder 6"/>
          <p:cNvSpPr>
            <a:spLocks noGrp="1"/>
          </p:cNvSpPr>
          <p:nvPr>
            <p:ph type="body" idx="4"/>
          </p:nvPr>
        </p:nvSpPr>
        <p:spPr>
          <a:xfrm>
            <a:off x="5045075" y="2404799"/>
            <a:ext cx="3238500" cy="360540"/>
          </a:xfrm>
        </p:spPr>
        <p:txBody>
          <a:bodyPr/>
          <a:lstStyle/>
          <a:p>
            <a:pPr marL="0" indent="0">
              <a:spcBef>
                <a:spcPts val="0"/>
              </a:spcBef>
              <a:buNone/>
            </a:pPr>
            <a:r>
              <a:rPr lang="en-US" sz="2400" dirty="0">
                <a:latin typeface="+mn-lt"/>
              </a:rPr>
              <a:t>by selecting Date in</a:t>
            </a:r>
          </a:p>
        </p:txBody>
      </p:sp>
      <p:sp>
        <p:nvSpPr>
          <p:cNvPr id="8" name="Content Placeholder 7"/>
          <p:cNvSpPr>
            <a:spLocks noGrp="1"/>
          </p:cNvSpPr>
          <p:nvPr>
            <p:ph type="body" idx="5"/>
          </p:nvPr>
        </p:nvSpPr>
        <p:spPr>
          <a:xfrm>
            <a:off x="911871" y="2852633"/>
            <a:ext cx="7774929" cy="795825"/>
          </a:xfrm>
        </p:spPr>
        <p:txBody>
          <a:bodyPr/>
          <a:lstStyle/>
          <a:p>
            <a:pPr marL="0" indent="0">
              <a:spcBef>
                <a:spcPts val="0"/>
              </a:spcBef>
              <a:buNone/>
            </a:pPr>
            <a:r>
              <a:rPr lang="en-US" sz="2400" dirty="0">
                <a:latin typeface="+mn-lt"/>
              </a:rPr>
              <a:t>the Number formatting box or select a custom format by selecting Custom in the Number box.</a:t>
            </a:r>
          </a:p>
        </p:txBody>
      </p:sp>
      <p:sp>
        <p:nvSpPr>
          <p:cNvPr id="9" name="Content Placeholder 8"/>
          <p:cNvSpPr>
            <a:spLocks noGrp="1"/>
          </p:cNvSpPr>
          <p:nvPr>
            <p:ph type="body" idx="6"/>
          </p:nvPr>
        </p:nvSpPr>
        <p:spPr>
          <a:xfrm>
            <a:off x="457200" y="3692230"/>
            <a:ext cx="552450" cy="526161"/>
          </a:xfrm>
        </p:spPr>
        <p:txBody>
          <a:bodyPr/>
          <a:lstStyle/>
          <a:p>
            <a:pPr marL="256032" indent="-256032">
              <a:buSzPct val="100000"/>
            </a:pPr>
            <a:r>
              <a:rPr lang="en-US" sz="2400" dirty="0">
                <a:latin typeface="+mn-lt"/>
              </a:rPr>
              <a:t>  </a:t>
            </a:r>
          </a:p>
        </p:txBody>
      </p:sp>
      <p:graphicFrame>
        <p:nvGraphicFramePr>
          <p:cNvPr id="24" name="Object 23" descr="DATED IF left parenthesis start date comma end date comma time unit right parenthesis"/>
          <p:cNvGraphicFramePr>
            <a:graphicFrameLocks noChangeAspect="1"/>
          </p:cNvGraphicFramePr>
          <p:nvPr>
            <p:extLst>
              <p:ext uri="{D42A27DB-BD31-4B8C-83A1-F6EECF244321}">
                <p14:modId xmlns:p14="http://schemas.microsoft.com/office/powerpoint/2010/main" val="3674206492"/>
              </p:ext>
            </p:extLst>
          </p:nvPr>
        </p:nvGraphicFramePr>
        <p:xfrm>
          <a:off x="1019175" y="3864136"/>
          <a:ext cx="5346700" cy="342900"/>
        </p:xfrm>
        <a:graphic>
          <a:graphicData uri="http://schemas.openxmlformats.org/presentationml/2006/ole">
            <mc:AlternateContent xmlns:mc="http://schemas.openxmlformats.org/markup-compatibility/2006">
              <mc:Choice xmlns:v="urn:schemas-microsoft-com:vml" Requires="v">
                <p:oleObj spid="_x0000_s18718" name="Equation" r:id="rId7" imgW="5346360" imgH="342720" progId="Equation.DSMT4">
                  <p:embed/>
                </p:oleObj>
              </mc:Choice>
              <mc:Fallback>
                <p:oleObj name="Equation" r:id="rId7" imgW="5346360" imgH="342720" progId="Equation.DSMT4">
                  <p:embed/>
                  <p:pic>
                    <p:nvPicPr>
                      <p:cNvPr id="0" name=""/>
                      <p:cNvPicPr/>
                      <p:nvPr/>
                    </p:nvPicPr>
                    <p:blipFill>
                      <a:blip r:embed="rId8"/>
                      <a:stretch>
                        <a:fillRect/>
                      </a:stretch>
                    </p:blipFill>
                    <p:spPr>
                      <a:xfrm>
                        <a:off x="1019175" y="3864136"/>
                        <a:ext cx="5346700" cy="342900"/>
                      </a:xfrm>
                      <a:prstGeom prst="rect">
                        <a:avLst/>
                      </a:prstGeom>
                    </p:spPr>
                  </p:pic>
                </p:oleObj>
              </mc:Fallback>
            </mc:AlternateContent>
          </a:graphicData>
        </a:graphic>
      </p:graphicFrame>
      <p:sp>
        <p:nvSpPr>
          <p:cNvPr id="10" name="Content Placeholder 9"/>
          <p:cNvSpPr>
            <a:spLocks noGrp="1"/>
          </p:cNvSpPr>
          <p:nvPr>
            <p:ph type="body" idx="7"/>
          </p:nvPr>
        </p:nvSpPr>
        <p:spPr>
          <a:xfrm>
            <a:off x="457200" y="4297022"/>
            <a:ext cx="5105400" cy="465478"/>
          </a:xfrm>
        </p:spPr>
        <p:txBody>
          <a:bodyPr/>
          <a:lstStyle/>
          <a:p>
            <a:pPr marL="740664" lvl="1" indent="-283464"/>
            <a:r>
              <a:rPr lang="en-US" sz="2400" dirty="0">
                <a:latin typeface="+mn-lt"/>
              </a:rPr>
              <a:t>Time unit can be “y”, “m”, or “d”. </a:t>
            </a:r>
          </a:p>
        </p:txBody>
      </p:sp>
      <p:sp>
        <p:nvSpPr>
          <p:cNvPr id="11" name="Content Placeholder 10"/>
          <p:cNvSpPr>
            <a:spLocks noGrp="1"/>
          </p:cNvSpPr>
          <p:nvPr>
            <p:ph sz="quarter" idx="13"/>
          </p:nvPr>
        </p:nvSpPr>
        <p:spPr>
          <a:xfrm>
            <a:off x="457200" y="4841130"/>
            <a:ext cx="942975" cy="444500"/>
          </a:xfrm>
        </p:spPr>
        <p:txBody>
          <a:bodyPr/>
          <a:lstStyle/>
          <a:p>
            <a:pPr lvl="1"/>
            <a:r>
              <a:rPr lang="en-US" sz="2400" dirty="0" smtClean="0">
                <a:latin typeface="+mn-lt"/>
              </a:rPr>
              <a:t>  </a:t>
            </a:r>
            <a:endParaRPr lang="en-US" sz="2400" dirty="0">
              <a:latin typeface="+mn-lt"/>
            </a:endParaRPr>
          </a:p>
        </p:txBody>
      </p:sp>
      <p:graphicFrame>
        <p:nvGraphicFramePr>
          <p:cNvPr id="25" name="Object 24" descr="DATED IF left parenthesis 4 slash 26 slash 89 comma 2 slash 14 slash 17 comma y right parenthesis"/>
          <p:cNvGraphicFramePr>
            <a:graphicFrameLocks noChangeAspect="1"/>
          </p:cNvGraphicFramePr>
          <p:nvPr>
            <p:extLst>
              <p:ext uri="{D42A27DB-BD31-4B8C-83A1-F6EECF244321}">
                <p14:modId xmlns:p14="http://schemas.microsoft.com/office/powerpoint/2010/main" val="728670397"/>
              </p:ext>
            </p:extLst>
          </p:nvPr>
        </p:nvGraphicFramePr>
        <p:xfrm>
          <a:off x="1473488" y="4957908"/>
          <a:ext cx="3879273" cy="323273"/>
        </p:xfrm>
        <a:graphic>
          <a:graphicData uri="http://schemas.openxmlformats.org/presentationml/2006/ole">
            <mc:AlternateContent xmlns:mc="http://schemas.openxmlformats.org/markup-compatibility/2006">
              <mc:Choice xmlns:v="urn:schemas-microsoft-com:vml" Requires="v">
                <p:oleObj spid="_x0000_s18719" name="Equation" r:id="rId9" imgW="4267080" imgH="355320" progId="Equation.DSMT4">
                  <p:embed/>
                </p:oleObj>
              </mc:Choice>
              <mc:Fallback>
                <p:oleObj name="Equation" r:id="rId9" imgW="4267080" imgH="355320" progId="Equation.DSMT4">
                  <p:embed/>
                  <p:pic>
                    <p:nvPicPr>
                      <p:cNvPr id="0" name=""/>
                      <p:cNvPicPr/>
                      <p:nvPr/>
                    </p:nvPicPr>
                    <p:blipFill>
                      <a:blip r:embed="rId10"/>
                      <a:stretch>
                        <a:fillRect/>
                      </a:stretch>
                    </p:blipFill>
                    <p:spPr>
                      <a:xfrm>
                        <a:off x="1473488" y="4957908"/>
                        <a:ext cx="3879273" cy="323273"/>
                      </a:xfrm>
                      <a:prstGeom prst="rect">
                        <a:avLst/>
                      </a:prstGeom>
                    </p:spPr>
                  </p:pic>
                </p:oleObj>
              </mc:Fallback>
            </mc:AlternateContent>
          </a:graphicData>
        </a:graphic>
      </p:graphicFrame>
      <p:sp>
        <p:nvSpPr>
          <p:cNvPr id="12" name="Content Placeholder 11"/>
          <p:cNvSpPr>
            <a:spLocks noGrp="1"/>
          </p:cNvSpPr>
          <p:nvPr>
            <p:ph sz="quarter" idx="14"/>
          </p:nvPr>
        </p:nvSpPr>
        <p:spPr>
          <a:xfrm>
            <a:off x="5435169" y="4910402"/>
            <a:ext cx="1893887" cy="334963"/>
          </a:xfrm>
        </p:spPr>
        <p:txBody>
          <a:bodyPr/>
          <a:lstStyle/>
          <a:p>
            <a:pPr marL="0" indent="0">
              <a:spcBef>
                <a:spcPts val="0"/>
              </a:spcBef>
              <a:buNone/>
            </a:pPr>
            <a:r>
              <a:rPr lang="en-US" sz="2400" dirty="0">
                <a:latin typeface="+mn-lt"/>
              </a:rPr>
              <a:t>will return 27</a:t>
            </a:r>
          </a:p>
        </p:txBody>
      </p:sp>
      <p:sp>
        <p:nvSpPr>
          <p:cNvPr id="13" name="Content Placeholder 12"/>
          <p:cNvSpPr>
            <a:spLocks noGrp="1"/>
          </p:cNvSpPr>
          <p:nvPr>
            <p:ph sz="quarter" idx="15"/>
          </p:nvPr>
        </p:nvSpPr>
        <p:spPr>
          <a:xfrm>
            <a:off x="1309689" y="5364260"/>
            <a:ext cx="1966912" cy="398462"/>
          </a:xfrm>
        </p:spPr>
        <p:txBody>
          <a:bodyPr/>
          <a:lstStyle/>
          <a:p>
            <a:pPr marL="0" indent="0">
              <a:spcBef>
                <a:spcPts val="0"/>
              </a:spcBef>
              <a:buNone/>
            </a:pPr>
            <a:r>
              <a:rPr lang="en-US" sz="2400" dirty="0">
                <a:latin typeface="+mn-lt"/>
              </a:rPr>
              <a:t>(years), while</a:t>
            </a:r>
          </a:p>
        </p:txBody>
      </p:sp>
      <p:graphicFrame>
        <p:nvGraphicFramePr>
          <p:cNvPr id="27" name="Object 26" descr="DATED IF left parenthesis 4 slash 26 slash 89 comma 2 slash 14 slash 17 comma m right parenthesis"/>
          <p:cNvGraphicFramePr>
            <a:graphicFrameLocks noChangeAspect="1"/>
          </p:cNvGraphicFramePr>
          <p:nvPr>
            <p:extLst>
              <p:ext uri="{D42A27DB-BD31-4B8C-83A1-F6EECF244321}">
                <p14:modId xmlns:p14="http://schemas.microsoft.com/office/powerpoint/2010/main" val="414238461"/>
              </p:ext>
            </p:extLst>
          </p:nvPr>
        </p:nvGraphicFramePr>
        <p:xfrm>
          <a:off x="3276601" y="5393267"/>
          <a:ext cx="4052455" cy="369455"/>
        </p:xfrm>
        <a:graphic>
          <a:graphicData uri="http://schemas.openxmlformats.org/presentationml/2006/ole">
            <mc:AlternateContent xmlns:mc="http://schemas.openxmlformats.org/markup-compatibility/2006">
              <mc:Choice xmlns:v="urn:schemas-microsoft-com:vml" Requires="v">
                <p:oleObj spid="_x0000_s18720" name="Equation" r:id="rId11" imgW="4457520" imgH="406080" progId="Equation.DSMT4">
                  <p:embed/>
                </p:oleObj>
              </mc:Choice>
              <mc:Fallback>
                <p:oleObj name="Equation" r:id="rId11" imgW="4457520" imgH="406080" progId="Equation.DSMT4">
                  <p:embed/>
                  <p:pic>
                    <p:nvPicPr>
                      <p:cNvPr id="0" name=""/>
                      <p:cNvPicPr/>
                      <p:nvPr/>
                    </p:nvPicPr>
                    <p:blipFill>
                      <a:blip r:embed="rId12"/>
                      <a:stretch>
                        <a:fillRect/>
                      </a:stretch>
                    </p:blipFill>
                    <p:spPr>
                      <a:xfrm>
                        <a:off x="3276601" y="5393267"/>
                        <a:ext cx="4052455" cy="369455"/>
                      </a:xfrm>
                      <a:prstGeom prst="rect">
                        <a:avLst/>
                      </a:prstGeom>
                    </p:spPr>
                  </p:pic>
                </p:oleObj>
              </mc:Fallback>
            </mc:AlternateContent>
          </a:graphicData>
        </a:graphic>
      </p:graphicFrame>
      <p:sp>
        <p:nvSpPr>
          <p:cNvPr id="14" name="Content Placeholder 13"/>
          <p:cNvSpPr>
            <a:spLocks noGrp="1"/>
          </p:cNvSpPr>
          <p:nvPr>
            <p:ph sz="quarter" idx="16"/>
          </p:nvPr>
        </p:nvSpPr>
        <p:spPr>
          <a:xfrm>
            <a:off x="1309690" y="5799667"/>
            <a:ext cx="3454816" cy="430212"/>
          </a:xfrm>
        </p:spPr>
        <p:txBody>
          <a:bodyPr/>
          <a:lstStyle/>
          <a:p>
            <a:pPr marL="0" indent="0">
              <a:spcBef>
                <a:spcPts val="0"/>
              </a:spcBef>
              <a:buNone/>
            </a:pPr>
            <a:r>
              <a:rPr lang="en-US" sz="2400" dirty="0">
                <a:latin typeface="+mn-lt"/>
              </a:rPr>
              <a:t>will return 333 (months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83708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Range Names</a:t>
            </a:r>
            <a:endParaRPr lang="en-US" dirty="0">
              <a:latin typeface="+mj-lt"/>
            </a:endParaRPr>
          </a:p>
        </p:txBody>
      </p:sp>
      <p:sp>
        <p:nvSpPr>
          <p:cNvPr id="3" name="Content Placeholder 2"/>
          <p:cNvSpPr>
            <a:spLocks noGrp="1"/>
          </p:cNvSpPr>
          <p:nvPr>
            <p:ph type="body" idx="1"/>
          </p:nvPr>
        </p:nvSpPr>
        <p:spPr/>
        <p:txBody>
          <a:bodyPr/>
          <a:lstStyle/>
          <a:p>
            <a:pPr marL="256032" indent="-256032"/>
            <a:r>
              <a:rPr lang="en-US" dirty="0" smtClean="0">
                <a:latin typeface="+mn-lt"/>
              </a:rPr>
              <a:t>A </a:t>
            </a:r>
            <a:r>
              <a:rPr lang="en-US" b="1" dirty="0">
                <a:latin typeface="+mn-lt"/>
              </a:rPr>
              <a:t>range name </a:t>
            </a:r>
            <a:r>
              <a:rPr lang="en-US" dirty="0">
                <a:latin typeface="+mn-lt"/>
              </a:rPr>
              <a:t>is a descriptive label assigned to a cell or range of cells</a:t>
            </a:r>
            <a:r>
              <a:rPr lang="en-US" dirty="0" smtClean="0">
                <a:latin typeface="+mn-lt"/>
              </a:rPr>
              <a:t>. There </a:t>
            </a:r>
            <a:r>
              <a:rPr lang="en-US" dirty="0">
                <a:latin typeface="+mn-lt"/>
              </a:rPr>
              <a:t>are several ways to create range names in Excel</a:t>
            </a:r>
            <a:r>
              <a:rPr lang="en-US" dirty="0" smtClean="0">
                <a:latin typeface="+mn-lt"/>
              </a:rPr>
              <a:t>.</a:t>
            </a:r>
          </a:p>
          <a:p>
            <a:pPr marL="740664" lvl="1" indent="-283464"/>
            <a:r>
              <a:rPr lang="en-US" dirty="0" smtClean="0">
                <a:latin typeface="+mn-lt"/>
              </a:rPr>
              <a:t>Name box</a:t>
            </a:r>
          </a:p>
          <a:p>
            <a:pPr marL="740664" lvl="1" indent="-283464"/>
            <a:r>
              <a:rPr lang="en-US" dirty="0" smtClean="0">
                <a:latin typeface="+mn-lt"/>
              </a:rPr>
              <a:t>Create from Selection</a:t>
            </a:r>
          </a:p>
          <a:p>
            <a:pPr marL="740664" lvl="1" indent="-283464"/>
            <a:r>
              <a:rPr lang="en-US" dirty="0" smtClean="0">
                <a:latin typeface="+mn-lt"/>
              </a:rPr>
              <a:t>Define Name</a:t>
            </a:r>
            <a:endParaRPr lang="en-US" dirty="0">
              <a:latin typeface="+mn-lt"/>
            </a:endParaRPr>
          </a:p>
        </p:txBody>
      </p:sp>
    </p:spTree>
    <p:extLst>
      <p:ext uri="{BB962C8B-B14F-4D97-AF65-F5344CB8AC3E}">
        <p14:creationId xmlns:p14="http://schemas.microsoft.com/office/powerpoint/2010/main" val="107360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A1.5: Using the Name Box</a:t>
            </a:r>
          </a:p>
        </p:txBody>
      </p:sp>
      <p:pic>
        <p:nvPicPr>
          <p:cNvPr id="9" name="Picture 8" descr="A spreadsheet titled, total cost model. The information displayed in the spreadsheet are as follows. Fixed cost, F, $50,000. Unit variable cost, V, $125. Quantity produced, Q, 1500. Total cost, $237,5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052" y="1618443"/>
            <a:ext cx="2176423" cy="1702850"/>
          </a:xfrm>
          <a:prstGeom prst="rect">
            <a:avLst/>
          </a:prstGeom>
        </p:spPr>
      </p:pic>
      <p:sp>
        <p:nvSpPr>
          <p:cNvPr id="3" name="Content Placeholder 2"/>
          <p:cNvSpPr>
            <a:spLocks noGrp="1"/>
          </p:cNvSpPr>
          <p:nvPr>
            <p:ph type="body" idx="1"/>
          </p:nvPr>
        </p:nvSpPr>
        <p:spPr>
          <a:xfrm>
            <a:off x="457200" y="3438526"/>
            <a:ext cx="8229600" cy="1781174"/>
          </a:xfrm>
        </p:spPr>
        <p:txBody>
          <a:bodyPr/>
          <a:lstStyle/>
          <a:p>
            <a:pPr marL="256032" indent="-256032"/>
            <a:r>
              <a:rPr lang="en-US" sz="2600" dirty="0">
                <a:solidFill>
                  <a:srgbClr val="000000"/>
                </a:solidFill>
                <a:latin typeface="+mn-lt"/>
              </a:rPr>
              <a:t>Define range names for each of the numerical cells that correspond to the labels on the left. That is, we will name cell B3 Fixed cost, cell B4 Unit variable cost, and so on. Click on cell B3; in the Name box,</a:t>
            </a:r>
            <a:endParaRPr lang="en-US" dirty="0">
              <a:latin typeface="+mn-lt"/>
            </a:endParaRPr>
          </a:p>
        </p:txBody>
      </p:sp>
      <p:sp>
        <p:nvSpPr>
          <p:cNvPr id="4" name="Content Placeholder 3"/>
          <p:cNvSpPr>
            <a:spLocks noGrp="1"/>
          </p:cNvSpPr>
          <p:nvPr>
            <p:ph type="body" idx="2"/>
          </p:nvPr>
        </p:nvSpPr>
        <p:spPr>
          <a:xfrm>
            <a:off x="685800" y="5259591"/>
            <a:ext cx="2171700" cy="411595"/>
          </a:xfrm>
        </p:spPr>
        <p:txBody>
          <a:bodyPr/>
          <a:lstStyle/>
          <a:p>
            <a:pPr marL="0" indent="0">
              <a:spcBef>
                <a:spcPts val="0"/>
              </a:spcBef>
              <a:buNone/>
            </a:pPr>
            <a:r>
              <a:rPr lang="en-US" sz="2600" dirty="0">
                <a:latin typeface="+mn-lt"/>
              </a:rPr>
              <a:t>type the name</a:t>
            </a:r>
          </a:p>
        </p:txBody>
      </p:sp>
      <p:graphicFrame>
        <p:nvGraphicFramePr>
          <p:cNvPr id="8" name="Object 7" descr="Fixed cost"/>
          <p:cNvGraphicFramePr>
            <a:graphicFrameLocks noChangeAspect="1"/>
          </p:cNvGraphicFramePr>
          <p:nvPr>
            <p:extLst>
              <p:ext uri="{D42A27DB-BD31-4B8C-83A1-F6EECF244321}">
                <p14:modId xmlns:p14="http://schemas.microsoft.com/office/powerpoint/2010/main" val="4157635695"/>
              </p:ext>
            </p:extLst>
          </p:nvPr>
        </p:nvGraphicFramePr>
        <p:xfrm>
          <a:off x="2968625" y="5311920"/>
          <a:ext cx="1498600" cy="342900"/>
        </p:xfrm>
        <a:graphic>
          <a:graphicData uri="http://schemas.openxmlformats.org/presentationml/2006/ole">
            <mc:AlternateContent xmlns:mc="http://schemas.openxmlformats.org/markup-compatibility/2006">
              <mc:Choice xmlns:v="urn:schemas-microsoft-com:vml" Requires="v">
                <p:oleObj spid="_x0000_s9326" name="Equation" r:id="rId4" imgW="1498320" imgH="342720" progId="Equation.DSMT4">
                  <p:embed/>
                </p:oleObj>
              </mc:Choice>
              <mc:Fallback>
                <p:oleObj name="Equation" r:id="rId4" imgW="1498320" imgH="342720" progId="Equation.DSMT4">
                  <p:embed/>
                  <p:pic>
                    <p:nvPicPr>
                      <p:cNvPr id="0" name=""/>
                      <p:cNvPicPr/>
                      <p:nvPr/>
                    </p:nvPicPr>
                    <p:blipFill>
                      <a:blip r:embed="rId5"/>
                      <a:stretch>
                        <a:fillRect/>
                      </a:stretch>
                    </p:blipFill>
                    <p:spPr>
                      <a:xfrm>
                        <a:off x="2968625" y="5311920"/>
                        <a:ext cx="1498600" cy="342900"/>
                      </a:xfrm>
                      <a:prstGeom prst="rect">
                        <a:avLst/>
                      </a:prstGeom>
                    </p:spPr>
                  </p:pic>
                </p:oleObj>
              </mc:Fallback>
            </mc:AlternateContent>
          </a:graphicData>
        </a:graphic>
      </p:graphicFrame>
      <p:sp>
        <p:nvSpPr>
          <p:cNvPr id="5" name="Content Placeholder 4"/>
          <p:cNvSpPr>
            <a:spLocks noGrp="1"/>
          </p:cNvSpPr>
          <p:nvPr>
            <p:ph type="body" idx="3"/>
          </p:nvPr>
        </p:nvSpPr>
        <p:spPr>
          <a:xfrm>
            <a:off x="4648201" y="5273821"/>
            <a:ext cx="3295650" cy="451486"/>
          </a:xfrm>
        </p:spPr>
        <p:txBody>
          <a:bodyPr/>
          <a:lstStyle/>
          <a:p>
            <a:pPr marL="0" indent="0">
              <a:spcBef>
                <a:spcPts val="0"/>
              </a:spcBef>
              <a:buNone/>
            </a:pPr>
            <a:r>
              <a:rPr lang="en-US" sz="2600" dirty="0" smtClean="0">
                <a:latin typeface="+mn-lt"/>
              </a:rPr>
              <a:t>(</a:t>
            </a:r>
            <a:r>
              <a:rPr lang="en-US" sz="2600" dirty="0">
                <a:latin typeface="+mn-lt"/>
              </a:rPr>
              <a:t>note the underscore</a:t>
            </a:r>
            <a:r>
              <a:rPr lang="en-US" sz="2600" dirty="0" smtClean="0">
                <a:latin typeface="+mn-lt"/>
              </a:rPr>
              <a:t>;</a:t>
            </a:r>
            <a:endParaRPr lang="en-US" sz="2600" dirty="0">
              <a:latin typeface="+mn-lt"/>
            </a:endParaRPr>
          </a:p>
        </p:txBody>
      </p:sp>
      <p:sp>
        <p:nvSpPr>
          <p:cNvPr id="6" name="Content Placeholder 5"/>
          <p:cNvSpPr>
            <a:spLocks noGrp="1"/>
          </p:cNvSpPr>
          <p:nvPr>
            <p:ph type="body" idx="4"/>
          </p:nvPr>
        </p:nvSpPr>
        <p:spPr>
          <a:xfrm>
            <a:off x="685800" y="5763406"/>
            <a:ext cx="7258051" cy="431538"/>
          </a:xfrm>
        </p:spPr>
        <p:txBody>
          <a:bodyPr/>
          <a:lstStyle/>
          <a:p>
            <a:pPr marL="0" indent="0">
              <a:spcBef>
                <a:spcPts val="0"/>
              </a:spcBef>
              <a:buNone/>
            </a:pPr>
            <a:r>
              <a:rPr lang="en-US" sz="2600" dirty="0">
                <a:latin typeface="+mn-lt"/>
              </a:rPr>
              <a:t>blanks are not permitted), and then press Enter</a:t>
            </a:r>
            <a:r>
              <a:rPr lang="en-US" sz="2600" dirty="0" smtClean="0">
                <a:latin typeface="+mn-lt"/>
              </a:rPr>
              <a:t>.</a:t>
            </a:r>
            <a:endParaRPr lang="en-US" sz="2600" dirty="0">
              <a:latin typeface="+mn-lt"/>
            </a:endParaRPr>
          </a:p>
        </p:txBody>
      </p:sp>
    </p:spTree>
    <p:extLst>
      <p:ext uri="{BB962C8B-B14F-4D97-AF65-F5344CB8AC3E}">
        <p14:creationId xmlns:p14="http://schemas.microsoft.com/office/powerpoint/2010/main" val="336193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Basic Excel Skills</a:t>
            </a:r>
            <a:endParaRPr sz="3600" b="1" i="0" u="none" strike="noStrike" cap="none" dirty="0">
              <a:solidFill>
                <a:srgbClr val="007FA3"/>
              </a:solidFill>
              <a:latin typeface="+mj-lt"/>
              <a:ea typeface="Arial"/>
              <a:cs typeface="Arial"/>
              <a:sym typeface="Arial"/>
            </a:endParaRPr>
          </a:p>
        </p:txBody>
      </p:sp>
      <p:sp>
        <p:nvSpPr>
          <p:cNvPr id="247" name="Content Placeholder 2"/>
          <p:cNvSpPr txBox="1">
            <a:spLocks noGrp="1"/>
          </p:cNvSpPr>
          <p:nvPr>
            <p:ph type="body" idx="1"/>
          </p:nvPr>
        </p:nvSpPr>
        <p:spPr>
          <a:xfrm>
            <a:off x="457200" y="1600200"/>
            <a:ext cx="8229600" cy="464820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Opening, saving, and printing files</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Using workbooks and worksheets</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Moving around a spreadsheet</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Selecting cells and ranges</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Inserting/deleting rows and columns</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Entering and editing text, data, and formulas</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Formatting data (number, currency, decimal)</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Working with text strings</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Formatting data and text</a:t>
            </a:r>
            <a:endParaRPr sz="1800" dirty="0">
              <a:latin typeface="+mn-lt"/>
            </a:endParaRPr>
          </a:p>
          <a:p>
            <a:pPr marL="255650" marR="0" lvl="0" indent="-255650" algn="l" rtl="0">
              <a:spcAft>
                <a:spcPts val="0"/>
              </a:spcAft>
              <a:buClr>
                <a:srgbClr val="007FA3"/>
              </a:buClr>
              <a:buSzPct val="100000"/>
              <a:buFont typeface="Arial"/>
              <a:buChar char="•"/>
            </a:pPr>
            <a:r>
              <a:rPr lang="en-US" sz="1800" b="0" i="0" u="none" strike="noStrike" cap="none" dirty="0">
                <a:solidFill>
                  <a:srgbClr val="000000"/>
                </a:solidFill>
                <a:latin typeface="+mn-lt"/>
                <a:sym typeface="Arial"/>
              </a:rPr>
              <a:t>Modifying the appearance of a spreadsheet</a:t>
            </a:r>
            <a:endParaRPr sz="1800" b="0" i="0" u="none" strike="noStrike" cap="none" dirty="0">
              <a:solidFill>
                <a:srgbClr val="000000"/>
              </a:solidFill>
              <a:latin typeface="+mn-lt"/>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Example A1.6: </a:t>
            </a:r>
            <a:r>
              <a:rPr lang="en-US" dirty="0" smtClean="0">
                <a:latin typeface="+mj-lt"/>
              </a:rPr>
              <a:t>Using </a:t>
            </a:r>
            <a:r>
              <a:rPr lang="en-US" dirty="0">
                <a:latin typeface="+mj-lt"/>
              </a:rPr>
              <a:t>Create from Selection</a:t>
            </a:r>
          </a:p>
        </p:txBody>
      </p:sp>
      <p:pic>
        <p:nvPicPr>
          <p:cNvPr id="10" name="Picture 9" descr="A spreadsheet titled, total cost model and a dialog box titled, create names from selection are displayed. Fixed cost, F, $50,000. Unit variable cost, V, $125. Quantity produced, Q, 1500. Total cost, $237,500. The dialog box titled, create names from selection has the following options. Create names from values in the top row, left column, bottom row, and right column. The check box corresponding to left column is selected.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576" y="1723570"/>
            <a:ext cx="3842632" cy="1790786"/>
          </a:xfrm>
          <a:prstGeom prst="rect">
            <a:avLst/>
          </a:prstGeom>
        </p:spPr>
      </p:pic>
      <p:sp>
        <p:nvSpPr>
          <p:cNvPr id="3" name="Content Placeholder 2"/>
          <p:cNvSpPr>
            <a:spLocks noGrp="1"/>
          </p:cNvSpPr>
          <p:nvPr>
            <p:ph type="body" idx="1"/>
          </p:nvPr>
        </p:nvSpPr>
        <p:spPr>
          <a:xfrm>
            <a:off x="457200" y="3696675"/>
            <a:ext cx="8229600" cy="1123949"/>
          </a:xfrm>
        </p:spPr>
        <p:txBody>
          <a:bodyPr/>
          <a:lstStyle/>
          <a:p>
            <a:pPr marL="256032" indent="-256032"/>
            <a:r>
              <a:rPr lang="en-US" dirty="0">
                <a:latin typeface="+mn-lt"/>
              </a:rPr>
              <a:t>Use the text labels to the left of the numerical inputs as the range names. First, highlight the</a:t>
            </a:r>
          </a:p>
        </p:txBody>
      </p:sp>
      <p:sp>
        <p:nvSpPr>
          <p:cNvPr id="4" name="Content Placeholder 3"/>
          <p:cNvSpPr>
            <a:spLocks noGrp="1"/>
          </p:cNvSpPr>
          <p:nvPr>
            <p:ph type="body" idx="2"/>
          </p:nvPr>
        </p:nvSpPr>
        <p:spPr>
          <a:xfrm>
            <a:off x="685800" y="4849199"/>
            <a:ext cx="962025" cy="411595"/>
          </a:xfrm>
        </p:spPr>
        <p:txBody>
          <a:bodyPr/>
          <a:lstStyle/>
          <a:p>
            <a:pPr marL="0" indent="0">
              <a:spcBef>
                <a:spcPts val="0"/>
              </a:spcBef>
              <a:buNone/>
            </a:pPr>
            <a:r>
              <a:rPr lang="en-US" dirty="0">
                <a:latin typeface="+mn-lt"/>
              </a:rPr>
              <a:t>range</a:t>
            </a:r>
          </a:p>
        </p:txBody>
      </p:sp>
      <p:graphicFrame>
        <p:nvGraphicFramePr>
          <p:cNvPr id="8" name="Object 7" descr="A 3 to B 5"/>
          <p:cNvGraphicFramePr>
            <a:graphicFrameLocks noChangeAspect="1"/>
          </p:cNvGraphicFramePr>
          <p:nvPr>
            <p:extLst>
              <p:ext uri="{D42A27DB-BD31-4B8C-83A1-F6EECF244321}">
                <p14:modId xmlns:p14="http://schemas.microsoft.com/office/powerpoint/2010/main" val="1910400106"/>
              </p:ext>
            </p:extLst>
          </p:nvPr>
        </p:nvGraphicFramePr>
        <p:xfrm>
          <a:off x="1666875" y="4914605"/>
          <a:ext cx="1047750" cy="321310"/>
        </p:xfrm>
        <a:graphic>
          <a:graphicData uri="http://schemas.openxmlformats.org/presentationml/2006/ole">
            <mc:AlternateContent xmlns:mc="http://schemas.openxmlformats.org/markup-compatibility/2006">
              <mc:Choice xmlns:v="urn:schemas-microsoft-com:vml" Requires="v">
                <p:oleObj spid="_x0000_s10346" name="Equation" r:id="rId4" imgW="952200" imgH="291960" progId="Equation.DSMT4">
                  <p:embed/>
                </p:oleObj>
              </mc:Choice>
              <mc:Fallback>
                <p:oleObj name="Equation" r:id="rId4" imgW="952200" imgH="291960" progId="Equation.DSMT4">
                  <p:embed/>
                  <p:pic>
                    <p:nvPicPr>
                      <p:cNvPr id="8" name="Object 7"/>
                      <p:cNvPicPr/>
                      <p:nvPr/>
                    </p:nvPicPr>
                    <p:blipFill>
                      <a:blip r:embed="rId5"/>
                      <a:stretch>
                        <a:fillRect/>
                      </a:stretch>
                    </p:blipFill>
                    <p:spPr>
                      <a:xfrm>
                        <a:off x="1666875" y="4914605"/>
                        <a:ext cx="1047750" cy="321310"/>
                      </a:xfrm>
                      <a:prstGeom prst="rect">
                        <a:avLst/>
                      </a:prstGeom>
                    </p:spPr>
                  </p:pic>
                </p:oleObj>
              </mc:Fallback>
            </mc:AlternateContent>
          </a:graphicData>
        </a:graphic>
      </p:graphicFrame>
      <p:sp>
        <p:nvSpPr>
          <p:cNvPr id="5" name="Content Placeholder 4"/>
          <p:cNvSpPr>
            <a:spLocks noGrp="1"/>
          </p:cNvSpPr>
          <p:nvPr>
            <p:ph type="body" idx="3"/>
          </p:nvPr>
        </p:nvSpPr>
        <p:spPr>
          <a:xfrm>
            <a:off x="2733675" y="4859139"/>
            <a:ext cx="5953125" cy="373080"/>
          </a:xfrm>
        </p:spPr>
        <p:txBody>
          <a:bodyPr/>
          <a:lstStyle/>
          <a:p>
            <a:pPr marL="0" indent="0">
              <a:spcBef>
                <a:spcPts val="0"/>
              </a:spcBef>
              <a:buNone/>
            </a:pPr>
            <a:r>
              <a:rPr lang="en-US" dirty="0">
                <a:latin typeface="+mn-lt"/>
              </a:rPr>
              <a:t>Then, on the Formulas tab, choose</a:t>
            </a:r>
          </a:p>
        </p:txBody>
      </p:sp>
      <p:sp>
        <p:nvSpPr>
          <p:cNvPr id="6" name="Content Placeholder 5"/>
          <p:cNvSpPr>
            <a:spLocks noGrp="1"/>
          </p:cNvSpPr>
          <p:nvPr>
            <p:ph type="body" idx="4"/>
          </p:nvPr>
        </p:nvSpPr>
        <p:spPr>
          <a:xfrm>
            <a:off x="685800" y="5299309"/>
            <a:ext cx="8001000" cy="872891"/>
          </a:xfrm>
        </p:spPr>
        <p:txBody>
          <a:bodyPr/>
          <a:lstStyle/>
          <a:p>
            <a:pPr marL="0" indent="0">
              <a:spcBef>
                <a:spcPts val="0"/>
              </a:spcBef>
              <a:buNone/>
            </a:pPr>
            <a:r>
              <a:rPr lang="en-US" dirty="0">
                <a:latin typeface="+mn-lt"/>
              </a:rPr>
              <a:t>Create from Selection. The box for the left  column will automatically be checked. Click OK.</a:t>
            </a:r>
          </a:p>
        </p:txBody>
      </p:sp>
    </p:spTree>
    <p:extLst>
      <p:ext uri="{BB962C8B-B14F-4D97-AF65-F5344CB8AC3E}">
        <p14:creationId xmlns:p14="http://schemas.microsoft.com/office/powerpoint/2010/main" val="401622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Example A1.7: Using Define Name</a:t>
            </a:r>
            <a:endParaRPr lang="en-US" dirty="0">
              <a:latin typeface="+mj-lt"/>
            </a:endParaRPr>
          </a:p>
        </p:txBody>
      </p:sp>
      <p:pic>
        <p:nvPicPr>
          <p:cNvPr id="5" name="Picture 4" descr="A spreadsheet titled, total cost model and a dialog box titled, new name are displayed. Fixed cost, F, $50,000. Unit variable cost, V, $125. Quantity produced, Q, 1500. Total cost, $237,500. The dialog box titled, new name has the following information. Name, fixed underscore cost, scope, work book, comment, no comments are entered, refers to, = Model exclamation mark $ B $ 3.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449" y="1663542"/>
            <a:ext cx="5611745" cy="2727569"/>
          </a:xfrm>
          <a:prstGeom prst="rect">
            <a:avLst/>
          </a:prstGeom>
        </p:spPr>
      </p:pic>
      <p:sp>
        <p:nvSpPr>
          <p:cNvPr id="3" name="Content Placeholder 2"/>
          <p:cNvSpPr>
            <a:spLocks noGrp="1"/>
          </p:cNvSpPr>
          <p:nvPr>
            <p:ph type="body" idx="1"/>
          </p:nvPr>
        </p:nvSpPr>
        <p:spPr>
          <a:xfrm>
            <a:off x="457200" y="4562562"/>
            <a:ext cx="8229600" cy="1523913"/>
          </a:xfrm>
        </p:spPr>
        <p:txBody>
          <a:bodyPr/>
          <a:lstStyle/>
          <a:p>
            <a:pPr marL="256032" indent="-256032"/>
            <a:r>
              <a:rPr lang="en-US" dirty="0" smtClean="0">
                <a:latin typeface="+mn-lt"/>
              </a:rPr>
              <a:t>Select </a:t>
            </a:r>
            <a:r>
              <a:rPr lang="en-US" dirty="0">
                <a:latin typeface="+mn-lt"/>
              </a:rPr>
              <a:t>cell B3. </a:t>
            </a:r>
            <a:r>
              <a:rPr lang="en-US" dirty="0" smtClean="0">
                <a:latin typeface="+mn-lt"/>
              </a:rPr>
              <a:t>Click Define </a:t>
            </a:r>
            <a:r>
              <a:rPr lang="en-US" dirty="0">
                <a:latin typeface="+mn-lt"/>
              </a:rPr>
              <a:t>Name on the Formulas tab. This will bring up </a:t>
            </a:r>
            <a:r>
              <a:rPr lang="en-US" dirty="0" smtClean="0">
                <a:latin typeface="+mn-lt"/>
              </a:rPr>
              <a:t>a dialog </a:t>
            </a:r>
            <a:r>
              <a:rPr lang="en-US" dirty="0">
                <a:latin typeface="+mn-lt"/>
              </a:rPr>
              <a:t>that allows you to enter a range name. </a:t>
            </a:r>
            <a:r>
              <a:rPr lang="en-US" dirty="0" smtClean="0">
                <a:latin typeface="+mn-lt"/>
              </a:rPr>
              <a:t>Click </a:t>
            </a:r>
            <a:r>
              <a:rPr lang="en-US" dirty="0">
                <a:latin typeface="+mn-lt"/>
              </a:rPr>
              <a:t>OK.</a:t>
            </a:r>
          </a:p>
        </p:txBody>
      </p:sp>
    </p:spTree>
    <p:extLst>
      <p:ext uri="{BB962C8B-B14F-4D97-AF65-F5344CB8AC3E}">
        <p14:creationId xmlns:p14="http://schemas.microsoft.com/office/powerpoint/2010/main" val="127376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Name Manager</a:t>
            </a:r>
            <a:endParaRPr lang="en-US" dirty="0">
              <a:latin typeface="+mj-lt"/>
            </a:endParaRPr>
          </a:p>
        </p:txBody>
      </p:sp>
      <p:pic>
        <p:nvPicPr>
          <p:cNvPr id="5" name="Picture 4" descr="A dialog box titled, name manager. The dialog box has the following buttons on top. New, edit, and delete. A drop down menu is found on the right corner. Filter option is selected in this drop down. The information from the dialog box are as follows. Row 1. Name, fixed underscore cost, value, $50,000, refers to = model exclamation mark $B $ 3, scope work, book, comment, blank. Name, quantity underscore produced, value, 1500, refers to = model exclamation mark $ B $ 5, scope workbook, comment, blank. Row 3. Name, total underscore cost, value, $237,500, refers to = Model exclamation mark $ B $ 7, scope, workbook, comment, blank. Row 4. Name, unit underscore variable underscore cost, value $125, refers to = model exclamation mark $ B $ 4, scope, workbook, comment, blank. Refers to, = model exclamation mark, $ B $ 3.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583" y="1732680"/>
            <a:ext cx="4401312" cy="2566416"/>
          </a:xfrm>
          <a:prstGeom prst="rect">
            <a:avLst/>
          </a:prstGeom>
        </p:spPr>
      </p:pic>
      <p:sp>
        <p:nvSpPr>
          <p:cNvPr id="3" name="Content Placeholder 2"/>
          <p:cNvSpPr>
            <a:spLocks noGrp="1"/>
          </p:cNvSpPr>
          <p:nvPr>
            <p:ph type="body" idx="1"/>
          </p:nvPr>
        </p:nvSpPr>
        <p:spPr>
          <a:xfrm>
            <a:off x="457200" y="4619625"/>
            <a:ext cx="8229600" cy="1691096"/>
          </a:xfrm>
        </p:spPr>
        <p:txBody>
          <a:bodyPr/>
          <a:lstStyle/>
          <a:p>
            <a:pPr marL="256032" indent="-256032">
              <a:buSzPct val="100000"/>
            </a:pPr>
            <a:r>
              <a:rPr lang="en-US" sz="2400" dirty="0">
                <a:latin typeface="+mn-lt"/>
              </a:rPr>
              <a:t>Displays a summary of range names for editing. </a:t>
            </a:r>
            <a:r>
              <a:rPr lang="en-US" sz="2400" dirty="0" smtClean="0">
                <a:latin typeface="+mn-lt"/>
              </a:rPr>
              <a:t>(</a:t>
            </a:r>
            <a:r>
              <a:rPr lang="en-US" sz="2400" dirty="0">
                <a:latin typeface="+mn-lt"/>
              </a:rPr>
              <a:t>Note: The Name Manager button in the Formulas tab is only available in Windows. On a Mac, click Define Name to see a list of range names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210248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Applying Range Names</a:t>
            </a:r>
          </a:p>
        </p:txBody>
      </p:sp>
      <p:sp>
        <p:nvSpPr>
          <p:cNvPr id="4" name="Content Placeholder 3"/>
          <p:cNvSpPr>
            <a:spLocks noGrp="1"/>
          </p:cNvSpPr>
          <p:nvPr>
            <p:ph type="body" idx="1"/>
          </p:nvPr>
        </p:nvSpPr>
        <p:spPr>
          <a:xfrm>
            <a:off x="457200" y="1600201"/>
            <a:ext cx="8229600" cy="908107"/>
          </a:xfrm>
        </p:spPr>
        <p:txBody>
          <a:bodyPr/>
          <a:lstStyle/>
          <a:p>
            <a:r>
              <a:rPr lang="en-US" sz="2400" dirty="0">
                <a:solidFill>
                  <a:srgbClr val="000000"/>
                </a:solidFill>
                <a:latin typeface="+mn-lt"/>
              </a:rPr>
              <a:t>This replaces the cell references by the names. Click on the drop-down arrow next to Define Name </a:t>
            </a:r>
            <a:r>
              <a:rPr lang="en-US" sz="2400" dirty="0" smtClean="0">
                <a:solidFill>
                  <a:srgbClr val="000000"/>
                </a:solidFill>
                <a:latin typeface="+mn-lt"/>
              </a:rPr>
              <a:t>and select</a:t>
            </a:r>
            <a:endParaRPr lang="en-US" sz="2400" dirty="0">
              <a:latin typeface="+mn-lt"/>
            </a:endParaRPr>
          </a:p>
        </p:txBody>
      </p:sp>
      <p:graphicFrame>
        <p:nvGraphicFramePr>
          <p:cNvPr id="11" name="Object 10" descr="Apply Names ellipsis"/>
          <p:cNvGraphicFramePr>
            <a:graphicFrameLocks noChangeAspect="1"/>
          </p:cNvGraphicFramePr>
          <p:nvPr>
            <p:extLst>
              <p:ext uri="{D42A27DB-BD31-4B8C-83A1-F6EECF244321}">
                <p14:modId xmlns:p14="http://schemas.microsoft.com/office/powerpoint/2010/main" val="115227013"/>
              </p:ext>
            </p:extLst>
          </p:nvPr>
        </p:nvGraphicFramePr>
        <p:xfrm>
          <a:off x="933450" y="2641960"/>
          <a:ext cx="2451100" cy="355600"/>
        </p:xfrm>
        <a:graphic>
          <a:graphicData uri="http://schemas.openxmlformats.org/presentationml/2006/ole">
            <mc:AlternateContent xmlns:mc="http://schemas.openxmlformats.org/markup-compatibility/2006">
              <mc:Choice xmlns:v="urn:schemas-microsoft-com:vml" Requires="v">
                <p:oleObj spid="_x0000_s11440" name="Equation" r:id="rId3" imgW="2450880" imgH="355320" progId="Equation.DSMT4">
                  <p:embed/>
                </p:oleObj>
              </mc:Choice>
              <mc:Fallback>
                <p:oleObj name="Equation" r:id="rId3" imgW="2450880" imgH="355320" progId="Equation.DSMT4">
                  <p:embed/>
                  <p:pic>
                    <p:nvPicPr>
                      <p:cNvPr id="0" name=""/>
                      <p:cNvPicPr/>
                      <p:nvPr/>
                    </p:nvPicPr>
                    <p:blipFill>
                      <a:blip r:embed="rId4"/>
                      <a:stretch>
                        <a:fillRect/>
                      </a:stretch>
                    </p:blipFill>
                    <p:spPr>
                      <a:xfrm>
                        <a:off x="933450" y="2641960"/>
                        <a:ext cx="2451100" cy="355600"/>
                      </a:xfrm>
                      <a:prstGeom prst="rect">
                        <a:avLst/>
                      </a:prstGeom>
                    </p:spPr>
                  </p:pic>
                </p:oleObj>
              </mc:Fallback>
            </mc:AlternateContent>
          </a:graphicData>
        </a:graphic>
      </p:graphicFrame>
      <p:sp>
        <p:nvSpPr>
          <p:cNvPr id="5" name="Content Placeholder 4"/>
          <p:cNvSpPr>
            <a:spLocks noGrp="1"/>
          </p:cNvSpPr>
          <p:nvPr>
            <p:ph type="body" idx="2"/>
          </p:nvPr>
        </p:nvSpPr>
        <p:spPr>
          <a:xfrm>
            <a:off x="3562350" y="2619376"/>
            <a:ext cx="5124449" cy="338548"/>
          </a:xfrm>
        </p:spPr>
        <p:txBody>
          <a:bodyPr/>
          <a:lstStyle/>
          <a:p>
            <a:pPr marL="0" indent="0">
              <a:spcBef>
                <a:spcPts val="0"/>
              </a:spcBef>
              <a:buNone/>
            </a:pPr>
            <a:r>
              <a:rPr lang="en-US" sz="2400" dirty="0">
                <a:latin typeface="+mn-lt"/>
              </a:rPr>
              <a:t>Select all the names </a:t>
            </a:r>
            <a:r>
              <a:rPr lang="en-US" sz="2400" dirty="0" smtClean="0">
                <a:latin typeface="+mn-lt"/>
              </a:rPr>
              <a:t>you </a:t>
            </a:r>
            <a:r>
              <a:rPr lang="en-US" sz="2400" dirty="0">
                <a:latin typeface="+mn-lt"/>
              </a:rPr>
              <a:t>wish to </a:t>
            </a:r>
            <a:r>
              <a:rPr lang="en-US" sz="2400" dirty="0" smtClean="0">
                <a:latin typeface="+mn-lt"/>
              </a:rPr>
              <a:t>use</a:t>
            </a:r>
            <a:endParaRPr lang="en-US" sz="2400" dirty="0">
              <a:latin typeface="+mn-lt"/>
            </a:endParaRPr>
          </a:p>
        </p:txBody>
      </p:sp>
      <p:sp>
        <p:nvSpPr>
          <p:cNvPr id="6" name="Content Placeholder 5"/>
          <p:cNvSpPr>
            <a:spLocks noGrp="1"/>
          </p:cNvSpPr>
          <p:nvPr>
            <p:ph type="body" idx="3"/>
          </p:nvPr>
        </p:nvSpPr>
        <p:spPr>
          <a:xfrm>
            <a:off x="933450" y="3124862"/>
            <a:ext cx="6848475" cy="366493"/>
          </a:xfrm>
        </p:spPr>
        <p:txBody>
          <a:bodyPr/>
          <a:lstStyle/>
          <a:p>
            <a:pPr marL="0" indent="0">
              <a:spcBef>
                <a:spcPts val="0"/>
              </a:spcBef>
              <a:buNone/>
            </a:pPr>
            <a:r>
              <a:rPr lang="en-US" sz="2400" dirty="0" smtClean="0">
                <a:latin typeface="+mn-lt"/>
              </a:rPr>
              <a:t>and </a:t>
            </a:r>
            <a:r>
              <a:rPr lang="en-US" sz="2400" dirty="0">
                <a:latin typeface="+mn-lt"/>
              </a:rPr>
              <a:t>click OK. In the figure, the </a:t>
            </a:r>
            <a:r>
              <a:rPr lang="en-US" sz="2400" dirty="0" smtClean="0">
                <a:latin typeface="+mn-lt"/>
              </a:rPr>
              <a:t>original </a:t>
            </a:r>
            <a:r>
              <a:rPr lang="en-US" sz="2400" dirty="0">
                <a:latin typeface="+mn-lt"/>
              </a:rPr>
              <a:t>formula for </a:t>
            </a:r>
          </a:p>
        </p:txBody>
      </p:sp>
      <p:sp>
        <p:nvSpPr>
          <p:cNvPr id="7" name="Content Placeholder 6"/>
          <p:cNvSpPr>
            <a:spLocks noGrp="1"/>
          </p:cNvSpPr>
          <p:nvPr>
            <p:ph type="body" idx="4"/>
          </p:nvPr>
        </p:nvSpPr>
        <p:spPr>
          <a:xfrm>
            <a:off x="933451" y="3602422"/>
            <a:ext cx="590549" cy="350453"/>
          </a:xfrm>
        </p:spPr>
        <p:txBody>
          <a:bodyPr/>
          <a:lstStyle/>
          <a:p>
            <a:pPr marL="0" indent="0">
              <a:spcBef>
                <a:spcPts val="0"/>
              </a:spcBef>
              <a:buNone/>
            </a:pPr>
            <a:r>
              <a:rPr lang="en-US" sz="2400" dirty="0" smtClean="0">
                <a:latin typeface="+mn-lt"/>
              </a:rPr>
              <a:t>cell</a:t>
            </a:r>
            <a:endParaRPr lang="en-US" sz="2400" dirty="0">
              <a:latin typeface="+mn-lt"/>
            </a:endParaRPr>
          </a:p>
        </p:txBody>
      </p:sp>
      <p:graphicFrame>
        <p:nvGraphicFramePr>
          <p:cNvPr id="9" name="Object 8" descr="B 7 left parenthesis = B 3 + B 4 times B 5 right parenthesis"/>
          <p:cNvGraphicFramePr>
            <a:graphicFrameLocks noChangeAspect="1"/>
          </p:cNvGraphicFramePr>
          <p:nvPr>
            <p:extLst>
              <p:ext uri="{D42A27DB-BD31-4B8C-83A1-F6EECF244321}">
                <p14:modId xmlns:p14="http://schemas.microsoft.com/office/powerpoint/2010/main" val="162843885"/>
              </p:ext>
            </p:extLst>
          </p:nvPr>
        </p:nvGraphicFramePr>
        <p:xfrm>
          <a:off x="1576532" y="3658293"/>
          <a:ext cx="1985818" cy="311727"/>
        </p:xfrm>
        <a:graphic>
          <a:graphicData uri="http://schemas.openxmlformats.org/presentationml/2006/ole">
            <mc:AlternateContent xmlns:mc="http://schemas.openxmlformats.org/markup-compatibility/2006">
              <mc:Choice xmlns:v="urn:schemas-microsoft-com:vml" Requires="v">
                <p:oleObj spid="_x0000_s11441" name="Equation" r:id="rId5" imgW="2184120" imgH="342720" progId="Equation.DSMT4">
                  <p:embed/>
                </p:oleObj>
              </mc:Choice>
              <mc:Fallback>
                <p:oleObj name="Equation" r:id="rId5" imgW="2184120" imgH="342720" progId="Equation.DSMT4">
                  <p:embed/>
                  <p:pic>
                    <p:nvPicPr>
                      <p:cNvPr id="0" name=""/>
                      <p:cNvPicPr/>
                      <p:nvPr/>
                    </p:nvPicPr>
                    <p:blipFill>
                      <a:blip r:embed="rId6"/>
                      <a:stretch>
                        <a:fillRect/>
                      </a:stretch>
                    </p:blipFill>
                    <p:spPr>
                      <a:xfrm>
                        <a:off x="1576532" y="3658293"/>
                        <a:ext cx="1985818" cy="311727"/>
                      </a:xfrm>
                      <a:prstGeom prst="rect">
                        <a:avLst/>
                      </a:prstGeom>
                    </p:spPr>
                  </p:pic>
                </p:oleObj>
              </mc:Fallback>
            </mc:AlternateContent>
          </a:graphicData>
        </a:graphic>
      </p:graphicFrame>
      <p:sp>
        <p:nvSpPr>
          <p:cNvPr id="8" name="Content Placeholder 7"/>
          <p:cNvSpPr>
            <a:spLocks noGrp="1"/>
          </p:cNvSpPr>
          <p:nvPr>
            <p:ph type="body" idx="5"/>
          </p:nvPr>
        </p:nvSpPr>
        <p:spPr>
          <a:xfrm>
            <a:off x="3614882" y="3602422"/>
            <a:ext cx="3414856" cy="361686"/>
          </a:xfrm>
        </p:spPr>
        <p:txBody>
          <a:bodyPr/>
          <a:lstStyle/>
          <a:p>
            <a:pPr marL="0" indent="0">
              <a:spcBef>
                <a:spcPts val="0"/>
              </a:spcBef>
              <a:buNone/>
            </a:pPr>
            <a:r>
              <a:rPr lang="en-US" sz="2400" dirty="0">
                <a:latin typeface="+mn-lt"/>
              </a:rPr>
              <a:t>now displays the names.</a:t>
            </a:r>
          </a:p>
        </p:txBody>
      </p:sp>
      <p:pic>
        <p:nvPicPr>
          <p:cNvPr id="10" name="Picture 9" descr="A spreadsheet titled, total cost model. The information displayed on the spreadsheet are as follows. Fixed cost, F, $50,000. Unit variable cost, V, $125. Quantity produced, Q, 1500. Total cost, $237,500. "/>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392" y="4207479"/>
            <a:ext cx="7443216" cy="1938528"/>
          </a:xfrm>
          <a:prstGeom prst="rect">
            <a:avLst/>
          </a:prstGeom>
        </p:spPr>
      </p:pic>
    </p:spTree>
    <p:extLst>
      <p:ext uri="{BB962C8B-B14F-4D97-AF65-F5344CB8AC3E}">
        <p14:creationId xmlns:p14="http://schemas.microsoft.com/office/powerpoint/2010/main" val="1690085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mj-lt"/>
              </a:rPr>
              <a:t>VALUE Function</a:t>
            </a:r>
          </a:p>
        </p:txBody>
      </p:sp>
      <p:sp>
        <p:nvSpPr>
          <p:cNvPr id="5" name="Content Placeholder 4"/>
          <p:cNvSpPr>
            <a:spLocks noGrp="1"/>
          </p:cNvSpPr>
          <p:nvPr>
            <p:ph type="body" idx="1"/>
          </p:nvPr>
        </p:nvSpPr>
        <p:spPr>
          <a:xfrm>
            <a:off x="457200" y="1600200"/>
            <a:ext cx="8229600" cy="1409699"/>
          </a:xfrm>
        </p:spPr>
        <p:txBody>
          <a:bodyPr/>
          <a:lstStyle/>
          <a:p>
            <a:pPr marL="256032" lvl="0" indent="-256032"/>
            <a:r>
              <a:rPr lang="en-US" sz="2600" dirty="0">
                <a:solidFill>
                  <a:srgbClr val="000000"/>
                </a:solidFill>
                <a:latin typeface="+mn-lt"/>
              </a:rPr>
              <a:t>It’s not unusual to download data from the Web that looks numerical but is actually expressed as text; this is often true of data from U.S. government Web sites</a:t>
            </a:r>
            <a:r>
              <a:rPr lang="en-US" sz="2600" dirty="0" smtClean="0">
                <a:solidFill>
                  <a:srgbClr val="000000"/>
                </a:solidFill>
                <a:latin typeface="+mn-lt"/>
              </a:rPr>
              <a:t>.</a:t>
            </a:r>
            <a:endParaRPr lang="en-US" sz="2600" dirty="0">
              <a:latin typeface="+mn-lt"/>
            </a:endParaRPr>
          </a:p>
        </p:txBody>
      </p:sp>
      <p:sp>
        <p:nvSpPr>
          <p:cNvPr id="6" name="Content Placeholder 5"/>
          <p:cNvSpPr>
            <a:spLocks noGrp="1"/>
          </p:cNvSpPr>
          <p:nvPr>
            <p:ph type="body" idx="2"/>
          </p:nvPr>
        </p:nvSpPr>
        <p:spPr>
          <a:xfrm>
            <a:off x="457201" y="3087561"/>
            <a:ext cx="342900" cy="646239"/>
          </a:xfrm>
        </p:spPr>
        <p:txBody>
          <a:bodyPr/>
          <a:lstStyle/>
          <a:p>
            <a:r>
              <a:rPr lang="en-US" sz="2600" dirty="0" smtClean="0">
                <a:latin typeface="+mn-lt"/>
              </a:rPr>
              <a:t>  </a:t>
            </a:r>
            <a:endParaRPr lang="en-US" sz="2600" dirty="0">
              <a:latin typeface="+mn-lt"/>
            </a:endParaRPr>
          </a:p>
        </p:txBody>
      </p:sp>
      <p:graphicFrame>
        <p:nvGraphicFramePr>
          <p:cNvPr id="8" name="Object 7" descr="VALUE left parenthesis text right parenthesis"/>
          <p:cNvGraphicFramePr>
            <a:graphicFrameLocks noChangeAspect="1"/>
          </p:cNvGraphicFramePr>
          <p:nvPr>
            <p:extLst>
              <p:ext uri="{D42A27DB-BD31-4B8C-83A1-F6EECF244321}">
                <p14:modId xmlns:p14="http://schemas.microsoft.com/office/powerpoint/2010/main" val="4268030252"/>
              </p:ext>
            </p:extLst>
          </p:nvPr>
        </p:nvGraphicFramePr>
        <p:xfrm>
          <a:off x="885825" y="3327400"/>
          <a:ext cx="1765300" cy="406400"/>
        </p:xfrm>
        <a:graphic>
          <a:graphicData uri="http://schemas.openxmlformats.org/presentationml/2006/ole">
            <mc:AlternateContent xmlns:mc="http://schemas.openxmlformats.org/markup-compatibility/2006">
              <mc:Choice xmlns:v="urn:schemas-microsoft-com:vml" Requires="v">
                <p:oleObj spid="_x0000_s12368" name="Equation" r:id="rId3" imgW="1765080" imgH="406080" progId="Equation.DSMT4">
                  <p:embed/>
                </p:oleObj>
              </mc:Choice>
              <mc:Fallback>
                <p:oleObj name="Equation" r:id="rId3" imgW="1765080" imgH="406080" progId="Equation.DSMT4">
                  <p:embed/>
                  <p:pic>
                    <p:nvPicPr>
                      <p:cNvPr id="0" name=""/>
                      <p:cNvPicPr/>
                      <p:nvPr/>
                    </p:nvPicPr>
                    <p:blipFill>
                      <a:blip r:embed="rId4"/>
                      <a:stretch>
                        <a:fillRect/>
                      </a:stretch>
                    </p:blipFill>
                    <p:spPr>
                      <a:xfrm>
                        <a:off x="885825" y="3327400"/>
                        <a:ext cx="1765300" cy="406400"/>
                      </a:xfrm>
                      <a:prstGeom prst="rect">
                        <a:avLst/>
                      </a:prstGeom>
                    </p:spPr>
                  </p:pic>
                </p:oleObj>
              </mc:Fallback>
            </mc:AlternateContent>
          </a:graphicData>
        </a:graphic>
      </p:graphicFrame>
      <p:sp>
        <p:nvSpPr>
          <p:cNvPr id="7" name="Content Placeholder 6"/>
          <p:cNvSpPr>
            <a:spLocks noGrp="1"/>
          </p:cNvSpPr>
          <p:nvPr>
            <p:ph type="body" idx="3"/>
          </p:nvPr>
        </p:nvSpPr>
        <p:spPr>
          <a:xfrm>
            <a:off x="2809875" y="3297447"/>
            <a:ext cx="5876925" cy="485775"/>
          </a:xfrm>
        </p:spPr>
        <p:txBody>
          <a:bodyPr/>
          <a:lstStyle/>
          <a:p>
            <a:pPr marL="0" indent="0">
              <a:spcBef>
                <a:spcPts val="0"/>
              </a:spcBef>
              <a:buNone/>
            </a:pPr>
            <a:r>
              <a:rPr lang="en-US" sz="2600" dirty="0">
                <a:latin typeface="+mn-lt"/>
              </a:rPr>
              <a:t>converts text data to numerical values. </a:t>
            </a:r>
          </a:p>
        </p:txBody>
      </p:sp>
    </p:spTree>
    <p:extLst>
      <p:ext uri="{BB962C8B-B14F-4D97-AF65-F5344CB8AC3E}">
        <p14:creationId xmlns:p14="http://schemas.microsoft.com/office/powerpoint/2010/main" val="227289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Paste Special</a:t>
            </a:r>
            <a:endParaRPr lang="en-US" dirty="0">
              <a:latin typeface="+mj-lt"/>
            </a:endParaRPr>
          </a:p>
        </p:txBody>
      </p:sp>
      <p:sp>
        <p:nvSpPr>
          <p:cNvPr id="3" name="Content Placeholder 2"/>
          <p:cNvSpPr>
            <a:spLocks noGrp="1"/>
          </p:cNvSpPr>
          <p:nvPr>
            <p:ph type="body" idx="1"/>
          </p:nvPr>
        </p:nvSpPr>
        <p:spPr>
          <a:xfrm>
            <a:off x="457200" y="1562101"/>
            <a:ext cx="4668473" cy="4438650"/>
          </a:xfrm>
        </p:spPr>
        <p:txBody>
          <a:bodyPr/>
          <a:lstStyle/>
          <a:p>
            <a:pPr marL="256032" indent="-256032">
              <a:buSzPct val="100000"/>
            </a:pPr>
            <a:r>
              <a:rPr lang="en-US" sz="2400" dirty="0" smtClean="0">
                <a:latin typeface="+mn-lt"/>
              </a:rPr>
              <a:t>Copy </a:t>
            </a:r>
            <a:r>
              <a:rPr lang="en-US" sz="2400" dirty="0">
                <a:latin typeface="+mn-lt"/>
              </a:rPr>
              <a:t>the range of cells of interest and click on </a:t>
            </a:r>
            <a:r>
              <a:rPr lang="en-US" sz="2400" dirty="0" smtClean="0">
                <a:latin typeface="+mn-lt"/>
              </a:rPr>
              <a:t>the cell </a:t>
            </a:r>
            <a:r>
              <a:rPr lang="en-US" sz="2400" dirty="0">
                <a:latin typeface="+mn-lt"/>
              </a:rPr>
              <a:t>where you want to paste the results</a:t>
            </a:r>
            <a:r>
              <a:rPr lang="en-US" sz="2400" dirty="0" smtClean="0">
                <a:latin typeface="+mn-lt"/>
              </a:rPr>
              <a:t>. Examples:</a:t>
            </a:r>
            <a:endParaRPr lang="en-US" sz="2400" dirty="0">
              <a:latin typeface="+mn-lt"/>
            </a:endParaRPr>
          </a:p>
          <a:p>
            <a:pPr marL="740664" lvl="1" indent="-283464">
              <a:buSzPct val="100000"/>
            </a:pPr>
            <a:r>
              <a:rPr lang="en-US" sz="2400" dirty="0" smtClean="0">
                <a:latin typeface="+mn-lt"/>
              </a:rPr>
              <a:t>To </a:t>
            </a:r>
            <a:r>
              <a:rPr lang="en-US" sz="2400" dirty="0">
                <a:latin typeface="+mn-lt"/>
              </a:rPr>
              <a:t>paste only the values in cells (not the formulas), select </a:t>
            </a:r>
            <a:r>
              <a:rPr lang="en-US" sz="2400" dirty="0" smtClean="0">
                <a:latin typeface="+mn-lt"/>
              </a:rPr>
              <a:t>Values </a:t>
            </a:r>
            <a:r>
              <a:rPr lang="en-US" sz="2400" dirty="0">
                <a:latin typeface="+mn-lt"/>
              </a:rPr>
              <a:t>and then click OK.</a:t>
            </a:r>
          </a:p>
          <a:p>
            <a:pPr marL="740664" lvl="1" indent="-283464">
              <a:buSzPct val="100000"/>
            </a:pPr>
            <a:r>
              <a:rPr lang="en-US" sz="2400" dirty="0" smtClean="0">
                <a:latin typeface="+mn-lt"/>
              </a:rPr>
              <a:t>To </a:t>
            </a:r>
            <a:r>
              <a:rPr lang="en-US" sz="2400" dirty="0">
                <a:latin typeface="+mn-lt"/>
              </a:rPr>
              <a:t>transpose data in columns to rows and vice versa, </a:t>
            </a:r>
            <a:r>
              <a:rPr lang="en-US" sz="2400" dirty="0" smtClean="0">
                <a:latin typeface="+mn-lt"/>
              </a:rPr>
              <a:t>use Transpose.</a:t>
            </a:r>
            <a:endParaRPr lang="en-US" sz="2400" dirty="0">
              <a:latin typeface="+mn-lt"/>
            </a:endParaRPr>
          </a:p>
        </p:txBody>
      </p:sp>
      <p:pic>
        <p:nvPicPr>
          <p:cNvPr id="5" name="Picture 4" descr="A dialog box titled, paste special. The paste function has the following options. All, formulas, values, formats, comments, and validation. The option titled, all, is selected. This option has the following option attributes. They are, all using source theme, all except borders, column widths, formulas and number formats, values and number formats, and all merging conditional formats. Likewise, the operation function has the following options. None, add, subtract, multiply, and divide. Below are two more options. They are, skip blanks and transpose. The following buttons are found at the bottom. Paste link, OK, and cancel.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109" y="1770777"/>
            <a:ext cx="3192087" cy="3048000"/>
          </a:xfrm>
          <a:prstGeom prst="rect">
            <a:avLst/>
          </a:prstGeom>
        </p:spPr>
      </p:pic>
    </p:spTree>
    <p:extLst>
      <p:ext uri="{BB962C8B-B14F-4D97-AF65-F5344CB8AC3E}">
        <p14:creationId xmlns:p14="http://schemas.microsoft.com/office/powerpoint/2010/main" val="245023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Example A1.8: Currency Conversion</a:t>
            </a:r>
            <a:endParaRPr lang="en-US" dirty="0">
              <a:latin typeface="+mj-lt"/>
            </a:endParaRPr>
          </a:p>
        </p:txBody>
      </p:sp>
      <p:sp>
        <p:nvSpPr>
          <p:cNvPr id="3" name="Content Placeholder 2"/>
          <p:cNvSpPr>
            <a:spLocks noGrp="1"/>
          </p:cNvSpPr>
          <p:nvPr>
            <p:ph type="body" idx="1"/>
          </p:nvPr>
        </p:nvSpPr>
        <p:spPr>
          <a:xfrm>
            <a:off x="457200" y="1600200"/>
            <a:ext cx="4752363" cy="3895725"/>
          </a:xfrm>
        </p:spPr>
        <p:txBody>
          <a:bodyPr/>
          <a:lstStyle/>
          <a:p>
            <a:pPr marL="256032" indent="-256032">
              <a:buSzPct val="100000"/>
            </a:pPr>
            <a:r>
              <a:rPr lang="en-US" sz="2600" dirty="0">
                <a:latin typeface="+mn-lt"/>
              </a:rPr>
              <a:t>Assume that </a:t>
            </a:r>
            <a:r>
              <a:rPr lang="en-US" sz="2600" dirty="0" smtClean="0">
                <a:latin typeface="+mn-lt"/>
              </a:rPr>
              <a:t>1 </a:t>
            </a:r>
            <a:r>
              <a:rPr lang="en-US" sz="2600" dirty="0">
                <a:latin typeface="+mn-lt"/>
              </a:rPr>
              <a:t>euro = $1.117. To convert </a:t>
            </a:r>
            <a:r>
              <a:rPr lang="en-US" sz="2600" dirty="0" smtClean="0">
                <a:latin typeface="+mn-lt"/>
              </a:rPr>
              <a:t>euros into </a:t>
            </a:r>
            <a:r>
              <a:rPr lang="en-US" sz="2600" dirty="0">
                <a:latin typeface="+mn-lt"/>
              </a:rPr>
              <a:t>U.S. dollars</a:t>
            </a:r>
            <a:r>
              <a:rPr lang="en-US" sz="2600" dirty="0" smtClean="0">
                <a:latin typeface="+mn-lt"/>
              </a:rPr>
              <a:t>, first </a:t>
            </a:r>
            <a:r>
              <a:rPr lang="en-US" sz="2600" dirty="0">
                <a:latin typeface="+mn-lt"/>
              </a:rPr>
              <a:t>copy the data to column </a:t>
            </a:r>
            <a:r>
              <a:rPr lang="en-US" sz="2600" dirty="0" smtClean="0">
                <a:latin typeface="+mn-lt"/>
              </a:rPr>
              <a:t>C. </a:t>
            </a:r>
            <a:r>
              <a:rPr lang="en-US" sz="2600" dirty="0">
                <a:latin typeface="+mn-lt"/>
              </a:rPr>
              <a:t>Select cell C3 </a:t>
            </a:r>
            <a:r>
              <a:rPr lang="en-US" sz="2600" dirty="0" smtClean="0">
                <a:latin typeface="+mn-lt"/>
              </a:rPr>
              <a:t>corresponding to </a:t>
            </a:r>
            <a:r>
              <a:rPr lang="en-US" sz="2600" dirty="0">
                <a:latin typeface="+mn-lt"/>
              </a:rPr>
              <a:t>the conversion factor. Next, select the range of data </a:t>
            </a:r>
            <a:r>
              <a:rPr lang="en-US" sz="2600" dirty="0" smtClean="0">
                <a:latin typeface="+mn-lt"/>
              </a:rPr>
              <a:t>in column </a:t>
            </a:r>
            <a:r>
              <a:rPr lang="en-US" sz="2600" dirty="0">
                <a:latin typeface="+mn-lt"/>
              </a:rPr>
              <a:t>C and open the Paste Special dialog. Select </a:t>
            </a:r>
            <a:r>
              <a:rPr lang="en-US" sz="2600" dirty="0" smtClean="0">
                <a:latin typeface="+mn-lt"/>
              </a:rPr>
              <a:t>Multiply.</a:t>
            </a:r>
            <a:endParaRPr lang="en-US" sz="2600" dirty="0">
              <a:latin typeface="+mn-lt"/>
            </a:endParaRPr>
          </a:p>
        </p:txBody>
      </p:sp>
      <p:pic>
        <p:nvPicPr>
          <p:cNvPr id="5" name="Picture 4" descr="A spreadsheet titled, European sales. The information displayed on the spreadsheet are as follows. Euro dollar conversion factor, 1.117. The spreadsheet has a table with the following column headings from left to right. Month, sales in Euros, sales in dollars. Row 1. January, 24,169.00 euros, $24,996.77. Row 2. February, 30,472.00 euros, $34,037.22. Row 3. March, 29,547.00 euros, $33,004.00. Row 4. April, 25,695.00 euros, $28,701.32. Row 5. May, 27,580.00 euros, $30,806.86. Row 6. June, 27,963.00 euros, $31,234.67. Row 7. July, 29,647.00 euros, $33,115.70. Row 8. August, 32,513.00 euros, $36,317.02. Row 9. September, 35,176.00 euros, $39,291.59. Row 10. October, 31,468.00 euros, $35,149.76. Row 11. November, 30,274.00 euros, $33,816.06. Row 12. December, 27,486.00 euros, $30,701.86.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276" y="2049395"/>
            <a:ext cx="2821289" cy="2952277"/>
          </a:xfrm>
          <a:prstGeom prst="rect">
            <a:avLst/>
          </a:prstGeom>
        </p:spPr>
      </p:pic>
    </p:spTree>
    <p:extLst>
      <p:ext uri="{BB962C8B-B14F-4D97-AF65-F5344CB8AC3E}">
        <p14:creationId xmlns:p14="http://schemas.microsoft.com/office/powerpoint/2010/main" val="63677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Concatenation</a:t>
            </a:r>
          </a:p>
        </p:txBody>
      </p:sp>
      <p:sp>
        <p:nvSpPr>
          <p:cNvPr id="4" name="Content Placeholder 3"/>
          <p:cNvSpPr>
            <a:spLocks noGrp="1"/>
          </p:cNvSpPr>
          <p:nvPr>
            <p:ph type="body" idx="1"/>
          </p:nvPr>
        </p:nvSpPr>
        <p:spPr>
          <a:xfrm>
            <a:off x="457200" y="1600201"/>
            <a:ext cx="8229600" cy="1682242"/>
          </a:xfrm>
        </p:spPr>
        <p:txBody>
          <a:bodyPr/>
          <a:lstStyle/>
          <a:p>
            <a:pPr>
              <a:buSzPct val="100000"/>
            </a:pPr>
            <a:r>
              <a:rPr lang="en-US" sz="2400" dirty="0">
                <a:latin typeface="+mn-lt"/>
              </a:rPr>
              <a:t>To concatenate means to join. In many applications, you might wish to take text data that are in different columns and join them together (for example, first and last names). The Excel function</a:t>
            </a:r>
          </a:p>
        </p:txBody>
      </p:sp>
      <p:graphicFrame>
        <p:nvGraphicFramePr>
          <p:cNvPr id="11" name="Object 10" descr="CONCATENATE left parenthesis text 1 comma text 2 comma ellipsis comma text 30 right parenthesis can be"/>
          <p:cNvGraphicFramePr>
            <a:graphicFrameLocks noChangeAspect="1"/>
          </p:cNvGraphicFramePr>
          <p:nvPr>
            <p:extLst>
              <p:ext uri="{D42A27DB-BD31-4B8C-83A1-F6EECF244321}">
                <p14:modId xmlns:p14="http://schemas.microsoft.com/office/powerpoint/2010/main" val="396184305"/>
              </p:ext>
            </p:extLst>
          </p:nvPr>
        </p:nvGraphicFramePr>
        <p:xfrm>
          <a:off x="889000" y="3393518"/>
          <a:ext cx="5876925" cy="311150"/>
        </p:xfrm>
        <a:graphic>
          <a:graphicData uri="http://schemas.openxmlformats.org/presentationml/2006/ole">
            <mc:AlternateContent xmlns:mc="http://schemas.openxmlformats.org/markup-compatibility/2006">
              <mc:Choice xmlns:v="urn:schemas-microsoft-com:vml" Requires="v">
                <p:oleObj spid="_x0000_s13448" name="Equation" r:id="rId3" imgW="6464160" imgH="342720" progId="Equation.DSMT4">
                  <p:embed/>
                </p:oleObj>
              </mc:Choice>
              <mc:Fallback>
                <p:oleObj name="Equation" r:id="rId3" imgW="6464160" imgH="342720" progId="Equation.DSMT4">
                  <p:embed/>
                  <p:pic>
                    <p:nvPicPr>
                      <p:cNvPr id="0" name=""/>
                      <p:cNvPicPr/>
                      <p:nvPr/>
                    </p:nvPicPr>
                    <p:blipFill>
                      <a:blip r:embed="rId4"/>
                      <a:stretch>
                        <a:fillRect/>
                      </a:stretch>
                    </p:blipFill>
                    <p:spPr>
                      <a:xfrm>
                        <a:off x="889000" y="3393518"/>
                        <a:ext cx="5876925" cy="311150"/>
                      </a:xfrm>
                      <a:prstGeom prst="rect">
                        <a:avLst/>
                      </a:prstGeom>
                    </p:spPr>
                  </p:pic>
                </p:oleObj>
              </mc:Fallback>
            </mc:AlternateContent>
          </a:graphicData>
        </a:graphic>
      </p:graphicFrame>
      <p:sp>
        <p:nvSpPr>
          <p:cNvPr id="5" name="Content Placeholder 4"/>
          <p:cNvSpPr>
            <a:spLocks noGrp="1"/>
          </p:cNvSpPr>
          <p:nvPr>
            <p:ph type="body" idx="2"/>
          </p:nvPr>
        </p:nvSpPr>
        <p:spPr>
          <a:xfrm>
            <a:off x="889000" y="3797675"/>
            <a:ext cx="7822740" cy="411019"/>
          </a:xfrm>
        </p:spPr>
        <p:txBody>
          <a:bodyPr/>
          <a:lstStyle/>
          <a:p>
            <a:pPr marL="0" indent="0">
              <a:spcBef>
                <a:spcPts val="0"/>
              </a:spcBef>
              <a:buNone/>
            </a:pPr>
            <a:r>
              <a:rPr lang="en-US" sz="2400" dirty="0">
                <a:latin typeface="+mn-lt"/>
              </a:rPr>
              <a:t>used to join up to 30 text strings into a single string</a:t>
            </a:r>
            <a:r>
              <a:rPr lang="en-US" sz="2400" dirty="0" smtClean="0">
                <a:latin typeface="+mn-lt"/>
              </a:rPr>
              <a:t>.</a:t>
            </a:r>
            <a:endParaRPr lang="en-US" sz="2400" dirty="0">
              <a:latin typeface="+mn-lt"/>
            </a:endParaRPr>
          </a:p>
        </p:txBody>
      </p:sp>
      <p:sp>
        <p:nvSpPr>
          <p:cNvPr id="6" name="Content Placeholder 5"/>
          <p:cNvSpPr>
            <a:spLocks noGrp="1"/>
          </p:cNvSpPr>
          <p:nvPr>
            <p:ph type="body" idx="3"/>
          </p:nvPr>
        </p:nvSpPr>
        <p:spPr>
          <a:xfrm>
            <a:off x="475129" y="4301701"/>
            <a:ext cx="8229600" cy="822306"/>
          </a:xfrm>
        </p:spPr>
        <p:txBody>
          <a:bodyPr/>
          <a:lstStyle/>
          <a:p>
            <a:pPr marL="740664" indent="-283464">
              <a:spcBef>
                <a:spcPts val="600"/>
              </a:spcBef>
              <a:buSzPct val="100000"/>
              <a:buFont typeface="Arial" panose="020B0604020202020204" pitchFamily="34" charset="0"/>
              <a:buChar char="–"/>
            </a:pPr>
            <a:r>
              <a:rPr lang="en-US" sz="2400" dirty="0">
                <a:solidFill>
                  <a:srgbClr val="000000"/>
                </a:solidFill>
                <a:latin typeface="+mn-lt"/>
              </a:rPr>
              <a:t>Suppose that cell A1 contains the last name Smith, and cell B1 contains the first name John. Then</a:t>
            </a:r>
            <a:endParaRPr lang="en-US" dirty="0">
              <a:latin typeface="+mn-lt"/>
            </a:endParaRPr>
          </a:p>
        </p:txBody>
      </p:sp>
      <p:graphicFrame>
        <p:nvGraphicFramePr>
          <p:cNvPr id="12" name="Object 11" descr="CONCATENATE left parenthesis B 1 comma double quote space double quote comma A 1 right parenthesis"/>
          <p:cNvGraphicFramePr>
            <a:graphicFrameLocks noChangeAspect="1"/>
          </p:cNvGraphicFramePr>
          <p:nvPr>
            <p:extLst>
              <p:ext uri="{D42A27DB-BD31-4B8C-83A1-F6EECF244321}">
                <p14:modId xmlns:p14="http://schemas.microsoft.com/office/powerpoint/2010/main" val="916177152"/>
              </p:ext>
            </p:extLst>
          </p:nvPr>
        </p:nvGraphicFramePr>
        <p:xfrm>
          <a:off x="1143000" y="5245786"/>
          <a:ext cx="3429000" cy="311727"/>
        </p:xfrm>
        <a:graphic>
          <a:graphicData uri="http://schemas.openxmlformats.org/presentationml/2006/ole">
            <mc:AlternateContent xmlns:mc="http://schemas.openxmlformats.org/markup-compatibility/2006">
              <mc:Choice xmlns:v="urn:schemas-microsoft-com:vml" Requires="v">
                <p:oleObj spid="_x0000_s13449" name="Equation" r:id="rId5" imgW="3771720" imgH="342720" progId="Equation.DSMT4">
                  <p:embed/>
                </p:oleObj>
              </mc:Choice>
              <mc:Fallback>
                <p:oleObj name="Equation" r:id="rId5" imgW="3771720" imgH="342720" progId="Equation.DSMT4">
                  <p:embed/>
                  <p:pic>
                    <p:nvPicPr>
                      <p:cNvPr id="0" name=""/>
                      <p:cNvPicPr/>
                      <p:nvPr/>
                    </p:nvPicPr>
                    <p:blipFill>
                      <a:blip r:embed="rId6"/>
                      <a:stretch>
                        <a:fillRect/>
                      </a:stretch>
                    </p:blipFill>
                    <p:spPr>
                      <a:xfrm>
                        <a:off x="1143000" y="5245786"/>
                        <a:ext cx="3429000" cy="311727"/>
                      </a:xfrm>
                      <a:prstGeom prst="rect">
                        <a:avLst/>
                      </a:prstGeom>
                    </p:spPr>
                  </p:pic>
                </p:oleObj>
              </mc:Fallback>
            </mc:AlternateContent>
          </a:graphicData>
        </a:graphic>
      </p:graphicFrame>
      <p:sp>
        <p:nvSpPr>
          <p:cNvPr id="7" name="Content Placeholder 6"/>
          <p:cNvSpPr>
            <a:spLocks noGrp="1"/>
          </p:cNvSpPr>
          <p:nvPr>
            <p:ph type="body" idx="4"/>
          </p:nvPr>
        </p:nvSpPr>
        <p:spPr>
          <a:xfrm>
            <a:off x="4724400" y="5183549"/>
            <a:ext cx="2819400" cy="409031"/>
          </a:xfrm>
        </p:spPr>
        <p:txBody>
          <a:bodyPr/>
          <a:lstStyle/>
          <a:p>
            <a:pPr marL="0" indent="0">
              <a:spcBef>
                <a:spcPts val="0"/>
              </a:spcBef>
              <a:buNone/>
            </a:pPr>
            <a:r>
              <a:rPr lang="en-US" sz="2400" dirty="0">
                <a:latin typeface="+mn-lt"/>
              </a:rPr>
              <a:t>will result in the text</a:t>
            </a:r>
          </a:p>
        </p:txBody>
      </p:sp>
      <p:sp>
        <p:nvSpPr>
          <p:cNvPr id="8" name="Content Placeholder 7"/>
          <p:cNvSpPr>
            <a:spLocks noGrp="1"/>
          </p:cNvSpPr>
          <p:nvPr>
            <p:ph type="body" idx="5"/>
          </p:nvPr>
        </p:nvSpPr>
        <p:spPr>
          <a:xfrm>
            <a:off x="1143000" y="5704994"/>
            <a:ext cx="2571750" cy="395924"/>
          </a:xfrm>
        </p:spPr>
        <p:txBody>
          <a:bodyPr/>
          <a:lstStyle/>
          <a:p>
            <a:pPr marL="0" indent="0">
              <a:spcBef>
                <a:spcPts val="0"/>
              </a:spcBef>
              <a:buNone/>
            </a:pPr>
            <a:r>
              <a:rPr lang="en-US" sz="2400" dirty="0">
                <a:latin typeface="+mn-lt"/>
              </a:rPr>
              <a:t>string John Smith</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083083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Error Values</a:t>
            </a:r>
          </a:p>
        </p:txBody>
      </p:sp>
      <p:sp>
        <p:nvSpPr>
          <p:cNvPr id="4" name="Content Placeholder 3"/>
          <p:cNvSpPr>
            <a:spLocks noGrp="1"/>
          </p:cNvSpPr>
          <p:nvPr>
            <p:ph type="body" idx="1"/>
          </p:nvPr>
        </p:nvSpPr>
        <p:spPr>
          <a:xfrm>
            <a:off x="457200" y="1491732"/>
            <a:ext cx="466726" cy="365800"/>
          </a:xfrm>
        </p:spPr>
        <p:txBody>
          <a:bodyPr/>
          <a:lstStyle/>
          <a:p>
            <a:pPr marL="256032" indent="-256032">
              <a:spcBef>
                <a:spcPts val="0"/>
              </a:spcBef>
              <a:buSzPct val="100000"/>
            </a:pPr>
            <a:r>
              <a:rPr lang="en-US" sz="2000" dirty="0" smtClean="0">
                <a:latin typeface="+mn-lt"/>
              </a:rPr>
              <a:t>   </a:t>
            </a:r>
            <a:endParaRPr lang="en-US" sz="2000" dirty="0">
              <a:latin typeface="+mn-lt"/>
            </a:endParaRPr>
          </a:p>
        </p:txBody>
      </p:sp>
      <p:graphicFrame>
        <p:nvGraphicFramePr>
          <p:cNvPr id="22" name="Object 21" descr="hash D I V over 0 factorial"/>
          <p:cNvGraphicFramePr>
            <a:graphicFrameLocks noChangeAspect="1"/>
          </p:cNvGraphicFramePr>
          <p:nvPr>
            <p:extLst>
              <p:ext uri="{D42A27DB-BD31-4B8C-83A1-F6EECF244321}">
                <p14:modId xmlns:p14="http://schemas.microsoft.com/office/powerpoint/2010/main" val="3394141538"/>
              </p:ext>
            </p:extLst>
          </p:nvPr>
        </p:nvGraphicFramePr>
        <p:xfrm>
          <a:off x="819736" y="1598347"/>
          <a:ext cx="871157" cy="241405"/>
        </p:xfrm>
        <a:graphic>
          <a:graphicData uri="http://schemas.openxmlformats.org/presentationml/2006/ole">
            <mc:AlternateContent xmlns:mc="http://schemas.openxmlformats.org/markup-compatibility/2006">
              <mc:Choice xmlns:v="urn:schemas-microsoft-com:vml" Requires="v">
                <p:oleObj spid="_x0000_s17758" name="Equation" r:id="rId3" imgW="1054080" imgH="291960" progId="Equation.DSMT4">
                  <p:embed/>
                </p:oleObj>
              </mc:Choice>
              <mc:Fallback>
                <p:oleObj name="Equation" r:id="rId3" imgW="1054080" imgH="291960" progId="Equation.DSMT4">
                  <p:embed/>
                  <p:pic>
                    <p:nvPicPr>
                      <p:cNvPr id="4" name="Object 3"/>
                      <p:cNvPicPr/>
                      <p:nvPr/>
                    </p:nvPicPr>
                    <p:blipFill>
                      <a:blip r:embed="rId4"/>
                      <a:stretch>
                        <a:fillRect/>
                      </a:stretch>
                    </p:blipFill>
                    <p:spPr>
                      <a:xfrm>
                        <a:off x="819736" y="1598347"/>
                        <a:ext cx="871157" cy="241405"/>
                      </a:xfrm>
                      <a:prstGeom prst="rect">
                        <a:avLst/>
                      </a:prstGeom>
                    </p:spPr>
                  </p:pic>
                </p:oleObj>
              </mc:Fallback>
            </mc:AlternateContent>
          </a:graphicData>
        </a:graphic>
      </p:graphicFrame>
      <p:sp>
        <p:nvSpPr>
          <p:cNvPr id="5" name="Content Placeholder 4"/>
          <p:cNvSpPr>
            <a:spLocks noGrp="1"/>
          </p:cNvSpPr>
          <p:nvPr>
            <p:ph type="body" idx="2"/>
          </p:nvPr>
        </p:nvSpPr>
        <p:spPr>
          <a:xfrm>
            <a:off x="1842248" y="1565270"/>
            <a:ext cx="4293352" cy="375243"/>
          </a:xfrm>
        </p:spPr>
        <p:txBody>
          <a:bodyPr/>
          <a:lstStyle/>
          <a:p>
            <a:pPr marL="0" indent="0">
              <a:spcBef>
                <a:spcPts val="0"/>
              </a:spcBef>
              <a:buNone/>
            </a:pPr>
            <a:r>
              <a:rPr lang="en-US" sz="2000" dirty="0" smtClean="0">
                <a:latin typeface="+mn-lt"/>
              </a:rPr>
              <a:t>-A </a:t>
            </a:r>
            <a:r>
              <a:rPr lang="en-US" sz="2000" dirty="0">
                <a:latin typeface="+mn-lt"/>
              </a:rPr>
              <a:t>formula is trying to divide by zero</a:t>
            </a:r>
            <a:r>
              <a:rPr lang="en-US" sz="2000" dirty="0" smtClean="0">
                <a:latin typeface="+mn-lt"/>
              </a:rPr>
              <a:t>.</a:t>
            </a:r>
            <a:endParaRPr lang="en-US" sz="2000" dirty="0">
              <a:latin typeface="+mn-lt"/>
            </a:endParaRPr>
          </a:p>
        </p:txBody>
      </p:sp>
      <p:sp>
        <p:nvSpPr>
          <p:cNvPr id="6" name="Content Placeholder 5"/>
          <p:cNvSpPr>
            <a:spLocks noGrp="1"/>
          </p:cNvSpPr>
          <p:nvPr>
            <p:ph type="body" idx="3"/>
          </p:nvPr>
        </p:nvSpPr>
        <p:spPr>
          <a:xfrm>
            <a:off x="457200" y="2052839"/>
            <a:ext cx="564356" cy="293081"/>
          </a:xfrm>
        </p:spPr>
        <p:txBody>
          <a:bodyPr/>
          <a:lstStyle/>
          <a:p>
            <a:pPr marL="256032" indent="-256032">
              <a:spcBef>
                <a:spcPts val="0"/>
              </a:spcBef>
              <a:buSzPct val="100000"/>
            </a:pPr>
            <a:r>
              <a:rPr lang="en-US" sz="2000" dirty="0">
                <a:latin typeface="+mn-lt"/>
              </a:rPr>
              <a:t>  </a:t>
            </a:r>
          </a:p>
        </p:txBody>
      </p:sp>
      <p:graphicFrame>
        <p:nvGraphicFramePr>
          <p:cNvPr id="23" name="Object 22" descr="hash N over A"/>
          <p:cNvGraphicFramePr>
            <a:graphicFrameLocks noChangeAspect="1"/>
          </p:cNvGraphicFramePr>
          <p:nvPr>
            <p:extLst>
              <p:ext uri="{D42A27DB-BD31-4B8C-83A1-F6EECF244321}">
                <p14:modId xmlns:p14="http://schemas.microsoft.com/office/powerpoint/2010/main" val="1197027741"/>
              </p:ext>
            </p:extLst>
          </p:nvPr>
        </p:nvGraphicFramePr>
        <p:xfrm>
          <a:off x="851428" y="2102822"/>
          <a:ext cx="608760" cy="230909"/>
        </p:xfrm>
        <a:graphic>
          <a:graphicData uri="http://schemas.openxmlformats.org/presentationml/2006/ole">
            <mc:AlternateContent xmlns:mc="http://schemas.openxmlformats.org/markup-compatibility/2006">
              <mc:Choice xmlns:v="urn:schemas-microsoft-com:vml" Requires="v">
                <p:oleObj spid="_x0000_s17759" name="Equation" r:id="rId5" imgW="736560" imgH="279360" progId="Equation.DSMT4">
                  <p:embed/>
                </p:oleObj>
              </mc:Choice>
              <mc:Fallback>
                <p:oleObj name="Equation" r:id="rId5" imgW="736560" imgH="279360" progId="Equation.DSMT4">
                  <p:embed/>
                  <p:pic>
                    <p:nvPicPr>
                      <p:cNvPr id="5" name="Object 4"/>
                      <p:cNvPicPr/>
                      <p:nvPr/>
                    </p:nvPicPr>
                    <p:blipFill>
                      <a:blip r:embed="rId6"/>
                      <a:stretch>
                        <a:fillRect/>
                      </a:stretch>
                    </p:blipFill>
                    <p:spPr>
                      <a:xfrm>
                        <a:off x="851428" y="2102822"/>
                        <a:ext cx="608760" cy="230909"/>
                      </a:xfrm>
                      <a:prstGeom prst="rect">
                        <a:avLst/>
                      </a:prstGeom>
                    </p:spPr>
                  </p:pic>
                </p:oleObj>
              </mc:Fallback>
            </mc:AlternateContent>
          </a:graphicData>
        </a:graphic>
      </p:graphicFrame>
      <p:sp>
        <p:nvSpPr>
          <p:cNvPr id="7" name="Content Placeholder 6"/>
          <p:cNvSpPr>
            <a:spLocks noGrp="1"/>
          </p:cNvSpPr>
          <p:nvPr>
            <p:ph type="body" idx="4"/>
          </p:nvPr>
        </p:nvSpPr>
        <p:spPr>
          <a:xfrm>
            <a:off x="1542813" y="2073731"/>
            <a:ext cx="6677262" cy="342248"/>
          </a:xfrm>
        </p:spPr>
        <p:txBody>
          <a:bodyPr/>
          <a:lstStyle/>
          <a:p>
            <a:pPr marL="0" indent="0">
              <a:spcBef>
                <a:spcPts val="0"/>
              </a:spcBef>
              <a:buNone/>
            </a:pPr>
            <a:r>
              <a:rPr lang="en-US" sz="2000" dirty="0" smtClean="0">
                <a:latin typeface="+mn-lt"/>
              </a:rPr>
              <a:t>-“</a:t>
            </a:r>
            <a:r>
              <a:rPr lang="en-US" sz="2000" dirty="0">
                <a:latin typeface="+mn-lt"/>
              </a:rPr>
              <a:t>Not available,” meaning that the </a:t>
            </a:r>
            <a:r>
              <a:rPr lang="en-US" sz="2000" dirty="0" smtClean="0">
                <a:latin typeface="+mn-lt"/>
              </a:rPr>
              <a:t>formula </a:t>
            </a:r>
            <a:r>
              <a:rPr lang="en-US" sz="2000" dirty="0">
                <a:latin typeface="+mn-lt"/>
              </a:rPr>
              <a:t>could not return </a:t>
            </a:r>
          </a:p>
        </p:txBody>
      </p:sp>
      <p:sp>
        <p:nvSpPr>
          <p:cNvPr id="8" name="Content Placeholder 7"/>
          <p:cNvSpPr>
            <a:spLocks noGrp="1"/>
          </p:cNvSpPr>
          <p:nvPr>
            <p:ph type="body" idx="5"/>
          </p:nvPr>
        </p:nvSpPr>
        <p:spPr>
          <a:xfrm>
            <a:off x="860812" y="2485465"/>
            <a:ext cx="981436" cy="342496"/>
          </a:xfrm>
        </p:spPr>
        <p:txBody>
          <a:bodyPr/>
          <a:lstStyle/>
          <a:p>
            <a:pPr marL="0" indent="0">
              <a:spcBef>
                <a:spcPts val="0"/>
              </a:spcBef>
              <a:buNone/>
            </a:pPr>
            <a:r>
              <a:rPr lang="en-US" sz="2000" dirty="0" smtClean="0">
                <a:latin typeface="+mn-lt"/>
              </a:rPr>
              <a:t>a </a:t>
            </a:r>
            <a:r>
              <a:rPr lang="en-US" sz="2000" dirty="0">
                <a:latin typeface="+mn-lt"/>
              </a:rPr>
              <a:t>result.</a:t>
            </a:r>
          </a:p>
        </p:txBody>
      </p:sp>
      <p:sp>
        <p:nvSpPr>
          <p:cNvPr id="9" name="Content Placeholder 8"/>
          <p:cNvSpPr>
            <a:spLocks noGrp="1"/>
          </p:cNvSpPr>
          <p:nvPr>
            <p:ph type="body" idx="6"/>
          </p:nvPr>
        </p:nvSpPr>
        <p:spPr>
          <a:xfrm>
            <a:off x="504936" y="2991633"/>
            <a:ext cx="466726" cy="332959"/>
          </a:xfrm>
        </p:spPr>
        <p:txBody>
          <a:bodyPr/>
          <a:lstStyle/>
          <a:p>
            <a:pPr marL="256032" indent="-256032">
              <a:spcBef>
                <a:spcPts val="0"/>
              </a:spcBef>
              <a:buSzPct val="100000"/>
            </a:pPr>
            <a:r>
              <a:rPr lang="en-US" sz="2000" dirty="0">
                <a:latin typeface="+mn-lt"/>
              </a:rPr>
              <a:t>  </a:t>
            </a:r>
          </a:p>
        </p:txBody>
      </p:sp>
      <p:graphicFrame>
        <p:nvGraphicFramePr>
          <p:cNvPr id="24" name="Object 23" descr="hash Name question mark"/>
          <p:cNvGraphicFramePr>
            <a:graphicFrameLocks noChangeAspect="1"/>
          </p:cNvGraphicFramePr>
          <p:nvPr>
            <p:extLst>
              <p:ext uri="{D42A27DB-BD31-4B8C-83A1-F6EECF244321}">
                <p14:modId xmlns:p14="http://schemas.microsoft.com/office/powerpoint/2010/main" val="1284786048"/>
              </p:ext>
            </p:extLst>
          </p:nvPr>
        </p:nvGraphicFramePr>
        <p:xfrm>
          <a:off x="902554" y="3042553"/>
          <a:ext cx="867426" cy="190834"/>
        </p:xfrm>
        <a:graphic>
          <a:graphicData uri="http://schemas.openxmlformats.org/presentationml/2006/ole">
            <mc:AlternateContent xmlns:mc="http://schemas.openxmlformats.org/markup-compatibility/2006">
              <mc:Choice xmlns:v="urn:schemas-microsoft-com:vml" Requires="v">
                <p:oleObj spid="_x0000_s17760" name="Equation" r:id="rId7" imgW="1269720" imgH="279360" progId="Equation.DSMT4">
                  <p:embed/>
                </p:oleObj>
              </mc:Choice>
              <mc:Fallback>
                <p:oleObj name="Equation" r:id="rId7" imgW="1269720" imgH="279360" progId="Equation.DSMT4">
                  <p:embed/>
                  <p:pic>
                    <p:nvPicPr>
                      <p:cNvPr id="6" name="Object 5"/>
                      <p:cNvPicPr/>
                      <p:nvPr/>
                    </p:nvPicPr>
                    <p:blipFill>
                      <a:blip r:embed="rId8"/>
                      <a:stretch>
                        <a:fillRect/>
                      </a:stretch>
                    </p:blipFill>
                    <p:spPr>
                      <a:xfrm>
                        <a:off x="902554" y="3042553"/>
                        <a:ext cx="867426" cy="190834"/>
                      </a:xfrm>
                      <a:prstGeom prst="rect">
                        <a:avLst/>
                      </a:prstGeom>
                    </p:spPr>
                  </p:pic>
                </p:oleObj>
              </mc:Fallback>
            </mc:AlternateContent>
          </a:graphicData>
        </a:graphic>
      </p:graphicFrame>
      <p:sp>
        <p:nvSpPr>
          <p:cNvPr id="10" name="Content Placeholder 9"/>
          <p:cNvSpPr>
            <a:spLocks noGrp="1"/>
          </p:cNvSpPr>
          <p:nvPr>
            <p:ph type="body" idx="7"/>
          </p:nvPr>
        </p:nvSpPr>
        <p:spPr>
          <a:xfrm>
            <a:off x="1858124" y="2962870"/>
            <a:ext cx="4311474" cy="337333"/>
          </a:xfrm>
        </p:spPr>
        <p:txBody>
          <a:bodyPr/>
          <a:lstStyle/>
          <a:p>
            <a:pPr marL="0" indent="0">
              <a:spcBef>
                <a:spcPts val="0"/>
              </a:spcBef>
              <a:buNone/>
            </a:pPr>
            <a:r>
              <a:rPr lang="en-US" sz="2000" dirty="0">
                <a:latin typeface="+mn-lt"/>
              </a:rPr>
              <a:t>-</a:t>
            </a:r>
            <a:r>
              <a:rPr lang="en-US" sz="2000" dirty="0" smtClean="0">
                <a:latin typeface="+mn-lt"/>
              </a:rPr>
              <a:t>An </a:t>
            </a:r>
            <a:r>
              <a:rPr lang="en-US" sz="2000" dirty="0">
                <a:latin typeface="+mn-lt"/>
              </a:rPr>
              <a:t>invalid name is used in a formula.</a:t>
            </a:r>
          </a:p>
        </p:txBody>
      </p:sp>
      <p:sp>
        <p:nvSpPr>
          <p:cNvPr id="11" name="Content Placeholder 10"/>
          <p:cNvSpPr>
            <a:spLocks noGrp="1"/>
          </p:cNvSpPr>
          <p:nvPr>
            <p:ph sz="quarter" idx="13"/>
          </p:nvPr>
        </p:nvSpPr>
        <p:spPr>
          <a:xfrm>
            <a:off x="457200" y="3379405"/>
            <a:ext cx="450057" cy="288909"/>
          </a:xfrm>
        </p:spPr>
        <p:txBody>
          <a:bodyPr/>
          <a:lstStyle/>
          <a:p>
            <a:pPr marL="256032" indent="-256032">
              <a:spcBef>
                <a:spcPts val="0"/>
              </a:spcBef>
              <a:buSzPct val="100000"/>
            </a:pPr>
            <a:r>
              <a:rPr lang="en-US" sz="2000" dirty="0">
                <a:latin typeface="+mn-lt"/>
              </a:rPr>
              <a:t>  </a:t>
            </a:r>
          </a:p>
        </p:txBody>
      </p:sp>
      <p:graphicFrame>
        <p:nvGraphicFramePr>
          <p:cNvPr id="25" name="Object 24" descr="hash N U M factorial"/>
          <p:cNvGraphicFramePr>
            <a:graphicFrameLocks noChangeAspect="1"/>
          </p:cNvGraphicFramePr>
          <p:nvPr>
            <p:extLst>
              <p:ext uri="{D42A27DB-BD31-4B8C-83A1-F6EECF244321}">
                <p14:modId xmlns:p14="http://schemas.microsoft.com/office/powerpoint/2010/main" val="3665224868"/>
              </p:ext>
            </p:extLst>
          </p:nvPr>
        </p:nvGraphicFramePr>
        <p:xfrm>
          <a:off x="874894" y="3458733"/>
          <a:ext cx="667919" cy="199508"/>
        </p:xfrm>
        <a:graphic>
          <a:graphicData uri="http://schemas.openxmlformats.org/presentationml/2006/ole">
            <mc:AlternateContent xmlns:mc="http://schemas.openxmlformats.org/markup-compatibility/2006">
              <mc:Choice xmlns:v="urn:schemas-microsoft-com:vml" Requires="v">
                <p:oleObj spid="_x0000_s17761" name="Equation" r:id="rId9" imgW="977760" imgH="291960" progId="Equation.DSMT4">
                  <p:embed/>
                </p:oleObj>
              </mc:Choice>
              <mc:Fallback>
                <p:oleObj name="Equation" r:id="rId9" imgW="977760" imgH="291960" progId="Equation.DSMT4">
                  <p:embed/>
                  <p:pic>
                    <p:nvPicPr>
                      <p:cNvPr id="7" name="Object 6"/>
                      <p:cNvPicPr/>
                      <p:nvPr/>
                    </p:nvPicPr>
                    <p:blipFill>
                      <a:blip r:embed="rId10"/>
                      <a:stretch>
                        <a:fillRect/>
                      </a:stretch>
                    </p:blipFill>
                    <p:spPr>
                      <a:xfrm>
                        <a:off x="874894" y="3458733"/>
                        <a:ext cx="667919" cy="199508"/>
                      </a:xfrm>
                      <a:prstGeom prst="rect">
                        <a:avLst/>
                      </a:prstGeom>
                    </p:spPr>
                  </p:pic>
                </p:oleObj>
              </mc:Fallback>
            </mc:AlternateContent>
          </a:graphicData>
        </a:graphic>
      </p:graphicFrame>
      <p:sp>
        <p:nvSpPr>
          <p:cNvPr id="12" name="Content Placeholder 11"/>
          <p:cNvSpPr>
            <a:spLocks noGrp="1"/>
          </p:cNvSpPr>
          <p:nvPr>
            <p:ph sz="quarter" idx="14"/>
          </p:nvPr>
        </p:nvSpPr>
        <p:spPr>
          <a:xfrm>
            <a:off x="1673761" y="3374674"/>
            <a:ext cx="7013037" cy="283567"/>
          </a:xfrm>
        </p:spPr>
        <p:txBody>
          <a:bodyPr/>
          <a:lstStyle/>
          <a:p>
            <a:pPr marL="0" indent="0">
              <a:spcBef>
                <a:spcPts val="0"/>
              </a:spcBef>
              <a:buNone/>
            </a:pPr>
            <a:r>
              <a:rPr lang="en-US" sz="2000" dirty="0">
                <a:latin typeface="+mn-lt"/>
              </a:rPr>
              <a:t>-</a:t>
            </a:r>
            <a:r>
              <a:rPr lang="en-US" sz="2000" dirty="0" smtClean="0">
                <a:latin typeface="+mn-lt"/>
              </a:rPr>
              <a:t>An </a:t>
            </a:r>
            <a:r>
              <a:rPr lang="en-US" sz="2000" dirty="0">
                <a:latin typeface="+mn-lt"/>
              </a:rPr>
              <a:t>invalid argument is used in a function, such as a negative </a:t>
            </a:r>
          </a:p>
        </p:txBody>
      </p:sp>
      <p:sp>
        <p:nvSpPr>
          <p:cNvPr id="13" name="Content Placeholder 12"/>
          <p:cNvSpPr>
            <a:spLocks noGrp="1"/>
          </p:cNvSpPr>
          <p:nvPr>
            <p:ph sz="quarter" idx="15"/>
          </p:nvPr>
        </p:nvSpPr>
        <p:spPr>
          <a:xfrm>
            <a:off x="902554" y="3805556"/>
            <a:ext cx="2109051" cy="306304"/>
          </a:xfrm>
        </p:spPr>
        <p:txBody>
          <a:bodyPr/>
          <a:lstStyle/>
          <a:p>
            <a:pPr marL="0" indent="0">
              <a:spcBef>
                <a:spcPts val="0"/>
              </a:spcBef>
              <a:buNone/>
            </a:pPr>
            <a:r>
              <a:rPr lang="en-US" sz="2000" dirty="0" smtClean="0">
                <a:latin typeface="+mn-lt"/>
              </a:rPr>
              <a:t>number </a:t>
            </a:r>
            <a:r>
              <a:rPr lang="en-US" sz="2000" dirty="0">
                <a:latin typeface="+mn-lt"/>
              </a:rPr>
              <a:t>in SQRT.</a:t>
            </a:r>
          </a:p>
        </p:txBody>
      </p:sp>
      <p:sp>
        <p:nvSpPr>
          <p:cNvPr id="14" name="Content Placeholder 13"/>
          <p:cNvSpPr>
            <a:spLocks noGrp="1"/>
          </p:cNvSpPr>
          <p:nvPr>
            <p:ph sz="quarter" idx="16"/>
          </p:nvPr>
        </p:nvSpPr>
        <p:spPr>
          <a:xfrm>
            <a:off x="457200" y="4200121"/>
            <a:ext cx="331787" cy="315912"/>
          </a:xfrm>
        </p:spPr>
        <p:txBody>
          <a:bodyPr/>
          <a:lstStyle/>
          <a:p>
            <a:pPr marL="256032" indent="-256032">
              <a:spcBef>
                <a:spcPts val="0"/>
              </a:spcBef>
              <a:buSzPct val="100000"/>
            </a:pPr>
            <a:r>
              <a:rPr lang="en-US" sz="2000" dirty="0" smtClean="0">
                <a:latin typeface="+mn-lt"/>
              </a:rPr>
              <a:t>  </a:t>
            </a:r>
            <a:endParaRPr lang="en-US" sz="2000" dirty="0">
              <a:latin typeface="+mn-lt"/>
            </a:endParaRPr>
          </a:p>
        </p:txBody>
      </p:sp>
      <p:graphicFrame>
        <p:nvGraphicFramePr>
          <p:cNvPr id="26" name="Object 25" descr="hash R E F factorial"/>
          <p:cNvGraphicFramePr>
            <a:graphicFrameLocks noChangeAspect="1"/>
          </p:cNvGraphicFramePr>
          <p:nvPr>
            <p:extLst>
              <p:ext uri="{D42A27DB-BD31-4B8C-83A1-F6EECF244321}">
                <p14:modId xmlns:p14="http://schemas.microsoft.com/office/powerpoint/2010/main" val="3934842024"/>
              </p:ext>
            </p:extLst>
          </p:nvPr>
        </p:nvGraphicFramePr>
        <p:xfrm>
          <a:off x="902554" y="4262309"/>
          <a:ext cx="615873" cy="190834"/>
        </p:xfrm>
        <a:graphic>
          <a:graphicData uri="http://schemas.openxmlformats.org/presentationml/2006/ole">
            <mc:AlternateContent xmlns:mc="http://schemas.openxmlformats.org/markup-compatibility/2006">
              <mc:Choice xmlns:v="urn:schemas-microsoft-com:vml" Requires="v">
                <p:oleObj spid="_x0000_s17762" name="Equation" r:id="rId11" imgW="901440" imgH="279360" progId="Equation.DSMT4">
                  <p:embed/>
                </p:oleObj>
              </mc:Choice>
              <mc:Fallback>
                <p:oleObj name="Equation" r:id="rId11" imgW="901440" imgH="279360" progId="Equation.DSMT4">
                  <p:embed/>
                  <p:pic>
                    <p:nvPicPr>
                      <p:cNvPr id="8" name="Object 7"/>
                      <p:cNvPicPr/>
                      <p:nvPr/>
                    </p:nvPicPr>
                    <p:blipFill>
                      <a:blip r:embed="rId12"/>
                      <a:stretch>
                        <a:fillRect/>
                      </a:stretch>
                    </p:blipFill>
                    <p:spPr>
                      <a:xfrm>
                        <a:off x="902554" y="4262309"/>
                        <a:ext cx="615873" cy="190834"/>
                      </a:xfrm>
                      <a:prstGeom prst="rect">
                        <a:avLst/>
                      </a:prstGeom>
                    </p:spPr>
                  </p:pic>
                </p:oleObj>
              </mc:Fallback>
            </mc:AlternateContent>
          </a:graphicData>
        </a:graphic>
      </p:graphicFrame>
      <p:sp>
        <p:nvSpPr>
          <p:cNvPr id="15" name="Content Placeholder 14"/>
          <p:cNvSpPr>
            <a:spLocks noGrp="1"/>
          </p:cNvSpPr>
          <p:nvPr>
            <p:ph sz="quarter" idx="17"/>
          </p:nvPr>
        </p:nvSpPr>
        <p:spPr>
          <a:xfrm>
            <a:off x="1766888" y="4206913"/>
            <a:ext cx="6453187" cy="301625"/>
          </a:xfrm>
        </p:spPr>
        <p:txBody>
          <a:bodyPr/>
          <a:lstStyle/>
          <a:p>
            <a:pPr marL="0" lvl="0" indent="0">
              <a:spcBef>
                <a:spcPts val="0"/>
              </a:spcBef>
              <a:buNone/>
            </a:pPr>
            <a:r>
              <a:rPr lang="en-US" sz="2000" dirty="0">
                <a:latin typeface="+mn-lt"/>
              </a:rPr>
              <a:t>-</a:t>
            </a:r>
            <a:r>
              <a:rPr lang="en-US" sz="2000" dirty="0" smtClean="0">
                <a:latin typeface="+mn-lt"/>
              </a:rPr>
              <a:t>A </a:t>
            </a:r>
            <a:r>
              <a:rPr lang="en-US" sz="2000" dirty="0">
                <a:latin typeface="+mn-lt"/>
              </a:rPr>
              <a:t>formula contains an invalid cell reference</a:t>
            </a:r>
            <a:r>
              <a:rPr lang="en-US" sz="2000" dirty="0" smtClean="0">
                <a:latin typeface="+mn-lt"/>
              </a:rPr>
              <a:t>.</a:t>
            </a:r>
            <a:endParaRPr lang="en-US" sz="2000" dirty="0">
              <a:latin typeface="+mn-lt"/>
            </a:endParaRPr>
          </a:p>
        </p:txBody>
      </p:sp>
      <p:sp>
        <p:nvSpPr>
          <p:cNvPr id="16" name="Content Placeholder 15"/>
          <p:cNvSpPr>
            <a:spLocks noGrp="1"/>
          </p:cNvSpPr>
          <p:nvPr>
            <p:ph sz="quarter" idx="18"/>
          </p:nvPr>
        </p:nvSpPr>
        <p:spPr>
          <a:xfrm>
            <a:off x="457200" y="4922431"/>
            <a:ext cx="450057" cy="410828"/>
          </a:xfrm>
        </p:spPr>
        <p:txBody>
          <a:bodyPr/>
          <a:lstStyle/>
          <a:p>
            <a:pPr marL="256032" indent="-256032">
              <a:spcBef>
                <a:spcPts val="0"/>
              </a:spcBef>
              <a:buSzPct val="100000"/>
            </a:pPr>
            <a:r>
              <a:rPr lang="en-US" sz="2000" dirty="0">
                <a:latin typeface="+mn-lt"/>
              </a:rPr>
              <a:t>  </a:t>
            </a:r>
          </a:p>
        </p:txBody>
      </p:sp>
      <p:graphicFrame>
        <p:nvGraphicFramePr>
          <p:cNvPr id="27" name="Object 26" descr="hash VALUE factorial"/>
          <p:cNvGraphicFramePr>
            <a:graphicFrameLocks noChangeAspect="1"/>
          </p:cNvGraphicFramePr>
          <p:nvPr>
            <p:extLst>
              <p:ext uri="{D42A27DB-BD31-4B8C-83A1-F6EECF244321}">
                <p14:modId xmlns:p14="http://schemas.microsoft.com/office/powerpoint/2010/main" val="3662230365"/>
              </p:ext>
            </p:extLst>
          </p:nvPr>
        </p:nvGraphicFramePr>
        <p:xfrm>
          <a:off x="788987" y="4988024"/>
          <a:ext cx="884775" cy="199508"/>
        </p:xfrm>
        <a:graphic>
          <a:graphicData uri="http://schemas.openxmlformats.org/presentationml/2006/ole">
            <mc:AlternateContent xmlns:mc="http://schemas.openxmlformats.org/markup-compatibility/2006">
              <mc:Choice xmlns:v="urn:schemas-microsoft-com:vml" Requires="v">
                <p:oleObj spid="_x0000_s17763" name="Equation" r:id="rId13" imgW="1295280" imgH="291960" progId="Equation.DSMT4">
                  <p:embed/>
                </p:oleObj>
              </mc:Choice>
              <mc:Fallback>
                <p:oleObj name="Equation" r:id="rId13" imgW="1295280" imgH="291960" progId="Equation.DSMT4">
                  <p:embed/>
                  <p:pic>
                    <p:nvPicPr>
                      <p:cNvPr id="9" name="Object 8"/>
                      <p:cNvPicPr/>
                      <p:nvPr/>
                    </p:nvPicPr>
                    <p:blipFill>
                      <a:blip r:embed="rId14"/>
                      <a:stretch>
                        <a:fillRect/>
                      </a:stretch>
                    </p:blipFill>
                    <p:spPr>
                      <a:xfrm>
                        <a:off x="788987" y="4988024"/>
                        <a:ext cx="884775" cy="199508"/>
                      </a:xfrm>
                      <a:prstGeom prst="rect">
                        <a:avLst/>
                      </a:prstGeom>
                    </p:spPr>
                  </p:pic>
                </p:oleObj>
              </mc:Fallback>
            </mc:AlternateContent>
          </a:graphicData>
        </a:graphic>
      </p:graphicFrame>
      <p:sp>
        <p:nvSpPr>
          <p:cNvPr id="17" name="Content Placeholder 16"/>
          <p:cNvSpPr>
            <a:spLocks noGrp="1"/>
          </p:cNvSpPr>
          <p:nvPr>
            <p:ph sz="quarter" idx="19"/>
          </p:nvPr>
        </p:nvSpPr>
        <p:spPr>
          <a:xfrm>
            <a:off x="1790700" y="4905998"/>
            <a:ext cx="6429375" cy="323219"/>
          </a:xfrm>
        </p:spPr>
        <p:txBody>
          <a:bodyPr/>
          <a:lstStyle/>
          <a:p>
            <a:pPr marL="0" indent="0">
              <a:spcBef>
                <a:spcPts val="0"/>
              </a:spcBef>
              <a:buNone/>
            </a:pPr>
            <a:r>
              <a:rPr lang="en-US" sz="2000" dirty="0" smtClean="0">
                <a:latin typeface="+mn-lt"/>
              </a:rPr>
              <a:t>-Excel </a:t>
            </a:r>
            <a:r>
              <a:rPr lang="en-US" sz="2000" dirty="0">
                <a:latin typeface="+mn-lt"/>
              </a:rPr>
              <a:t>cannot compute a </a:t>
            </a:r>
            <a:r>
              <a:rPr lang="en-US" sz="2000" dirty="0" smtClean="0">
                <a:latin typeface="+mn-lt"/>
              </a:rPr>
              <a:t>function </a:t>
            </a:r>
            <a:r>
              <a:rPr lang="en-US" sz="2000" dirty="0">
                <a:latin typeface="+mn-lt"/>
              </a:rPr>
              <a:t>because of an invalid </a:t>
            </a:r>
          </a:p>
        </p:txBody>
      </p:sp>
      <p:sp>
        <p:nvSpPr>
          <p:cNvPr id="18" name="Content Placeholder 17"/>
          <p:cNvSpPr>
            <a:spLocks noGrp="1"/>
          </p:cNvSpPr>
          <p:nvPr>
            <p:ph sz="quarter" idx="20"/>
          </p:nvPr>
        </p:nvSpPr>
        <p:spPr>
          <a:xfrm>
            <a:off x="788987" y="5408215"/>
            <a:ext cx="1239838" cy="325438"/>
          </a:xfrm>
        </p:spPr>
        <p:txBody>
          <a:bodyPr/>
          <a:lstStyle/>
          <a:p>
            <a:pPr marL="0" lvl="8" indent="0">
              <a:spcBef>
                <a:spcPts val="0"/>
              </a:spcBef>
              <a:buNone/>
            </a:pPr>
            <a:r>
              <a:rPr lang="en-US" sz="2000" dirty="0" smtClean="0">
                <a:latin typeface="+mn-lt"/>
              </a:rPr>
              <a:t>argument.</a:t>
            </a:r>
            <a:endParaRPr lang="en-US" sz="2000" dirty="0">
              <a:latin typeface="+mn-lt"/>
            </a:endParaRPr>
          </a:p>
        </p:txBody>
      </p:sp>
    </p:spTree>
    <p:extLst>
      <p:ext uri="{BB962C8B-B14F-4D97-AF65-F5344CB8AC3E}">
        <p14:creationId xmlns:p14="http://schemas.microsoft.com/office/powerpoint/2010/main" val="2713472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IFERROR Function</a:t>
            </a:r>
          </a:p>
        </p:txBody>
      </p:sp>
      <p:sp>
        <p:nvSpPr>
          <p:cNvPr id="4" name="Content Placeholder 3"/>
          <p:cNvSpPr>
            <a:spLocks noGrp="1"/>
          </p:cNvSpPr>
          <p:nvPr>
            <p:ph type="body" idx="1"/>
          </p:nvPr>
        </p:nvSpPr>
        <p:spPr>
          <a:xfrm>
            <a:off x="457201" y="1600201"/>
            <a:ext cx="438150" cy="609600"/>
          </a:xfrm>
        </p:spPr>
        <p:txBody>
          <a:bodyPr/>
          <a:lstStyle/>
          <a:p>
            <a:r>
              <a:rPr lang="en-US" dirty="0" smtClean="0">
                <a:latin typeface="+mn-lt"/>
              </a:rPr>
              <a:t>  </a:t>
            </a:r>
            <a:endParaRPr lang="en-US" dirty="0">
              <a:latin typeface="+mn-lt"/>
            </a:endParaRPr>
          </a:p>
        </p:txBody>
      </p:sp>
      <p:graphicFrame>
        <p:nvGraphicFramePr>
          <p:cNvPr id="11" name="Object 10" descr="IF ERROR left parenthesis comma value comma value underscore if underscore error right parenthesis"/>
          <p:cNvGraphicFramePr>
            <a:graphicFrameLocks noChangeAspect="1"/>
          </p:cNvGraphicFramePr>
          <p:nvPr>
            <p:extLst>
              <p:ext uri="{D42A27DB-BD31-4B8C-83A1-F6EECF244321}">
                <p14:modId xmlns:p14="http://schemas.microsoft.com/office/powerpoint/2010/main" val="3546314867"/>
              </p:ext>
            </p:extLst>
          </p:nvPr>
        </p:nvGraphicFramePr>
        <p:xfrm>
          <a:off x="979095" y="1803114"/>
          <a:ext cx="4805680" cy="377190"/>
        </p:xfrm>
        <a:graphic>
          <a:graphicData uri="http://schemas.openxmlformats.org/presentationml/2006/ole">
            <mc:AlternateContent xmlns:mc="http://schemas.openxmlformats.org/markup-compatibility/2006">
              <mc:Choice xmlns:v="urn:schemas-microsoft-com:vml" Requires="v">
                <p:oleObj spid="_x0000_s14602" name="Equation" r:id="rId3" imgW="4368600" imgH="342720" progId="Equation.DSMT4">
                  <p:embed/>
                </p:oleObj>
              </mc:Choice>
              <mc:Fallback>
                <p:oleObj name="Equation" r:id="rId3" imgW="4368600" imgH="342720" progId="Equation.DSMT4">
                  <p:embed/>
                  <p:pic>
                    <p:nvPicPr>
                      <p:cNvPr id="0" name=""/>
                      <p:cNvPicPr/>
                      <p:nvPr/>
                    </p:nvPicPr>
                    <p:blipFill>
                      <a:blip r:embed="rId4"/>
                      <a:stretch>
                        <a:fillRect/>
                      </a:stretch>
                    </p:blipFill>
                    <p:spPr>
                      <a:xfrm>
                        <a:off x="979095" y="1803114"/>
                        <a:ext cx="4805680" cy="377190"/>
                      </a:xfrm>
                      <a:prstGeom prst="rect">
                        <a:avLst/>
                      </a:prstGeom>
                    </p:spPr>
                  </p:pic>
                </p:oleObj>
              </mc:Fallback>
            </mc:AlternateContent>
          </a:graphicData>
        </a:graphic>
      </p:graphicFrame>
      <p:sp>
        <p:nvSpPr>
          <p:cNvPr id="5" name="Content Placeholder 4"/>
          <p:cNvSpPr>
            <a:spLocks noGrp="1"/>
          </p:cNvSpPr>
          <p:nvPr>
            <p:ph type="body" idx="2"/>
          </p:nvPr>
        </p:nvSpPr>
        <p:spPr>
          <a:xfrm>
            <a:off x="6047543" y="1741686"/>
            <a:ext cx="1692921" cy="424498"/>
          </a:xfrm>
        </p:spPr>
        <p:txBody>
          <a:bodyPr/>
          <a:lstStyle/>
          <a:p>
            <a:pPr marL="0" indent="0">
              <a:spcBef>
                <a:spcPts val="0"/>
              </a:spcBef>
              <a:buNone/>
            </a:pPr>
            <a:r>
              <a:rPr lang="en-US" dirty="0">
                <a:latin typeface="+mn-lt"/>
              </a:rPr>
              <a:t>displays a</a:t>
            </a:r>
          </a:p>
        </p:txBody>
      </p:sp>
      <p:sp>
        <p:nvSpPr>
          <p:cNvPr id="6" name="Content Placeholder 5"/>
          <p:cNvSpPr>
            <a:spLocks noGrp="1"/>
          </p:cNvSpPr>
          <p:nvPr>
            <p:ph type="body" idx="3"/>
          </p:nvPr>
        </p:nvSpPr>
        <p:spPr>
          <a:xfrm>
            <a:off x="979095" y="2362745"/>
            <a:ext cx="5690907" cy="384328"/>
          </a:xfrm>
        </p:spPr>
        <p:txBody>
          <a:bodyPr/>
          <a:lstStyle/>
          <a:p>
            <a:pPr marL="0" indent="0">
              <a:spcBef>
                <a:spcPts val="0"/>
              </a:spcBef>
              <a:buNone/>
            </a:pPr>
            <a:r>
              <a:rPr lang="en-US" dirty="0">
                <a:latin typeface="+mn-lt"/>
              </a:rPr>
              <a:t>specific value if an error is present. </a:t>
            </a:r>
          </a:p>
        </p:txBody>
      </p:sp>
      <p:sp>
        <p:nvSpPr>
          <p:cNvPr id="7" name="Content Placeholder 6"/>
          <p:cNvSpPr>
            <a:spLocks noGrp="1"/>
          </p:cNvSpPr>
          <p:nvPr>
            <p:ph type="body" idx="4"/>
          </p:nvPr>
        </p:nvSpPr>
        <p:spPr>
          <a:xfrm>
            <a:off x="457200" y="2955094"/>
            <a:ext cx="5894293" cy="609600"/>
          </a:xfrm>
        </p:spPr>
        <p:txBody>
          <a:bodyPr/>
          <a:lstStyle/>
          <a:p>
            <a:r>
              <a:rPr lang="en-US" dirty="0">
                <a:latin typeface="+mn-lt"/>
              </a:rPr>
              <a:t>For example, if you are computing</a:t>
            </a:r>
          </a:p>
        </p:txBody>
      </p:sp>
      <p:graphicFrame>
        <p:nvGraphicFramePr>
          <p:cNvPr id="12" name="Object 11" descr="A 1 over B 1,"/>
          <p:cNvGraphicFramePr>
            <a:graphicFrameLocks noChangeAspect="1"/>
          </p:cNvGraphicFramePr>
          <p:nvPr>
            <p:extLst>
              <p:ext uri="{D42A27DB-BD31-4B8C-83A1-F6EECF244321}">
                <p14:modId xmlns:p14="http://schemas.microsoft.com/office/powerpoint/2010/main" val="3136435167"/>
              </p:ext>
            </p:extLst>
          </p:nvPr>
        </p:nvGraphicFramePr>
        <p:xfrm>
          <a:off x="6391083" y="3164011"/>
          <a:ext cx="1005840" cy="363220"/>
        </p:xfrm>
        <a:graphic>
          <a:graphicData uri="http://schemas.openxmlformats.org/presentationml/2006/ole">
            <mc:AlternateContent xmlns:mc="http://schemas.openxmlformats.org/markup-compatibility/2006">
              <mc:Choice xmlns:v="urn:schemas-microsoft-com:vml" Requires="v">
                <p:oleObj spid="_x0000_s14603" name="Equation" r:id="rId5" imgW="914400" imgH="330120" progId="Equation.DSMT4">
                  <p:embed/>
                </p:oleObj>
              </mc:Choice>
              <mc:Fallback>
                <p:oleObj name="Equation" r:id="rId5" imgW="914400" imgH="330120" progId="Equation.DSMT4">
                  <p:embed/>
                  <p:pic>
                    <p:nvPicPr>
                      <p:cNvPr id="0" name=""/>
                      <p:cNvPicPr/>
                      <p:nvPr/>
                    </p:nvPicPr>
                    <p:blipFill>
                      <a:blip r:embed="rId6"/>
                      <a:stretch>
                        <a:fillRect/>
                      </a:stretch>
                    </p:blipFill>
                    <p:spPr>
                      <a:xfrm>
                        <a:off x="6391083" y="3164011"/>
                        <a:ext cx="1005840" cy="363220"/>
                      </a:xfrm>
                      <a:prstGeom prst="rect">
                        <a:avLst/>
                      </a:prstGeom>
                    </p:spPr>
                  </p:pic>
                </p:oleObj>
              </mc:Fallback>
            </mc:AlternateContent>
          </a:graphicData>
        </a:graphic>
      </p:graphicFrame>
      <p:sp>
        <p:nvSpPr>
          <p:cNvPr id="8" name="Content Placeholder 7"/>
          <p:cNvSpPr>
            <a:spLocks noGrp="1"/>
          </p:cNvSpPr>
          <p:nvPr>
            <p:ph type="body" idx="5"/>
          </p:nvPr>
        </p:nvSpPr>
        <p:spPr>
          <a:xfrm>
            <a:off x="7492814" y="3117021"/>
            <a:ext cx="1193986" cy="447673"/>
          </a:xfrm>
        </p:spPr>
        <p:txBody>
          <a:bodyPr/>
          <a:lstStyle/>
          <a:p>
            <a:pPr marL="0" indent="0">
              <a:spcBef>
                <a:spcPts val="0"/>
              </a:spcBef>
              <a:buNone/>
            </a:pPr>
            <a:r>
              <a:rPr lang="en-US" dirty="0">
                <a:latin typeface="+mn-lt"/>
              </a:rPr>
              <a:t>then if</a:t>
            </a:r>
          </a:p>
        </p:txBody>
      </p:sp>
      <p:sp>
        <p:nvSpPr>
          <p:cNvPr id="9" name="Content Placeholder 8"/>
          <p:cNvSpPr>
            <a:spLocks noGrp="1"/>
          </p:cNvSpPr>
          <p:nvPr>
            <p:ph type="body" idx="6"/>
          </p:nvPr>
        </p:nvSpPr>
        <p:spPr>
          <a:xfrm>
            <a:off x="895350" y="3618758"/>
            <a:ext cx="4171950" cy="442478"/>
          </a:xfrm>
        </p:spPr>
        <p:txBody>
          <a:bodyPr/>
          <a:lstStyle/>
          <a:p>
            <a:pPr marL="0" indent="0">
              <a:spcBef>
                <a:spcPts val="0"/>
              </a:spcBef>
              <a:buNone/>
            </a:pPr>
            <a:r>
              <a:rPr lang="en-US" dirty="0">
                <a:latin typeface="+mn-lt"/>
              </a:rPr>
              <a:t>B1 is zero or blank, then</a:t>
            </a:r>
          </a:p>
        </p:txBody>
      </p:sp>
      <p:graphicFrame>
        <p:nvGraphicFramePr>
          <p:cNvPr id="13" name="Object 12" descr="= IF ERROR left parenthesis A 1 over B 1 comma double quote space double quote right parenthesis"/>
          <p:cNvGraphicFramePr>
            <a:graphicFrameLocks noChangeAspect="1"/>
          </p:cNvGraphicFramePr>
          <p:nvPr>
            <p:extLst>
              <p:ext uri="{D42A27DB-BD31-4B8C-83A1-F6EECF244321}">
                <p14:modId xmlns:p14="http://schemas.microsoft.com/office/powerpoint/2010/main" val="2193325327"/>
              </p:ext>
            </p:extLst>
          </p:nvPr>
        </p:nvGraphicFramePr>
        <p:xfrm>
          <a:off x="2333625" y="4223090"/>
          <a:ext cx="3149600" cy="342900"/>
        </p:xfrm>
        <a:graphic>
          <a:graphicData uri="http://schemas.openxmlformats.org/presentationml/2006/ole">
            <mc:AlternateContent xmlns:mc="http://schemas.openxmlformats.org/markup-compatibility/2006">
              <mc:Choice xmlns:v="urn:schemas-microsoft-com:vml" Requires="v">
                <p:oleObj spid="_x0000_s14604" name="Equation" r:id="rId7" imgW="3149280" imgH="342720" progId="Equation.DSMT4">
                  <p:embed/>
                </p:oleObj>
              </mc:Choice>
              <mc:Fallback>
                <p:oleObj name="Equation" r:id="rId7" imgW="3149280" imgH="342720" progId="Equation.DSMT4">
                  <p:embed/>
                  <p:pic>
                    <p:nvPicPr>
                      <p:cNvPr id="0" name=""/>
                      <p:cNvPicPr/>
                      <p:nvPr/>
                    </p:nvPicPr>
                    <p:blipFill>
                      <a:blip r:embed="rId8"/>
                      <a:stretch>
                        <a:fillRect/>
                      </a:stretch>
                    </p:blipFill>
                    <p:spPr>
                      <a:xfrm>
                        <a:off x="2333625" y="4223090"/>
                        <a:ext cx="3149600" cy="342900"/>
                      </a:xfrm>
                      <a:prstGeom prst="rect">
                        <a:avLst/>
                      </a:prstGeom>
                    </p:spPr>
                  </p:pic>
                </p:oleObj>
              </mc:Fallback>
            </mc:AlternateContent>
          </a:graphicData>
        </a:graphic>
      </p:graphicFrame>
      <p:sp>
        <p:nvSpPr>
          <p:cNvPr id="10" name="Content Placeholder 9"/>
          <p:cNvSpPr>
            <a:spLocks noGrp="1"/>
          </p:cNvSpPr>
          <p:nvPr>
            <p:ph type="body" idx="7"/>
          </p:nvPr>
        </p:nvSpPr>
        <p:spPr>
          <a:xfrm>
            <a:off x="895350" y="4719632"/>
            <a:ext cx="5433732" cy="442988"/>
          </a:xfrm>
        </p:spPr>
        <p:txBody>
          <a:bodyPr/>
          <a:lstStyle/>
          <a:p>
            <a:pPr marL="0" indent="0">
              <a:spcBef>
                <a:spcPts val="0"/>
              </a:spcBef>
              <a:buNone/>
            </a:pPr>
            <a:r>
              <a:rPr lang="en-US" dirty="0">
                <a:latin typeface="+mn-lt"/>
              </a:rPr>
              <a:t> will display a blank cell instead of </a:t>
            </a:r>
          </a:p>
        </p:txBody>
      </p:sp>
      <p:graphicFrame>
        <p:nvGraphicFramePr>
          <p:cNvPr id="14" name="Object 13" descr="hash D I V over 0 factorial"/>
          <p:cNvGraphicFramePr>
            <a:graphicFrameLocks noChangeAspect="1"/>
          </p:cNvGraphicFramePr>
          <p:nvPr>
            <p:extLst>
              <p:ext uri="{D42A27DB-BD31-4B8C-83A1-F6EECF244321}">
                <p14:modId xmlns:p14="http://schemas.microsoft.com/office/powerpoint/2010/main" val="2681698220"/>
              </p:ext>
            </p:extLst>
          </p:nvPr>
        </p:nvGraphicFramePr>
        <p:xfrm>
          <a:off x="6391083" y="4776026"/>
          <a:ext cx="1143000" cy="330200"/>
        </p:xfrm>
        <a:graphic>
          <a:graphicData uri="http://schemas.openxmlformats.org/presentationml/2006/ole">
            <mc:AlternateContent xmlns:mc="http://schemas.openxmlformats.org/markup-compatibility/2006">
              <mc:Choice xmlns:v="urn:schemas-microsoft-com:vml" Requires="v">
                <p:oleObj spid="_x0000_s14605" name="Equation" r:id="rId9" imgW="1143000" imgH="330120" progId="Equation.DSMT4">
                  <p:embed/>
                </p:oleObj>
              </mc:Choice>
              <mc:Fallback>
                <p:oleObj name="Equation" r:id="rId9" imgW="1143000" imgH="330120" progId="Equation.DSMT4">
                  <p:embed/>
                  <p:pic>
                    <p:nvPicPr>
                      <p:cNvPr id="0" name=""/>
                      <p:cNvPicPr/>
                      <p:nvPr/>
                    </p:nvPicPr>
                    <p:blipFill>
                      <a:blip r:embed="rId10"/>
                      <a:stretch>
                        <a:fillRect/>
                      </a:stretch>
                    </p:blipFill>
                    <p:spPr>
                      <a:xfrm>
                        <a:off x="6391083" y="4776026"/>
                        <a:ext cx="1143000" cy="330200"/>
                      </a:xfrm>
                      <a:prstGeom prst="rect">
                        <a:avLst/>
                      </a:prstGeom>
                    </p:spPr>
                  </p:pic>
                </p:oleObj>
              </mc:Fallback>
            </mc:AlternateContent>
          </a:graphicData>
        </a:graphic>
      </p:graphicFrame>
    </p:spTree>
    <p:extLst>
      <p:ext uri="{BB962C8B-B14F-4D97-AF65-F5344CB8AC3E}">
        <p14:creationId xmlns:p14="http://schemas.microsoft.com/office/powerpoint/2010/main" val="310027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Title 1"/>
          <p:cNvSpPr txBox="1">
            <a:spLocks noGrp="1"/>
          </p:cNvSpPr>
          <p:nvPr>
            <p:ph type="title"/>
          </p:nvPr>
        </p:nvSpPr>
        <p:spPr>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Excel </a:t>
            </a:r>
            <a:r>
              <a:rPr lang="en-US" sz="3600" b="1" i="0" u="none" strike="noStrike" cap="none" dirty="0" smtClean="0">
                <a:solidFill>
                  <a:srgbClr val="007FA3"/>
                </a:solidFill>
                <a:latin typeface="+mj-lt"/>
                <a:ea typeface="Arial"/>
                <a:cs typeface="Arial"/>
                <a:sym typeface="Arial"/>
              </a:rPr>
              <a:t>2016 Ribbons</a:t>
            </a:r>
            <a:endParaRPr sz="3600" b="1" i="0" u="none" strike="noStrike" cap="none" dirty="0">
              <a:solidFill>
                <a:srgbClr val="007FA3"/>
              </a:solidFill>
              <a:latin typeface="+mj-lt"/>
              <a:ea typeface="Arial"/>
              <a:cs typeface="Arial"/>
              <a:sym typeface="Arial"/>
            </a:endParaRPr>
          </a:p>
        </p:txBody>
      </p:sp>
      <p:sp>
        <p:nvSpPr>
          <p:cNvPr id="2" name="Content Placeholder 2"/>
          <p:cNvSpPr>
            <a:spLocks noGrp="1"/>
          </p:cNvSpPr>
          <p:nvPr>
            <p:ph type="body" idx="1"/>
          </p:nvPr>
        </p:nvSpPr>
        <p:spPr>
          <a:xfrm>
            <a:off x="457200" y="1600201"/>
            <a:ext cx="1704975" cy="438149"/>
          </a:xfrm>
        </p:spPr>
        <p:txBody>
          <a:bodyPr/>
          <a:lstStyle/>
          <a:p>
            <a:pPr marL="0" indent="0">
              <a:spcBef>
                <a:spcPts val="0"/>
              </a:spcBef>
              <a:buNone/>
            </a:pPr>
            <a:r>
              <a:rPr lang="en-US" dirty="0" smtClean="0">
                <a:latin typeface="+mn-lt"/>
              </a:rPr>
              <a:t>Windows</a:t>
            </a:r>
            <a:endParaRPr lang="en-US" dirty="0">
              <a:latin typeface="+mn-lt"/>
            </a:endParaRPr>
          </a:p>
        </p:txBody>
      </p:sp>
      <p:pic>
        <p:nvPicPr>
          <p:cNvPr id="3" name="Picture 2" descr="The menu bar of Microsoft excel for windows is displayed. The menu bar has the following tabs. Home, insert, page layout, formulas, data, review, view, add ins, analytic solver platform, and X L miner. The font and alignment options are labeled, as groups and the wrap text and conditional formatting options are labeled, buttons and menu.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325899"/>
            <a:ext cx="8151303" cy="853170"/>
          </a:xfrm>
          <a:prstGeom prst="rect">
            <a:avLst/>
          </a:prstGeom>
        </p:spPr>
      </p:pic>
      <p:sp>
        <p:nvSpPr>
          <p:cNvPr id="4" name="Content Placeholder 3"/>
          <p:cNvSpPr>
            <a:spLocks noGrp="1"/>
          </p:cNvSpPr>
          <p:nvPr>
            <p:ph type="body" idx="2"/>
          </p:nvPr>
        </p:nvSpPr>
        <p:spPr>
          <a:xfrm>
            <a:off x="457200" y="3657600"/>
            <a:ext cx="904875" cy="563093"/>
          </a:xfrm>
        </p:spPr>
        <p:txBody>
          <a:bodyPr/>
          <a:lstStyle/>
          <a:p>
            <a:pPr marL="0" indent="0">
              <a:spcBef>
                <a:spcPts val="0"/>
              </a:spcBef>
              <a:buNone/>
            </a:pPr>
            <a:r>
              <a:rPr lang="en-US" dirty="0" smtClean="0">
                <a:latin typeface="+mn-lt"/>
              </a:rPr>
              <a:t>Mac</a:t>
            </a:r>
            <a:endParaRPr lang="en-US" dirty="0">
              <a:latin typeface="+mn-lt"/>
            </a:endParaRPr>
          </a:p>
        </p:txBody>
      </p:sp>
      <p:pic>
        <p:nvPicPr>
          <p:cNvPr id="7" name="Picture 6" descr="The menu bar of Microsoft excel for mac operating system is displayed. The menu bar does not have the font and alignment options in the bottom, unlike the excel for windows operating system.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424" y="4459476"/>
            <a:ext cx="8151303" cy="6086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Excel Add-Ins</a:t>
            </a:r>
            <a:endParaRPr lang="en-US" dirty="0">
              <a:latin typeface="+mj-lt"/>
            </a:endParaRPr>
          </a:p>
        </p:txBody>
      </p:sp>
      <p:sp>
        <p:nvSpPr>
          <p:cNvPr id="6" name="Content Placeholder 2"/>
          <p:cNvSpPr>
            <a:spLocks noGrp="1"/>
          </p:cNvSpPr>
          <p:nvPr>
            <p:ph type="body" idx="1"/>
          </p:nvPr>
        </p:nvSpPr>
        <p:spPr>
          <a:xfrm>
            <a:off x="457200" y="1600201"/>
            <a:ext cx="8229600" cy="2819400"/>
          </a:xfrm>
        </p:spPr>
        <p:txBody>
          <a:bodyPr/>
          <a:lstStyle/>
          <a:p>
            <a:pPr marL="256032" indent="-256032"/>
            <a:r>
              <a:rPr lang="en-US" dirty="0" smtClean="0">
                <a:latin typeface="+mn-lt"/>
              </a:rPr>
              <a:t>Analysis Toolpak (Data Analysis), </a:t>
            </a:r>
            <a:r>
              <a:rPr lang="en-US" dirty="0">
                <a:latin typeface="+mn-lt"/>
              </a:rPr>
              <a:t>which contains a variety </a:t>
            </a:r>
            <a:r>
              <a:rPr lang="en-US" dirty="0" smtClean="0">
                <a:latin typeface="+mn-lt"/>
              </a:rPr>
              <a:t>of tools </a:t>
            </a:r>
            <a:r>
              <a:rPr lang="en-US" dirty="0">
                <a:latin typeface="+mn-lt"/>
              </a:rPr>
              <a:t>for statistical </a:t>
            </a:r>
            <a:r>
              <a:rPr lang="en-US" dirty="0" smtClean="0">
                <a:latin typeface="+mn-lt"/>
              </a:rPr>
              <a:t>computation</a:t>
            </a:r>
          </a:p>
          <a:p>
            <a:pPr marL="256032" indent="-256032"/>
            <a:r>
              <a:rPr lang="en-US" dirty="0" smtClean="0">
                <a:latin typeface="+mn-lt"/>
              </a:rPr>
              <a:t>Solver</a:t>
            </a:r>
            <a:r>
              <a:rPr lang="en-US" dirty="0">
                <a:latin typeface="+mn-lt"/>
              </a:rPr>
              <a:t>, which is used for </a:t>
            </a:r>
            <a:r>
              <a:rPr lang="en-US" dirty="0" smtClean="0">
                <a:latin typeface="+mn-lt"/>
              </a:rPr>
              <a:t>optimization</a:t>
            </a:r>
            <a:endParaRPr lang="en-US" dirty="0">
              <a:latin typeface="+mn-lt"/>
            </a:endParaRPr>
          </a:p>
          <a:p>
            <a:pPr marL="740664" lvl="1" indent="-283464"/>
            <a:r>
              <a:rPr lang="en-US" dirty="0" smtClean="0">
                <a:latin typeface="+mn-lt"/>
              </a:rPr>
              <a:t>If they do not appear in the Data tab, see the instructions in Appendix A1.</a:t>
            </a:r>
            <a:endParaRPr lang="en-US" dirty="0">
              <a:latin typeface="+mn-lt"/>
            </a:endParaRPr>
          </a:p>
        </p:txBody>
      </p:sp>
    </p:spTree>
    <p:extLst>
      <p:ext uri="{BB962C8B-B14F-4D97-AF65-F5344CB8AC3E}">
        <p14:creationId xmlns:p14="http://schemas.microsoft.com/office/powerpoint/2010/main" val="75028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Excel Formulas</a:t>
            </a:r>
          </a:p>
        </p:txBody>
      </p:sp>
      <p:sp>
        <p:nvSpPr>
          <p:cNvPr id="6" name="Content Placeholder 26"/>
          <p:cNvSpPr>
            <a:spLocks noGrp="1"/>
          </p:cNvSpPr>
          <p:nvPr>
            <p:ph type="body" idx="1"/>
          </p:nvPr>
        </p:nvSpPr>
        <p:spPr>
          <a:xfrm>
            <a:off x="457200" y="1600200"/>
            <a:ext cx="8229600" cy="1707775"/>
          </a:xfrm>
        </p:spPr>
        <p:txBody>
          <a:bodyPr/>
          <a:lstStyle/>
          <a:p>
            <a:pPr marL="255650" lvl="0" indent="-255650">
              <a:spcBef>
                <a:spcPts val="0"/>
              </a:spcBef>
              <a:buSzPts val="2700"/>
            </a:pPr>
            <a:r>
              <a:rPr lang="en-US" sz="2400" dirty="0">
                <a:solidFill>
                  <a:srgbClr val="000000"/>
                </a:solidFill>
                <a:latin typeface="+mn-lt"/>
              </a:rPr>
              <a:t>Common mathematical operators are used.</a:t>
            </a:r>
            <a:endParaRPr lang="en-US" sz="2400" dirty="0">
              <a:latin typeface="+mn-lt"/>
            </a:endParaRPr>
          </a:p>
          <a:p>
            <a:pPr marL="740664" lvl="1" indent="-283464">
              <a:buSzPct val="100000"/>
            </a:pPr>
            <a:r>
              <a:rPr lang="en-US" sz="2400" dirty="0">
                <a:latin typeface="+mn-lt"/>
              </a:rPr>
              <a:t>addition (+)</a:t>
            </a:r>
          </a:p>
          <a:p>
            <a:pPr marL="740664" lvl="1" indent="-283464">
              <a:buSzPct val="100000"/>
            </a:pPr>
            <a:r>
              <a:rPr lang="en-US" sz="2400" dirty="0">
                <a:latin typeface="+mn-lt"/>
              </a:rPr>
              <a:t>subtraction (</a:t>
            </a:r>
            <a:r>
              <a:rPr lang="en-US" sz="2400" dirty="0">
                <a:latin typeface="+mn-lt"/>
                <a:cs typeface="Arial" panose="020B0604020202020204" pitchFamily="34" charset="0"/>
              </a:rPr>
              <a:t>−</a:t>
            </a:r>
            <a:r>
              <a:rPr lang="en-US" sz="2400" dirty="0">
                <a:latin typeface="+mn-lt"/>
              </a:rPr>
              <a:t>)</a:t>
            </a:r>
          </a:p>
          <a:p>
            <a:pPr marL="740664" lvl="1" indent="-283464">
              <a:buSzPct val="100000"/>
            </a:pPr>
            <a:r>
              <a:rPr lang="en-US" sz="2400" dirty="0">
                <a:latin typeface="+mn-lt"/>
              </a:rPr>
              <a:t>multiplication </a:t>
            </a:r>
            <a:r>
              <a:rPr lang="en-US" sz="2400" dirty="0" smtClean="0">
                <a:latin typeface="+mn-lt"/>
              </a:rPr>
              <a:t>(*)</a:t>
            </a:r>
            <a:endParaRPr lang="en-US" sz="2400" dirty="0">
              <a:latin typeface="+mn-lt"/>
            </a:endParaRPr>
          </a:p>
        </p:txBody>
      </p:sp>
      <p:sp>
        <p:nvSpPr>
          <p:cNvPr id="7" name="Content Placeholder 2"/>
          <p:cNvSpPr>
            <a:spLocks noGrp="1"/>
          </p:cNvSpPr>
          <p:nvPr>
            <p:ph type="body" idx="2"/>
          </p:nvPr>
        </p:nvSpPr>
        <p:spPr>
          <a:xfrm>
            <a:off x="457200" y="3366923"/>
            <a:ext cx="1876425" cy="457200"/>
          </a:xfrm>
        </p:spPr>
        <p:txBody>
          <a:bodyPr/>
          <a:lstStyle/>
          <a:p>
            <a:pPr marL="740664" lvl="1" indent="-283464">
              <a:buSzPct val="100000"/>
            </a:pPr>
            <a:r>
              <a:rPr lang="en-US" sz="2400" dirty="0">
                <a:latin typeface="+mn-lt"/>
              </a:rPr>
              <a:t>division</a:t>
            </a:r>
          </a:p>
        </p:txBody>
      </p:sp>
      <p:graphicFrame>
        <p:nvGraphicFramePr>
          <p:cNvPr id="11" name="Object 10" descr="left parenthesis division symbol right parenthesis"/>
          <p:cNvGraphicFramePr>
            <a:graphicFrameLocks noChangeAspect="1"/>
          </p:cNvGraphicFramePr>
          <p:nvPr>
            <p:extLst>
              <p:ext uri="{D42A27DB-BD31-4B8C-83A1-F6EECF244321}">
                <p14:modId xmlns:p14="http://schemas.microsoft.com/office/powerpoint/2010/main" val="1773454972"/>
              </p:ext>
            </p:extLst>
          </p:nvPr>
        </p:nvGraphicFramePr>
        <p:xfrm>
          <a:off x="2451100" y="3417723"/>
          <a:ext cx="381000" cy="406400"/>
        </p:xfrm>
        <a:graphic>
          <a:graphicData uri="http://schemas.openxmlformats.org/presentationml/2006/ole">
            <mc:AlternateContent xmlns:mc="http://schemas.openxmlformats.org/markup-compatibility/2006">
              <mc:Choice xmlns:v="urn:schemas-microsoft-com:vml" Requires="v">
                <p:oleObj spid="_x0000_s1390" name="Equation" r:id="rId3" imgW="380880" imgH="406080" progId="Equation.DSMT4">
                  <p:embed/>
                </p:oleObj>
              </mc:Choice>
              <mc:Fallback>
                <p:oleObj name="Equation" r:id="rId3" imgW="380880" imgH="406080" progId="Equation.DSMT4">
                  <p:embed/>
                  <p:pic>
                    <p:nvPicPr>
                      <p:cNvPr id="0" name=""/>
                      <p:cNvPicPr/>
                      <p:nvPr/>
                    </p:nvPicPr>
                    <p:blipFill>
                      <a:blip r:embed="rId4"/>
                      <a:stretch>
                        <a:fillRect/>
                      </a:stretch>
                    </p:blipFill>
                    <p:spPr>
                      <a:xfrm>
                        <a:off x="2451100" y="3417723"/>
                        <a:ext cx="381000" cy="406400"/>
                      </a:xfrm>
                      <a:prstGeom prst="rect">
                        <a:avLst/>
                      </a:prstGeom>
                    </p:spPr>
                  </p:pic>
                </p:oleObj>
              </mc:Fallback>
            </mc:AlternateContent>
          </a:graphicData>
        </a:graphic>
      </p:graphicFrame>
      <p:sp>
        <p:nvSpPr>
          <p:cNvPr id="9" name="Content Placeholder 2"/>
          <p:cNvSpPr>
            <a:spLocks noGrp="1"/>
          </p:cNvSpPr>
          <p:nvPr>
            <p:ph type="body" idx="4"/>
          </p:nvPr>
        </p:nvSpPr>
        <p:spPr>
          <a:xfrm>
            <a:off x="457200" y="3883071"/>
            <a:ext cx="2790825" cy="536529"/>
          </a:xfrm>
        </p:spPr>
        <p:txBody>
          <a:bodyPr/>
          <a:lstStyle/>
          <a:p>
            <a:pPr marL="740664" lvl="1" indent="-283464">
              <a:buSzPct val="100000"/>
            </a:pPr>
            <a:r>
              <a:rPr lang="en-US" sz="2400" dirty="0">
                <a:latin typeface="+mn-lt"/>
              </a:rPr>
              <a:t>exponentiation</a:t>
            </a:r>
          </a:p>
        </p:txBody>
      </p:sp>
      <p:graphicFrame>
        <p:nvGraphicFramePr>
          <p:cNvPr id="12" name="Object 11" descr="left parenthesis hat symbol right parenthesis"/>
          <p:cNvGraphicFramePr>
            <a:graphicFrameLocks noChangeAspect="1"/>
          </p:cNvGraphicFramePr>
          <p:nvPr>
            <p:extLst>
              <p:ext uri="{D42A27DB-BD31-4B8C-83A1-F6EECF244321}">
                <p14:modId xmlns:p14="http://schemas.microsoft.com/office/powerpoint/2010/main" val="3212888976"/>
              </p:ext>
            </p:extLst>
          </p:nvPr>
        </p:nvGraphicFramePr>
        <p:xfrm>
          <a:off x="3327400" y="3942975"/>
          <a:ext cx="457200" cy="406400"/>
        </p:xfrm>
        <a:graphic>
          <a:graphicData uri="http://schemas.openxmlformats.org/presentationml/2006/ole">
            <mc:AlternateContent xmlns:mc="http://schemas.openxmlformats.org/markup-compatibility/2006">
              <mc:Choice xmlns:v="urn:schemas-microsoft-com:vml" Requires="v">
                <p:oleObj spid="_x0000_s1391" name="Equation" r:id="rId5" imgW="457200" imgH="406080" progId="Equation.DSMT4">
                  <p:embed/>
                </p:oleObj>
              </mc:Choice>
              <mc:Fallback>
                <p:oleObj name="Equation" r:id="rId5" imgW="457200" imgH="406080" progId="Equation.DSMT4">
                  <p:embed/>
                  <p:pic>
                    <p:nvPicPr>
                      <p:cNvPr id="0" name=""/>
                      <p:cNvPicPr/>
                      <p:nvPr/>
                    </p:nvPicPr>
                    <p:blipFill>
                      <a:blip r:embed="rId6"/>
                      <a:stretch>
                        <a:fillRect/>
                      </a:stretch>
                    </p:blipFill>
                    <p:spPr>
                      <a:xfrm>
                        <a:off x="3327400" y="3942975"/>
                        <a:ext cx="457200" cy="406400"/>
                      </a:xfrm>
                      <a:prstGeom prst="rect">
                        <a:avLst/>
                      </a:prstGeom>
                    </p:spPr>
                  </p:pic>
                </p:oleObj>
              </mc:Fallback>
            </mc:AlternateContent>
          </a:graphicData>
        </a:graphic>
      </p:graphicFrame>
    </p:spTree>
    <p:extLst>
      <p:ext uri="{BB962C8B-B14F-4D97-AF65-F5344CB8AC3E}">
        <p14:creationId xmlns:p14="http://schemas.microsoft.com/office/powerpoint/2010/main" val="86025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Relative and Absolute References</a:t>
            </a:r>
            <a:endParaRPr sz="3600" b="1" i="0" u="none" strike="noStrike" cap="none" dirty="0">
              <a:solidFill>
                <a:srgbClr val="007FA3"/>
              </a:solidFill>
              <a:latin typeface="+mj-lt"/>
              <a:ea typeface="Arial"/>
              <a:cs typeface="Arial"/>
              <a:sym typeface="Arial"/>
            </a:endParaRPr>
          </a:p>
        </p:txBody>
      </p:sp>
      <p:sp>
        <p:nvSpPr>
          <p:cNvPr id="273" name="Content Placeholder 2"/>
          <p:cNvSpPr txBox="1">
            <a:spLocks noGrp="1"/>
          </p:cNvSpPr>
          <p:nvPr>
            <p:ph type="body" idx="1"/>
          </p:nvPr>
        </p:nvSpPr>
        <p:spPr>
          <a:xfrm>
            <a:off x="457200" y="1600200"/>
            <a:ext cx="8229600" cy="4629150"/>
          </a:xfrm>
          <a:prstGeom prst="rect">
            <a:avLst/>
          </a:prstGeom>
          <a:noFill/>
          <a:ln>
            <a:noFill/>
          </a:ln>
        </p:spPr>
        <p:txBody>
          <a:bodyPr spcFirstLastPara="1" wrap="square" lIns="0" tIns="0" rIns="0" bIns="0" anchor="t" anchorCtr="0">
            <a:noAutofit/>
          </a:bodyPr>
          <a:lstStyle/>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Cell references can be </a:t>
            </a:r>
            <a:r>
              <a:rPr lang="en-US" sz="2000" b="1" i="0" u="none" strike="noStrike" cap="none" dirty="0">
                <a:solidFill>
                  <a:srgbClr val="000000"/>
                </a:solidFill>
                <a:latin typeface="+mn-lt"/>
                <a:sym typeface="Arial"/>
              </a:rPr>
              <a:t>relative</a:t>
            </a:r>
            <a:r>
              <a:rPr lang="en-US" sz="2000" b="0" i="0" u="none" strike="noStrike" cap="none" dirty="0">
                <a:solidFill>
                  <a:srgbClr val="000000"/>
                </a:solidFill>
                <a:latin typeface="+mn-lt"/>
                <a:sym typeface="Arial"/>
              </a:rPr>
              <a:t> or </a:t>
            </a:r>
            <a:r>
              <a:rPr lang="en-US" sz="2000" b="1" i="0" u="none" strike="noStrike" cap="none" dirty="0">
                <a:solidFill>
                  <a:srgbClr val="000000"/>
                </a:solidFill>
                <a:latin typeface="+mn-lt"/>
                <a:sym typeface="Arial"/>
              </a:rPr>
              <a:t>absolute</a:t>
            </a:r>
            <a:r>
              <a:rPr lang="en-US" sz="2000" b="0" i="0" u="none" strike="noStrike" cap="none" dirty="0">
                <a:solidFill>
                  <a:srgbClr val="000000"/>
                </a:solidFill>
                <a:latin typeface="+mn-lt"/>
                <a:sym typeface="Arial"/>
              </a:rPr>
              <a:t>. Using a dollar sign before a row and/or column label creates an absolute reference.</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0" i="0" u="none" strike="noStrike" cap="none" dirty="0">
                <a:solidFill>
                  <a:srgbClr val="000000"/>
                </a:solidFill>
                <a:latin typeface="+mn-lt"/>
                <a:sym typeface="Arial"/>
              </a:rPr>
              <a:t>Relative references: A2, C5, D10</a:t>
            </a:r>
            <a:endParaRPr sz="2000" dirty="0">
              <a:latin typeface="+mn-lt"/>
            </a:endParaRPr>
          </a:p>
          <a:p>
            <a:pPr marL="741553" marR="0" lvl="1" indent="-284353" algn="l" rtl="0">
              <a:spcBef>
                <a:spcPts val="600"/>
              </a:spcBef>
              <a:spcAft>
                <a:spcPts val="0"/>
              </a:spcAft>
              <a:buClr>
                <a:srgbClr val="007FA3"/>
              </a:buClr>
              <a:buSzPct val="100000"/>
              <a:buFont typeface="Arial"/>
              <a:buChar char="–"/>
            </a:pPr>
            <a:r>
              <a:rPr lang="en-US" sz="2000" b="0" i="0" u="none" strike="noStrike" cap="none" dirty="0">
                <a:solidFill>
                  <a:srgbClr val="000000"/>
                </a:solidFill>
                <a:latin typeface="+mn-lt"/>
                <a:sym typeface="Arial"/>
              </a:rPr>
              <a:t>Absolute references: $A$2, $C5, D$10</a:t>
            </a:r>
            <a:endParaRPr sz="2000" dirty="0">
              <a:latin typeface="+mn-lt"/>
            </a:endParaRPr>
          </a:p>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Using a $ sign before a row label (for example, B$4) keeps the reference fixed to row 4 but allows the column reference to change if the formula is copied to another cell.</a:t>
            </a:r>
            <a:endParaRPr sz="2000" dirty="0">
              <a:latin typeface="+mn-lt"/>
            </a:endParaRPr>
          </a:p>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Using a $ sign before a column label (for example, $B4) keeps the reference to column B fixed but allows the row reference to change.</a:t>
            </a:r>
            <a:endParaRPr sz="2000" dirty="0">
              <a:latin typeface="+mn-lt"/>
            </a:endParaRPr>
          </a:p>
          <a:p>
            <a:pPr marL="255650" marR="0" lvl="0" indent="-255650" algn="l" rtl="0">
              <a:spcAft>
                <a:spcPts val="0"/>
              </a:spcAft>
              <a:buClr>
                <a:srgbClr val="007FA3"/>
              </a:buClr>
              <a:buSzPct val="100000"/>
              <a:buFont typeface="Arial"/>
              <a:buChar char="•"/>
            </a:pPr>
            <a:r>
              <a:rPr lang="en-US" sz="2000" b="0" i="0" u="none" strike="noStrike" cap="none" dirty="0">
                <a:solidFill>
                  <a:srgbClr val="000000"/>
                </a:solidFill>
                <a:latin typeface="+mn-lt"/>
                <a:sym typeface="Arial"/>
              </a:rPr>
              <a:t>Using a $ sign before both the row and column labels (for example, $B$4) keeps the reference to cell B4 fixed no matter where the formula is copied.</a:t>
            </a:r>
            <a:endParaRPr sz="2000" b="0" i="0" u="none" strike="noStrike" cap="none" dirty="0">
              <a:solidFill>
                <a:srgbClr val="000000"/>
              </a:solidFill>
              <a:latin typeface="+mn-lt"/>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Example </a:t>
            </a:r>
            <a:r>
              <a:rPr lang="en-US" sz="3600" b="1" i="0" u="none" strike="noStrike" cap="none" dirty="0" smtClean="0">
                <a:solidFill>
                  <a:srgbClr val="007FA3"/>
                </a:solidFill>
                <a:latin typeface="+mj-lt"/>
                <a:ea typeface="Arial"/>
                <a:cs typeface="Arial"/>
                <a:sym typeface="Arial"/>
              </a:rPr>
              <a:t>A1.1: </a:t>
            </a:r>
            <a:r>
              <a:rPr lang="en-US" sz="3600" b="1" i="0" u="none" strike="noStrike" cap="none" dirty="0">
                <a:solidFill>
                  <a:srgbClr val="007FA3"/>
                </a:solidFill>
                <a:latin typeface="+mj-lt"/>
                <a:ea typeface="Arial"/>
                <a:cs typeface="Arial"/>
                <a:sym typeface="Arial"/>
              </a:rPr>
              <a:t>Implementing Price-Demand Models in Excel</a:t>
            </a:r>
            <a:endParaRPr sz="3600" b="1" i="0" u="none" strike="noStrike" cap="none" dirty="0">
              <a:solidFill>
                <a:srgbClr val="007FA3"/>
              </a:solidFill>
              <a:latin typeface="+mj-lt"/>
              <a:ea typeface="Arial"/>
              <a:cs typeface="Arial"/>
              <a:sym typeface="Arial"/>
            </a:endParaRPr>
          </a:p>
        </p:txBody>
      </p:sp>
      <p:sp>
        <p:nvSpPr>
          <p:cNvPr id="279" name="Content Placeholder 2"/>
          <p:cNvSpPr txBox="1">
            <a:spLocks noGrp="1"/>
          </p:cNvSpPr>
          <p:nvPr>
            <p:ph type="body" idx="1"/>
          </p:nvPr>
        </p:nvSpPr>
        <p:spPr>
          <a:xfrm>
            <a:off x="457200" y="1600201"/>
            <a:ext cx="6501161" cy="67849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400"/>
              <a:buFont typeface="Arial"/>
              <a:buNone/>
            </a:pPr>
            <a:r>
              <a:rPr lang="en-US" sz="2000" b="0" i="0" u="none" strike="noStrike" cap="none" dirty="0">
                <a:solidFill>
                  <a:schemeClr val="dk1"/>
                </a:solidFill>
                <a:latin typeface="+mn-lt"/>
                <a:ea typeface="Arial"/>
                <a:cs typeface="Arial"/>
                <a:sym typeface="Arial"/>
              </a:rPr>
              <a:t>Two models for predicting demand as a function of </a:t>
            </a:r>
            <a:r>
              <a:rPr lang="en-US" sz="2000" b="0" i="0" u="none" strike="noStrike" cap="none" dirty="0" smtClean="0">
                <a:solidFill>
                  <a:schemeClr val="dk1"/>
                </a:solidFill>
                <a:latin typeface="+mn-lt"/>
                <a:ea typeface="Arial"/>
                <a:cs typeface="Arial"/>
                <a:sym typeface="Arial"/>
              </a:rPr>
              <a:t>price Linear</a:t>
            </a:r>
            <a:endParaRPr sz="2000" b="0" i="0" u="none" strike="noStrike" cap="none" dirty="0">
              <a:solidFill>
                <a:schemeClr val="dk1"/>
              </a:solidFill>
              <a:latin typeface="+mn-lt"/>
              <a:ea typeface="Arial"/>
              <a:cs typeface="Arial"/>
              <a:sym typeface="Arial"/>
            </a:endParaRPr>
          </a:p>
        </p:txBody>
      </p:sp>
      <p:graphicFrame>
        <p:nvGraphicFramePr>
          <p:cNvPr id="2" name="Object 1" descr="D = a minus b P."/>
          <p:cNvGraphicFramePr>
            <a:graphicFrameLocks noChangeAspect="1"/>
          </p:cNvGraphicFramePr>
          <p:nvPr>
            <p:extLst>
              <p:ext uri="{D42A27DB-BD31-4B8C-83A1-F6EECF244321}">
                <p14:modId xmlns:p14="http://schemas.microsoft.com/office/powerpoint/2010/main" val="2554864437"/>
              </p:ext>
            </p:extLst>
          </p:nvPr>
        </p:nvGraphicFramePr>
        <p:xfrm>
          <a:off x="950191" y="2456753"/>
          <a:ext cx="1223818" cy="254000"/>
        </p:xfrm>
        <a:graphic>
          <a:graphicData uri="http://schemas.openxmlformats.org/presentationml/2006/ole">
            <mc:AlternateContent xmlns:mc="http://schemas.openxmlformats.org/markup-compatibility/2006">
              <mc:Choice xmlns:v="urn:schemas-microsoft-com:vml" Requires="v">
                <p:oleObj spid="_x0000_s2770" name="Equation" r:id="rId4" imgW="1346040" imgH="279360" progId="Equation.DSMT4">
                  <p:embed/>
                </p:oleObj>
              </mc:Choice>
              <mc:Fallback>
                <p:oleObj name="Equation" r:id="rId4" imgW="1346040" imgH="279360" progId="Equation.DSMT4">
                  <p:embed/>
                  <p:pic>
                    <p:nvPicPr>
                      <p:cNvPr id="0" name=""/>
                      <p:cNvPicPr/>
                      <p:nvPr/>
                    </p:nvPicPr>
                    <p:blipFill>
                      <a:blip r:embed="rId5"/>
                      <a:stretch>
                        <a:fillRect/>
                      </a:stretch>
                    </p:blipFill>
                    <p:spPr>
                      <a:xfrm>
                        <a:off x="950191" y="2456753"/>
                        <a:ext cx="1223818" cy="254000"/>
                      </a:xfrm>
                      <a:prstGeom prst="rect">
                        <a:avLst/>
                      </a:prstGeom>
                    </p:spPr>
                  </p:pic>
                </p:oleObj>
              </mc:Fallback>
            </mc:AlternateContent>
          </a:graphicData>
        </a:graphic>
      </p:graphicFrame>
      <p:sp>
        <p:nvSpPr>
          <p:cNvPr id="281" name="Content Placeholder 3"/>
          <p:cNvSpPr txBox="1">
            <a:spLocks noGrp="1"/>
          </p:cNvSpPr>
          <p:nvPr>
            <p:ph type="body" idx="2"/>
          </p:nvPr>
        </p:nvSpPr>
        <p:spPr>
          <a:xfrm>
            <a:off x="457200" y="2853581"/>
            <a:ext cx="2209800" cy="309989"/>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000"/>
              <a:buFont typeface="Arial"/>
              <a:buNone/>
            </a:pPr>
            <a:r>
              <a:rPr lang="en-US" sz="2000" b="0" i="0" u="none" strike="noStrike" cap="none" dirty="0">
                <a:solidFill>
                  <a:schemeClr val="dk1"/>
                </a:solidFill>
                <a:latin typeface="+mn-lt"/>
                <a:ea typeface="Arial"/>
                <a:cs typeface="Arial"/>
                <a:sym typeface="Arial"/>
              </a:rPr>
              <a:t>Formula in cell B8:</a:t>
            </a:r>
            <a:endParaRPr sz="2000" b="0" i="0" u="none" strike="noStrike" cap="none" dirty="0">
              <a:solidFill>
                <a:schemeClr val="dk1"/>
              </a:solidFill>
              <a:latin typeface="+mn-lt"/>
              <a:ea typeface="Arial"/>
              <a:cs typeface="Arial"/>
              <a:sym typeface="Arial"/>
            </a:endParaRPr>
          </a:p>
        </p:txBody>
      </p:sp>
      <p:graphicFrame>
        <p:nvGraphicFramePr>
          <p:cNvPr id="3" name="Object 2" descr=" = $B $4 minus $B $5 asterisk $A 8"/>
          <p:cNvGraphicFramePr>
            <a:graphicFrameLocks noChangeAspect="1"/>
          </p:cNvGraphicFramePr>
          <p:nvPr>
            <p:extLst>
              <p:ext uri="{D42A27DB-BD31-4B8C-83A1-F6EECF244321}">
                <p14:modId xmlns:p14="http://schemas.microsoft.com/office/powerpoint/2010/main" val="205179972"/>
              </p:ext>
            </p:extLst>
          </p:nvPr>
        </p:nvGraphicFramePr>
        <p:xfrm>
          <a:off x="950191" y="3304626"/>
          <a:ext cx="2320636" cy="277091"/>
        </p:xfrm>
        <a:graphic>
          <a:graphicData uri="http://schemas.openxmlformats.org/presentationml/2006/ole">
            <mc:AlternateContent xmlns:mc="http://schemas.openxmlformats.org/markup-compatibility/2006">
              <mc:Choice xmlns:v="urn:schemas-microsoft-com:vml" Requires="v">
                <p:oleObj spid="_x0000_s2771" name="Equation" r:id="rId6" imgW="2552400" imgH="304560" progId="Equation.DSMT4">
                  <p:embed/>
                </p:oleObj>
              </mc:Choice>
              <mc:Fallback>
                <p:oleObj name="Equation" r:id="rId6" imgW="2552400" imgH="304560" progId="Equation.DSMT4">
                  <p:embed/>
                  <p:pic>
                    <p:nvPicPr>
                      <p:cNvPr id="0" name=""/>
                      <p:cNvPicPr/>
                      <p:nvPr/>
                    </p:nvPicPr>
                    <p:blipFill>
                      <a:blip r:embed="rId7"/>
                      <a:stretch>
                        <a:fillRect/>
                      </a:stretch>
                    </p:blipFill>
                    <p:spPr>
                      <a:xfrm>
                        <a:off x="950191" y="3304626"/>
                        <a:ext cx="2320636" cy="277091"/>
                      </a:xfrm>
                      <a:prstGeom prst="rect">
                        <a:avLst/>
                      </a:prstGeom>
                    </p:spPr>
                  </p:pic>
                </p:oleObj>
              </mc:Fallback>
            </mc:AlternateContent>
          </a:graphicData>
        </a:graphic>
      </p:graphicFrame>
      <p:sp>
        <p:nvSpPr>
          <p:cNvPr id="285" name="Content Placeholder 26"/>
          <p:cNvSpPr txBox="1">
            <a:spLocks noGrp="1"/>
          </p:cNvSpPr>
          <p:nvPr>
            <p:ph type="body" idx="3"/>
          </p:nvPr>
        </p:nvSpPr>
        <p:spPr>
          <a:xfrm>
            <a:off x="472209" y="3702557"/>
            <a:ext cx="1230492" cy="333822"/>
          </a:xfrm>
          <a:prstGeom prst="rect">
            <a:avLst/>
          </a:prstGeom>
          <a:noFill/>
          <a:ln>
            <a:noFill/>
          </a:ln>
        </p:spPr>
        <p:txBody>
          <a:bodyPr spcFirstLastPara="1" wrap="square" lIns="0" tIns="0" rIns="0" bIns="0" anchor="t" anchorCtr="0">
            <a:noAutofit/>
          </a:bodyPr>
          <a:lstStyle/>
          <a:p>
            <a:pPr marL="0" indent="0">
              <a:spcBef>
                <a:spcPts val="0"/>
              </a:spcBef>
              <a:buSzPts val="2000"/>
              <a:buNone/>
            </a:pPr>
            <a:r>
              <a:rPr lang="en-US" sz="2000" dirty="0" smtClean="0">
                <a:latin typeface="+mn-lt"/>
              </a:rPr>
              <a:t>Nonlinear</a:t>
            </a:r>
            <a:endParaRPr lang="en-US" sz="2000" dirty="0">
              <a:latin typeface="+mn-lt"/>
            </a:endParaRPr>
          </a:p>
        </p:txBody>
      </p:sp>
      <p:graphicFrame>
        <p:nvGraphicFramePr>
          <p:cNvPr id="4" name="Object 3" descr="D = c P to the negative d power."/>
          <p:cNvGraphicFramePr>
            <a:graphicFrameLocks noChangeAspect="1"/>
          </p:cNvGraphicFramePr>
          <p:nvPr>
            <p:extLst>
              <p:ext uri="{D42A27DB-BD31-4B8C-83A1-F6EECF244321}">
                <p14:modId xmlns:p14="http://schemas.microsoft.com/office/powerpoint/2010/main" val="1202521627"/>
              </p:ext>
            </p:extLst>
          </p:nvPr>
        </p:nvGraphicFramePr>
        <p:xfrm>
          <a:off x="966918" y="4102370"/>
          <a:ext cx="1050636" cy="323273"/>
        </p:xfrm>
        <a:graphic>
          <a:graphicData uri="http://schemas.openxmlformats.org/presentationml/2006/ole">
            <mc:AlternateContent xmlns:mc="http://schemas.openxmlformats.org/markup-compatibility/2006">
              <mc:Choice xmlns:v="urn:schemas-microsoft-com:vml" Requires="v">
                <p:oleObj spid="_x0000_s2772" name="Equation" r:id="rId8" imgW="1155600" imgH="355320" progId="Equation.DSMT4">
                  <p:embed/>
                </p:oleObj>
              </mc:Choice>
              <mc:Fallback>
                <p:oleObj name="Equation" r:id="rId8" imgW="1155600" imgH="355320" progId="Equation.DSMT4">
                  <p:embed/>
                  <p:pic>
                    <p:nvPicPr>
                      <p:cNvPr id="0" name=""/>
                      <p:cNvPicPr/>
                      <p:nvPr/>
                    </p:nvPicPr>
                    <p:blipFill>
                      <a:blip r:embed="rId9"/>
                      <a:stretch>
                        <a:fillRect/>
                      </a:stretch>
                    </p:blipFill>
                    <p:spPr>
                      <a:xfrm>
                        <a:off x="966918" y="4102370"/>
                        <a:ext cx="1050636" cy="323273"/>
                      </a:xfrm>
                      <a:prstGeom prst="rect">
                        <a:avLst/>
                      </a:prstGeom>
                    </p:spPr>
                  </p:pic>
                </p:oleObj>
              </mc:Fallback>
            </mc:AlternateContent>
          </a:graphicData>
        </a:graphic>
      </p:graphicFrame>
      <p:sp>
        <p:nvSpPr>
          <p:cNvPr id="283" name="Content Placeholder 6"/>
          <p:cNvSpPr txBox="1">
            <a:spLocks noGrp="1"/>
          </p:cNvSpPr>
          <p:nvPr>
            <p:ph type="body" idx="4"/>
          </p:nvPr>
        </p:nvSpPr>
        <p:spPr>
          <a:xfrm>
            <a:off x="476095" y="4547763"/>
            <a:ext cx="2308302" cy="342314"/>
          </a:xfrm>
          <a:prstGeom prst="rect">
            <a:avLst/>
          </a:prstGeom>
          <a:noFill/>
          <a:ln>
            <a:noFill/>
          </a:ln>
        </p:spPr>
        <p:txBody>
          <a:bodyPr spcFirstLastPara="1" wrap="square" lIns="0" tIns="0" rIns="0" bIns="0" anchor="t" anchorCtr="0">
            <a:noAutofit/>
          </a:bodyPr>
          <a:lstStyle/>
          <a:p>
            <a:pPr marL="0" indent="0">
              <a:spcBef>
                <a:spcPts val="0"/>
              </a:spcBef>
              <a:buSzPts val="2000"/>
              <a:buNone/>
            </a:pPr>
            <a:r>
              <a:rPr lang="en-US" sz="2000" dirty="0">
                <a:latin typeface="+mn-lt"/>
              </a:rPr>
              <a:t>Formula in cell E8</a:t>
            </a:r>
            <a:r>
              <a:rPr lang="en-US" sz="2000" dirty="0" smtClean="0">
                <a:latin typeface="+mn-lt"/>
              </a:rPr>
              <a:t>:</a:t>
            </a:r>
            <a:endParaRPr lang="en-US" sz="2000" dirty="0">
              <a:latin typeface="+mn-lt"/>
            </a:endParaRPr>
          </a:p>
        </p:txBody>
      </p:sp>
      <p:graphicFrame>
        <p:nvGraphicFramePr>
          <p:cNvPr id="16" name="Object 15" descr=" = $E $4 asterisk D 8 caret minus $E $5."/>
          <p:cNvGraphicFramePr>
            <a:graphicFrameLocks noChangeAspect="1"/>
          </p:cNvGraphicFramePr>
          <p:nvPr>
            <p:extLst>
              <p:ext uri="{D42A27DB-BD31-4B8C-83A1-F6EECF244321}">
                <p14:modId xmlns:p14="http://schemas.microsoft.com/office/powerpoint/2010/main" val="92234932"/>
              </p:ext>
            </p:extLst>
          </p:nvPr>
        </p:nvGraphicFramePr>
        <p:xfrm>
          <a:off x="828372" y="5007332"/>
          <a:ext cx="2378364" cy="277091"/>
        </p:xfrm>
        <a:graphic>
          <a:graphicData uri="http://schemas.openxmlformats.org/presentationml/2006/ole">
            <mc:AlternateContent xmlns:mc="http://schemas.openxmlformats.org/markup-compatibility/2006">
              <mc:Choice xmlns:v="urn:schemas-microsoft-com:vml" Requires="v">
                <p:oleObj spid="_x0000_s2773" name="Equation" r:id="rId10" imgW="2616120" imgH="304560" progId="Equation.DSMT4">
                  <p:embed/>
                </p:oleObj>
              </mc:Choice>
              <mc:Fallback>
                <p:oleObj name="Equation" r:id="rId10" imgW="2616120" imgH="304560" progId="Equation.DSMT4">
                  <p:embed/>
                  <p:pic>
                    <p:nvPicPr>
                      <p:cNvPr id="3" name="Object 2"/>
                      <p:cNvPicPr/>
                      <p:nvPr/>
                    </p:nvPicPr>
                    <p:blipFill>
                      <a:blip r:embed="rId11"/>
                      <a:stretch>
                        <a:fillRect/>
                      </a:stretch>
                    </p:blipFill>
                    <p:spPr>
                      <a:xfrm>
                        <a:off x="828372" y="5007332"/>
                        <a:ext cx="2378364" cy="277091"/>
                      </a:xfrm>
                      <a:prstGeom prst="rect">
                        <a:avLst/>
                      </a:prstGeom>
                    </p:spPr>
                  </p:pic>
                </p:oleObj>
              </mc:Fallback>
            </mc:AlternateContent>
          </a:graphicData>
        </a:graphic>
      </p:graphicFrame>
      <p:pic>
        <p:nvPicPr>
          <p:cNvPr id="5" name="Picture 4" descr="A spreadsheet titled, demand prediction models. The information displayed in the spreadsheet are as follows. Linear model a, 20,000, linear model, b, 10. A table below linear model is between the cell range A 7 and B 12. The table has 2 columns and 5 rows. The column headings from left to right are as follows. Price, Demand. The row entries are as follows. Row 1. Price, $80.00. Demand, $19,200. Row 2. Price, $90.00. Demand $19,100. Row 3. Price, $100.00. Demand, $19,000. Row 4. Price, $110.00. Demand, $18,900. Row 5. Price, $120.00. Demand, $18,800. Non linear model, c, 20,000, non linear model, d, 0.0111382. A table below non linear model is between the cell range D 7 and E 14. The table has 2 columns and 7 rows. The column headings from left to right are as follows. Price, Demand. The row entries are as follows. Row 1. Price, $70.00. Demand, $19,075.63. Row 2. Price, $80.00. Demand, $19,047.28. Row 3. Price, $90.00. Demand, $19,022.31. Row 4. Price, $100.00. Demand, $19,000.00. Row 5. Price, $110.00. Demand, $18,979.84. Row 6. Price, $120.00. Demand, $18.961.45. Row 7. Price, $130.00. Demand, $18.944.56."/>
          <p:cNvPicPr>
            <a:picLocks noChangeAspect="1"/>
          </p:cNvPicPr>
          <p:nvPr/>
        </p:nvPicPr>
        <p:blipFill>
          <a:blip r:embed="rId12"/>
          <a:stretch>
            <a:fillRect/>
          </a:stretch>
        </p:blipFill>
        <p:spPr>
          <a:xfrm>
            <a:off x="3797384" y="2456753"/>
            <a:ext cx="4889416" cy="3054361"/>
          </a:xfrm>
          <a:prstGeom prst="rect">
            <a:avLst/>
          </a:prstGeom>
        </p:spPr>
      </p:pic>
      <p:sp>
        <p:nvSpPr>
          <p:cNvPr id="288" name="Content Placeholder 26"/>
          <p:cNvSpPr txBox="1">
            <a:spLocks noGrp="1"/>
          </p:cNvSpPr>
          <p:nvPr>
            <p:ph type="body" idx="5"/>
          </p:nvPr>
        </p:nvSpPr>
        <p:spPr>
          <a:xfrm>
            <a:off x="457200" y="5605666"/>
            <a:ext cx="8229600" cy="617883"/>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7FA3"/>
              </a:buClr>
              <a:buSzPts val="2000"/>
              <a:buFont typeface="Arial"/>
              <a:buNone/>
            </a:pPr>
            <a:r>
              <a:rPr lang="en-US" sz="2000" b="0" i="0" u="none" strike="noStrike" cap="none" dirty="0">
                <a:solidFill>
                  <a:schemeClr val="dk1"/>
                </a:solidFill>
                <a:latin typeface="+mn-lt"/>
                <a:ea typeface="Arial"/>
                <a:cs typeface="Arial"/>
                <a:sym typeface="Arial"/>
              </a:rPr>
              <a:t>Note how the absolute addresses are used so that as these formulas are copied down, the demand is computed correctly.</a:t>
            </a:r>
            <a:endParaRPr sz="2000" b="0" i="0" u="none" strike="noStrike" cap="none" dirty="0">
              <a:solidFill>
                <a:schemeClr val="dk1"/>
              </a:solidFill>
              <a:latin typeface="+mn-lt"/>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Title 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Copying Formulas</a:t>
            </a:r>
            <a:endParaRPr sz="3600" b="1" i="0" u="none" strike="noStrike" cap="none" dirty="0">
              <a:solidFill>
                <a:srgbClr val="007FA3"/>
              </a:solidFill>
              <a:latin typeface="+mj-lt"/>
              <a:ea typeface="Arial"/>
              <a:cs typeface="Arial"/>
              <a:sym typeface="Arial"/>
            </a:endParaRPr>
          </a:p>
        </p:txBody>
      </p:sp>
      <p:sp>
        <p:nvSpPr>
          <p:cNvPr id="294" name="Content Placeholder 2"/>
          <p:cNvSpPr txBox="1">
            <a:spLocks noGrp="1"/>
          </p:cNvSpPr>
          <p:nvPr>
            <p:ph type="body" idx="1"/>
          </p:nvPr>
        </p:nvSpPr>
        <p:spPr>
          <a:xfrm>
            <a:off x="457200" y="1600201"/>
            <a:ext cx="8229600" cy="1506410"/>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ts val="2700"/>
              <a:buFont typeface="Arial"/>
              <a:buNone/>
            </a:pPr>
            <a:r>
              <a:rPr lang="en-US" sz="2600" b="0" u="none" strike="noStrike" cap="none" dirty="0">
                <a:solidFill>
                  <a:schemeClr val="dk1"/>
                </a:solidFill>
                <a:latin typeface="+mn-lt"/>
                <a:sym typeface="Arial"/>
              </a:rPr>
              <a:t>Formulas in cells can be copied in many ways.</a:t>
            </a:r>
            <a:endParaRPr sz="2600" dirty="0">
              <a:latin typeface="+mn-lt"/>
            </a:endParaRPr>
          </a:p>
          <a:p>
            <a:pPr marL="256032" marR="0" lvl="0" indent="-256032" algn="l" rtl="0">
              <a:spcBef>
                <a:spcPts val="1500"/>
              </a:spcBef>
              <a:spcAft>
                <a:spcPts val="0"/>
              </a:spcAft>
              <a:buClr>
                <a:srgbClr val="007FA3"/>
              </a:buClr>
              <a:buSzPct val="100000"/>
              <a:buFont typeface="Arial"/>
              <a:buChar char="•"/>
            </a:pPr>
            <a:r>
              <a:rPr lang="en-US" sz="2600" b="0" u="none" strike="noStrike" cap="none" dirty="0">
                <a:solidFill>
                  <a:schemeClr val="dk1"/>
                </a:solidFill>
                <a:latin typeface="+mn-lt"/>
                <a:sym typeface="Arial"/>
              </a:rPr>
              <a:t>Use the Copy button in the Home tab, then use the Paste </a:t>
            </a:r>
            <a:r>
              <a:rPr lang="en-US" sz="2600" b="0" u="none" strike="noStrike" cap="none" dirty="0" smtClean="0">
                <a:solidFill>
                  <a:schemeClr val="dk1"/>
                </a:solidFill>
                <a:latin typeface="+mn-lt"/>
                <a:sym typeface="Arial"/>
              </a:rPr>
              <a:t>button</a:t>
            </a:r>
            <a:endParaRPr sz="2600" b="0" u="none" strike="noStrike" cap="none" dirty="0">
              <a:solidFill>
                <a:schemeClr val="dk1"/>
              </a:solidFill>
              <a:latin typeface="+mn-lt"/>
              <a:sym typeface="Arial"/>
            </a:endParaRPr>
          </a:p>
        </p:txBody>
      </p:sp>
      <p:sp>
        <p:nvSpPr>
          <p:cNvPr id="295" name="Content Placeholder 3"/>
          <p:cNvSpPr txBox="1">
            <a:spLocks noGrp="1"/>
          </p:cNvSpPr>
          <p:nvPr>
            <p:ph type="body" idx="2"/>
          </p:nvPr>
        </p:nvSpPr>
        <p:spPr>
          <a:xfrm>
            <a:off x="457200" y="3186079"/>
            <a:ext cx="914400" cy="398589"/>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ct val="100000"/>
              <a:buFont typeface="Arial"/>
              <a:buChar char="•"/>
            </a:pPr>
            <a:r>
              <a:rPr lang="en-US" sz="2600" b="0" i="0" u="none" strike="noStrike" cap="none" dirty="0">
                <a:solidFill>
                  <a:srgbClr val="000000"/>
                </a:solidFill>
                <a:latin typeface="+mn-lt"/>
                <a:ea typeface="Arial"/>
                <a:cs typeface="Arial"/>
                <a:sym typeface="Arial"/>
              </a:rPr>
              <a:t>Use</a:t>
            </a:r>
            <a:endParaRPr sz="2600" b="0" i="0" u="none" strike="noStrike" cap="none" dirty="0">
              <a:solidFill>
                <a:schemeClr val="dk1"/>
              </a:solidFill>
              <a:latin typeface="+mn-lt"/>
              <a:ea typeface="Arial"/>
              <a:cs typeface="Arial"/>
              <a:sym typeface="Arial"/>
            </a:endParaRPr>
          </a:p>
        </p:txBody>
      </p:sp>
      <p:graphicFrame>
        <p:nvGraphicFramePr>
          <p:cNvPr id="2" name="Object 1" descr="Control and C, then Control and V"/>
          <p:cNvGraphicFramePr>
            <a:graphicFrameLocks noChangeAspect="1"/>
          </p:cNvGraphicFramePr>
          <p:nvPr>
            <p:extLst>
              <p:ext uri="{D42A27DB-BD31-4B8C-83A1-F6EECF244321}">
                <p14:modId xmlns:p14="http://schemas.microsoft.com/office/powerpoint/2010/main" val="322359097"/>
              </p:ext>
            </p:extLst>
          </p:nvPr>
        </p:nvGraphicFramePr>
        <p:xfrm>
          <a:off x="1614896" y="3220273"/>
          <a:ext cx="2806700" cy="330200"/>
        </p:xfrm>
        <a:graphic>
          <a:graphicData uri="http://schemas.openxmlformats.org/presentationml/2006/ole">
            <mc:AlternateContent xmlns:mc="http://schemas.openxmlformats.org/markup-compatibility/2006">
              <mc:Choice xmlns:v="urn:schemas-microsoft-com:vml" Requires="v">
                <p:oleObj spid="_x0000_s3251" name="Equation" r:id="rId4" imgW="2806560" imgH="330120" progId="Equation.DSMT4">
                  <p:embed/>
                </p:oleObj>
              </mc:Choice>
              <mc:Fallback>
                <p:oleObj name="Equation" r:id="rId4" imgW="2806560" imgH="330120" progId="Equation.DSMT4">
                  <p:embed/>
                  <p:pic>
                    <p:nvPicPr>
                      <p:cNvPr id="0" name=""/>
                      <p:cNvPicPr/>
                      <p:nvPr/>
                    </p:nvPicPr>
                    <p:blipFill>
                      <a:blip r:embed="rId5"/>
                      <a:stretch>
                        <a:fillRect/>
                      </a:stretch>
                    </p:blipFill>
                    <p:spPr>
                      <a:xfrm>
                        <a:off x="1614896" y="3220273"/>
                        <a:ext cx="2806700" cy="330200"/>
                      </a:xfrm>
                      <a:prstGeom prst="rect">
                        <a:avLst/>
                      </a:prstGeom>
                    </p:spPr>
                  </p:pic>
                </p:oleObj>
              </mc:Fallback>
            </mc:AlternateContent>
          </a:graphicData>
        </a:graphic>
      </p:graphicFrame>
      <p:sp>
        <p:nvSpPr>
          <p:cNvPr id="297" name="Content Placeholder 26"/>
          <p:cNvSpPr txBox="1">
            <a:spLocks noGrp="1"/>
          </p:cNvSpPr>
          <p:nvPr>
            <p:ph type="body" idx="3"/>
          </p:nvPr>
        </p:nvSpPr>
        <p:spPr>
          <a:xfrm>
            <a:off x="457200" y="3771917"/>
            <a:ext cx="8229600" cy="926740"/>
          </a:xfrm>
          <a:prstGeom prst="rect">
            <a:avLst/>
          </a:prstGeom>
          <a:noFill/>
          <a:ln>
            <a:noFill/>
          </a:ln>
        </p:spPr>
        <p:txBody>
          <a:bodyPr spcFirstLastPara="1" wrap="square" lIns="0" tIns="0" rIns="0" bIns="0" anchor="t" anchorCtr="0">
            <a:noAutofit/>
          </a:bodyPr>
          <a:lstStyle/>
          <a:p>
            <a:pPr marL="256032" marR="0" lvl="0" indent="-256032" algn="l" rtl="0">
              <a:spcBef>
                <a:spcPts val="0"/>
              </a:spcBef>
              <a:spcAft>
                <a:spcPts val="0"/>
              </a:spcAft>
              <a:buClr>
                <a:srgbClr val="007FA3"/>
              </a:buClr>
              <a:buSzPct val="100000"/>
              <a:buFont typeface="Arial"/>
              <a:buChar char="•"/>
            </a:pPr>
            <a:r>
              <a:rPr lang="en-US" sz="2600" b="0" i="0" u="none" strike="noStrike" cap="none" dirty="0">
                <a:solidFill>
                  <a:srgbClr val="000000"/>
                </a:solidFill>
                <a:latin typeface="+mn-lt"/>
                <a:ea typeface="Arial"/>
                <a:cs typeface="Arial"/>
                <a:sym typeface="Arial"/>
              </a:rPr>
              <a:t>Drag the bottom right corner of a cell (the fill handle) across a row or column</a:t>
            </a:r>
            <a:endParaRPr sz="2600" b="0" i="0" u="none" strike="noStrike" cap="none" dirty="0">
              <a:solidFill>
                <a:srgbClr val="000000"/>
              </a:solidFill>
              <a:latin typeface="+mn-lt"/>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Title 1"/>
          <p:cNvSpPr txBox="1">
            <a:spLocks noGrp="1"/>
          </p:cNvSpPr>
          <p:nvPr>
            <p:ph type="title"/>
          </p:nvPr>
        </p:nvSpPr>
        <p:spPr>
          <a:xfrm>
            <a:off x="457200" y="215372"/>
            <a:ext cx="8229600" cy="1097280"/>
          </a:xfrm>
          <a:prstGeom prst="rect">
            <a:avLst/>
          </a:prstGeom>
          <a:noFill/>
          <a:ln>
            <a:noFill/>
          </a:ln>
        </p:spPr>
        <p:txBody>
          <a:bodyPr spcFirstLastPara="1" wrap="square" lIns="0" tIns="91425" rIns="0" bIns="0" anchor="b" anchorCtr="0">
            <a:noAutofit/>
          </a:bodyPr>
          <a:lstStyle/>
          <a:p>
            <a:pPr marL="0" marR="0" lvl="0" indent="0" algn="l" rtl="0">
              <a:lnSpc>
                <a:spcPct val="100000"/>
              </a:lnSpc>
              <a:spcBef>
                <a:spcPts val="0"/>
              </a:spcBef>
              <a:spcAft>
                <a:spcPts val="0"/>
              </a:spcAft>
              <a:buClr>
                <a:srgbClr val="007FA3"/>
              </a:buClr>
              <a:buSzPts val="3600"/>
              <a:buFont typeface="Arial"/>
              <a:buNone/>
            </a:pPr>
            <a:r>
              <a:rPr lang="en-US" sz="3600" b="1" i="0" u="none" strike="noStrike" cap="none" dirty="0">
                <a:solidFill>
                  <a:srgbClr val="007FA3"/>
                </a:solidFill>
                <a:latin typeface="+mj-lt"/>
                <a:ea typeface="Arial"/>
                <a:cs typeface="Arial"/>
                <a:sym typeface="Arial"/>
              </a:rPr>
              <a:t>Other Useful Excel Tips</a:t>
            </a:r>
            <a:endParaRPr sz="3600" b="1" i="0" u="none" strike="noStrike" cap="none" dirty="0">
              <a:solidFill>
                <a:srgbClr val="007FA3"/>
              </a:solidFill>
              <a:latin typeface="+mj-lt"/>
              <a:ea typeface="Arial"/>
              <a:cs typeface="Arial"/>
              <a:sym typeface="Arial"/>
            </a:endParaRPr>
          </a:p>
        </p:txBody>
      </p:sp>
      <p:sp>
        <p:nvSpPr>
          <p:cNvPr id="303" name="Content Placeholder 2"/>
          <p:cNvSpPr txBox="1">
            <a:spLocks noGrp="1"/>
          </p:cNvSpPr>
          <p:nvPr>
            <p:ph type="body" idx="1"/>
          </p:nvPr>
        </p:nvSpPr>
        <p:spPr>
          <a:xfrm>
            <a:off x="457200" y="1600201"/>
            <a:ext cx="8229600" cy="3962400"/>
          </a:xfrm>
          <a:prstGeom prst="rect">
            <a:avLst/>
          </a:prstGeom>
          <a:noFill/>
          <a:ln>
            <a:noFill/>
          </a:ln>
        </p:spPr>
        <p:txBody>
          <a:bodyPr spcFirstLastPara="1" wrap="square" lIns="0" tIns="0" rIns="0" bIns="0" anchor="t" anchorCtr="0">
            <a:noAutofit/>
          </a:bodyPr>
          <a:lstStyle/>
          <a:p>
            <a:pPr marL="256032" marR="0" lvl="0" indent="-256032" algn="l" rtl="0">
              <a:spcAft>
                <a:spcPts val="0"/>
              </a:spcAft>
              <a:buClr>
                <a:srgbClr val="007FA3"/>
              </a:buClr>
              <a:buSzPct val="100000"/>
              <a:buFont typeface="Arial"/>
              <a:buChar char="•"/>
            </a:pPr>
            <a:r>
              <a:rPr lang="en-US" sz="2600" b="0" i="0" u="none" strike="noStrike" cap="none" dirty="0">
                <a:solidFill>
                  <a:schemeClr val="dk1"/>
                </a:solidFill>
                <a:latin typeface="+mn-lt"/>
                <a:sym typeface="Arial"/>
              </a:rPr>
              <a:t>Split Screen</a:t>
            </a:r>
            <a:endParaRPr sz="2600" dirty="0">
              <a:latin typeface="+mn-lt"/>
            </a:endParaRPr>
          </a:p>
          <a:p>
            <a:pPr marL="256032" marR="0" lvl="0" indent="-256032" algn="l" rtl="0">
              <a:spcAft>
                <a:spcPts val="0"/>
              </a:spcAft>
              <a:buClr>
                <a:srgbClr val="007FA3"/>
              </a:buClr>
              <a:buSzPct val="100000"/>
              <a:buFont typeface="Arial"/>
              <a:buChar char="•"/>
            </a:pPr>
            <a:r>
              <a:rPr lang="en-US" sz="2600" b="0" i="0" u="none" strike="noStrike" cap="none" dirty="0" smtClean="0">
                <a:solidFill>
                  <a:schemeClr val="dk1"/>
                </a:solidFill>
                <a:latin typeface="+mn-lt"/>
                <a:sym typeface="Arial"/>
              </a:rPr>
              <a:t>Column </a:t>
            </a:r>
            <a:r>
              <a:rPr lang="en-US" sz="2600" b="0" i="0" u="none" strike="noStrike" cap="none" dirty="0">
                <a:solidFill>
                  <a:schemeClr val="dk1"/>
                </a:solidFill>
                <a:latin typeface="+mn-lt"/>
                <a:sym typeface="Arial"/>
              </a:rPr>
              <a:t>and Row Widths</a:t>
            </a:r>
            <a:endParaRPr sz="2600" dirty="0">
              <a:latin typeface="+mn-lt"/>
            </a:endParaRPr>
          </a:p>
          <a:p>
            <a:pPr marL="256032" marR="0" lvl="0" indent="-256032" algn="l" rtl="0">
              <a:spcAft>
                <a:spcPts val="0"/>
              </a:spcAft>
              <a:buClr>
                <a:srgbClr val="007FA3"/>
              </a:buClr>
              <a:buSzPct val="100000"/>
              <a:buFont typeface="Arial"/>
              <a:buChar char="•"/>
            </a:pPr>
            <a:r>
              <a:rPr lang="en-US" sz="2600" b="0" i="0" u="none" strike="noStrike" cap="none" dirty="0">
                <a:solidFill>
                  <a:schemeClr val="dk1"/>
                </a:solidFill>
                <a:latin typeface="+mn-lt"/>
                <a:sym typeface="Arial"/>
              </a:rPr>
              <a:t>Displaying Formulas in Worksheets</a:t>
            </a:r>
            <a:endParaRPr sz="2600" dirty="0">
              <a:latin typeface="+mn-lt"/>
            </a:endParaRPr>
          </a:p>
          <a:p>
            <a:pPr marL="256032" marR="0" lvl="0" indent="-256032" algn="l" rtl="0">
              <a:spcAft>
                <a:spcPts val="0"/>
              </a:spcAft>
              <a:buClr>
                <a:srgbClr val="007FA3"/>
              </a:buClr>
              <a:buSzPct val="100000"/>
              <a:buFont typeface="Arial"/>
              <a:buChar char="•"/>
            </a:pPr>
            <a:r>
              <a:rPr lang="en-US" sz="2600" b="0" i="0" u="none" strike="noStrike" cap="none" dirty="0">
                <a:solidFill>
                  <a:schemeClr val="dk1"/>
                </a:solidFill>
                <a:latin typeface="+mn-lt"/>
                <a:sym typeface="Arial"/>
              </a:rPr>
              <a:t>Displaying Grid Lines and Column Headers for Printing</a:t>
            </a:r>
            <a:endParaRPr sz="2600" dirty="0">
              <a:latin typeface="+mn-lt"/>
            </a:endParaRPr>
          </a:p>
          <a:p>
            <a:pPr marL="256032" marR="0" lvl="0" indent="-256032" algn="l" rtl="0">
              <a:spcAft>
                <a:spcPts val="0"/>
              </a:spcAft>
              <a:buClr>
                <a:srgbClr val="007FA3"/>
              </a:buClr>
              <a:buSzPct val="100000"/>
              <a:buFont typeface="Arial"/>
              <a:buChar char="•"/>
            </a:pPr>
            <a:r>
              <a:rPr lang="en-US" sz="2600" b="0" i="0" u="none" strike="noStrike" cap="none" dirty="0">
                <a:solidFill>
                  <a:schemeClr val="dk1"/>
                </a:solidFill>
                <a:latin typeface="+mn-lt"/>
                <a:sym typeface="Arial"/>
              </a:rPr>
              <a:t>Filling a Range with a Series of </a:t>
            </a:r>
            <a:r>
              <a:rPr lang="en-US" sz="2600" b="0" i="0" u="none" strike="noStrike" cap="none" dirty="0" smtClean="0">
                <a:solidFill>
                  <a:schemeClr val="dk1"/>
                </a:solidFill>
                <a:latin typeface="+mn-lt"/>
                <a:sym typeface="Arial"/>
              </a:rPr>
              <a:t>Numbers</a:t>
            </a:r>
            <a:endParaRPr sz="2600" b="0" i="0" u="none" strike="noStrike" cap="none" dirty="0">
              <a:solidFill>
                <a:schemeClr val="dk1"/>
              </a:solidFill>
              <a:latin typeface="+mn-lt"/>
              <a:sym typeface="Arial"/>
            </a:endParaRP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1422</Words>
  <Application>Microsoft Office PowerPoint</Application>
  <PresentationFormat>On-screen Show (4:3)</PresentationFormat>
  <Paragraphs>170</Paragraphs>
  <Slides>29</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4" baseType="lpstr">
      <vt:lpstr>Arial</vt:lpstr>
      <vt:lpstr>Noto Sans Symbols</vt:lpstr>
      <vt:lpstr>Verdana</vt:lpstr>
      <vt:lpstr>508 Lecture</vt:lpstr>
      <vt:lpstr>Equation</vt:lpstr>
      <vt:lpstr>Business Analytics: Methods, Models, and Decisions</vt:lpstr>
      <vt:lpstr>Basic Excel Skills</vt:lpstr>
      <vt:lpstr>Excel 2016 Ribbons</vt:lpstr>
      <vt:lpstr>Excel Add-Ins</vt:lpstr>
      <vt:lpstr>Excel Formulas</vt:lpstr>
      <vt:lpstr>Relative and Absolute References</vt:lpstr>
      <vt:lpstr>Example A1.1: Implementing Price-Demand Models in Excel</vt:lpstr>
      <vt:lpstr>Copying Formulas</vt:lpstr>
      <vt:lpstr>Other Useful Excel Tips</vt:lpstr>
      <vt:lpstr>Basic Excel Functions</vt:lpstr>
      <vt:lpstr>Example A1.2: Using Basic Excel Functions</vt:lpstr>
      <vt:lpstr>Other IF-Type Functions</vt:lpstr>
      <vt:lpstr>SUMIF  Example</vt:lpstr>
      <vt:lpstr>Functions for Specific Applications</vt:lpstr>
      <vt:lpstr>Example A1.3: Using the N P V Function</vt:lpstr>
      <vt:lpstr>Insert Function</vt:lpstr>
      <vt:lpstr>Date and Time Functions</vt:lpstr>
      <vt:lpstr>Range Names</vt:lpstr>
      <vt:lpstr>Example A1.5: Using the Name Box</vt:lpstr>
      <vt:lpstr>Example A1.6: Using Create from Selection</vt:lpstr>
      <vt:lpstr>Example A1.7: Using Define Name</vt:lpstr>
      <vt:lpstr>Name Manager</vt:lpstr>
      <vt:lpstr>Applying Range Names</vt:lpstr>
      <vt:lpstr>VALUE Function</vt:lpstr>
      <vt:lpstr>Paste Special</vt:lpstr>
      <vt:lpstr>Example A1.8: Currency Conversion</vt:lpstr>
      <vt:lpstr>Concatenation</vt:lpstr>
      <vt:lpstr>Error Values</vt:lpstr>
      <vt:lpstr>IFERROR Function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Methods, Models, and Decisions, 3e</dc:title>
  <dc:subject>Math</dc:subject>
  <dc:creator>Evans</dc:creator>
  <cp:keywords>Math</cp:keywords>
  <cp:lastModifiedBy>Gunasekaran Meena, Swetha (Cognizant)</cp:lastModifiedBy>
  <cp:revision>109</cp:revision>
  <dcterms:modified xsi:type="dcterms:W3CDTF">2019-03-06T09:44:54Z</dcterms:modified>
</cp:coreProperties>
</file>