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6">
          <p15:clr>
            <a:srgbClr val="A4A3A4"/>
          </p15:clr>
        </p15:guide>
        <p15:guide id="2" pos="288">
          <p15:clr>
            <a:srgbClr val="A4A3A4"/>
          </p15:clr>
        </p15:guide>
        <p15:guide id="3" orient="horz" pos="768">
          <p15:clr>
            <a:srgbClr val="A4A3A4"/>
          </p15:clr>
        </p15:guide>
        <p15:guide id="4" pos="432">
          <p15:clr>
            <a:srgbClr val="A4A3A4"/>
          </p15:clr>
        </p15:guide>
      </p15:sldGuideLst>
    </p:ext>
    <p:ext uri="{2D200454-40CA-4A62-9FC3-DE9A4176ACB9}">
      <p15:notes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20" d="100"/>
          <a:sy n="120" d="100"/>
        </p:scale>
        <p:origin x="-856" y="-96"/>
      </p:cViewPr>
      <p:guideLst>
        <p:guide orient="horz" pos="1056"/>
        <p:guide orient="horz" pos="768"/>
        <p:guide pos="288"/>
        <p:guide pos="432"/>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725662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If this PowerPoint presentation contains mathematical equations, you may need to check that your computer has the following installed:</a:t>
            </a:r>
            <a:endParaRPr/>
          </a:p>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1) MathType Plugin</a:t>
            </a:r>
            <a:endParaRPr/>
          </a:p>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2) Math Player (free versions available)</a:t>
            </a:r>
            <a:endParaRPr/>
          </a:p>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3) NVDA Reader (free versions available)</a:t>
            </a:r>
            <a:endParaRPr sz="1200" b="0" i="0" u="none" strike="noStrike" cap="none">
              <a:solidFill>
                <a:schemeClr val="dk1"/>
              </a:solidFill>
              <a:latin typeface="Arial"/>
              <a:ea typeface="Arial"/>
              <a:cs typeface="Arial"/>
              <a:sym typeface="Arial"/>
            </a:endParaRPr>
          </a:p>
        </p:txBody>
      </p:sp>
      <p:sp>
        <p:nvSpPr>
          <p:cNvPr id="148" name="Google Shape;14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18"/>
        <p:cNvGrpSpPr/>
        <p:nvPr/>
      </p:nvGrpSpPr>
      <p:grpSpPr>
        <a:xfrm>
          <a:off x="0" y="0"/>
          <a:ext cx="0" cy="0"/>
          <a:chOff x="0" y="0"/>
          <a:chExt cx="0" cy="0"/>
        </a:xfrm>
      </p:grpSpPr>
      <p:sp>
        <p:nvSpPr>
          <p:cNvPr id="19" name="Google Shape;19;p2"/>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0" name="Google Shape;20;p2"/>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rgbClr val="007FA3"/>
              </a:buClr>
              <a:buSzPts val="2000"/>
              <a:buFont typeface="Arial"/>
              <a:buNone/>
              <a:defRPr sz="2000" b="0" i="0" u="none" strike="noStrike" cap="none">
                <a:solidFill>
                  <a:srgbClr val="007FA3"/>
                </a:solidFill>
                <a:latin typeface="Arial"/>
                <a:ea typeface="Arial"/>
                <a:cs typeface="Arial"/>
                <a:sym typeface="Arial"/>
              </a:defRPr>
            </a:lvl1pPr>
            <a:lvl2pPr marL="914400" marR="0" lvl="1"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rgbClr val="007FA3"/>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9pPr>
          </a:lstStyle>
          <a:p>
            <a:endParaRPr/>
          </a:p>
        </p:txBody>
      </p:sp>
      <p:sp>
        <p:nvSpPr>
          <p:cNvPr id="21" name="Google Shape;21;p2"/>
          <p:cNvSpPr txBox="1">
            <a:spLocks noGrp="1"/>
          </p:cNvSpPr>
          <p:nvPr>
            <p:ph type="body" idx="2"/>
          </p:nvPr>
        </p:nvSpPr>
        <p:spPr>
          <a:xfrm>
            <a:off x="5029200" y="1600201"/>
            <a:ext cx="3657600" cy="1600199"/>
          </a:xfrm>
          <a:prstGeom prst="rect">
            <a:avLst/>
          </a:prstGeom>
          <a:noFill/>
          <a:ln>
            <a:noFill/>
          </a:ln>
        </p:spPr>
        <p:txBody>
          <a:bodyPr spcFirstLastPara="1" wrap="square" lIns="0" tIns="0" rIns="0" bIns="0" anchor="b" anchorCtr="0">
            <a:noAutofit/>
          </a:bodyPr>
          <a:lstStyle>
            <a:lvl1pPr marL="457200" marR="0" lvl="0" indent="-228600" algn="l">
              <a:lnSpc>
                <a:spcPct val="100000"/>
              </a:lnSpc>
              <a:spcBef>
                <a:spcPts val="0"/>
              </a:spcBef>
              <a:spcAft>
                <a:spcPts val="0"/>
              </a:spcAft>
              <a:buClr>
                <a:srgbClr val="007FA3"/>
              </a:buClr>
              <a:buSzPts val="3000"/>
              <a:buFont typeface="Arial"/>
              <a:buNone/>
              <a:defRPr sz="30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7FA3"/>
              </a:buClr>
              <a:buSzPts val="4400"/>
              <a:buFont typeface="Noto Sans Symbols"/>
              <a:buNone/>
              <a:defRPr sz="44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9pPr>
          </a:lstStyle>
          <a:p>
            <a:endParaRPr/>
          </a:p>
        </p:txBody>
      </p:sp>
      <p:sp>
        <p:nvSpPr>
          <p:cNvPr id="22" name="Google Shape;22;p2"/>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rgbClr val="007FA3"/>
              </a:buClr>
              <a:buSzPts val="2200"/>
              <a:buFont typeface="Arial"/>
              <a:buNone/>
              <a:defRPr sz="2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7FA3"/>
              </a:buClr>
              <a:buSzPts val="2800"/>
              <a:buFont typeface="Noto Sans Symbols"/>
              <a:buNone/>
              <a:defRPr sz="28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3" name="Google Shape;23;p2"/>
          <p:cNvSpPr txBox="1">
            <a:spLocks noGrp="1"/>
          </p:cNvSpPr>
          <p:nvPr>
            <p:ph type="ftr" idx="11"/>
          </p:nvPr>
        </p:nvSpPr>
        <p:spPr>
          <a:xfrm>
            <a:off x="93969" y="6165337"/>
            <a:ext cx="8595360" cy="235463"/>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1400"/>
              <a:buNone/>
              <a:defRPr sz="11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900">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Google Shape;25;p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2"/>
          <p:cNvSpPr txBox="1">
            <a:spLocks noGrp="1"/>
          </p:cNvSpPr>
          <p:nvPr>
            <p:ph type="body" idx="4"/>
          </p:nvPr>
        </p:nvSpPr>
        <p:spPr>
          <a:xfrm>
            <a:off x="1219200" y="6529254"/>
            <a:ext cx="5867400" cy="187537"/>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1500"/>
              </a:spcBef>
              <a:spcAft>
                <a:spcPts val="0"/>
              </a:spcAft>
              <a:buClr>
                <a:srgbClr val="007FA3"/>
              </a:buClr>
              <a:buSzPts val="800"/>
              <a:buFont typeface="Arial"/>
              <a:buNone/>
              <a:defRPr sz="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27" name="Google Shape;27;p2"/>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Slide - </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pic>
        <p:nvPicPr>
          <p:cNvPr id="28" name="Google Shape;28;p2"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Learning Objectives and Content">
  <p:cSld name="Title + Learning Objectives and Content">
    <p:spTree>
      <p:nvGrpSpPr>
        <p:cNvPr id="1" name="Shape 95"/>
        <p:cNvGrpSpPr/>
        <p:nvPr/>
      </p:nvGrpSpPr>
      <p:grpSpPr>
        <a:xfrm>
          <a:off x="0" y="0"/>
          <a:ext cx="0" cy="0"/>
          <a:chOff x="0" y="0"/>
          <a:chExt cx="0" cy="0"/>
        </a:xfrm>
      </p:grpSpPr>
      <p:sp>
        <p:nvSpPr>
          <p:cNvPr id="96" name="Google Shape;96;p11"/>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97" name="Google Shape;97;p11"/>
          <p:cNvSpPr txBox="1">
            <a:spLocks noGrp="1"/>
          </p:cNvSpPr>
          <p:nvPr>
            <p:ph type="body" idx="1"/>
          </p:nvPr>
        </p:nvSpPr>
        <p:spPr>
          <a:xfrm>
            <a:off x="457200" y="816430"/>
            <a:ext cx="8229600" cy="40277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rgbClr val="007FA3"/>
              </a:buClr>
              <a:buSzPts val="1600"/>
              <a:buFont typeface="Arial"/>
              <a:buNone/>
              <a:defRPr sz="1600" b="0" i="0" u="none" strike="noStrike" cap="none">
                <a:solidFill>
                  <a:srgbClr val="007FA3"/>
                </a:solidFill>
                <a:latin typeface="Arial"/>
                <a:ea typeface="Arial"/>
                <a:cs typeface="Arial"/>
                <a:sym typeface="Arial"/>
              </a:defRPr>
            </a:lvl1pPr>
            <a:lvl2pPr marL="914400" marR="0" lvl="1"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rgbClr val="007FA3"/>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9pPr>
          </a:lstStyle>
          <a:p>
            <a:endParaRPr/>
          </a:p>
        </p:txBody>
      </p:sp>
      <p:sp>
        <p:nvSpPr>
          <p:cNvPr id="98" name="Google Shape;98;p11"/>
          <p:cNvSpPr txBox="1">
            <a:spLocks noGrp="1"/>
          </p:cNvSpPr>
          <p:nvPr>
            <p:ph type="body" idx="2"/>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99" name="Google Shape;99;p1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1400"/>
              <a:buNone/>
              <a:defRPr sz="11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0" name="Google Shape;100;p1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900">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1" name="Google Shape;101;p1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earning Objectives">
  <p:cSld name="Learning Objective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04" name="Google Shape;104;p12"/>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273050" algn="l">
              <a:lnSpc>
                <a:spcPct val="100000"/>
              </a:lnSpc>
              <a:spcBef>
                <a:spcPts val="1500"/>
              </a:spcBef>
              <a:spcAft>
                <a:spcPts val="0"/>
              </a:spcAft>
              <a:buClr>
                <a:srgbClr val="007FA3"/>
              </a:buClr>
              <a:buSzPts val="7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05" name="Google Shape;105;p12"/>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1400"/>
              <a:buNone/>
              <a:defRPr sz="11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6" name="Google Shape;106;p1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900">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7" name="Google Shape;107;p1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7_Title and Content">
  <p:cSld name="7_Title and Content">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10" name="Google Shape;110;p13"/>
          <p:cNvSpPr txBox="1">
            <a:spLocks noGrp="1"/>
          </p:cNvSpPr>
          <p:nvPr>
            <p:ph type="body" idx="1"/>
          </p:nvPr>
        </p:nvSpPr>
        <p:spPr>
          <a:xfrm>
            <a:off x="457200" y="1600201"/>
            <a:ext cx="8229600" cy="3048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11" name="Google Shape;111;p1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1400"/>
              <a:buNone/>
              <a:defRPr sz="11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2" name="Google Shape;112;p1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900">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3" name="Google Shape;113;p1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13"/>
          <p:cNvSpPr txBox="1">
            <a:spLocks noGrp="1"/>
          </p:cNvSpPr>
          <p:nvPr>
            <p:ph type="body" idx="2"/>
          </p:nvPr>
        </p:nvSpPr>
        <p:spPr>
          <a:xfrm>
            <a:off x="457200" y="1972351"/>
            <a:ext cx="8229600" cy="3048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15" name="Google Shape;115;p13"/>
          <p:cNvSpPr txBox="1">
            <a:spLocks noGrp="1"/>
          </p:cNvSpPr>
          <p:nvPr>
            <p:ph type="body" idx="3"/>
          </p:nvPr>
        </p:nvSpPr>
        <p:spPr>
          <a:xfrm>
            <a:off x="443753" y="2286348"/>
            <a:ext cx="8229600" cy="3048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16" name="Google Shape;116;p13"/>
          <p:cNvSpPr txBox="1">
            <a:spLocks noGrp="1"/>
          </p:cNvSpPr>
          <p:nvPr>
            <p:ph type="body" idx="4"/>
          </p:nvPr>
        </p:nvSpPr>
        <p:spPr>
          <a:xfrm>
            <a:off x="457200" y="2598450"/>
            <a:ext cx="8229600" cy="3048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17" name="Google Shape;117;p13"/>
          <p:cNvSpPr txBox="1">
            <a:spLocks noGrp="1"/>
          </p:cNvSpPr>
          <p:nvPr>
            <p:ph type="body" idx="5"/>
          </p:nvPr>
        </p:nvSpPr>
        <p:spPr>
          <a:xfrm>
            <a:off x="443753" y="2955376"/>
            <a:ext cx="8229600" cy="3048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18" name="Google Shape;118;p13"/>
          <p:cNvSpPr txBox="1">
            <a:spLocks noGrp="1"/>
          </p:cNvSpPr>
          <p:nvPr>
            <p:ph type="body" idx="6"/>
          </p:nvPr>
        </p:nvSpPr>
        <p:spPr>
          <a:xfrm>
            <a:off x="457200" y="3319125"/>
            <a:ext cx="8229600" cy="3048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19" name="Google Shape;119;p13"/>
          <p:cNvSpPr txBox="1">
            <a:spLocks noGrp="1"/>
          </p:cNvSpPr>
          <p:nvPr>
            <p:ph type="body" idx="7"/>
          </p:nvPr>
        </p:nvSpPr>
        <p:spPr>
          <a:xfrm>
            <a:off x="457200" y="3615626"/>
            <a:ext cx="8229600" cy="3048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20" name="Google Shape;120;p13"/>
          <p:cNvSpPr txBox="1">
            <a:spLocks noGrp="1"/>
          </p:cNvSpPr>
          <p:nvPr>
            <p:ph type="body" idx="8"/>
          </p:nvPr>
        </p:nvSpPr>
        <p:spPr>
          <a:xfrm>
            <a:off x="457200" y="3894066"/>
            <a:ext cx="8229600" cy="3048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21" name="Google Shape;121;p13"/>
          <p:cNvSpPr txBox="1">
            <a:spLocks noGrp="1"/>
          </p:cNvSpPr>
          <p:nvPr>
            <p:ph type="body" idx="9"/>
          </p:nvPr>
        </p:nvSpPr>
        <p:spPr>
          <a:xfrm>
            <a:off x="457200" y="4182268"/>
            <a:ext cx="8229600" cy="3048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22" name="Google Shape;122;p13"/>
          <p:cNvSpPr txBox="1">
            <a:spLocks noGrp="1"/>
          </p:cNvSpPr>
          <p:nvPr>
            <p:ph type="body" idx="13"/>
          </p:nvPr>
        </p:nvSpPr>
        <p:spPr>
          <a:xfrm>
            <a:off x="457200" y="4524473"/>
            <a:ext cx="8229600" cy="3048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23" name="Google Shape;123;p13"/>
          <p:cNvSpPr txBox="1">
            <a:spLocks noGrp="1"/>
          </p:cNvSpPr>
          <p:nvPr>
            <p:ph type="body" idx="14"/>
          </p:nvPr>
        </p:nvSpPr>
        <p:spPr>
          <a:xfrm>
            <a:off x="443753" y="4866678"/>
            <a:ext cx="8229600" cy="3048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24" name="Google Shape;124;p13"/>
          <p:cNvSpPr txBox="1">
            <a:spLocks noGrp="1"/>
          </p:cNvSpPr>
          <p:nvPr>
            <p:ph type="body" idx="15"/>
          </p:nvPr>
        </p:nvSpPr>
        <p:spPr>
          <a:xfrm>
            <a:off x="461682" y="5193628"/>
            <a:ext cx="8229600" cy="3048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25" name="Google Shape;125;p13"/>
          <p:cNvSpPr txBox="1">
            <a:spLocks noGrp="1"/>
          </p:cNvSpPr>
          <p:nvPr>
            <p:ph type="body" idx="16"/>
          </p:nvPr>
        </p:nvSpPr>
        <p:spPr>
          <a:xfrm>
            <a:off x="457200" y="5534490"/>
            <a:ext cx="8229600" cy="3048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26" name="Google Shape;126;p13"/>
          <p:cNvSpPr txBox="1">
            <a:spLocks noGrp="1"/>
          </p:cNvSpPr>
          <p:nvPr>
            <p:ph type="body" idx="17"/>
          </p:nvPr>
        </p:nvSpPr>
        <p:spPr>
          <a:xfrm>
            <a:off x="443753" y="5864927"/>
            <a:ext cx="8229600" cy="3048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sp>
        <p:nvSpPr>
          <p:cNvPr id="128" name="Google Shape;128;p14"/>
          <p:cNvSpPr txBox="1">
            <a:spLocks noGrp="1"/>
          </p:cNvSpPr>
          <p:nvPr>
            <p:ph type="title"/>
          </p:nvPr>
        </p:nvSpPr>
        <p:spPr>
          <a:xfrm>
            <a:off x="685800" y="1447800"/>
            <a:ext cx="7772400" cy="2152651"/>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Clr>
                <a:srgbClr val="007FA3"/>
              </a:buClr>
              <a:buSzPts val="3400"/>
              <a:buFont typeface="Arial"/>
              <a:buNone/>
              <a:defRPr sz="3400" b="1" i="0" u="none" strike="noStrike" cap="none">
                <a:solidFill>
                  <a:srgbClr val="007FA3"/>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29" name="Google Shape;129;p14"/>
          <p:cNvSpPr txBox="1">
            <a:spLocks noGrp="1"/>
          </p:cNvSpPr>
          <p:nvPr>
            <p:ph type="body" idx="1"/>
          </p:nvPr>
        </p:nvSpPr>
        <p:spPr>
          <a:xfrm>
            <a:off x="674687" y="3962400"/>
            <a:ext cx="7794627" cy="17526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rgbClr val="007FA3"/>
              </a:buClr>
              <a:buSzPts val="1600"/>
              <a:buFont typeface="Arial"/>
              <a:buNone/>
              <a:defRPr sz="1600" b="0" i="0" u="none" strike="noStrike" cap="none">
                <a:solidFill>
                  <a:srgbClr val="007FA3"/>
                </a:solidFill>
                <a:latin typeface="Arial"/>
                <a:ea typeface="Arial"/>
                <a:cs typeface="Arial"/>
                <a:sym typeface="Arial"/>
              </a:defRPr>
            </a:lvl1pPr>
            <a:lvl2pPr marL="914400" marR="0" lvl="1" indent="-228600" algn="l">
              <a:lnSpc>
                <a:spcPct val="100000"/>
              </a:lnSpc>
              <a:spcBef>
                <a:spcPts val="600"/>
              </a:spcBef>
              <a:spcAft>
                <a:spcPts val="0"/>
              </a:spcAft>
              <a:buClr>
                <a:srgbClr val="007FA3"/>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600"/>
              </a:spcBef>
              <a:spcAft>
                <a:spcPts val="0"/>
              </a:spcAft>
              <a:buClr>
                <a:srgbClr val="007FA3"/>
              </a:buClr>
              <a:buSzPts val="1600"/>
              <a:buFont typeface="Noto Sans Symbols"/>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30" name="Google Shape;130;p1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1400"/>
              <a:buNone/>
              <a:defRPr sz="11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1" name="Google Shape;131;p1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900">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2" name="Google Shape;132;p1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3"/>
        <p:cNvGrpSpPr/>
        <p:nvPr/>
      </p:nvGrpSpPr>
      <p:grpSpPr>
        <a:xfrm>
          <a:off x="0" y="0"/>
          <a:ext cx="0" cy="0"/>
          <a:chOff x="0" y="0"/>
          <a:chExt cx="0" cy="0"/>
        </a:xfrm>
      </p:grpSpPr>
      <p:sp>
        <p:nvSpPr>
          <p:cNvPr id="134" name="Google Shape;134;p1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35" name="Google Shape;135;p1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1400"/>
              <a:buNone/>
              <a:defRPr sz="11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6" name="Google Shape;136;p1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900">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7" name="Google Shape;137;p1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38"/>
        <p:cNvGrpSpPr/>
        <p:nvPr/>
      </p:nvGrpSpPr>
      <p:grpSpPr>
        <a:xfrm>
          <a:off x="0" y="0"/>
          <a:ext cx="0" cy="0"/>
          <a:chOff x="0" y="0"/>
          <a:chExt cx="0" cy="0"/>
        </a:xfrm>
      </p:grpSpPr>
      <p:sp>
        <p:nvSpPr>
          <p:cNvPr id="139" name="Google Shape;139;p1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1400"/>
              <a:buNone/>
              <a:defRPr sz="11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0" name="Google Shape;140;p1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9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1" name="Google Shape;141;p1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2" name="Google Shape;142;p16"/>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Slide - </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pic>
        <p:nvPicPr>
          <p:cNvPr id="143" name="Google Shape;143;p16"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
        <p:nvSpPr>
          <p:cNvPr id="144" name="Google Shape;144;p16"/>
          <p:cNvSpPr txBox="1"/>
          <p:nvPr/>
        </p:nvSpPr>
        <p:spPr>
          <a:xfrm>
            <a:off x="1676400" y="6403200"/>
            <a:ext cx="60198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Verdana"/>
                <a:ea typeface="Verdana"/>
                <a:cs typeface="Verdana"/>
                <a:sym typeface="Verdana"/>
              </a:rPr>
              <a:t>Copyright © 2020, 2016, 2013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1" name="Google Shape;31;p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32" name="Google Shape;32;p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1400"/>
              <a:buNone/>
              <a:defRPr sz="11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Google Shape;33;p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900">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4" name="Google Shape;34;p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7" name="Google Shape;37;p4"/>
          <p:cNvSpPr txBox="1">
            <a:spLocks noGrp="1"/>
          </p:cNvSpPr>
          <p:nvPr>
            <p:ph type="body" idx="1"/>
          </p:nvPr>
        </p:nvSpPr>
        <p:spPr>
          <a:xfrm>
            <a:off x="457200" y="1600201"/>
            <a:ext cx="8229600" cy="8382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38" name="Google Shape;38;p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1400"/>
              <a:buNone/>
              <a:defRPr sz="11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Google Shape;39;p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900">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0" name="Google Shape;40;p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4"/>
          <p:cNvSpPr txBox="1">
            <a:spLocks noGrp="1"/>
          </p:cNvSpPr>
          <p:nvPr>
            <p:ph type="body" idx="2"/>
          </p:nvPr>
        </p:nvSpPr>
        <p:spPr>
          <a:xfrm>
            <a:off x="452718" y="2760451"/>
            <a:ext cx="8229600" cy="8382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42" name="Google Shape;42;p4"/>
          <p:cNvSpPr txBox="1">
            <a:spLocks noGrp="1"/>
          </p:cNvSpPr>
          <p:nvPr>
            <p:ph type="body" idx="3"/>
          </p:nvPr>
        </p:nvSpPr>
        <p:spPr>
          <a:xfrm>
            <a:off x="452718" y="4091710"/>
            <a:ext cx="8229600" cy="8382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43" name="Google Shape;43;p4"/>
          <p:cNvSpPr txBox="1">
            <a:spLocks noGrp="1"/>
          </p:cNvSpPr>
          <p:nvPr>
            <p:ph type="body" idx="4"/>
          </p:nvPr>
        </p:nvSpPr>
        <p:spPr>
          <a:xfrm>
            <a:off x="452718" y="5155500"/>
            <a:ext cx="8229600" cy="8382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6" name="Google Shape;46;p5"/>
          <p:cNvSpPr txBox="1">
            <a:spLocks noGrp="1"/>
          </p:cNvSpPr>
          <p:nvPr>
            <p:ph type="body" idx="1"/>
          </p:nvPr>
        </p:nvSpPr>
        <p:spPr>
          <a:xfrm>
            <a:off x="457200" y="1600201"/>
            <a:ext cx="8229600" cy="19050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1400"/>
              <a:buNone/>
              <a:defRPr sz="11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Google Shape;48;p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900">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9" name="Google Shape;49;p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5"/>
          <p:cNvSpPr txBox="1">
            <a:spLocks noGrp="1"/>
          </p:cNvSpPr>
          <p:nvPr>
            <p:ph type="body" idx="2"/>
          </p:nvPr>
        </p:nvSpPr>
        <p:spPr>
          <a:xfrm>
            <a:off x="457200" y="3657600"/>
            <a:ext cx="8229600" cy="22098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3" name="Google Shape;53;p6"/>
          <p:cNvSpPr txBox="1">
            <a:spLocks noGrp="1"/>
          </p:cNvSpPr>
          <p:nvPr>
            <p:ph type="body" idx="1"/>
          </p:nvPr>
        </p:nvSpPr>
        <p:spPr>
          <a:xfrm>
            <a:off x="457200" y="1600201"/>
            <a:ext cx="8229600" cy="12192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54" name="Google Shape;54;p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1400"/>
              <a:buNone/>
              <a:defRPr sz="11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900">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6"/>
          <p:cNvSpPr txBox="1">
            <a:spLocks noGrp="1"/>
          </p:cNvSpPr>
          <p:nvPr>
            <p:ph type="body" idx="2"/>
          </p:nvPr>
        </p:nvSpPr>
        <p:spPr>
          <a:xfrm>
            <a:off x="457200" y="3106611"/>
            <a:ext cx="8229600" cy="12192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58" name="Google Shape;58;p6"/>
          <p:cNvSpPr txBox="1">
            <a:spLocks noGrp="1"/>
          </p:cNvSpPr>
          <p:nvPr>
            <p:ph type="body" idx="3"/>
          </p:nvPr>
        </p:nvSpPr>
        <p:spPr>
          <a:xfrm>
            <a:off x="457200" y="4800600"/>
            <a:ext cx="8229600" cy="12192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3 Content">
  <p:cSld name="Title and 3 Content">
    <p:spTree>
      <p:nvGrpSpPr>
        <p:cNvPr id="1" name="Shape 59"/>
        <p:cNvGrpSpPr/>
        <p:nvPr/>
      </p:nvGrpSpPr>
      <p:grpSpPr>
        <a:xfrm>
          <a:off x="0" y="0"/>
          <a:ext cx="0" cy="0"/>
          <a:chOff x="0" y="0"/>
          <a:chExt cx="0" cy="0"/>
        </a:xfrm>
      </p:grpSpPr>
      <p:sp>
        <p:nvSpPr>
          <p:cNvPr id="60" name="Google Shape;60;p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1" name="Google Shape;61;p7"/>
          <p:cNvSpPr txBox="1">
            <a:spLocks noGrp="1"/>
          </p:cNvSpPr>
          <p:nvPr>
            <p:ph type="body" idx="1"/>
          </p:nvPr>
        </p:nvSpPr>
        <p:spPr>
          <a:xfrm>
            <a:off x="457200" y="1600200"/>
            <a:ext cx="8229600" cy="919336"/>
          </a:xfrm>
          <a:prstGeom prst="rect">
            <a:avLst/>
          </a:prstGeom>
          <a:noFill/>
          <a:ln>
            <a:noFill/>
          </a:ln>
        </p:spPr>
        <p:txBody>
          <a:bodyPr spcFirstLastPara="1" wrap="square" lIns="0" tIns="0" rIns="0" bIns="0" anchor="t" anchorCtr="0">
            <a:noAutofit/>
          </a:bodyPr>
          <a:lstStyle>
            <a:lvl1pPr marL="457200" marR="0" lvl="0" indent="-330200" algn="l">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2" name="Google Shape;62;p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1400"/>
              <a:buNone/>
              <a:defRPr sz="11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900">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7"/>
          <p:cNvSpPr txBox="1">
            <a:spLocks noGrp="1"/>
          </p:cNvSpPr>
          <p:nvPr>
            <p:ph type="body" idx="2"/>
          </p:nvPr>
        </p:nvSpPr>
        <p:spPr>
          <a:xfrm>
            <a:off x="473720" y="2807084"/>
            <a:ext cx="8229600" cy="919336"/>
          </a:xfrm>
          <a:prstGeom prst="rect">
            <a:avLst/>
          </a:prstGeom>
          <a:noFill/>
          <a:ln>
            <a:noFill/>
          </a:ln>
        </p:spPr>
        <p:txBody>
          <a:bodyPr spcFirstLastPara="1" wrap="square" lIns="0" tIns="0" rIns="0" bIns="0" anchor="t" anchorCtr="0">
            <a:noAutofit/>
          </a:bodyPr>
          <a:lstStyle>
            <a:lvl1pPr marL="457200" marR="0" lvl="0" indent="-330200" algn="l">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6" name="Google Shape;66;p7"/>
          <p:cNvSpPr txBox="1">
            <a:spLocks noGrp="1"/>
          </p:cNvSpPr>
          <p:nvPr>
            <p:ph type="body" idx="3"/>
          </p:nvPr>
        </p:nvSpPr>
        <p:spPr>
          <a:xfrm>
            <a:off x="473720" y="4013968"/>
            <a:ext cx="8229600" cy="919336"/>
          </a:xfrm>
          <a:prstGeom prst="rect">
            <a:avLst/>
          </a:prstGeom>
          <a:noFill/>
          <a:ln>
            <a:noFill/>
          </a:ln>
        </p:spPr>
        <p:txBody>
          <a:bodyPr spcFirstLastPara="1" wrap="square" lIns="0" tIns="0" rIns="0" bIns="0" anchor="t" anchorCtr="0">
            <a:noAutofit/>
          </a:bodyPr>
          <a:lstStyle>
            <a:lvl1pPr marL="457200" marR="0" lvl="0" indent="-330200" algn="l">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4 Content">
  <p:cSld name="Title and 4 Content">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9" name="Google Shape;69;p8"/>
          <p:cNvSpPr txBox="1">
            <a:spLocks noGrp="1"/>
          </p:cNvSpPr>
          <p:nvPr>
            <p:ph type="body" idx="1"/>
          </p:nvPr>
        </p:nvSpPr>
        <p:spPr>
          <a:xfrm>
            <a:off x="457200" y="1600200"/>
            <a:ext cx="8229600" cy="711176"/>
          </a:xfrm>
          <a:prstGeom prst="rect">
            <a:avLst/>
          </a:prstGeom>
          <a:noFill/>
          <a:ln>
            <a:noFill/>
          </a:ln>
        </p:spPr>
        <p:txBody>
          <a:bodyPr spcFirstLastPara="1" wrap="square" lIns="0" tIns="0" rIns="0" bIns="0" anchor="t" anchorCtr="0">
            <a:noAutofit/>
          </a:bodyPr>
          <a:lstStyle>
            <a:lvl1pPr marL="457200" marR="0" lvl="0" indent="-330200" algn="l">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0" name="Google Shape;70;p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1400"/>
              <a:buNone/>
              <a:defRPr sz="11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900">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2" name="Google Shape;72;p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8"/>
          <p:cNvSpPr txBox="1">
            <a:spLocks noGrp="1"/>
          </p:cNvSpPr>
          <p:nvPr>
            <p:ph type="body" idx="2"/>
          </p:nvPr>
        </p:nvSpPr>
        <p:spPr>
          <a:xfrm>
            <a:off x="473720" y="2641680"/>
            <a:ext cx="8229600" cy="711176"/>
          </a:xfrm>
          <a:prstGeom prst="rect">
            <a:avLst/>
          </a:prstGeom>
          <a:noFill/>
          <a:ln>
            <a:noFill/>
          </a:ln>
        </p:spPr>
        <p:txBody>
          <a:bodyPr spcFirstLastPara="1" wrap="square" lIns="0" tIns="0" rIns="0" bIns="0" anchor="t" anchorCtr="0">
            <a:noAutofit/>
          </a:bodyPr>
          <a:lstStyle>
            <a:lvl1pPr marL="457200" marR="0" lvl="0" indent="-330200" algn="l">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4" name="Google Shape;74;p8"/>
          <p:cNvSpPr txBox="1">
            <a:spLocks noGrp="1"/>
          </p:cNvSpPr>
          <p:nvPr>
            <p:ph type="body" idx="3"/>
          </p:nvPr>
        </p:nvSpPr>
        <p:spPr>
          <a:xfrm>
            <a:off x="457200" y="3683160"/>
            <a:ext cx="8229600" cy="711176"/>
          </a:xfrm>
          <a:prstGeom prst="rect">
            <a:avLst/>
          </a:prstGeom>
          <a:noFill/>
          <a:ln>
            <a:noFill/>
          </a:ln>
        </p:spPr>
        <p:txBody>
          <a:bodyPr spcFirstLastPara="1" wrap="square" lIns="0" tIns="0" rIns="0" bIns="0" anchor="t" anchorCtr="0">
            <a:noAutofit/>
          </a:bodyPr>
          <a:lstStyle>
            <a:lvl1pPr marL="457200" marR="0" lvl="0" indent="-330200" algn="l">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5" name="Google Shape;75;p8"/>
          <p:cNvSpPr txBox="1">
            <a:spLocks noGrp="1"/>
          </p:cNvSpPr>
          <p:nvPr>
            <p:ph type="body" idx="4"/>
          </p:nvPr>
        </p:nvSpPr>
        <p:spPr>
          <a:xfrm>
            <a:off x="457200" y="4724640"/>
            <a:ext cx="8229600" cy="711176"/>
          </a:xfrm>
          <a:prstGeom prst="rect">
            <a:avLst/>
          </a:prstGeom>
          <a:noFill/>
          <a:ln>
            <a:noFill/>
          </a:ln>
        </p:spPr>
        <p:txBody>
          <a:bodyPr spcFirstLastPara="1" wrap="square" lIns="0" tIns="0" rIns="0" bIns="0" anchor="t" anchorCtr="0">
            <a:noAutofit/>
          </a:bodyPr>
          <a:lstStyle>
            <a:lvl1pPr marL="457200" marR="0" lvl="0" indent="-330200" algn="l">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100000"/>
              </a:lnSpc>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igure + Caption">
  <p:cSld name="Figure + Caption">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7FA3"/>
              </a:buClr>
              <a:buSzPts val="3400"/>
              <a:buFont typeface="Arial"/>
              <a:buNone/>
              <a:defRPr sz="3400" b="1" i="0" u="none" strike="noStrike" cap="none">
                <a:solidFill>
                  <a:srgbClr val="007FA3"/>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8" name="Google Shape;78;p9"/>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marR="0" lvl="0" indent="-228600" algn="l">
              <a:lnSpc>
                <a:spcPct val="100000"/>
              </a:lnSpc>
              <a:spcBef>
                <a:spcPts val="0"/>
              </a:spcBef>
              <a:spcAft>
                <a:spcPts val="0"/>
              </a:spcAft>
              <a:buClr>
                <a:srgbClr val="007FA3"/>
              </a:buClr>
              <a:buSzPts val="800"/>
              <a:buFont typeface="Arial"/>
              <a:buNone/>
              <a:defRPr sz="8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7FA3"/>
              </a:buClr>
              <a:buSzPts val="1600"/>
              <a:buFont typeface="Noto Sans Symbols"/>
              <a:buNone/>
              <a:defRPr sz="16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79" name="Google Shape;79;p9"/>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1400"/>
              <a:buNone/>
              <a:defRPr sz="11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0" name="Google Shape;80;p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9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1" name="Google Shape;81;p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2" name="Google Shape;82;p9"/>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Slide - </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pic>
        <p:nvPicPr>
          <p:cNvPr id="83" name="Google Shape;83;p9"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
        <p:nvSpPr>
          <p:cNvPr id="84" name="Google Shape;84;p9"/>
          <p:cNvSpPr txBox="1"/>
          <p:nvPr/>
        </p:nvSpPr>
        <p:spPr>
          <a:xfrm>
            <a:off x="1676400" y="6403200"/>
            <a:ext cx="60198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Verdana"/>
                <a:ea typeface="Verdana"/>
                <a:cs typeface="Verdana"/>
                <a:sym typeface="Verdana"/>
              </a:rPr>
              <a:t>Copyright © 2020, 2016, 2013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5"/>
        <p:cNvGrpSpPr/>
        <p:nvPr/>
      </p:nvGrpSpPr>
      <p:grpSpPr>
        <a:xfrm>
          <a:off x="0" y="0"/>
          <a:ext cx="0" cy="0"/>
          <a:chOff x="0" y="0"/>
          <a:chExt cx="0" cy="0"/>
        </a:xfrm>
      </p:grpSpPr>
      <p:sp>
        <p:nvSpPr>
          <p:cNvPr id="86" name="Google Shape;86;p10"/>
          <p:cNvSpPr/>
          <p:nvPr/>
        </p:nvSpPr>
        <p:spPr>
          <a:xfrm>
            <a:off x="0" y="0"/>
            <a:ext cx="9144000" cy="388620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7" name="Google Shape;87;p10"/>
          <p:cNvSpPr txBox="1">
            <a:spLocks noGrp="1"/>
          </p:cNvSpPr>
          <p:nvPr>
            <p:ph type="ctrTitle"/>
          </p:nvPr>
        </p:nvSpPr>
        <p:spPr>
          <a:xfrm>
            <a:off x="685800" y="762000"/>
            <a:ext cx="7772400" cy="2838451"/>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Clr>
                <a:schemeClr val="lt1"/>
              </a:buClr>
              <a:buSzPts val="3600"/>
              <a:buFont typeface="Arial"/>
              <a:buNone/>
              <a:defRPr sz="3600" b="1"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8" name="Google Shape;88;p10"/>
          <p:cNvSpPr txBox="1">
            <a:spLocks noGrp="1"/>
          </p:cNvSpPr>
          <p:nvPr>
            <p:ph type="subTitle" idx="1"/>
          </p:nvPr>
        </p:nvSpPr>
        <p:spPr>
          <a:xfrm>
            <a:off x="674687" y="3962400"/>
            <a:ext cx="7794626" cy="17526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7FA3"/>
              </a:buClr>
              <a:buSzPts val="1800"/>
              <a:buFont typeface="Arial"/>
              <a:buNone/>
              <a:defRPr sz="1800" b="0" i="0" u="none" strike="noStrike" cap="none">
                <a:solidFill>
                  <a:schemeClr val="dk1"/>
                </a:solidFill>
                <a:latin typeface="Arial"/>
                <a:ea typeface="Arial"/>
                <a:cs typeface="Arial"/>
                <a:sym typeface="Arial"/>
              </a:defRPr>
            </a:lvl1pPr>
            <a:lvl2pPr marR="0" lvl="1" algn="ctr">
              <a:lnSpc>
                <a:spcPct val="100000"/>
              </a:lnSpc>
              <a:spcBef>
                <a:spcPts val="6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2pPr>
            <a:lvl3pPr marR="0" lvl="2" algn="ctr">
              <a:lnSpc>
                <a:spcPct val="100000"/>
              </a:lnSpc>
              <a:spcBef>
                <a:spcPts val="600"/>
              </a:spcBef>
              <a:spcAft>
                <a:spcPts val="0"/>
              </a:spcAft>
              <a:buClr>
                <a:srgbClr val="007FA3"/>
              </a:buClr>
              <a:buSzPts val="2800"/>
              <a:buFont typeface="Noto Sans Symbols"/>
              <a:buNone/>
              <a:defRPr sz="2800" b="0" i="0" u="none" strike="noStrike" cap="none">
                <a:solidFill>
                  <a:srgbClr val="888888"/>
                </a:solidFill>
                <a:latin typeface="Arial"/>
                <a:ea typeface="Arial"/>
                <a:cs typeface="Arial"/>
                <a:sym typeface="Arial"/>
              </a:defRPr>
            </a:lvl3pPr>
            <a:lvl4pPr marR="0" lvl="3" algn="ctr">
              <a:lnSpc>
                <a:spcPct val="100000"/>
              </a:lnSpc>
              <a:spcBef>
                <a:spcPts val="6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4pPr>
            <a:lvl5pPr marR="0" lvl="4" algn="ctr">
              <a:lnSpc>
                <a:spcPct val="100000"/>
              </a:lnSpc>
              <a:spcBef>
                <a:spcPts val="6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5pPr>
            <a:lvl6pPr marR="0" lvl="5" algn="ctr">
              <a:lnSpc>
                <a:spcPct val="100000"/>
              </a:lnSpc>
              <a:spcBef>
                <a:spcPts val="3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6pPr>
            <a:lvl7pPr marR="0" lvl="6" algn="ctr">
              <a:lnSpc>
                <a:spcPct val="100000"/>
              </a:lnSpc>
              <a:spcBef>
                <a:spcPts val="3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7pPr>
            <a:lvl8pPr marR="0" lvl="7" algn="ctr">
              <a:lnSpc>
                <a:spcPct val="100000"/>
              </a:lnSpc>
              <a:spcBef>
                <a:spcPts val="3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8pPr>
            <a:lvl9pPr marR="0" lvl="8" algn="ctr">
              <a:lnSpc>
                <a:spcPct val="100000"/>
              </a:lnSpc>
              <a:spcBef>
                <a:spcPts val="3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9pPr>
          </a:lstStyle>
          <a:p>
            <a:endParaRPr/>
          </a:p>
        </p:txBody>
      </p:sp>
      <p:sp>
        <p:nvSpPr>
          <p:cNvPr id="89" name="Google Shape;89;p10"/>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1400"/>
              <a:buNone/>
              <a:defRPr sz="11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0" name="Google Shape;90;p10"/>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900">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1" name="Google Shape;91;p10"/>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2" name="Google Shape;92;p10"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
        <p:nvSpPr>
          <p:cNvPr id="93" name="Google Shape;93;p10"/>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Slide - </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
        <p:nvSpPr>
          <p:cNvPr id="94" name="Google Shape;94;p10"/>
          <p:cNvSpPr txBox="1"/>
          <p:nvPr/>
        </p:nvSpPr>
        <p:spPr>
          <a:xfrm>
            <a:off x="1676400" y="6403200"/>
            <a:ext cx="60198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Verdana"/>
                <a:ea typeface="Verdana"/>
                <a:cs typeface="Verdana"/>
                <a:sym typeface="Verdana"/>
              </a:rPr>
              <a:t>Copyright © 2020, 2016, 2013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406400" algn="l" rtl="0">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Pearson Logo"/>
          <p:cNvPicPr preferRelativeResize="0"/>
          <p:nvPr/>
        </p:nvPicPr>
        <p:blipFill rotWithShape="1">
          <a:blip r:embed="rId17">
            <a:alphaModFix/>
          </a:blip>
          <a:srcRect/>
          <a:stretch/>
        </p:blipFill>
        <p:spPr>
          <a:xfrm>
            <a:off x="457200" y="6376789"/>
            <a:ext cx="918000" cy="279915"/>
          </a:xfrm>
          <a:prstGeom prst="rect">
            <a:avLst/>
          </a:prstGeom>
          <a:noFill/>
          <a:ln>
            <a:noFill/>
          </a:ln>
        </p:spPr>
      </p:pic>
      <p:sp>
        <p:nvSpPr>
          <p:cNvPr id="16" name="Google Shape;16;p1"/>
          <p:cNvSpPr txBox="1"/>
          <p:nvPr/>
        </p:nvSpPr>
        <p:spPr>
          <a:xfrm>
            <a:off x="1676400" y="6403200"/>
            <a:ext cx="60198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Verdana"/>
                <a:ea typeface="Verdana"/>
                <a:cs typeface="Verdana"/>
                <a:sym typeface="Verdana"/>
              </a:rPr>
              <a:t>Copyright © 2020, 2016, 2013 Pearson Education, Inc. All Rights Reserved</a:t>
            </a:r>
            <a:endParaRPr sz="1200" b="0" i="0" u="none" strike="noStrike" cap="none">
              <a:solidFill>
                <a:schemeClr val="dk1"/>
              </a:solidFill>
              <a:latin typeface="Verdana"/>
              <a:ea typeface="Verdana"/>
              <a:cs typeface="Verdana"/>
              <a:sym typeface="Verdana"/>
            </a:endParaRPr>
          </a:p>
        </p:txBody>
      </p:sp>
      <p:sp>
        <p:nvSpPr>
          <p:cNvPr id="17" name="Google Shape;17;p1"/>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Slide - </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g"/><Relationship Id="rId4" Type="http://schemas.openxmlformats.org/officeDocument/2006/relationships/image" Target="../media/image29.jpg"/><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7"/>
          <p:cNvSpPr txBox="1">
            <a:spLocks noGrp="1"/>
          </p:cNvSpPr>
          <p:nvPr>
            <p:ph type="title"/>
          </p:nvPr>
        </p:nvSpPr>
        <p:spPr>
          <a:xfrm>
            <a:off x="457200" y="193965"/>
            <a:ext cx="8534400" cy="110794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Business Analytics: Methods, Models, and Decisions</a:t>
            </a:r>
            <a:endParaRPr sz="3600" b="1" i="0" u="none" strike="noStrike" cap="none">
              <a:solidFill>
                <a:srgbClr val="007FA3"/>
              </a:solidFill>
              <a:latin typeface="Arial"/>
              <a:ea typeface="Arial"/>
              <a:cs typeface="Arial"/>
              <a:sym typeface="Arial"/>
            </a:endParaRPr>
          </a:p>
        </p:txBody>
      </p:sp>
      <p:sp>
        <p:nvSpPr>
          <p:cNvPr id="151" name="Google Shape;151;p17"/>
          <p:cNvSpPr txBox="1">
            <a:spLocks noGrp="1"/>
          </p:cNvSpPr>
          <p:nvPr>
            <p:ph type="body" idx="1"/>
          </p:nvPr>
        </p:nvSpPr>
        <p:spPr>
          <a:xfrm>
            <a:off x="457200" y="1366920"/>
            <a:ext cx="1905000" cy="38568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7FA3"/>
              </a:buClr>
              <a:buSzPts val="2000"/>
              <a:buFont typeface="Arial"/>
              <a:buNone/>
            </a:pPr>
            <a:r>
              <a:rPr lang="en-US" sz="2000" b="0" i="0" u="none" strike="noStrike" cap="none">
                <a:solidFill>
                  <a:srgbClr val="007FA3"/>
                </a:solidFill>
                <a:latin typeface="Arial"/>
                <a:ea typeface="Arial"/>
                <a:cs typeface="Arial"/>
                <a:sym typeface="Arial"/>
              </a:rPr>
              <a:t>Third Edition</a:t>
            </a:r>
            <a:endParaRPr sz="2000" b="0" i="0" u="none" strike="noStrike" cap="none">
              <a:solidFill>
                <a:srgbClr val="007FA3"/>
              </a:solidFill>
              <a:latin typeface="Arial"/>
              <a:ea typeface="Arial"/>
              <a:cs typeface="Arial"/>
              <a:sym typeface="Arial"/>
            </a:endParaRPr>
          </a:p>
        </p:txBody>
      </p:sp>
      <p:sp>
        <p:nvSpPr>
          <p:cNvPr id="152" name="Google Shape;152;p17"/>
          <p:cNvSpPr txBox="1">
            <a:spLocks noGrp="1"/>
          </p:cNvSpPr>
          <p:nvPr>
            <p:ph type="body" idx="2"/>
          </p:nvPr>
        </p:nvSpPr>
        <p:spPr>
          <a:xfrm>
            <a:off x="4876800" y="2438400"/>
            <a:ext cx="3657600" cy="7620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7FA3"/>
              </a:buClr>
              <a:buSzPts val="4000"/>
              <a:buFont typeface="Arial"/>
              <a:buNone/>
            </a:pPr>
            <a:r>
              <a:rPr lang="en-US" sz="4000" b="1" i="0" u="none" strike="noStrike" cap="none">
                <a:solidFill>
                  <a:schemeClr val="dk1"/>
                </a:solidFill>
                <a:latin typeface="Arial"/>
                <a:ea typeface="Arial"/>
                <a:cs typeface="Arial"/>
                <a:sym typeface="Arial"/>
              </a:rPr>
              <a:t>Chapter 3</a:t>
            </a:r>
            <a:endParaRPr sz="4000" b="0" i="0" u="none" strike="noStrike" cap="none">
              <a:solidFill>
                <a:schemeClr val="dk1"/>
              </a:solidFill>
              <a:latin typeface="Arial"/>
              <a:ea typeface="Arial"/>
              <a:cs typeface="Arial"/>
              <a:sym typeface="Arial"/>
            </a:endParaRPr>
          </a:p>
        </p:txBody>
      </p:sp>
      <p:sp>
        <p:nvSpPr>
          <p:cNvPr id="153" name="Google Shape;153;p17"/>
          <p:cNvSpPr txBox="1">
            <a:spLocks noGrp="1"/>
          </p:cNvSpPr>
          <p:nvPr>
            <p:ph type="body" idx="2"/>
          </p:nvPr>
        </p:nvSpPr>
        <p:spPr>
          <a:xfrm>
            <a:off x="5172075" y="3533776"/>
            <a:ext cx="3617198" cy="1401848"/>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3600"/>
              <a:buNone/>
            </a:pPr>
            <a:r>
              <a:rPr lang="en-US" sz="3600">
                <a:solidFill>
                  <a:srgbClr val="000000"/>
                </a:solidFill>
              </a:rPr>
              <a:t>Data Visualization</a:t>
            </a:r>
            <a:endParaRPr sz="1200" b="0" i="0" u="none" strike="noStrike" cap="none">
              <a:solidFill>
                <a:schemeClr val="dk1"/>
              </a:solidFill>
              <a:latin typeface="Verdana"/>
              <a:ea typeface="Verdana"/>
              <a:cs typeface="Verdana"/>
              <a:sym typeface="Verdana"/>
            </a:endParaRPr>
          </a:p>
        </p:txBody>
      </p:sp>
      <p:pic>
        <p:nvPicPr>
          <p:cNvPr id="154" name="Google Shape;154;p17" descr="Front Cover: Business Analytics: Methods, Models, and Decisions Third Edition by Evans."/>
          <p:cNvPicPr preferRelativeResize="0"/>
          <p:nvPr/>
        </p:nvPicPr>
        <p:blipFill rotWithShape="1">
          <a:blip r:embed="rId3">
            <a:alphaModFix/>
          </a:blip>
          <a:srcRect/>
          <a:stretch/>
        </p:blipFill>
        <p:spPr>
          <a:xfrm>
            <a:off x="568325" y="1905000"/>
            <a:ext cx="3470275" cy="4114800"/>
          </a:xfrm>
          <a:prstGeom prst="rect">
            <a:avLst/>
          </a:prstGeom>
          <a:noFill/>
          <a:ln w="9525" cap="flat" cmpd="sng">
            <a:solidFill>
              <a:schemeClr val="dk1"/>
            </a:solidFill>
            <a:prstDash val="solid"/>
            <a:miter lim="800000"/>
            <a:headEnd type="none" w="sm" len="sm"/>
            <a:tailEnd type="none" w="sm" len="sm"/>
          </a:ln>
        </p:spPr>
      </p:pic>
      <p:sp>
        <p:nvSpPr>
          <p:cNvPr id="155" name="Google Shape;155;p17"/>
          <p:cNvSpPr txBox="1">
            <a:spLocks noGrp="1"/>
          </p:cNvSpPr>
          <p:nvPr>
            <p:ph type="body" idx="3"/>
          </p:nvPr>
        </p:nvSpPr>
        <p:spPr>
          <a:xfrm>
            <a:off x="1650479" y="6448760"/>
            <a:ext cx="6071773" cy="26043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000000"/>
              </a:buClr>
              <a:buSzPts val="1200"/>
              <a:buNone/>
            </a:pPr>
            <a:r>
              <a:rPr lang="en-US" sz="1200">
                <a:solidFill>
                  <a:srgbClr val="000000"/>
                </a:solidFill>
                <a:latin typeface="Verdana"/>
                <a:ea typeface="Verdana"/>
                <a:cs typeface="Verdana"/>
                <a:sym typeface="Verdana"/>
              </a:rPr>
              <a:t>Copyright © 2020, 2016, 2013 Pearson Education, Inc. All Rights Reserved</a:t>
            </a:r>
            <a:endParaRPr sz="1200">
              <a:solidFill>
                <a:srgbClr val="00000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Example 3.3: A Line Chart for China Export Data</a:t>
            </a:r>
            <a:endParaRPr sz="3600" b="1" i="0" u="none" strike="noStrike" cap="none">
              <a:solidFill>
                <a:srgbClr val="007FA3"/>
              </a:solidFill>
              <a:latin typeface="Arial"/>
              <a:ea typeface="Arial"/>
              <a:cs typeface="Arial"/>
              <a:sym typeface="Arial"/>
            </a:endParaRPr>
          </a:p>
        </p:txBody>
      </p:sp>
      <p:pic>
        <p:nvPicPr>
          <p:cNvPr id="224" name="Google Shape;224;p26" descr="A line graph titled, U S exports to China in billions of dollars. The vertical axis ranges from 0.0 to 120.0 in increments of 20.0. The horizontal axis ranges from 19 90 to 20 12 in increments of 1. The following points are plotted. (19 90, 5), (19 91, 7), (19 92, 9), (19 93, 11), (19 94, 10), (19 95, 17), (19 96, 15), (19 97, 17), (19 98, 18), (19 99, 14), (2000, 19), (2001, 20), (2002, 21), (2003, 30), (2004, 38), (2005, 40), 2006, 57), (2007, 67), (2008,70), (2009, 68), (20 10, 86), (20 11, 102), (20 12, 110). A line connects all the plotted points. All values are estimated."/>
          <p:cNvPicPr preferRelativeResize="0"/>
          <p:nvPr/>
        </p:nvPicPr>
        <p:blipFill rotWithShape="1">
          <a:blip r:embed="rId3">
            <a:alphaModFix/>
          </a:blip>
          <a:srcRect/>
          <a:stretch/>
        </p:blipFill>
        <p:spPr>
          <a:xfrm>
            <a:off x="1974879" y="1982575"/>
            <a:ext cx="5194242" cy="3426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Pie Charts</a:t>
            </a:r>
            <a:endParaRPr sz="2000" b="0" i="0" u="none" strike="noStrike" cap="none">
              <a:solidFill>
                <a:srgbClr val="007FA3"/>
              </a:solidFill>
              <a:latin typeface="Arial"/>
              <a:ea typeface="Arial"/>
              <a:cs typeface="Arial"/>
              <a:sym typeface="Arial"/>
            </a:endParaRPr>
          </a:p>
        </p:txBody>
      </p:sp>
      <p:sp>
        <p:nvSpPr>
          <p:cNvPr id="230" name="Google Shape;230;p27"/>
          <p:cNvSpPr txBox="1">
            <a:spLocks noGrp="1"/>
          </p:cNvSpPr>
          <p:nvPr>
            <p:ph type="body" idx="1"/>
          </p:nvPr>
        </p:nvSpPr>
        <p:spPr>
          <a:xfrm>
            <a:off x="473720" y="1456426"/>
            <a:ext cx="8229600" cy="1439174"/>
          </a:xfrm>
          <a:prstGeom prst="rect">
            <a:avLst/>
          </a:prstGeom>
          <a:noFill/>
          <a:ln>
            <a:noFill/>
          </a:ln>
        </p:spPr>
        <p:txBody>
          <a:bodyPr spcFirstLastPara="1" wrap="square" lIns="0" tIns="0" rIns="0" bIns="0" anchor="t" anchorCtr="0">
            <a:noAutofit/>
          </a:bodyPr>
          <a:lstStyle/>
          <a:p>
            <a:pPr marL="256032" marR="0" lvl="0" indent="-256032" algn="l" rtl="0">
              <a:lnSpc>
                <a:spcPct val="100000"/>
              </a:lnSpc>
              <a:spcBef>
                <a:spcPts val="1500"/>
              </a:spcBef>
              <a:spcAft>
                <a:spcPts val="0"/>
              </a:spcAft>
              <a:buClr>
                <a:srgbClr val="007FA3"/>
              </a:buClr>
              <a:buSzPts val="2400"/>
              <a:buFont typeface="Arial"/>
              <a:buChar char="•"/>
            </a:pPr>
            <a:r>
              <a:rPr lang="en-US" sz="2400" b="0" i="0" u="none" strike="noStrike" cap="none">
                <a:solidFill>
                  <a:schemeClr val="dk1"/>
                </a:solidFill>
                <a:latin typeface="Arial"/>
                <a:ea typeface="Arial"/>
                <a:cs typeface="Arial"/>
                <a:sym typeface="Arial"/>
              </a:rPr>
              <a:t>A pie chart displays the relative proportion of each data source to the total by partitioning a circle into pie-shaped areas.</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457200" y="228600"/>
            <a:ext cx="8229600" cy="106680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Example 3.4: A Pie Chart for Census Data</a:t>
            </a:r>
            <a:endParaRPr sz="2000" b="0" i="0" u="none" strike="noStrike" cap="none">
              <a:solidFill>
                <a:srgbClr val="007FA3"/>
              </a:solidFill>
              <a:latin typeface="Arial"/>
              <a:ea typeface="Arial"/>
              <a:cs typeface="Arial"/>
              <a:sym typeface="Arial"/>
            </a:endParaRPr>
          </a:p>
        </p:txBody>
      </p:sp>
      <p:pic>
        <p:nvPicPr>
          <p:cNvPr id="236" name="Google Shape;236;p28" descr="An Excel sheet displays a table. The table titled, Census education data. The table has 6 rows and 7 columns. The columns have the following headings from left to right. Marital status, not a high school grad, high school graduate, some college no degree, associate's degree, bachelor's degree, advanced degree. The row entries are as follows. Row 1. never married, 4120320, 777104, 4789872, 1828392, 5124648, 2,137,416. Row 2. married, spouse present, 15516160, 36382720, 18084352, 8346624, 19154432, 9,523,712. Row 3. married, spouse absent, 1847880, 2368024, 1184012, 465392, 670712, 301,136. Row 4. separated, 1188090, 1667010, 842715, 336165, 405240, 165780. Row 5. widowed, 5145683, 4670488, 1765010, 556657, 977544, 475,195. Row 6. divorced, 2968680, 7003040, 3806000, 1674640, 2340690, 1,217,920. "/>
          <p:cNvPicPr preferRelativeResize="0"/>
          <p:nvPr/>
        </p:nvPicPr>
        <p:blipFill rotWithShape="1">
          <a:blip r:embed="rId3">
            <a:alphaModFix/>
          </a:blip>
          <a:srcRect/>
          <a:stretch/>
        </p:blipFill>
        <p:spPr>
          <a:xfrm>
            <a:off x="2239321" y="1676400"/>
            <a:ext cx="4493141" cy="1585097"/>
          </a:xfrm>
          <a:prstGeom prst="rect">
            <a:avLst/>
          </a:prstGeom>
          <a:noFill/>
          <a:ln>
            <a:noFill/>
          </a:ln>
        </p:spPr>
      </p:pic>
      <p:pic>
        <p:nvPicPr>
          <p:cNvPr id="237" name="Google Shape;237;p28" descr="A pie chart titled, marital status, not a high school grad. The data are as follows. Divorced, 10%. Never married, 13%. Married, spouse present, 50%. Married, spouse absent, 6%. Separated, 4%. Widowed, 17%."/>
          <p:cNvPicPr preferRelativeResize="0"/>
          <p:nvPr/>
        </p:nvPicPr>
        <p:blipFill rotWithShape="1">
          <a:blip r:embed="rId4">
            <a:alphaModFix/>
          </a:blip>
          <a:srcRect/>
          <a:stretch/>
        </p:blipFill>
        <p:spPr>
          <a:xfrm>
            <a:off x="2480133" y="3612917"/>
            <a:ext cx="4011516" cy="24325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Pie Chart Alternatives</a:t>
            </a:r>
            <a:endParaRPr sz="2000" b="0" i="0" u="none" strike="noStrike" cap="none">
              <a:solidFill>
                <a:srgbClr val="007FA3"/>
              </a:solidFill>
              <a:latin typeface="Arial"/>
              <a:ea typeface="Arial"/>
              <a:cs typeface="Arial"/>
              <a:sym typeface="Arial"/>
            </a:endParaRPr>
          </a:p>
        </p:txBody>
      </p:sp>
      <p:sp>
        <p:nvSpPr>
          <p:cNvPr id="243" name="Google Shape;243;p29"/>
          <p:cNvSpPr txBox="1">
            <a:spLocks noGrp="1"/>
          </p:cNvSpPr>
          <p:nvPr>
            <p:ph type="body" idx="1"/>
          </p:nvPr>
        </p:nvSpPr>
        <p:spPr>
          <a:xfrm>
            <a:off x="457200" y="1600202"/>
            <a:ext cx="8229600" cy="1019174"/>
          </a:xfrm>
          <a:prstGeom prst="rect">
            <a:avLst/>
          </a:prstGeom>
          <a:noFill/>
          <a:ln>
            <a:noFill/>
          </a:ln>
        </p:spPr>
        <p:txBody>
          <a:bodyPr spcFirstLastPara="1" wrap="square" lIns="0" tIns="0" rIns="0" bIns="0" anchor="t" anchorCtr="0">
            <a:noAutofit/>
          </a:bodyPr>
          <a:lstStyle/>
          <a:p>
            <a:pPr marL="255650" marR="0" lvl="0" indent="-255650" algn="l" rtl="0">
              <a:lnSpc>
                <a:spcPct val="100000"/>
              </a:lnSpc>
              <a:spcBef>
                <a:spcPts val="1500"/>
              </a:spcBef>
              <a:spcAft>
                <a:spcPts val="0"/>
              </a:spcAft>
              <a:buClr>
                <a:srgbClr val="007FA3"/>
              </a:buClr>
              <a:buSzPts val="1600"/>
              <a:buFont typeface="Arial"/>
              <a:buChar char="•"/>
            </a:pPr>
            <a:r>
              <a:rPr lang="en-US" sz="1600" b="0" i="0" u="none" strike="noStrike" cap="none">
                <a:solidFill>
                  <a:srgbClr val="000000"/>
                </a:solidFill>
                <a:latin typeface="Arial"/>
                <a:ea typeface="Arial"/>
                <a:cs typeface="Arial"/>
                <a:sym typeface="Arial"/>
              </a:rPr>
              <a:t>Data visualization professionals don’t recommend using pie charts. In a pie chart, it is difficult to compare the relative sizes of areas; however, the bars in the column chart can easily be compared to determine relative ratios of the data.</a:t>
            </a:r>
            <a:endParaRPr/>
          </a:p>
        </p:txBody>
      </p:sp>
      <p:pic>
        <p:nvPicPr>
          <p:cNvPr id="244" name="Google Shape;244;p29" descr="A pie chart titled, marital status, not a high school grad. The data are as follows. Divorced, 10%. Never married, 13%. Married, spouse present, 50%. Married, spouse absent, 6%. Separated, 4%. Widowed, 17%."/>
          <p:cNvPicPr preferRelativeResize="0"/>
          <p:nvPr/>
        </p:nvPicPr>
        <p:blipFill rotWithShape="1">
          <a:blip r:embed="rId3">
            <a:alphaModFix/>
          </a:blip>
          <a:srcRect/>
          <a:stretch/>
        </p:blipFill>
        <p:spPr>
          <a:xfrm>
            <a:off x="931784" y="2775631"/>
            <a:ext cx="3068418" cy="1859189"/>
          </a:xfrm>
          <a:prstGeom prst="rect">
            <a:avLst/>
          </a:prstGeom>
          <a:noFill/>
          <a:ln>
            <a:noFill/>
          </a:ln>
        </p:spPr>
      </p:pic>
      <p:pic>
        <p:nvPicPr>
          <p:cNvPr id="245" name="Google Shape;245;p29" descr="A bar graph titled, not a high school grad. The vertical axis ranges from 0 to 18,000,000 in increments of 2,000,000. The data are as follows. Never married, 4,120,320. Married, spouse present, 15,516,160. Married, spouse absent, 1,847,880. Separated, 1,188,090. Widowed, 5,145,683. Divorced, 2,968,680."/>
          <p:cNvPicPr preferRelativeResize="0"/>
          <p:nvPr/>
        </p:nvPicPr>
        <p:blipFill rotWithShape="1">
          <a:blip r:embed="rId4">
            <a:alphaModFix/>
          </a:blip>
          <a:srcRect/>
          <a:stretch/>
        </p:blipFill>
        <p:spPr>
          <a:xfrm>
            <a:off x="5156898" y="2775630"/>
            <a:ext cx="3249803" cy="1859189"/>
          </a:xfrm>
          <a:prstGeom prst="rect">
            <a:avLst/>
          </a:prstGeom>
          <a:noFill/>
          <a:ln>
            <a:noFill/>
          </a:ln>
        </p:spPr>
      </p:pic>
      <p:sp>
        <p:nvSpPr>
          <p:cNvPr id="246" name="Google Shape;246;p29"/>
          <p:cNvSpPr txBox="1">
            <a:spLocks noGrp="1"/>
          </p:cNvSpPr>
          <p:nvPr>
            <p:ph type="body" idx="2"/>
          </p:nvPr>
        </p:nvSpPr>
        <p:spPr>
          <a:xfrm>
            <a:off x="457200" y="4791075"/>
            <a:ext cx="8229600" cy="1197349"/>
          </a:xfrm>
          <a:prstGeom prst="rect">
            <a:avLst/>
          </a:prstGeom>
          <a:noFill/>
          <a:ln>
            <a:noFill/>
          </a:ln>
        </p:spPr>
        <p:txBody>
          <a:bodyPr spcFirstLastPara="1" wrap="square" lIns="0" tIns="0" rIns="0" bIns="0" anchor="t" anchorCtr="0">
            <a:noAutofit/>
          </a:bodyPr>
          <a:lstStyle/>
          <a:p>
            <a:pPr marL="741553" lvl="1" indent="-284353" algn="l" rtl="0">
              <a:lnSpc>
                <a:spcPct val="100000"/>
              </a:lnSpc>
              <a:spcBef>
                <a:spcPts val="600"/>
              </a:spcBef>
              <a:spcAft>
                <a:spcPts val="0"/>
              </a:spcAft>
              <a:buSzPts val="1600"/>
              <a:buChar char="–"/>
            </a:pPr>
            <a:r>
              <a:rPr lang="en-US" sz="1600">
                <a:solidFill>
                  <a:srgbClr val="000000"/>
                </a:solidFill>
                <a:latin typeface="Arial"/>
                <a:ea typeface="Arial"/>
                <a:cs typeface="Arial"/>
                <a:sym typeface="Arial"/>
              </a:rPr>
              <a:t>If you do use pie charts, restrict them to small numbers of categories, always ensure that the numbers add to 100%, and use labels to display the group names and actual percentages. Avoid three-dimensional (3-D) pie charts-especially those that are rotated-and keep them simple.</a:t>
            </a:r>
            <a:endParaRPr sz="16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Area Charts</a:t>
            </a:r>
            <a:endParaRPr sz="3600" b="1" i="0" u="none" strike="noStrike" cap="none">
              <a:solidFill>
                <a:srgbClr val="007FA3"/>
              </a:solidFill>
              <a:latin typeface="Arial"/>
              <a:ea typeface="Arial"/>
              <a:cs typeface="Arial"/>
              <a:sym typeface="Arial"/>
            </a:endParaRPr>
          </a:p>
        </p:txBody>
      </p:sp>
      <p:sp>
        <p:nvSpPr>
          <p:cNvPr id="252" name="Google Shape;252;p30"/>
          <p:cNvSpPr txBox="1">
            <a:spLocks noGrp="1"/>
          </p:cNvSpPr>
          <p:nvPr>
            <p:ph type="body" idx="1"/>
          </p:nvPr>
        </p:nvSpPr>
        <p:spPr>
          <a:xfrm>
            <a:off x="457200" y="1600200"/>
            <a:ext cx="8229600" cy="2495549"/>
          </a:xfrm>
          <a:prstGeom prst="rect">
            <a:avLst/>
          </a:prstGeom>
          <a:noFill/>
          <a:ln>
            <a:noFill/>
          </a:ln>
        </p:spPr>
        <p:txBody>
          <a:bodyPr spcFirstLastPara="1" wrap="square" lIns="0" tIns="0" rIns="0" bIns="0" anchor="t" anchorCtr="0">
            <a:noAutofit/>
          </a:bodyPr>
          <a:lstStyle/>
          <a:p>
            <a:pPr marL="255650" marR="0" lvl="0" indent="-255650" algn="l" rtl="0">
              <a:lnSpc>
                <a:spcPct val="100000"/>
              </a:lnSpc>
              <a:spcBef>
                <a:spcPts val="1500"/>
              </a:spcBef>
              <a:spcAft>
                <a:spcPts val="0"/>
              </a:spcAft>
              <a:buClr>
                <a:srgbClr val="007FA3"/>
              </a:buClr>
              <a:buSzPts val="2400"/>
              <a:buFont typeface="Arial"/>
              <a:buChar char="•"/>
            </a:pPr>
            <a:r>
              <a:rPr lang="en-US" sz="2400" b="0" i="0" u="none" strike="noStrike" cap="none">
                <a:solidFill>
                  <a:srgbClr val="000000"/>
                </a:solidFill>
                <a:latin typeface="Arial"/>
                <a:ea typeface="Arial"/>
                <a:cs typeface="Arial"/>
                <a:sym typeface="Arial"/>
              </a:rPr>
              <a:t>An area chart combines the features of a pie chart with those of line charts.</a:t>
            </a:r>
            <a:endParaRPr sz="2400">
              <a:latin typeface="Arial"/>
              <a:ea typeface="Arial"/>
              <a:cs typeface="Arial"/>
              <a:sym typeface="Arial"/>
            </a:endParaRPr>
          </a:p>
          <a:p>
            <a:pPr marL="741553" marR="0" lvl="1" indent="-284353" algn="l" rtl="0">
              <a:lnSpc>
                <a:spcPct val="100000"/>
              </a:lnSpc>
              <a:spcBef>
                <a:spcPts val="600"/>
              </a:spcBef>
              <a:spcAft>
                <a:spcPts val="0"/>
              </a:spcAft>
              <a:buClr>
                <a:srgbClr val="007FA3"/>
              </a:buClr>
              <a:buSzPts val="2400"/>
              <a:buFont typeface="Arial"/>
              <a:buChar char="–"/>
            </a:pPr>
            <a:r>
              <a:rPr lang="en-US" sz="2400" b="0" i="0" u="none" strike="noStrike" cap="none">
                <a:solidFill>
                  <a:srgbClr val="000000"/>
                </a:solidFill>
                <a:latin typeface="Arial"/>
                <a:ea typeface="Arial"/>
                <a:cs typeface="Arial"/>
                <a:sym typeface="Arial"/>
              </a:rPr>
              <a:t>Area charts present more information than pie or line charts alone but may clutter the observer’s mind with too many details if too many data series are used; thus, they should be used with care.</a:t>
            </a:r>
            <a:endParaRPr sz="2400" b="0" i="0" u="sng"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1"/>
          <p:cNvSpPr txBox="1">
            <a:spLocks noGrp="1"/>
          </p:cNvSpPr>
          <p:nvPr>
            <p:ph type="title"/>
          </p:nvPr>
        </p:nvSpPr>
        <p:spPr>
          <a:xfrm>
            <a:off x="457200" y="228600"/>
            <a:ext cx="8229600" cy="106680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Example 3.5: An Area Chart for Energy Consumption</a:t>
            </a:r>
            <a:endParaRPr sz="3600" b="1" i="0" u="none" strike="noStrike" cap="none">
              <a:solidFill>
                <a:srgbClr val="007FA3"/>
              </a:solidFill>
              <a:latin typeface="Arial"/>
              <a:ea typeface="Arial"/>
              <a:cs typeface="Arial"/>
              <a:sym typeface="Arial"/>
            </a:endParaRPr>
          </a:p>
        </p:txBody>
      </p:sp>
      <p:pic>
        <p:nvPicPr>
          <p:cNvPr id="258" name="Google Shape;258;p31" descr="An area chart titled, energy consumption. The vertical axis ranges from 0 to 200 in increments of 20. The horizontal axis ranges from 1949 to 2015 in increments of 2. The graph for fossil fuels consumption, rises from (1940, 30) to (2015, 70) with the area below shaded. The second graph for total energy consumption rises above the first graph from (1949, 60) to (2015, 175) with the area below the graph and above the first graph shaded. All values are estimated."/>
          <p:cNvPicPr preferRelativeResize="0"/>
          <p:nvPr/>
        </p:nvPicPr>
        <p:blipFill rotWithShape="1">
          <a:blip r:embed="rId3">
            <a:alphaModFix/>
          </a:blip>
          <a:srcRect/>
          <a:stretch/>
        </p:blipFill>
        <p:spPr>
          <a:xfrm>
            <a:off x="1163076" y="1798321"/>
            <a:ext cx="6105247" cy="355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2"/>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Scatter Charts</a:t>
            </a:r>
            <a:endParaRPr sz="3600" b="1" i="0" u="none" strike="noStrike" cap="none">
              <a:solidFill>
                <a:srgbClr val="007FA3"/>
              </a:solidFill>
              <a:latin typeface="Arial"/>
              <a:ea typeface="Arial"/>
              <a:cs typeface="Arial"/>
              <a:sym typeface="Arial"/>
            </a:endParaRPr>
          </a:p>
        </p:txBody>
      </p:sp>
      <p:sp>
        <p:nvSpPr>
          <p:cNvPr id="264" name="Google Shape;264;p32"/>
          <p:cNvSpPr txBox="1">
            <a:spLocks noGrp="1"/>
          </p:cNvSpPr>
          <p:nvPr>
            <p:ph type="body" idx="1"/>
          </p:nvPr>
        </p:nvSpPr>
        <p:spPr>
          <a:xfrm>
            <a:off x="457200" y="1600201"/>
            <a:ext cx="8229600" cy="1371599"/>
          </a:xfrm>
          <a:prstGeom prst="rect">
            <a:avLst/>
          </a:prstGeom>
          <a:noFill/>
          <a:ln>
            <a:noFill/>
          </a:ln>
        </p:spPr>
        <p:txBody>
          <a:bodyPr spcFirstLastPara="1" wrap="square" lIns="0" tIns="0" rIns="0" bIns="0" anchor="t" anchorCtr="0">
            <a:noAutofit/>
          </a:bodyPr>
          <a:lstStyle/>
          <a:p>
            <a:pPr marL="256032" marR="0" lvl="0" indent="-256032" algn="l" rtl="0">
              <a:lnSpc>
                <a:spcPct val="100000"/>
              </a:lnSpc>
              <a:spcBef>
                <a:spcPts val="0"/>
              </a:spcBef>
              <a:spcAft>
                <a:spcPts val="0"/>
              </a:spcAft>
              <a:buClr>
                <a:srgbClr val="007FA3"/>
              </a:buClr>
              <a:buSzPts val="2700"/>
              <a:buFont typeface="Arial"/>
              <a:buChar char="•"/>
            </a:pPr>
            <a:r>
              <a:rPr lang="en-US" sz="2400" b="0" i="0" u="none" strike="noStrike" cap="none">
                <a:solidFill>
                  <a:srgbClr val="000000"/>
                </a:solidFill>
                <a:latin typeface="Arial"/>
                <a:ea typeface="Arial"/>
                <a:cs typeface="Arial"/>
                <a:sym typeface="Arial"/>
              </a:rPr>
              <a:t>Scatter charts show the relationship between two variables. To construct a scatter chart, we need observations that consist of pairs of variables.</a:t>
            </a:r>
            <a:endParaRPr sz="2400" b="0" i="0" u="sng"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457200" y="228600"/>
            <a:ext cx="8229600" cy="106680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Example 3.6: A Scatter Chart for Real Estate Data </a:t>
            </a:r>
            <a:endParaRPr sz="3600" b="1" i="0" u="none" strike="noStrike" cap="none">
              <a:solidFill>
                <a:srgbClr val="007FA3"/>
              </a:solidFill>
              <a:latin typeface="Arial"/>
              <a:ea typeface="Arial"/>
              <a:cs typeface="Arial"/>
              <a:sym typeface="Arial"/>
            </a:endParaRPr>
          </a:p>
        </p:txBody>
      </p:sp>
      <p:pic>
        <p:nvPicPr>
          <p:cNvPr id="270" name="Google Shape;270;p33" descr="A scatter chart plots market value versus square feet. The horizontal axis ranges from $60,000.00 to $130,000.00 in increments of $10,000. The horizontal axis ranges from 1000 to 2600 in increments of 2000. The data points show positive association. Points are densely plotted between 1500 and 1900 in the horizontal axis and $75,000 and $100,000 in the vertical axis. Points are sparsely plotted between 1900 and 2400 in the horizontal axis and $100,000 and $120,000 in the vertical axis. All values are estimated."/>
          <p:cNvPicPr preferRelativeResize="0"/>
          <p:nvPr/>
        </p:nvPicPr>
        <p:blipFill rotWithShape="1">
          <a:blip r:embed="rId3">
            <a:alphaModFix/>
          </a:blip>
          <a:srcRect/>
          <a:stretch/>
        </p:blipFill>
        <p:spPr>
          <a:xfrm>
            <a:off x="1493609" y="1842859"/>
            <a:ext cx="6156782" cy="37529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a:latin typeface="Arial"/>
                <a:ea typeface="Arial"/>
                <a:cs typeface="Arial"/>
                <a:sym typeface="Arial"/>
              </a:rPr>
              <a:t>Orbit Charts</a:t>
            </a:r>
            <a:endParaRPr>
              <a:latin typeface="Arial"/>
              <a:ea typeface="Arial"/>
              <a:cs typeface="Arial"/>
              <a:sym typeface="Arial"/>
            </a:endParaRPr>
          </a:p>
        </p:txBody>
      </p:sp>
      <p:sp>
        <p:nvSpPr>
          <p:cNvPr id="276" name="Google Shape;276;p34"/>
          <p:cNvSpPr txBox="1">
            <a:spLocks noGrp="1"/>
          </p:cNvSpPr>
          <p:nvPr>
            <p:ph type="body" idx="1"/>
          </p:nvPr>
        </p:nvSpPr>
        <p:spPr>
          <a:xfrm>
            <a:off x="457200" y="1684128"/>
            <a:ext cx="8229600" cy="2163972"/>
          </a:xfrm>
          <a:prstGeom prst="rect">
            <a:avLst/>
          </a:prstGeom>
          <a:noFill/>
          <a:ln>
            <a:noFill/>
          </a:ln>
        </p:spPr>
        <p:txBody>
          <a:bodyPr spcFirstLastPara="1" wrap="square" lIns="0" tIns="0" rIns="0" bIns="0" anchor="t" anchorCtr="0">
            <a:noAutofit/>
          </a:bodyPr>
          <a:lstStyle/>
          <a:p>
            <a:pPr marL="256032" lvl="0" indent="-256032" algn="l" rtl="0">
              <a:lnSpc>
                <a:spcPct val="100000"/>
              </a:lnSpc>
              <a:spcBef>
                <a:spcPts val="1500"/>
              </a:spcBef>
              <a:spcAft>
                <a:spcPts val="0"/>
              </a:spcAft>
              <a:buSzPts val="2400"/>
              <a:buChar char="•"/>
            </a:pPr>
            <a:r>
              <a:rPr lang="en-US" sz="2400">
                <a:latin typeface="Arial"/>
                <a:ea typeface="Arial"/>
                <a:cs typeface="Arial"/>
                <a:sym typeface="Arial"/>
              </a:rPr>
              <a:t>An </a:t>
            </a:r>
            <a:r>
              <a:rPr lang="en-US" sz="2400" b="1">
                <a:latin typeface="Arial"/>
                <a:ea typeface="Arial"/>
                <a:cs typeface="Arial"/>
                <a:sym typeface="Arial"/>
              </a:rPr>
              <a:t>orbit chart</a:t>
            </a:r>
            <a:r>
              <a:rPr lang="en-US" sz="2400">
                <a:latin typeface="Arial"/>
                <a:ea typeface="Arial"/>
                <a:cs typeface="Arial"/>
                <a:sym typeface="Arial"/>
              </a:rPr>
              <a:t> is a scatter chart in which the points are connected in sequence, such as over time. Orbit charts show the “path” that the data take over time, often showing some unusual patterns that can provide unique insights.</a:t>
            </a:r>
            <a:endParaRPr/>
          </a:p>
          <a:p>
            <a:pPr marL="740664" lvl="1" indent="-283464" algn="l" rtl="0">
              <a:lnSpc>
                <a:spcPct val="100000"/>
              </a:lnSpc>
              <a:spcBef>
                <a:spcPts val="600"/>
              </a:spcBef>
              <a:spcAft>
                <a:spcPts val="0"/>
              </a:spcAft>
              <a:buSzPts val="2400"/>
              <a:buChar char="–"/>
            </a:pPr>
            <a:r>
              <a:rPr lang="en-US" sz="2400">
                <a:latin typeface="Arial"/>
                <a:ea typeface="Arial"/>
                <a:cs typeface="Arial"/>
                <a:sym typeface="Arial"/>
              </a:rPr>
              <a:t>Create a scatter chart with smooth lines and markers.</a:t>
            </a:r>
            <a:endParaRPr sz="2400">
              <a:latin typeface="Arial"/>
              <a:ea typeface="Arial"/>
              <a:cs typeface="Arial"/>
              <a:sym typeface="Arial"/>
            </a:endParaRPr>
          </a:p>
        </p:txBody>
      </p:sp>
      <p:pic>
        <p:nvPicPr>
          <p:cNvPr id="277" name="Google Shape;277;p34" descr="An Excel sheet displays a table titled, gasoline sales. The table has 11 rows and 3 columns. The columns have the following headings from left to right. Week, Gallons sold, Average price per gallon in dollars. The row entries are as follows. Row 1. 1, 7815, 3.95. Row 2. 2, 5541, 4.2. Row 3. 3, 5650, 4.12. Row 4. 4, 8949, 3.98. Row 5. 5, 7600, 4.01. Row 6. 6, 11430, 3.92. Row 7. 7, 9190, 4.03. Row 8. 8, 8889, 3.98. Row 9. 9, 12721, 3.92. Row 10. 10, 14830, 3.90. Row 11. 11, Blank, 3.80. An orbit chart titled, gasoline sales and prices plots price versus gallons sold. The vertical axis ranges from $3.85 to $4.25 in increments of $0.05. The horizontal axis ranges from 4000 to 14000 in increments of 2000. Data given in the table are plotted and connected. The coordinates of week 1, week 2, and week 10 are labeled."/>
          <p:cNvPicPr preferRelativeResize="0"/>
          <p:nvPr/>
        </p:nvPicPr>
        <p:blipFill rotWithShape="1">
          <a:blip r:embed="rId3">
            <a:alphaModFix/>
          </a:blip>
          <a:srcRect/>
          <a:stretch/>
        </p:blipFill>
        <p:spPr>
          <a:xfrm>
            <a:off x="2230467" y="4001079"/>
            <a:ext cx="4683067" cy="199771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5"/>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Bubble Charts</a:t>
            </a:r>
            <a:endParaRPr sz="3600" b="1" i="0" u="none" strike="noStrike" cap="none">
              <a:solidFill>
                <a:srgbClr val="007FA3"/>
              </a:solidFill>
              <a:latin typeface="Arial"/>
              <a:ea typeface="Arial"/>
              <a:cs typeface="Arial"/>
              <a:sym typeface="Arial"/>
            </a:endParaRPr>
          </a:p>
        </p:txBody>
      </p:sp>
      <p:sp>
        <p:nvSpPr>
          <p:cNvPr id="283" name="Google Shape;283;p35"/>
          <p:cNvSpPr txBox="1">
            <a:spLocks noGrp="1"/>
          </p:cNvSpPr>
          <p:nvPr>
            <p:ph type="body" idx="1"/>
          </p:nvPr>
        </p:nvSpPr>
        <p:spPr>
          <a:xfrm>
            <a:off x="457200" y="1600201"/>
            <a:ext cx="8229600" cy="2019299"/>
          </a:xfrm>
          <a:prstGeom prst="rect">
            <a:avLst/>
          </a:prstGeom>
          <a:noFill/>
          <a:ln>
            <a:noFill/>
          </a:ln>
        </p:spPr>
        <p:txBody>
          <a:bodyPr spcFirstLastPara="1" wrap="square" lIns="0" tIns="0" rIns="0" bIns="0" anchor="t" anchorCtr="0">
            <a:noAutofit/>
          </a:bodyPr>
          <a:lstStyle/>
          <a:p>
            <a:pPr marL="256032" marR="0" lvl="0" indent="-256032" algn="l" rtl="0">
              <a:lnSpc>
                <a:spcPct val="100000"/>
              </a:lnSpc>
              <a:spcBef>
                <a:spcPts val="1500"/>
              </a:spcBef>
              <a:spcAft>
                <a:spcPts val="0"/>
              </a:spcAft>
              <a:buClr>
                <a:srgbClr val="007FA3"/>
              </a:buClr>
              <a:buSzPts val="2800"/>
              <a:buFont typeface="Arial"/>
              <a:buChar char="•"/>
            </a:pPr>
            <a:r>
              <a:rPr lang="en-US" b="0" i="0" u="none" strike="noStrike" cap="none">
                <a:solidFill>
                  <a:srgbClr val="000000"/>
                </a:solidFill>
                <a:latin typeface="Arial"/>
                <a:ea typeface="Arial"/>
                <a:cs typeface="Arial"/>
                <a:sym typeface="Arial"/>
              </a:rPr>
              <a:t>A bubble chart is a type of scatter chart in which the size of the data marker corresponds to the value of a third variable; consequently, it is a way to plot three variables in two dimensions.</a:t>
            </a:r>
            <a:endParaRPr b="0" i="0" u="sng"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Data Visualization</a:t>
            </a:r>
            <a:endParaRPr sz="3600" b="1" i="0" u="none" strike="noStrike" cap="none">
              <a:solidFill>
                <a:srgbClr val="007FA3"/>
              </a:solidFill>
              <a:latin typeface="Arial"/>
              <a:ea typeface="Arial"/>
              <a:cs typeface="Arial"/>
              <a:sym typeface="Arial"/>
            </a:endParaRPr>
          </a:p>
        </p:txBody>
      </p:sp>
      <p:sp>
        <p:nvSpPr>
          <p:cNvPr id="161" name="Google Shape;161;p18"/>
          <p:cNvSpPr txBox="1">
            <a:spLocks noGrp="1"/>
          </p:cNvSpPr>
          <p:nvPr>
            <p:ph type="body" idx="1"/>
          </p:nvPr>
        </p:nvSpPr>
        <p:spPr>
          <a:xfrm>
            <a:off x="457200" y="1600201"/>
            <a:ext cx="8229600" cy="3124200"/>
          </a:xfrm>
          <a:prstGeom prst="rect">
            <a:avLst/>
          </a:prstGeom>
          <a:noFill/>
          <a:ln>
            <a:noFill/>
          </a:ln>
        </p:spPr>
        <p:txBody>
          <a:bodyPr spcFirstLastPara="1" wrap="square" lIns="0" tIns="0" rIns="0" bIns="0" anchor="t" anchorCtr="0">
            <a:noAutofit/>
          </a:bodyPr>
          <a:lstStyle/>
          <a:p>
            <a:pPr marL="255650" marR="0" lvl="0" indent="-255650" algn="l" rtl="0">
              <a:lnSpc>
                <a:spcPct val="100000"/>
              </a:lnSpc>
              <a:spcBef>
                <a:spcPts val="1500"/>
              </a:spcBef>
              <a:spcAft>
                <a:spcPts val="0"/>
              </a:spcAft>
              <a:buClr>
                <a:srgbClr val="007FA3"/>
              </a:buClr>
              <a:buSzPts val="2400"/>
              <a:buFont typeface="Arial"/>
              <a:buChar char="•"/>
            </a:pPr>
            <a:r>
              <a:rPr lang="en-US" sz="2600" b="1" i="0" u="none" strike="noStrike" cap="none">
                <a:solidFill>
                  <a:srgbClr val="000000"/>
                </a:solidFill>
                <a:latin typeface="Arial"/>
                <a:ea typeface="Arial"/>
                <a:cs typeface="Arial"/>
                <a:sym typeface="Arial"/>
              </a:rPr>
              <a:t>Data visualization </a:t>
            </a:r>
            <a:r>
              <a:rPr lang="en-US" sz="2600" b="0" i="0" u="none" strike="noStrike" cap="none">
                <a:solidFill>
                  <a:srgbClr val="000000"/>
                </a:solidFill>
                <a:latin typeface="Arial"/>
                <a:ea typeface="Arial"/>
                <a:cs typeface="Arial"/>
                <a:sym typeface="Arial"/>
              </a:rPr>
              <a:t>- the process of displaying data (often in large quantities) in a meaningful fashion to provide insights that will support better decisions.</a:t>
            </a:r>
            <a:endParaRPr sz="2600">
              <a:latin typeface="Arial"/>
              <a:ea typeface="Arial"/>
              <a:cs typeface="Arial"/>
              <a:sym typeface="Arial"/>
            </a:endParaRPr>
          </a:p>
          <a:p>
            <a:pPr marL="741553" marR="0" lvl="1" indent="-284353" algn="l" rtl="0">
              <a:lnSpc>
                <a:spcPct val="100000"/>
              </a:lnSpc>
              <a:spcBef>
                <a:spcPts val="600"/>
              </a:spcBef>
              <a:spcAft>
                <a:spcPts val="0"/>
              </a:spcAft>
              <a:buClr>
                <a:srgbClr val="007FA3"/>
              </a:buClr>
              <a:buSzPts val="2400"/>
              <a:buFont typeface="Arial"/>
              <a:buChar char="–"/>
            </a:pPr>
            <a:r>
              <a:rPr lang="en-US" sz="2600" b="0" i="0" u="none" strike="noStrike" cap="none">
                <a:solidFill>
                  <a:srgbClr val="000000"/>
                </a:solidFill>
                <a:latin typeface="Arial"/>
                <a:ea typeface="Arial"/>
                <a:cs typeface="Arial"/>
                <a:sym typeface="Arial"/>
              </a:rPr>
              <a:t>Data visualization improves decision-making, provides managers with better analysis capabilities that reduce reliance on I</a:t>
            </a:r>
            <a:r>
              <a:rPr lang="en-US" sz="100" b="0" i="0" u="none" strike="noStrike" cap="none">
                <a:solidFill>
                  <a:srgbClr val="000000"/>
                </a:solidFill>
                <a:latin typeface="Arial"/>
                <a:ea typeface="Arial"/>
                <a:cs typeface="Arial"/>
                <a:sym typeface="Arial"/>
              </a:rPr>
              <a:t> </a:t>
            </a:r>
            <a:r>
              <a:rPr lang="en-US" sz="2600" b="0" i="0" u="none" strike="noStrike" cap="none">
                <a:solidFill>
                  <a:srgbClr val="000000"/>
                </a:solidFill>
                <a:latin typeface="Arial"/>
                <a:ea typeface="Arial"/>
                <a:cs typeface="Arial"/>
                <a:sym typeface="Arial"/>
              </a:rPr>
              <a:t>T professionals, and improves collaboration and information sharing.</a:t>
            </a:r>
            <a:endParaRPr sz="26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6"/>
          <p:cNvSpPr txBox="1">
            <a:spLocks noGrp="1"/>
          </p:cNvSpPr>
          <p:nvPr>
            <p:ph type="title"/>
          </p:nvPr>
        </p:nvSpPr>
        <p:spPr>
          <a:xfrm>
            <a:off x="457200" y="228600"/>
            <a:ext cx="8229600" cy="106680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Example 3.7: A Bubble Chart for Stock Comparisons</a:t>
            </a:r>
            <a:endParaRPr sz="3600" b="1" i="0" u="none" strike="noStrike" cap="none">
              <a:solidFill>
                <a:srgbClr val="007FA3"/>
              </a:solidFill>
              <a:latin typeface="Arial"/>
              <a:ea typeface="Arial"/>
              <a:cs typeface="Arial"/>
              <a:sym typeface="Arial"/>
            </a:endParaRPr>
          </a:p>
        </p:txBody>
      </p:sp>
      <p:pic>
        <p:nvPicPr>
          <p:cNvPr id="289" name="Google Shape;289;p36" descr="A bubble chart plots P forward slash E versus price. The vertical axis ranges from 0 to 100 in increments of 10. The horizontal axis ranges from negative 50 to 400 in increments of 50. The bubble of G E is between 0 and 50 in the horizontal axis and 0 and 30 in the vertical axis. The bubble of Abercrombie and Fitch is at (60, 33). The bubble of amazon is between 180 and 200 in the horizontal axis and 78 to 90 in the horizontal axis. The bubble of Netflix is at (250,71). The bubble of apple is between 300 and 350 and ranges between 0 and 30. All values are estimated."/>
          <p:cNvPicPr preferRelativeResize="0"/>
          <p:nvPr/>
        </p:nvPicPr>
        <p:blipFill rotWithShape="1">
          <a:blip r:embed="rId3">
            <a:alphaModFix/>
          </a:blip>
          <a:srcRect/>
          <a:stretch/>
        </p:blipFill>
        <p:spPr>
          <a:xfrm>
            <a:off x="1058091" y="1750785"/>
            <a:ext cx="6799087" cy="35788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a:latin typeface="Arial"/>
                <a:ea typeface="Arial"/>
                <a:cs typeface="Arial"/>
                <a:sym typeface="Arial"/>
              </a:rPr>
              <a:t>Combination Charts</a:t>
            </a:r>
            <a:endParaRPr>
              <a:latin typeface="Arial"/>
              <a:ea typeface="Arial"/>
              <a:cs typeface="Arial"/>
              <a:sym typeface="Arial"/>
            </a:endParaRPr>
          </a:p>
        </p:txBody>
      </p:sp>
      <p:sp>
        <p:nvSpPr>
          <p:cNvPr id="295" name="Google Shape;295;p37"/>
          <p:cNvSpPr txBox="1">
            <a:spLocks noGrp="1"/>
          </p:cNvSpPr>
          <p:nvPr>
            <p:ph type="body" idx="1"/>
          </p:nvPr>
        </p:nvSpPr>
        <p:spPr>
          <a:xfrm>
            <a:off x="457199" y="1600200"/>
            <a:ext cx="8365067" cy="4019549"/>
          </a:xfrm>
          <a:prstGeom prst="rect">
            <a:avLst/>
          </a:prstGeom>
          <a:noFill/>
          <a:ln>
            <a:noFill/>
          </a:ln>
        </p:spPr>
        <p:txBody>
          <a:bodyPr spcFirstLastPara="1" wrap="square" lIns="0" tIns="0" rIns="0" bIns="0" anchor="t" anchorCtr="0">
            <a:noAutofit/>
          </a:bodyPr>
          <a:lstStyle/>
          <a:p>
            <a:pPr marL="256032" lvl="0" indent="-256032" algn="l" rtl="0">
              <a:lnSpc>
                <a:spcPct val="100000"/>
              </a:lnSpc>
              <a:spcBef>
                <a:spcPts val="1500"/>
              </a:spcBef>
              <a:spcAft>
                <a:spcPts val="0"/>
              </a:spcAft>
              <a:buSzPts val="2800"/>
              <a:buChar char="•"/>
            </a:pPr>
            <a:r>
              <a:rPr lang="en-US">
                <a:latin typeface="Arial"/>
                <a:ea typeface="Arial"/>
                <a:cs typeface="Arial"/>
                <a:sym typeface="Arial"/>
              </a:rPr>
              <a:t>Often, we wish to display multiple data series on the same chart using different chart types. Excel 2016 for Windows provides a Combo Chart option for constructing such a combination chart; in Excel 2016 for Mac, it must be done manually. </a:t>
            </a:r>
            <a:endParaRPr>
              <a:latin typeface="Arial"/>
              <a:ea typeface="Arial"/>
              <a:cs typeface="Arial"/>
              <a:sym typeface="Arial"/>
            </a:endParaRPr>
          </a:p>
          <a:p>
            <a:pPr marL="256032" lvl="0" indent="-256032" algn="l" rtl="0">
              <a:lnSpc>
                <a:spcPct val="100000"/>
              </a:lnSpc>
              <a:spcBef>
                <a:spcPts val="1500"/>
              </a:spcBef>
              <a:spcAft>
                <a:spcPts val="0"/>
              </a:spcAft>
              <a:buSzPts val="2800"/>
              <a:buChar char="•"/>
            </a:pPr>
            <a:r>
              <a:rPr lang="en-US">
                <a:latin typeface="Arial"/>
                <a:ea typeface="Arial"/>
                <a:cs typeface="Arial"/>
                <a:sym typeface="Arial"/>
              </a:rPr>
              <a:t>We can also plot a second data series on a secondary axis; this is particularly useful when the scales differ greatly.</a:t>
            </a:r>
            <a:endParaRPr>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a:latin typeface="Arial"/>
                <a:ea typeface="Arial"/>
                <a:cs typeface="Arial"/>
                <a:sym typeface="Arial"/>
              </a:rPr>
              <a:t>Example 3.8: Creating a Combination Chart and Secondary Axis </a:t>
            </a:r>
            <a:r>
              <a:rPr lang="en-US" sz="2000" b="0">
                <a:latin typeface="Arial"/>
                <a:ea typeface="Arial"/>
                <a:cs typeface="Arial"/>
                <a:sym typeface="Arial"/>
              </a:rPr>
              <a:t>(1 of 3)</a:t>
            </a:r>
            <a:endParaRPr>
              <a:latin typeface="Arial"/>
              <a:ea typeface="Arial"/>
              <a:cs typeface="Arial"/>
              <a:sym typeface="Arial"/>
            </a:endParaRPr>
          </a:p>
        </p:txBody>
      </p:sp>
      <p:sp>
        <p:nvSpPr>
          <p:cNvPr id="301" name="Google Shape;301;p38"/>
          <p:cNvSpPr txBox="1">
            <a:spLocks noGrp="1"/>
          </p:cNvSpPr>
          <p:nvPr>
            <p:ph type="body" idx="1"/>
          </p:nvPr>
        </p:nvSpPr>
        <p:spPr>
          <a:xfrm>
            <a:off x="457200" y="1600201"/>
            <a:ext cx="8229600" cy="1114424"/>
          </a:xfrm>
          <a:prstGeom prst="rect">
            <a:avLst/>
          </a:prstGeom>
          <a:noFill/>
          <a:ln>
            <a:noFill/>
          </a:ln>
        </p:spPr>
        <p:txBody>
          <a:bodyPr spcFirstLastPara="1" wrap="square" lIns="0" tIns="0" rIns="0" bIns="0" anchor="t" anchorCtr="0">
            <a:noAutofit/>
          </a:bodyPr>
          <a:lstStyle/>
          <a:p>
            <a:pPr marL="256032" lvl="0" indent="-256032" algn="l" rtl="0">
              <a:lnSpc>
                <a:spcPct val="100000"/>
              </a:lnSpc>
              <a:spcBef>
                <a:spcPts val="1500"/>
              </a:spcBef>
              <a:spcAft>
                <a:spcPts val="0"/>
              </a:spcAft>
              <a:buSzPts val="2800"/>
              <a:buChar char="•"/>
            </a:pPr>
            <a:r>
              <a:rPr lang="en-US">
                <a:latin typeface="Arial"/>
                <a:ea typeface="Arial"/>
                <a:cs typeface="Arial"/>
                <a:sym typeface="Arial"/>
              </a:rPr>
              <a:t>Construct a chart that shows the sales of product E as compared to the monthly goals. </a:t>
            </a:r>
            <a:endParaRPr/>
          </a:p>
        </p:txBody>
      </p:sp>
      <p:pic>
        <p:nvPicPr>
          <p:cNvPr id="302" name="Google Shape;302;p38" descr="An Excel spread sheet displays a table titled, sales unit. The table has 12 rows and 8 columns. The columns have the following headings from left to right. Month, Product A, product B, product C, product D, product E, product E goal, % goal. The row entries are as follows. Row 1. January, 7792, 5554, 3105, 3168, 10350, 10000, 104. Row 2. February, 7268, 3024, 3228, 3751, 8965,9000, 100. Row 3. March, 7049, 5543, 2147, 3319, 6827, 8000, 85. Row 4. April, 7560, 5232, 2636, 4057, 8544, 7000, 122. Row 5. May, 8233, 5450, 2726, 3837, 7535, 7000, 108. Row 6. June, 8629, 3943, 2705, 4664, 9070, 8000, 113. Row 7. July, 8702, 5991, 2891, 5418, 8389, 8000, 105. Row 8. August, 9215, 3920, 2782, 4085, 7367, 7000, 105. Row 9. September, 8986, 4753, 2524, 5575, 5377, 6000, 90. Row 10. October, 8654, 4746, 3258, 5333, 7645, 7000, 109. Row 11. November 8315, 3566, 2144, 4924, 8173, 8000, 102. Row 12. December, 7978, 5670, 3071, 6563, 6088, 9000,68. The columns, product e goal and % goal, are highlighted."/>
          <p:cNvPicPr preferRelativeResize="0"/>
          <p:nvPr/>
        </p:nvPicPr>
        <p:blipFill rotWithShape="1">
          <a:blip r:embed="rId3">
            <a:alphaModFix/>
          </a:blip>
          <a:srcRect/>
          <a:stretch/>
        </p:blipFill>
        <p:spPr>
          <a:xfrm>
            <a:off x="694267" y="2912534"/>
            <a:ext cx="7660572" cy="303106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9"/>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a:latin typeface="Arial"/>
                <a:ea typeface="Arial"/>
                <a:cs typeface="Arial"/>
                <a:sym typeface="Arial"/>
              </a:rPr>
              <a:t>Example 3.8: Creating a Combination Chart and Secondary Axis </a:t>
            </a:r>
            <a:r>
              <a:rPr lang="en-US" sz="2000" b="0">
                <a:latin typeface="Arial"/>
                <a:ea typeface="Arial"/>
                <a:cs typeface="Arial"/>
                <a:sym typeface="Arial"/>
              </a:rPr>
              <a:t>(2 of 3)</a:t>
            </a:r>
            <a:endParaRPr>
              <a:latin typeface="Arial"/>
              <a:ea typeface="Arial"/>
              <a:cs typeface="Arial"/>
              <a:sym typeface="Arial"/>
            </a:endParaRPr>
          </a:p>
        </p:txBody>
      </p:sp>
      <p:sp>
        <p:nvSpPr>
          <p:cNvPr id="308" name="Google Shape;308;p39"/>
          <p:cNvSpPr txBox="1">
            <a:spLocks noGrp="1"/>
          </p:cNvSpPr>
          <p:nvPr>
            <p:ph type="body" idx="1"/>
          </p:nvPr>
        </p:nvSpPr>
        <p:spPr>
          <a:xfrm>
            <a:off x="457200" y="1676400"/>
            <a:ext cx="8229600" cy="1322916"/>
          </a:xfrm>
          <a:prstGeom prst="rect">
            <a:avLst/>
          </a:prstGeom>
          <a:noFill/>
          <a:ln>
            <a:noFill/>
          </a:ln>
        </p:spPr>
        <p:txBody>
          <a:bodyPr spcFirstLastPara="1" wrap="square" lIns="0" tIns="0" rIns="0" bIns="0" anchor="t" anchorCtr="0">
            <a:noAutofit/>
          </a:bodyPr>
          <a:lstStyle/>
          <a:p>
            <a:pPr marL="256032" lvl="0" indent="-256032" algn="l" rtl="0">
              <a:lnSpc>
                <a:spcPct val="100000"/>
              </a:lnSpc>
              <a:spcBef>
                <a:spcPts val="1500"/>
              </a:spcBef>
              <a:spcAft>
                <a:spcPts val="0"/>
              </a:spcAft>
              <a:buSzPts val="2800"/>
              <a:buChar char="•"/>
            </a:pPr>
            <a:r>
              <a:rPr lang="en-US" sz="2400">
                <a:latin typeface="Arial"/>
                <a:ea typeface="Arial"/>
                <a:cs typeface="Arial"/>
                <a:sym typeface="Arial"/>
              </a:rPr>
              <a:t>In Excel 2016 for Windows, select the data in columns G and H, and from the Charts options in the Insert ribbon, select Insert Combo Chart.</a:t>
            </a:r>
            <a:endParaRPr sz="2400"/>
          </a:p>
        </p:txBody>
      </p:sp>
      <p:pic>
        <p:nvPicPr>
          <p:cNvPr id="309" name="Google Shape;309;p39" descr="A combo chart titled, product e sales versus goal. The vertical axis ranges from 0 to 12000 in increments of 2000. The horizontal axis ranges from January to December. The data from the previous table for product e and product e goal is depicted in the graph. Product E is represented as a bar graph. The product e goal is represented as a line graph."/>
          <p:cNvPicPr preferRelativeResize="0"/>
          <p:nvPr/>
        </p:nvPicPr>
        <p:blipFill rotWithShape="1">
          <a:blip r:embed="rId3">
            <a:alphaModFix/>
          </a:blip>
          <a:srcRect/>
          <a:stretch/>
        </p:blipFill>
        <p:spPr>
          <a:xfrm>
            <a:off x="2656504" y="3282381"/>
            <a:ext cx="3830992" cy="271804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a:latin typeface="Arial"/>
                <a:ea typeface="Arial"/>
                <a:cs typeface="Arial"/>
                <a:sym typeface="Arial"/>
              </a:rPr>
              <a:t>Example 3.8: Creating a Combination Chart and Secondary Axis </a:t>
            </a:r>
            <a:r>
              <a:rPr lang="en-US" sz="2000" b="0">
                <a:latin typeface="Arial"/>
                <a:ea typeface="Arial"/>
                <a:cs typeface="Arial"/>
                <a:sym typeface="Arial"/>
              </a:rPr>
              <a:t>(3 of 3)</a:t>
            </a:r>
            <a:endParaRPr>
              <a:latin typeface="Arial"/>
              <a:ea typeface="Arial"/>
              <a:cs typeface="Arial"/>
              <a:sym typeface="Arial"/>
            </a:endParaRPr>
          </a:p>
        </p:txBody>
      </p:sp>
      <p:sp>
        <p:nvSpPr>
          <p:cNvPr id="315" name="Google Shape;315;p40"/>
          <p:cNvSpPr txBox="1">
            <a:spLocks noGrp="1"/>
          </p:cNvSpPr>
          <p:nvPr>
            <p:ph type="body" idx="1"/>
          </p:nvPr>
        </p:nvSpPr>
        <p:spPr>
          <a:xfrm>
            <a:off x="457200" y="1676400"/>
            <a:ext cx="8229600" cy="981075"/>
          </a:xfrm>
          <a:prstGeom prst="rect">
            <a:avLst/>
          </a:prstGeom>
          <a:noFill/>
          <a:ln>
            <a:noFill/>
          </a:ln>
        </p:spPr>
        <p:txBody>
          <a:bodyPr spcFirstLastPara="1" wrap="square" lIns="0" tIns="0" rIns="0" bIns="0" anchor="t" anchorCtr="0">
            <a:noAutofit/>
          </a:bodyPr>
          <a:lstStyle/>
          <a:p>
            <a:pPr marL="256032" lvl="0" indent="-256032" algn="l" rtl="0">
              <a:lnSpc>
                <a:spcPct val="100000"/>
              </a:lnSpc>
              <a:spcBef>
                <a:spcPts val="1500"/>
              </a:spcBef>
              <a:spcAft>
                <a:spcPts val="0"/>
              </a:spcAft>
              <a:buSzPts val="2800"/>
              <a:buChar char="•"/>
            </a:pPr>
            <a:r>
              <a:rPr lang="en-US" sz="2400">
                <a:latin typeface="Arial"/>
                <a:ea typeface="Arial"/>
                <a:cs typeface="Arial"/>
                <a:sym typeface="Arial"/>
              </a:rPr>
              <a:t>Combo chart with secondary axis showing the percent of goal achieved.</a:t>
            </a:r>
            <a:endParaRPr/>
          </a:p>
        </p:txBody>
      </p:sp>
      <p:pic>
        <p:nvPicPr>
          <p:cNvPr id="316" name="Google Shape;316;p40" descr="A combo chart titled, product e percent goal achieved. The vertical axis ranges from 0 to 12000 in increments of 2000. The horizontal axis ranges from January to December. The secondary vertical axis ranges from 0% to 140 percent in increments of 20%. The data from the previous table for product e and product e goal is depicted in the graph. Product E is represented as a bar graph. The % goal is represented as a line graph."/>
          <p:cNvPicPr preferRelativeResize="0"/>
          <p:nvPr/>
        </p:nvPicPr>
        <p:blipFill rotWithShape="1">
          <a:blip r:embed="rId3">
            <a:alphaModFix/>
          </a:blip>
          <a:srcRect/>
          <a:stretch/>
        </p:blipFill>
        <p:spPr>
          <a:xfrm>
            <a:off x="2206583" y="2947022"/>
            <a:ext cx="4730834" cy="292834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a:latin typeface="Arial"/>
                <a:ea typeface="Arial"/>
                <a:cs typeface="Arial"/>
                <a:sym typeface="Arial"/>
              </a:rPr>
              <a:t>Radar Charts</a:t>
            </a:r>
            <a:endParaRPr>
              <a:latin typeface="Arial"/>
              <a:ea typeface="Arial"/>
              <a:cs typeface="Arial"/>
              <a:sym typeface="Arial"/>
            </a:endParaRPr>
          </a:p>
        </p:txBody>
      </p:sp>
      <p:sp>
        <p:nvSpPr>
          <p:cNvPr id="322" name="Google Shape;322;p41"/>
          <p:cNvSpPr txBox="1">
            <a:spLocks noGrp="1"/>
          </p:cNvSpPr>
          <p:nvPr>
            <p:ph type="body" idx="1"/>
          </p:nvPr>
        </p:nvSpPr>
        <p:spPr>
          <a:xfrm>
            <a:off x="457200" y="1676400"/>
            <a:ext cx="8229600" cy="3219449"/>
          </a:xfrm>
          <a:prstGeom prst="rect">
            <a:avLst/>
          </a:prstGeom>
          <a:noFill/>
          <a:ln>
            <a:noFill/>
          </a:ln>
        </p:spPr>
        <p:txBody>
          <a:bodyPr spcFirstLastPara="1" wrap="square" lIns="0" tIns="0" rIns="0" bIns="0" anchor="t" anchorCtr="0">
            <a:noAutofit/>
          </a:bodyPr>
          <a:lstStyle/>
          <a:p>
            <a:pPr marL="256032" lvl="0" indent="-256032" algn="l" rtl="0">
              <a:lnSpc>
                <a:spcPct val="100000"/>
              </a:lnSpc>
              <a:spcBef>
                <a:spcPts val="1500"/>
              </a:spcBef>
              <a:spcAft>
                <a:spcPts val="0"/>
              </a:spcAft>
              <a:buSzPts val="2800"/>
              <a:buChar char="•"/>
            </a:pPr>
            <a:r>
              <a:rPr lang="en-US" b="1">
                <a:latin typeface="Arial"/>
                <a:ea typeface="Arial"/>
                <a:cs typeface="Arial"/>
                <a:sym typeface="Arial"/>
              </a:rPr>
              <a:t>Radar charts </a:t>
            </a:r>
            <a:r>
              <a:rPr lang="en-US">
                <a:latin typeface="Arial"/>
                <a:ea typeface="Arial"/>
                <a:cs typeface="Arial"/>
                <a:sym typeface="Arial"/>
              </a:rPr>
              <a:t>show multiple metrics on a spider web. </a:t>
            </a:r>
            <a:endParaRPr>
              <a:latin typeface="Arial"/>
              <a:ea typeface="Arial"/>
              <a:cs typeface="Arial"/>
              <a:sym typeface="Arial"/>
            </a:endParaRPr>
          </a:p>
          <a:p>
            <a:pPr marL="256032" lvl="0" indent="-256032" algn="l" rtl="0">
              <a:lnSpc>
                <a:spcPct val="100000"/>
              </a:lnSpc>
              <a:spcBef>
                <a:spcPts val="1500"/>
              </a:spcBef>
              <a:spcAft>
                <a:spcPts val="0"/>
              </a:spcAft>
              <a:buSzPts val="2800"/>
              <a:buChar char="•"/>
            </a:pPr>
            <a:r>
              <a:rPr lang="en-US">
                <a:latin typeface="Arial"/>
                <a:ea typeface="Arial"/>
                <a:cs typeface="Arial"/>
                <a:sym typeface="Arial"/>
              </a:rPr>
              <a:t>This is a useful chart to compare survey data from one time period to another or to compare performance of different entities such as factories, companies, and so on using the same criteria.</a:t>
            </a:r>
            <a:endParaRPr>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a:latin typeface="Arial"/>
                <a:ea typeface="Arial"/>
                <a:cs typeface="Arial"/>
                <a:sym typeface="Arial"/>
              </a:rPr>
              <a:t>Example 3.9: A Radar Chart for Survey Responses</a:t>
            </a:r>
            <a:endParaRPr>
              <a:latin typeface="Arial"/>
              <a:ea typeface="Arial"/>
              <a:cs typeface="Arial"/>
              <a:sym typeface="Arial"/>
            </a:endParaRPr>
          </a:p>
        </p:txBody>
      </p:sp>
      <p:sp>
        <p:nvSpPr>
          <p:cNvPr id="328" name="Google Shape;328;p42"/>
          <p:cNvSpPr txBox="1">
            <a:spLocks noGrp="1"/>
          </p:cNvSpPr>
          <p:nvPr>
            <p:ph type="body" idx="1"/>
          </p:nvPr>
        </p:nvSpPr>
        <p:spPr>
          <a:xfrm>
            <a:off x="457200" y="1676400"/>
            <a:ext cx="8229600" cy="1632689"/>
          </a:xfrm>
          <a:prstGeom prst="rect">
            <a:avLst/>
          </a:prstGeom>
          <a:noFill/>
          <a:ln>
            <a:noFill/>
          </a:ln>
        </p:spPr>
        <p:txBody>
          <a:bodyPr spcFirstLastPara="1" wrap="square" lIns="0" tIns="0" rIns="0" bIns="0" anchor="t" anchorCtr="0">
            <a:noAutofit/>
          </a:bodyPr>
          <a:lstStyle/>
          <a:p>
            <a:pPr marL="256032" lvl="0" indent="-256032" algn="l" rtl="0">
              <a:lnSpc>
                <a:spcPct val="100000"/>
              </a:lnSpc>
              <a:spcBef>
                <a:spcPts val="1500"/>
              </a:spcBef>
              <a:spcAft>
                <a:spcPts val="0"/>
              </a:spcAft>
              <a:buSzPts val="2200"/>
              <a:buChar char="•"/>
            </a:pPr>
            <a:r>
              <a:rPr lang="en-US" sz="2200">
                <a:latin typeface="Arial"/>
                <a:ea typeface="Arial"/>
                <a:cs typeface="Arial"/>
                <a:sym typeface="Arial"/>
              </a:rPr>
              <a:t>Average survey responses for six questions on a customer satisfaction survey are shown. The radar chart compares the average responses between the first and second quarters. You can easily see which responses increased or decreased.</a:t>
            </a:r>
            <a:endParaRPr/>
          </a:p>
        </p:txBody>
      </p:sp>
      <p:pic>
        <p:nvPicPr>
          <p:cNvPr id="329" name="Google Shape;329;p42" descr="A table titled, average survey responses. The table has 6 rows and 3 columns. The columns have the following headings from left to right. Question, first quarter, second quarter. The row entries are as follows. Row 1. Q 1, 3.1, 3.3. Row 2. Q 2, 3.3, 3. Row 3. Q 3, 2.9, 3.1. Row 4. Q 4, 3, 2.5. Row 5. Q 5, 3.2, 3.5. Row 6. Q 6, 3.1, 3.8. A radar chart titled, average survey responses plots 4 hexagons of decreasing sizes. The axis ranges from 2 to 4 in increments of 0.5. The corners of the outer most hexagon is labeled Q 1 to Q 6 in the clockwise direction. The data given in the table for first quarter and second quarter are plotted and connected."/>
          <p:cNvPicPr preferRelativeResize="0"/>
          <p:nvPr/>
        </p:nvPicPr>
        <p:blipFill rotWithShape="1">
          <a:blip r:embed="rId3">
            <a:alphaModFix/>
          </a:blip>
          <a:srcRect/>
          <a:stretch/>
        </p:blipFill>
        <p:spPr>
          <a:xfrm>
            <a:off x="1599553" y="3651065"/>
            <a:ext cx="5913735" cy="23506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a:latin typeface="Arial"/>
                <a:ea typeface="Arial"/>
                <a:cs typeface="Arial"/>
                <a:sym typeface="Arial"/>
              </a:rPr>
              <a:t>Stock Charts</a:t>
            </a:r>
            <a:endParaRPr>
              <a:latin typeface="Arial"/>
              <a:ea typeface="Arial"/>
              <a:cs typeface="Arial"/>
              <a:sym typeface="Arial"/>
            </a:endParaRPr>
          </a:p>
        </p:txBody>
      </p:sp>
      <p:sp>
        <p:nvSpPr>
          <p:cNvPr id="335" name="Google Shape;335;p43"/>
          <p:cNvSpPr txBox="1">
            <a:spLocks noGrp="1"/>
          </p:cNvSpPr>
          <p:nvPr>
            <p:ph type="body" idx="1"/>
          </p:nvPr>
        </p:nvSpPr>
        <p:spPr>
          <a:xfrm>
            <a:off x="457200" y="1676400"/>
            <a:ext cx="8144933" cy="3395132"/>
          </a:xfrm>
          <a:prstGeom prst="rect">
            <a:avLst/>
          </a:prstGeom>
          <a:noFill/>
          <a:ln>
            <a:noFill/>
          </a:ln>
        </p:spPr>
        <p:txBody>
          <a:bodyPr spcFirstLastPara="1" wrap="square" lIns="0" tIns="0" rIns="0" bIns="0" anchor="t" anchorCtr="0">
            <a:noAutofit/>
          </a:bodyPr>
          <a:lstStyle/>
          <a:p>
            <a:pPr marL="256032" lvl="0" indent="-256032" algn="l" rtl="0">
              <a:lnSpc>
                <a:spcPct val="100000"/>
              </a:lnSpc>
              <a:spcBef>
                <a:spcPts val="1500"/>
              </a:spcBef>
              <a:spcAft>
                <a:spcPts val="0"/>
              </a:spcAft>
              <a:buSzPts val="2800"/>
              <a:buChar char="•"/>
            </a:pPr>
            <a:r>
              <a:rPr lang="en-US">
                <a:latin typeface="Arial"/>
                <a:ea typeface="Arial"/>
                <a:cs typeface="Arial"/>
                <a:sym typeface="Arial"/>
              </a:rPr>
              <a:t>A </a:t>
            </a:r>
            <a:r>
              <a:rPr lang="en-US" b="1">
                <a:latin typeface="Arial"/>
                <a:ea typeface="Arial"/>
                <a:cs typeface="Arial"/>
                <a:sym typeface="Arial"/>
              </a:rPr>
              <a:t>stock chart </a:t>
            </a:r>
            <a:r>
              <a:rPr lang="en-US">
                <a:latin typeface="Arial"/>
                <a:ea typeface="Arial"/>
                <a:cs typeface="Arial"/>
                <a:sym typeface="Arial"/>
              </a:rPr>
              <a:t>allows you to plot stock prices, such as daily high, low, and close values. </a:t>
            </a:r>
            <a:endParaRPr/>
          </a:p>
          <a:p>
            <a:pPr marL="256032" lvl="0" indent="-256032" algn="l" rtl="0">
              <a:lnSpc>
                <a:spcPct val="100000"/>
              </a:lnSpc>
              <a:spcBef>
                <a:spcPts val="1500"/>
              </a:spcBef>
              <a:spcAft>
                <a:spcPts val="0"/>
              </a:spcAft>
              <a:buSzPts val="2800"/>
              <a:buChar char="•"/>
            </a:pPr>
            <a:r>
              <a:rPr lang="en-US">
                <a:latin typeface="Arial"/>
                <a:ea typeface="Arial"/>
                <a:cs typeface="Arial"/>
                <a:sym typeface="Arial"/>
              </a:rPr>
              <a:t>We will explain how to create stock charts in Chapter 6 to visualize some statistical results, and again in Chapter 15 to visualize optimization results.</a:t>
            </a:r>
            <a:endParaRPr>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4"/>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Geographic Data</a:t>
            </a:r>
            <a:endParaRPr sz="3600" b="1" i="0" u="none" strike="noStrike" cap="none">
              <a:solidFill>
                <a:srgbClr val="007FA3"/>
              </a:solidFill>
              <a:latin typeface="Arial"/>
              <a:ea typeface="Arial"/>
              <a:cs typeface="Arial"/>
              <a:sym typeface="Arial"/>
            </a:endParaRPr>
          </a:p>
        </p:txBody>
      </p:sp>
      <p:sp>
        <p:nvSpPr>
          <p:cNvPr id="341" name="Google Shape;341;p44"/>
          <p:cNvSpPr txBox="1">
            <a:spLocks noGrp="1"/>
          </p:cNvSpPr>
          <p:nvPr>
            <p:ph type="body" idx="1"/>
          </p:nvPr>
        </p:nvSpPr>
        <p:spPr>
          <a:xfrm>
            <a:off x="457200" y="1676399"/>
            <a:ext cx="8229600" cy="4333875"/>
          </a:xfrm>
          <a:prstGeom prst="rect">
            <a:avLst/>
          </a:prstGeom>
          <a:noFill/>
          <a:ln>
            <a:noFill/>
          </a:ln>
        </p:spPr>
        <p:txBody>
          <a:bodyPr spcFirstLastPara="1" wrap="square" lIns="0" tIns="0" rIns="0" bIns="0" anchor="t" anchorCtr="0">
            <a:noAutofit/>
          </a:bodyPr>
          <a:lstStyle/>
          <a:p>
            <a:pPr marL="255650" marR="0" lvl="0" indent="-255650" algn="l" rtl="0">
              <a:lnSpc>
                <a:spcPct val="100000"/>
              </a:lnSpc>
              <a:spcBef>
                <a:spcPts val="1500"/>
              </a:spcBef>
              <a:spcAft>
                <a:spcPts val="0"/>
              </a:spcAft>
              <a:buClr>
                <a:srgbClr val="007FA3"/>
              </a:buClr>
              <a:buSzPts val="2000"/>
              <a:buFont typeface="Arial"/>
              <a:buChar char="•"/>
            </a:pPr>
            <a:r>
              <a:rPr lang="en-US" sz="2000" b="0" u="none" strike="noStrike" cap="none">
                <a:solidFill>
                  <a:srgbClr val="000000"/>
                </a:solidFill>
                <a:latin typeface="Arial"/>
                <a:ea typeface="Arial"/>
                <a:cs typeface="Arial"/>
                <a:sym typeface="Arial"/>
              </a:rPr>
              <a:t>Many applications of business analytics involve geographic data. Visualizing geographic data can highlight key data relationships, identify trends, and uncover business opportunities. In addition, it can often help to spot data errors and help end users understand solutions, thus increasing the likelihood of acceptance of decision models.</a:t>
            </a:r>
            <a:endParaRPr sz="2000">
              <a:latin typeface="Arial"/>
              <a:ea typeface="Arial"/>
              <a:cs typeface="Arial"/>
              <a:sym typeface="Arial"/>
            </a:endParaRPr>
          </a:p>
          <a:p>
            <a:pPr marL="255650" marR="0" lvl="0" indent="-255650" algn="l" rtl="0">
              <a:lnSpc>
                <a:spcPct val="100000"/>
              </a:lnSpc>
              <a:spcBef>
                <a:spcPts val="1500"/>
              </a:spcBef>
              <a:spcAft>
                <a:spcPts val="0"/>
              </a:spcAft>
              <a:buClr>
                <a:srgbClr val="007FA3"/>
              </a:buClr>
              <a:buSzPts val="2000"/>
              <a:buFont typeface="Arial"/>
              <a:buChar char="•"/>
            </a:pPr>
            <a:r>
              <a:rPr lang="en-US" sz="2000" b="0" u="none" strike="noStrike" cap="none">
                <a:solidFill>
                  <a:srgbClr val="000000"/>
                </a:solidFill>
                <a:latin typeface="Arial"/>
                <a:ea typeface="Arial"/>
                <a:cs typeface="Arial"/>
                <a:sym typeface="Arial"/>
              </a:rPr>
              <a:t>Companies like Nike use geographic data and information systems for visualizing where products are being distributed and how that relates to demographic and sales information. This information is vital to marketing strategies.</a:t>
            </a:r>
            <a:endParaRPr sz="2000">
              <a:latin typeface="Arial"/>
              <a:ea typeface="Arial"/>
              <a:cs typeface="Arial"/>
              <a:sym typeface="Arial"/>
            </a:endParaRPr>
          </a:p>
          <a:p>
            <a:pPr marL="255650" marR="0" lvl="0" indent="-255650" algn="l" rtl="0">
              <a:lnSpc>
                <a:spcPct val="100000"/>
              </a:lnSpc>
              <a:spcBef>
                <a:spcPts val="1500"/>
              </a:spcBef>
              <a:spcAft>
                <a:spcPts val="0"/>
              </a:spcAft>
              <a:buClr>
                <a:srgbClr val="007FA3"/>
              </a:buClr>
              <a:buSzPts val="2000"/>
              <a:buFont typeface="Arial"/>
              <a:buChar char="•"/>
            </a:pPr>
            <a:r>
              <a:rPr lang="en-US" sz="2000">
                <a:latin typeface="Arial"/>
                <a:ea typeface="Arial"/>
                <a:cs typeface="Arial"/>
                <a:sym typeface="Arial"/>
              </a:rPr>
              <a:t>Excel 2016 for Windows includes a geographic visualization tool called 3D Maps. Another excellent option is Tableau, which is described in the Appendix to this chapter.</a:t>
            </a:r>
            <a:endParaRPr sz="20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5"/>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Other Excel Data Visualization Tools</a:t>
            </a:r>
            <a:endParaRPr sz="3600" b="1" i="0" u="none" strike="noStrike" cap="none">
              <a:solidFill>
                <a:srgbClr val="007FA3"/>
              </a:solidFill>
              <a:latin typeface="Arial"/>
              <a:ea typeface="Arial"/>
              <a:cs typeface="Arial"/>
              <a:sym typeface="Arial"/>
            </a:endParaRPr>
          </a:p>
        </p:txBody>
      </p:sp>
      <p:sp>
        <p:nvSpPr>
          <p:cNvPr id="347" name="Google Shape;347;p45"/>
          <p:cNvSpPr txBox="1">
            <a:spLocks noGrp="1"/>
          </p:cNvSpPr>
          <p:nvPr>
            <p:ph type="body" idx="1"/>
          </p:nvPr>
        </p:nvSpPr>
        <p:spPr>
          <a:xfrm>
            <a:off x="457200" y="1676400"/>
            <a:ext cx="8229600" cy="2762250"/>
          </a:xfrm>
          <a:prstGeom prst="rect">
            <a:avLst/>
          </a:prstGeom>
          <a:noFill/>
          <a:ln>
            <a:noFill/>
          </a:ln>
        </p:spPr>
        <p:txBody>
          <a:bodyPr spcFirstLastPara="1" wrap="square" lIns="0" tIns="0" rIns="0" bIns="0" anchor="t" anchorCtr="0">
            <a:noAutofit/>
          </a:bodyPr>
          <a:lstStyle/>
          <a:p>
            <a:pPr marL="255650" marR="0" lvl="0" indent="-255650" algn="l" rtl="0">
              <a:lnSpc>
                <a:spcPct val="100000"/>
              </a:lnSpc>
              <a:spcBef>
                <a:spcPts val="1500"/>
              </a:spcBef>
              <a:spcAft>
                <a:spcPts val="0"/>
              </a:spcAft>
              <a:buClr>
                <a:srgbClr val="007FA3"/>
              </a:buClr>
              <a:buSzPts val="2600"/>
              <a:buFont typeface="Arial"/>
              <a:buChar char="•"/>
            </a:pPr>
            <a:r>
              <a:rPr lang="en-US" sz="2600" b="0" i="0" u="none" strike="noStrike" cap="none">
                <a:solidFill>
                  <a:srgbClr val="000000"/>
                </a:solidFill>
                <a:latin typeface="Arial"/>
                <a:ea typeface="Arial"/>
                <a:cs typeface="Arial"/>
                <a:sym typeface="Arial"/>
              </a:rPr>
              <a:t>Data bars</a:t>
            </a:r>
            <a:endParaRPr sz="2600">
              <a:latin typeface="Arial"/>
              <a:ea typeface="Arial"/>
              <a:cs typeface="Arial"/>
              <a:sym typeface="Arial"/>
            </a:endParaRPr>
          </a:p>
          <a:p>
            <a:pPr marL="255650" marR="0" lvl="0" indent="-255650" algn="l" rtl="0">
              <a:lnSpc>
                <a:spcPct val="100000"/>
              </a:lnSpc>
              <a:spcBef>
                <a:spcPts val="1500"/>
              </a:spcBef>
              <a:spcAft>
                <a:spcPts val="0"/>
              </a:spcAft>
              <a:buClr>
                <a:srgbClr val="007FA3"/>
              </a:buClr>
              <a:buSzPts val="2600"/>
              <a:buFont typeface="Arial"/>
              <a:buChar char="•"/>
            </a:pPr>
            <a:r>
              <a:rPr lang="en-US" sz="2600" b="0" i="0" u="none" strike="noStrike" cap="none">
                <a:solidFill>
                  <a:srgbClr val="000000"/>
                </a:solidFill>
                <a:latin typeface="Arial"/>
                <a:ea typeface="Arial"/>
                <a:cs typeface="Arial"/>
                <a:sym typeface="Arial"/>
              </a:rPr>
              <a:t>Color scales</a:t>
            </a:r>
            <a:endParaRPr sz="2600">
              <a:latin typeface="Arial"/>
              <a:ea typeface="Arial"/>
              <a:cs typeface="Arial"/>
              <a:sym typeface="Arial"/>
            </a:endParaRPr>
          </a:p>
          <a:p>
            <a:pPr marL="255650" marR="0" lvl="0" indent="-255650" algn="l" rtl="0">
              <a:lnSpc>
                <a:spcPct val="100000"/>
              </a:lnSpc>
              <a:spcBef>
                <a:spcPts val="1500"/>
              </a:spcBef>
              <a:spcAft>
                <a:spcPts val="0"/>
              </a:spcAft>
              <a:buClr>
                <a:srgbClr val="007FA3"/>
              </a:buClr>
              <a:buSzPts val="2600"/>
              <a:buFont typeface="Arial"/>
              <a:buChar char="•"/>
            </a:pPr>
            <a:r>
              <a:rPr lang="en-US" sz="2600" b="0" i="0" u="none" strike="noStrike" cap="none">
                <a:solidFill>
                  <a:srgbClr val="000000"/>
                </a:solidFill>
                <a:latin typeface="Arial"/>
                <a:ea typeface="Arial"/>
                <a:cs typeface="Arial"/>
                <a:sym typeface="Arial"/>
              </a:rPr>
              <a:t>Icon sets</a:t>
            </a:r>
            <a:endParaRPr sz="2600">
              <a:latin typeface="Arial"/>
              <a:ea typeface="Arial"/>
              <a:cs typeface="Arial"/>
              <a:sym typeface="Arial"/>
            </a:endParaRPr>
          </a:p>
          <a:p>
            <a:pPr marL="255650" marR="0" lvl="0" indent="-255650" algn="l" rtl="0">
              <a:lnSpc>
                <a:spcPct val="100000"/>
              </a:lnSpc>
              <a:spcBef>
                <a:spcPts val="1500"/>
              </a:spcBef>
              <a:spcAft>
                <a:spcPts val="0"/>
              </a:spcAft>
              <a:buClr>
                <a:srgbClr val="007FA3"/>
              </a:buClr>
              <a:buSzPts val="2600"/>
              <a:buFont typeface="Arial"/>
              <a:buChar char="•"/>
            </a:pPr>
            <a:r>
              <a:rPr lang="en-US" sz="2600" b="0" i="0" u="none" strike="noStrike" cap="none">
                <a:solidFill>
                  <a:srgbClr val="000000"/>
                </a:solidFill>
                <a:latin typeface="Arial"/>
                <a:ea typeface="Arial"/>
                <a:cs typeface="Arial"/>
                <a:sym typeface="Arial"/>
              </a:rPr>
              <a:t>Sparklines</a:t>
            </a:r>
            <a:endParaRPr sz="2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Example 3.1: Tabular v</a:t>
            </a:r>
            <a:r>
              <a:rPr lang="en-US" sz="100" b="1" i="0" u="none" strike="noStrike" cap="none">
                <a:solidFill>
                  <a:schemeClr val="lt1"/>
                </a:solidFill>
                <a:latin typeface="Arial"/>
                <a:ea typeface="Arial"/>
                <a:cs typeface="Arial"/>
                <a:sym typeface="Arial"/>
              </a:rPr>
              <a:t>er</a:t>
            </a:r>
            <a:r>
              <a:rPr lang="en-US" sz="3600" b="1" i="0" u="none" strike="noStrike" cap="none">
                <a:solidFill>
                  <a:srgbClr val="007FA3"/>
                </a:solidFill>
                <a:latin typeface="Arial"/>
                <a:ea typeface="Arial"/>
                <a:cs typeface="Arial"/>
                <a:sym typeface="Arial"/>
              </a:rPr>
              <a:t>s</a:t>
            </a:r>
            <a:r>
              <a:rPr lang="en-US" sz="100" b="1" i="0" u="none" strike="noStrike" cap="none">
                <a:solidFill>
                  <a:schemeClr val="lt1"/>
                </a:solidFill>
                <a:latin typeface="Arial"/>
                <a:ea typeface="Arial"/>
                <a:cs typeface="Arial"/>
                <a:sym typeface="Arial"/>
              </a:rPr>
              <a:t>us</a:t>
            </a:r>
            <a:r>
              <a:rPr lang="en-US" sz="3600" b="1" i="0" u="none" strike="noStrike" cap="none">
                <a:solidFill>
                  <a:srgbClr val="007FA3"/>
                </a:solidFill>
                <a:latin typeface="Arial"/>
                <a:ea typeface="Arial"/>
                <a:cs typeface="Arial"/>
                <a:sym typeface="Arial"/>
              </a:rPr>
              <a:t>. Visual Data Analysis </a:t>
            </a:r>
            <a:r>
              <a:rPr lang="en-US" sz="2000" b="0" i="0" u="none" strike="noStrike" cap="none">
                <a:solidFill>
                  <a:srgbClr val="007FA3"/>
                </a:solidFill>
                <a:latin typeface="Arial"/>
                <a:ea typeface="Arial"/>
                <a:cs typeface="Arial"/>
                <a:sym typeface="Arial"/>
              </a:rPr>
              <a:t>(1 of 2)</a:t>
            </a:r>
            <a:endParaRPr sz="2000" b="0" i="0" u="none" strike="noStrike" cap="none">
              <a:solidFill>
                <a:srgbClr val="007FA3"/>
              </a:solidFill>
              <a:latin typeface="Arial"/>
              <a:ea typeface="Arial"/>
              <a:cs typeface="Arial"/>
              <a:sym typeface="Arial"/>
            </a:endParaRPr>
          </a:p>
        </p:txBody>
      </p:sp>
      <p:sp>
        <p:nvSpPr>
          <p:cNvPr id="167" name="Google Shape;167;p19"/>
          <p:cNvSpPr txBox="1">
            <a:spLocks noGrp="1"/>
          </p:cNvSpPr>
          <p:nvPr>
            <p:ph type="body" idx="1"/>
          </p:nvPr>
        </p:nvSpPr>
        <p:spPr>
          <a:xfrm>
            <a:off x="457200" y="1600200"/>
            <a:ext cx="8229600" cy="1513740"/>
          </a:xfrm>
          <a:prstGeom prst="rect">
            <a:avLst/>
          </a:prstGeom>
          <a:noFill/>
          <a:ln>
            <a:noFill/>
          </a:ln>
        </p:spPr>
        <p:txBody>
          <a:bodyPr spcFirstLastPara="1" wrap="square" lIns="0" tIns="0" rIns="0" bIns="0" anchor="t" anchorCtr="0">
            <a:noAutofit/>
          </a:bodyPr>
          <a:lstStyle/>
          <a:p>
            <a:pPr marL="255650" marR="0" lvl="0" indent="-255650" algn="l" rtl="0">
              <a:lnSpc>
                <a:spcPct val="100000"/>
              </a:lnSpc>
              <a:spcBef>
                <a:spcPts val="1500"/>
              </a:spcBef>
              <a:spcAft>
                <a:spcPts val="0"/>
              </a:spcAft>
              <a:buClr>
                <a:srgbClr val="007FA3"/>
              </a:buClr>
              <a:buSzPts val="2400"/>
              <a:buFont typeface="Arial"/>
              <a:buChar char="•"/>
            </a:pPr>
            <a:r>
              <a:rPr lang="en-US" sz="2000" b="0" i="0" u="none" strike="noStrike" cap="none">
                <a:solidFill>
                  <a:srgbClr val="000000"/>
                </a:solidFill>
                <a:latin typeface="Arial"/>
                <a:ea typeface="Arial"/>
                <a:cs typeface="Arial"/>
                <a:sym typeface="Arial"/>
              </a:rPr>
              <a:t>Tabular data can be used to determine exactly how many units of a certain product were sold in a particular month, or to compare one month to another.</a:t>
            </a:r>
            <a:endParaRPr sz="2000">
              <a:latin typeface="Arial"/>
              <a:ea typeface="Arial"/>
              <a:cs typeface="Arial"/>
              <a:sym typeface="Arial"/>
            </a:endParaRPr>
          </a:p>
          <a:p>
            <a:pPr marL="741553" marR="0" lvl="1" indent="-284353" algn="l" rtl="0">
              <a:lnSpc>
                <a:spcPct val="100000"/>
              </a:lnSpc>
              <a:spcBef>
                <a:spcPts val="600"/>
              </a:spcBef>
              <a:spcAft>
                <a:spcPts val="0"/>
              </a:spcAft>
              <a:buClr>
                <a:srgbClr val="007FA3"/>
              </a:buClr>
              <a:buSzPts val="2400"/>
              <a:buFont typeface="Arial"/>
              <a:buChar char="–"/>
            </a:pPr>
            <a:r>
              <a:rPr lang="en-US" sz="2000" b="0" i="0" u="none" strike="noStrike" cap="none">
                <a:solidFill>
                  <a:srgbClr val="000000"/>
                </a:solidFill>
                <a:latin typeface="Arial"/>
                <a:ea typeface="Arial"/>
                <a:cs typeface="Arial"/>
                <a:sym typeface="Arial"/>
              </a:rPr>
              <a:t>For example, we see that sales of product A dropped in February,</a:t>
            </a:r>
            <a:endParaRPr sz="2000" b="0" i="0" u="none" strike="noStrike" cap="none">
              <a:solidFill>
                <a:srgbClr val="000000"/>
              </a:solidFill>
              <a:latin typeface="Arial"/>
              <a:ea typeface="Arial"/>
              <a:cs typeface="Arial"/>
              <a:sym typeface="Arial"/>
            </a:endParaRPr>
          </a:p>
        </p:txBody>
      </p:sp>
      <p:sp>
        <p:nvSpPr>
          <p:cNvPr id="168" name="Google Shape;168;p19"/>
          <p:cNvSpPr txBox="1">
            <a:spLocks noGrp="1"/>
          </p:cNvSpPr>
          <p:nvPr>
            <p:ph type="body" idx="2"/>
          </p:nvPr>
        </p:nvSpPr>
        <p:spPr>
          <a:xfrm>
            <a:off x="1188970" y="3120224"/>
            <a:ext cx="5415030" cy="311603"/>
          </a:xfrm>
          <a:prstGeom prst="rect">
            <a:avLst/>
          </a:prstGeom>
          <a:noFill/>
          <a:ln>
            <a:noFill/>
          </a:ln>
        </p:spPr>
        <p:txBody>
          <a:bodyPr spcFirstLastPara="1" wrap="square" lIns="0" tIns="0" rIns="0" bIns="0" anchor="t" anchorCtr="0">
            <a:noAutofit/>
          </a:bodyPr>
          <a:lstStyle/>
          <a:p>
            <a:pPr marL="0" indent="0">
              <a:spcBef>
                <a:spcPts val="0"/>
              </a:spcBef>
              <a:buSzPts val="2000"/>
              <a:buNone/>
            </a:pPr>
            <a:r>
              <a:rPr lang="en-US" sz="2000" b="0" i="0" u="none" strike="noStrike" cap="none" dirty="0">
                <a:solidFill>
                  <a:srgbClr val="000000"/>
                </a:solidFill>
                <a:latin typeface="Arial"/>
                <a:ea typeface="Arial"/>
                <a:cs typeface="Arial"/>
                <a:sym typeface="Arial"/>
              </a:rPr>
              <a:t>specifically by 6.7</a:t>
            </a:r>
            <a:r>
              <a:rPr lang="en-US" sz="2000" b="0" i="0" u="none" strike="noStrike" cap="none" dirty="0" smtClean="0">
                <a:solidFill>
                  <a:srgbClr val="000000"/>
                </a:solidFill>
                <a:latin typeface="Arial"/>
                <a:ea typeface="Arial"/>
                <a:cs typeface="Arial"/>
                <a:sym typeface="Arial"/>
              </a:rPr>
              <a:t>% </a:t>
            </a:r>
            <a:r>
              <a:rPr lang="en-US" sz="2000" dirty="0">
                <a:solidFill>
                  <a:srgbClr val="000000"/>
                </a:solidFill>
              </a:rPr>
              <a:t>(computed as 1 – B3/B1)</a:t>
            </a:r>
            <a:r>
              <a:rPr lang="en-US" sz="2000" dirty="0" smtClean="0">
                <a:solidFill>
                  <a:srgbClr val="000000"/>
                </a:solidFill>
              </a:rPr>
              <a:t>.</a:t>
            </a:r>
            <a:endParaRPr lang="en-US" sz="2000" dirty="0"/>
          </a:p>
        </p:txBody>
      </p:sp>
      <p:sp>
        <p:nvSpPr>
          <p:cNvPr id="170" name="Google Shape;170;p19"/>
          <p:cNvSpPr txBox="1">
            <a:spLocks noGrp="1"/>
          </p:cNvSpPr>
          <p:nvPr>
            <p:ph type="body" idx="3"/>
          </p:nvPr>
        </p:nvSpPr>
        <p:spPr>
          <a:xfrm>
            <a:off x="6702070" y="3112371"/>
            <a:ext cx="1573924" cy="31945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7FA3"/>
              </a:buClr>
              <a:buSzPts val="2000"/>
              <a:buFont typeface="Arial"/>
              <a:buNone/>
            </a:pPr>
            <a:r>
              <a:rPr lang="en-US" sz="2000" b="0" i="0" u="none" strike="noStrike" cap="none">
                <a:solidFill>
                  <a:srgbClr val="000000"/>
                </a:solidFill>
                <a:latin typeface="Arial"/>
                <a:ea typeface="Arial"/>
                <a:cs typeface="Arial"/>
                <a:sym typeface="Arial"/>
              </a:rPr>
              <a:t>Beyond such</a:t>
            </a:r>
            <a:endParaRPr sz="2000" b="0" i="0" u="none" strike="noStrike" cap="none">
              <a:solidFill>
                <a:schemeClr val="dk1"/>
              </a:solidFill>
              <a:latin typeface="Arial"/>
              <a:ea typeface="Arial"/>
              <a:cs typeface="Arial"/>
              <a:sym typeface="Arial"/>
            </a:endParaRPr>
          </a:p>
        </p:txBody>
      </p:sp>
      <p:sp>
        <p:nvSpPr>
          <p:cNvPr id="171" name="Google Shape;171;p19"/>
          <p:cNvSpPr txBox="1">
            <a:spLocks noGrp="1"/>
          </p:cNvSpPr>
          <p:nvPr>
            <p:ph type="body" idx="4"/>
          </p:nvPr>
        </p:nvSpPr>
        <p:spPr>
          <a:xfrm>
            <a:off x="1188970" y="3625463"/>
            <a:ext cx="7467600" cy="39343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7FA3"/>
              </a:buClr>
              <a:buSzPts val="2000"/>
              <a:buFont typeface="Arial"/>
              <a:buNone/>
            </a:pPr>
            <a:r>
              <a:rPr lang="en-US" sz="2000" b="0" i="0" u="none" strike="noStrike" cap="none">
                <a:solidFill>
                  <a:srgbClr val="000000"/>
                </a:solidFill>
                <a:latin typeface="Arial"/>
                <a:ea typeface="Arial"/>
                <a:cs typeface="Arial"/>
                <a:sym typeface="Arial"/>
              </a:rPr>
              <a:t>calculations, however, it is difficult to draw big picture conclusions.</a:t>
            </a:r>
            <a:endParaRPr sz="2000" b="0" i="0" u="none" strike="noStrike" cap="none">
              <a:solidFill>
                <a:srgbClr val="000000"/>
              </a:solidFill>
              <a:latin typeface="Arial"/>
              <a:ea typeface="Arial"/>
              <a:cs typeface="Arial"/>
              <a:sym typeface="Arial"/>
            </a:endParaRPr>
          </a:p>
        </p:txBody>
      </p:sp>
      <p:pic>
        <p:nvPicPr>
          <p:cNvPr id="172" name="Google Shape;172;p19" descr="An Excel spread sheet displays a table. The table has 12 rows and 6 columns. The columns have the following headings from left to right. Month, Product A, product B, product C, product D, product E. The row entries are as follows. Row 1. January, 7792, 5554, 3105, 3168, 10350. Row 2. February, 7268, 3024, 3228, 3751, 8965. Row 3. March, 7049, 5543, 2147, 3319, 6827. Row 4. April, 7560, 5232, 2636, 4057, 8544. Row 5. May, 8233, 5450, 2726, 3837, 7535. Row 6. June, 8629, 3943, 2705, 4664, 9070. Row 7. July, 8702, 5991, 2891, 5418, 8389. Row 8. August, 9215, 3920, 2782, 4085, 7367. Row 9. September, 8986, 4753, 2524, 5575, 5377. Row 10. October, 8654, 4746, 3258, 5333, 7645. Row 11. November 8315, 3566, 2144, 4924, 8173. Row 12. December, 7978, 5670, 3071, 6563, 6088. "/>
          <p:cNvPicPr preferRelativeResize="0"/>
          <p:nvPr/>
        </p:nvPicPr>
        <p:blipFill rotWithShape="1">
          <a:blip r:embed="rId3">
            <a:alphaModFix/>
          </a:blip>
          <a:srcRect/>
          <a:stretch/>
        </p:blipFill>
        <p:spPr>
          <a:xfrm>
            <a:off x="2517470" y="4081597"/>
            <a:ext cx="4109060" cy="22130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6"/>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lvl="0" indent="0" algn="l" rtl="0">
              <a:lnSpc>
                <a:spcPct val="100000"/>
              </a:lnSpc>
              <a:spcBef>
                <a:spcPts val="0"/>
              </a:spcBef>
              <a:spcAft>
                <a:spcPts val="0"/>
              </a:spcAft>
              <a:buSzPts val="3600"/>
              <a:buNone/>
            </a:pPr>
            <a:r>
              <a:rPr lang="en-US" sz="3600" b="1" i="0" u="none" strike="noStrike" cap="none">
                <a:solidFill>
                  <a:srgbClr val="007FA3"/>
                </a:solidFill>
                <a:latin typeface="Arial"/>
                <a:ea typeface="Arial"/>
                <a:cs typeface="Arial"/>
                <a:sym typeface="Arial"/>
              </a:rPr>
              <a:t>Example 3.10: Data Visualization with Data Bars </a:t>
            </a:r>
            <a:r>
              <a:rPr lang="en-US" sz="2000" b="0">
                <a:latin typeface="Arial"/>
                <a:ea typeface="Arial"/>
                <a:cs typeface="Arial"/>
                <a:sym typeface="Arial"/>
              </a:rPr>
              <a:t>(1 of 2)</a:t>
            </a:r>
            <a:endParaRPr sz="2000" b="0" i="0" u="none" strike="noStrike" cap="none">
              <a:solidFill>
                <a:srgbClr val="007FA3"/>
              </a:solidFill>
              <a:latin typeface="Arial"/>
              <a:ea typeface="Arial"/>
              <a:cs typeface="Arial"/>
              <a:sym typeface="Arial"/>
            </a:endParaRPr>
          </a:p>
        </p:txBody>
      </p:sp>
      <p:sp>
        <p:nvSpPr>
          <p:cNvPr id="353" name="Google Shape;353;p46"/>
          <p:cNvSpPr txBox="1">
            <a:spLocks noGrp="1"/>
          </p:cNvSpPr>
          <p:nvPr>
            <p:ph type="body" idx="1"/>
          </p:nvPr>
        </p:nvSpPr>
        <p:spPr>
          <a:xfrm>
            <a:off x="457200" y="1600201"/>
            <a:ext cx="8229600" cy="2133599"/>
          </a:xfrm>
          <a:prstGeom prst="rect">
            <a:avLst/>
          </a:prstGeom>
          <a:noFill/>
          <a:ln>
            <a:noFill/>
          </a:ln>
        </p:spPr>
        <p:txBody>
          <a:bodyPr spcFirstLastPara="1" wrap="square" lIns="0" tIns="0" rIns="0" bIns="0" anchor="t" anchorCtr="0">
            <a:noAutofit/>
          </a:bodyPr>
          <a:lstStyle/>
          <a:p>
            <a:pPr marL="255650" marR="0" lvl="0" indent="-255650" algn="l" rtl="0">
              <a:lnSpc>
                <a:spcPct val="100000"/>
              </a:lnSpc>
              <a:spcBef>
                <a:spcPts val="1500"/>
              </a:spcBef>
              <a:spcAft>
                <a:spcPts val="0"/>
              </a:spcAft>
              <a:buClr>
                <a:srgbClr val="007FA3"/>
              </a:buClr>
              <a:buSzPts val="2000"/>
              <a:buFont typeface="Arial"/>
              <a:buChar char="•"/>
            </a:pPr>
            <a:r>
              <a:rPr lang="en-US" sz="2000" b="1" u="none" strike="noStrike" cap="none">
                <a:solidFill>
                  <a:srgbClr val="000000"/>
                </a:solidFill>
                <a:latin typeface="Arial"/>
                <a:ea typeface="Arial"/>
                <a:cs typeface="Arial"/>
                <a:sym typeface="Arial"/>
              </a:rPr>
              <a:t>Data bars </a:t>
            </a:r>
            <a:r>
              <a:rPr lang="en-US" sz="2000" b="0" u="none" strike="noStrike" cap="none">
                <a:solidFill>
                  <a:srgbClr val="000000"/>
                </a:solidFill>
                <a:latin typeface="Arial"/>
                <a:ea typeface="Arial"/>
                <a:cs typeface="Arial"/>
                <a:sym typeface="Arial"/>
              </a:rPr>
              <a:t>display colored bars that are scaled to the magnitude of the data values (similar to a bar chart) but placed directly within the cells of a range.</a:t>
            </a:r>
            <a:endParaRPr sz="2000">
              <a:latin typeface="Arial"/>
              <a:ea typeface="Arial"/>
              <a:cs typeface="Arial"/>
              <a:sym typeface="Arial"/>
            </a:endParaRPr>
          </a:p>
          <a:p>
            <a:pPr marL="741553" marR="0" lvl="1" indent="-284353" algn="l" rtl="0">
              <a:lnSpc>
                <a:spcPct val="100000"/>
              </a:lnSpc>
              <a:spcBef>
                <a:spcPts val="600"/>
              </a:spcBef>
              <a:spcAft>
                <a:spcPts val="0"/>
              </a:spcAft>
              <a:buClr>
                <a:srgbClr val="007FA3"/>
              </a:buClr>
              <a:buSzPts val="2000"/>
              <a:buFont typeface="Arial"/>
              <a:buChar char="–"/>
            </a:pPr>
            <a:r>
              <a:rPr lang="en-US" sz="2000" b="0" u="none" strike="noStrike" cap="none">
                <a:solidFill>
                  <a:srgbClr val="000000"/>
                </a:solidFill>
                <a:latin typeface="Arial"/>
                <a:ea typeface="Arial"/>
                <a:cs typeface="Arial"/>
                <a:sym typeface="Arial"/>
              </a:rPr>
              <a:t>Highlight the data in each column, click the Conditional Formatting button in the Styles group within the Home tab, select Data Bars, and choose the fill option and color.</a:t>
            </a:r>
            <a:endParaRPr sz="2000" b="0" u="none" strike="noStrike" cap="none">
              <a:solidFill>
                <a:srgbClr val="000000"/>
              </a:solidFill>
              <a:latin typeface="Arial"/>
              <a:ea typeface="Arial"/>
              <a:cs typeface="Arial"/>
              <a:sym typeface="Arial"/>
            </a:endParaRPr>
          </a:p>
        </p:txBody>
      </p:sp>
      <p:pic>
        <p:nvPicPr>
          <p:cNvPr id="354" name="Google Shape;354;p46" descr="An Excel spread sheet displays a table titled, sales unit. The table has 12 rows and 6 columns. The columns have the following headings from left to right. Month, Product A, product B, product C, product D, product E. The row entries are as follows. Row 1. January, 7792, 5554, 3105, 3168, 10350. Row 2. February, 7268, 3024, 3228, 3751, 8965. Row 3. March, 7049, 5543, 2147, 3319, 6827. Row 4. April, 7560, 5232, 2636, 4057, 8544. Row 5. May, 8233, 5450, 2726, 3837, 7535. Row 6. June, 8629, 3943, 2705, 4664, 9070. Row 7. July, 8702, 5991, 2891, 5418, 8389. Row 8. August, 9215, 3920, 2782, 4085, 7367. Row 9. September, 8986, 4753, 2524, 5575, 5377. Row 10. October, 8654, 4746, 3258, 5333, 7645. Row 11. November 8315, 3566, 2144, 4924, 8173. Row 12. December, 7978, 5670, 3071, 6563, 6088. Each column is highlighted using different colors."/>
          <p:cNvPicPr preferRelativeResize="0"/>
          <p:nvPr/>
        </p:nvPicPr>
        <p:blipFill rotWithShape="1">
          <a:blip r:embed="rId3">
            <a:alphaModFix/>
          </a:blip>
          <a:srcRect/>
          <a:stretch/>
        </p:blipFill>
        <p:spPr>
          <a:xfrm>
            <a:off x="2759825" y="3862668"/>
            <a:ext cx="3624349" cy="23109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a:latin typeface="Arial"/>
                <a:ea typeface="Arial"/>
                <a:cs typeface="Arial"/>
                <a:sym typeface="Arial"/>
              </a:rPr>
              <a:t>Example 3.10: Data Visualization with Data Bars </a:t>
            </a:r>
            <a:r>
              <a:rPr lang="en-US" sz="2000" b="0">
                <a:latin typeface="Arial"/>
                <a:ea typeface="Arial"/>
                <a:cs typeface="Arial"/>
                <a:sym typeface="Arial"/>
              </a:rPr>
              <a:t>(2 of 2)</a:t>
            </a:r>
            <a:endParaRPr>
              <a:latin typeface="Arial"/>
              <a:ea typeface="Arial"/>
              <a:cs typeface="Arial"/>
              <a:sym typeface="Arial"/>
            </a:endParaRPr>
          </a:p>
        </p:txBody>
      </p:sp>
      <p:sp>
        <p:nvSpPr>
          <p:cNvPr id="360" name="Google Shape;360;p47"/>
          <p:cNvSpPr txBox="1">
            <a:spLocks noGrp="1"/>
          </p:cNvSpPr>
          <p:nvPr>
            <p:ph type="body" idx="1"/>
          </p:nvPr>
        </p:nvSpPr>
        <p:spPr>
          <a:xfrm>
            <a:off x="457200" y="1676400"/>
            <a:ext cx="8229600" cy="1602922"/>
          </a:xfrm>
          <a:prstGeom prst="rect">
            <a:avLst/>
          </a:prstGeom>
          <a:noFill/>
          <a:ln>
            <a:noFill/>
          </a:ln>
        </p:spPr>
        <p:txBody>
          <a:bodyPr spcFirstLastPara="1" wrap="square" lIns="0" tIns="0" rIns="0" bIns="0" anchor="t" anchorCtr="0">
            <a:noAutofit/>
          </a:bodyPr>
          <a:lstStyle/>
          <a:p>
            <a:pPr marL="256032" lvl="0" indent="-256032" algn="l" rtl="0">
              <a:lnSpc>
                <a:spcPct val="100000"/>
              </a:lnSpc>
              <a:spcBef>
                <a:spcPts val="1500"/>
              </a:spcBef>
              <a:spcAft>
                <a:spcPts val="0"/>
              </a:spcAft>
              <a:buSzPts val="2800"/>
              <a:buChar char="•"/>
            </a:pPr>
            <a:r>
              <a:rPr lang="en-US">
                <a:latin typeface="Arial"/>
                <a:ea typeface="Arial"/>
                <a:cs typeface="Arial"/>
                <a:sym typeface="Arial"/>
              </a:rPr>
              <a:t>You may also display data bars without the data in the cells. Copy the data next to the original data to display the data bars along with the original data.</a:t>
            </a:r>
            <a:endParaRPr>
              <a:latin typeface="Arial"/>
              <a:ea typeface="Arial"/>
              <a:cs typeface="Arial"/>
              <a:sym typeface="Arial"/>
            </a:endParaRPr>
          </a:p>
        </p:txBody>
      </p:sp>
      <p:pic>
        <p:nvPicPr>
          <p:cNvPr id="361" name="Google Shape;361;p47" descr="An Excel spread sheet displays a table titled, sales unit. The table has 12 rows and 8 columns. The columns have the following headings from left to right. Month, Product A, product B, product C, product D, product E, total, data bars. The row entries are as follows. Row 1. January, 7792, 5554, 3105, 3168, 10350, 29969. Row 2. February, 7268, 3024, 3228, 3751, 8965, 26236. Row 3. March, 7049, 5543, 2147, 3319, 6827, 24885. Row 4. April, 7560, 5232, 2636, 4057, 8544, 28029. Row 5. May, 8233, 5450, 2726, 3837, 7535, 27781. Row 6. June, 8629, 3943, 2705, 4664, 9070, 29011. Row 7. July, 8702, 5991, 2891, 5418, 8389, 31391. Row 8. August, 9215, 3920, 2782, 4085, 7367, 27369. Row 9. September, 8986, 4753, 2524, 5575, 5377, 27215. Row 10. October, 8654, 4746, 3258, 5333, 7645, 29636. Row 11. November 8315, 3566, 2144, 4924, 8173, 27122. Row 12. December, 7978, 5670, 3071, 6563, 6088, 29370. The last column, data bars, displays a horizontal bar chart for the value in the total column."/>
          <p:cNvPicPr preferRelativeResize="0"/>
          <p:nvPr/>
        </p:nvPicPr>
        <p:blipFill rotWithShape="1">
          <a:blip r:embed="rId3">
            <a:alphaModFix/>
          </a:blip>
          <a:srcRect/>
          <a:stretch/>
        </p:blipFill>
        <p:spPr>
          <a:xfrm>
            <a:off x="1295400" y="3529984"/>
            <a:ext cx="6553200" cy="25603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Example 3.11: Data Visualization with Color Scales</a:t>
            </a:r>
            <a:endParaRPr sz="2000" b="0" i="0" u="none" strike="noStrike" cap="none">
              <a:solidFill>
                <a:srgbClr val="007FA3"/>
              </a:solidFill>
              <a:latin typeface="Arial"/>
              <a:ea typeface="Arial"/>
              <a:cs typeface="Arial"/>
              <a:sym typeface="Arial"/>
            </a:endParaRPr>
          </a:p>
        </p:txBody>
      </p:sp>
      <p:sp>
        <p:nvSpPr>
          <p:cNvPr id="367" name="Google Shape;367;p48"/>
          <p:cNvSpPr txBox="1">
            <a:spLocks noGrp="1"/>
          </p:cNvSpPr>
          <p:nvPr>
            <p:ph type="body" idx="1"/>
          </p:nvPr>
        </p:nvSpPr>
        <p:spPr>
          <a:xfrm>
            <a:off x="457200" y="1600201"/>
            <a:ext cx="8229600" cy="943430"/>
          </a:xfrm>
          <a:prstGeom prst="rect">
            <a:avLst/>
          </a:prstGeom>
          <a:noFill/>
          <a:ln>
            <a:noFill/>
          </a:ln>
        </p:spPr>
        <p:txBody>
          <a:bodyPr spcFirstLastPara="1" wrap="square" lIns="0" tIns="0" rIns="0" bIns="0" anchor="t" anchorCtr="0">
            <a:noAutofit/>
          </a:bodyPr>
          <a:lstStyle/>
          <a:p>
            <a:pPr marL="255650" marR="0" lvl="0" indent="-255650" algn="l" rtl="0">
              <a:lnSpc>
                <a:spcPct val="100000"/>
              </a:lnSpc>
              <a:spcBef>
                <a:spcPts val="1500"/>
              </a:spcBef>
              <a:spcAft>
                <a:spcPts val="0"/>
              </a:spcAft>
              <a:buClr>
                <a:srgbClr val="007FA3"/>
              </a:buClr>
              <a:buSzPts val="2400"/>
              <a:buFont typeface="Arial"/>
              <a:buChar char="•"/>
            </a:pPr>
            <a:r>
              <a:rPr lang="en-US" sz="2400" b="1" i="0" u="none" strike="noStrike" cap="none">
                <a:solidFill>
                  <a:srgbClr val="000000"/>
                </a:solidFill>
                <a:latin typeface="Arial"/>
                <a:ea typeface="Arial"/>
                <a:cs typeface="Arial"/>
                <a:sym typeface="Arial"/>
              </a:rPr>
              <a:t>Color scales </a:t>
            </a:r>
            <a:r>
              <a:rPr lang="en-US" sz="2400" b="0" i="0" u="none" strike="noStrike" cap="none">
                <a:solidFill>
                  <a:srgbClr val="000000"/>
                </a:solidFill>
                <a:latin typeface="Arial"/>
                <a:ea typeface="Arial"/>
                <a:cs typeface="Arial"/>
                <a:sym typeface="Arial"/>
              </a:rPr>
              <a:t>shade cells based on their numerical value using a color palette.</a:t>
            </a:r>
            <a:endParaRPr/>
          </a:p>
        </p:txBody>
      </p:sp>
      <p:pic>
        <p:nvPicPr>
          <p:cNvPr id="368" name="Google Shape;368;p48" descr="An Excel spread sheet displays a table titled, sales unit. The table has 12 rows and 6 columns. The columns have the following headings from left to right. Month, Product A, product B, product C, product D, product E. The row entries are as follows. Row 1. January, 7792, 5554, 3105, 3168, 10350. Row 2. February, 7268, 3024, 3228, 3751, 8965. Row 3. March, 7049, 5543, 2147, 3319, 6827. Row 4. April, 7560, 5232, 2636, 4057, 8544. Row 5. May, 8233, 5450, 2726, 3837, 7535. Row 6. June, 8629, 3943, 2705, 4664, 9070. Row 7. July, 8702, 5991, 2891, 5418, 8389. Row 8. August, 9215, 3920, 2782, 4085, 7367. Row 9. September, 8986, 4753, 2524, 5575, 5377. Row 10. October, 8654, 4746, 3258, 5333, 7645. Row 11. November 8315, 3566, 2144, 4924, 8173. Row 12. December, 7978, 5670, 3071, 6563, 6088."/>
          <p:cNvPicPr preferRelativeResize="0"/>
          <p:nvPr/>
        </p:nvPicPr>
        <p:blipFill rotWithShape="1">
          <a:blip r:embed="rId3">
            <a:alphaModFix/>
          </a:blip>
          <a:srcRect/>
          <a:stretch/>
        </p:blipFill>
        <p:spPr>
          <a:xfrm>
            <a:off x="2728086" y="2777002"/>
            <a:ext cx="3687828" cy="2342677"/>
          </a:xfrm>
          <a:prstGeom prst="rect">
            <a:avLst/>
          </a:prstGeom>
          <a:noFill/>
          <a:ln>
            <a:noFill/>
          </a:ln>
        </p:spPr>
      </p:pic>
      <p:sp>
        <p:nvSpPr>
          <p:cNvPr id="369" name="Google Shape;369;p48"/>
          <p:cNvSpPr txBox="1">
            <a:spLocks noGrp="1"/>
          </p:cNvSpPr>
          <p:nvPr>
            <p:ph type="body" idx="2"/>
          </p:nvPr>
        </p:nvSpPr>
        <p:spPr>
          <a:xfrm>
            <a:off x="457200" y="5353051"/>
            <a:ext cx="8229600" cy="823632"/>
          </a:xfrm>
          <a:prstGeom prst="rect">
            <a:avLst/>
          </a:prstGeom>
          <a:noFill/>
          <a:ln>
            <a:noFill/>
          </a:ln>
        </p:spPr>
        <p:txBody>
          <a:bodyPr spcFirstLastPara="1" wrap="square" lIns="0" tIns="0" rIns="0" bIns="0" anchor="t" anchorCtr="0">
            <a:noAutofit/>
          </a:bodyPr>
          <a:lstStyle/>
          <a:p>
            <a:pPr marL="255650" lvl="0" indent="-255650" algn="l" rtl="0">
              <a:lnSpc>
                <a:spcPct val="100000"/>
              </a:lnSpc>
              <a:spcBef>
                <a:spcPts val="0"/>
              </a:spcBef>
              <a:spcAft>
                <a:spcPts val="0"/>
              </a:spcAft>
              <a:buSzPts val="2400"/>
              <a:buChar char="•"/>
            </a:pPr>
            <a:r>
              <a:rPr lang="en-US" sz="2400">
                <a:solidFill>
                  <a:srgbClr val="000000"/>
                </a:solidFill>
                <a:latin typeface="Arial"/>
                <a:ea typeface="Arial"/>
                <a:cs typeface="Arial"/>
                <a:sym typeface="Arial"/>
              </a:rPr>
              <a:t>Color-coding of quantitative data is commonly called a </a:t>
            </a:r>
            <a:r>
              <a:rPr lang="en-US" sz="2400" b="1">
                <a:solidFill>
                  <a:srgbClr val="000000"/>
                </a:solidFill>
                <a:latin typeface="Arial"/>
                <a:ea typeface="Arial"/>
                <a:cs typeface="Arial"/>
                <a:sym typeface="Arial"/>
              </a:rPr>
              <a:t>heatmap</a:t>
            </a:r>
            <a:r>
              <a:rPr lang="en-US" sz="2400">
                <a:solidFill>
                  <a:srgbClr val="000000"/>
                </a:solidFill>
                <a:latin typeface="Arial"/>
                <a:ea typeface="Arial"/>
                <a:cs typeface="Arial"/>
                <a:sym typeface="Arial"/>
              </a:rPr>
              <a:t>.</a:t>
            </a:r>
            <a:endParaRPr sz="24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9"/>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Example 3.12: Data Visualization with Customized Icon Sets</a:t>
            </a:r>
            <a:endParaRPr sz="2000" b="0" i="0" u="none" strike="noStrike" cap="none">
              <a:solidFill>
                <a:srgbClr val="007FA3"/>
              </a:solidFill>
              <a:latin typeface="Arial"/>
              <a:ea typeface="Arial"/>
              <a:cs typeface="Arial"/>
              <a:sym typeface="Arial"/>
            </a:endParaRPr>
          </a:p>
        </p:txBody>
      </p:sp>
      <p:sp>
        <p:nvSpPr>
          <p:cNvPr id="375" name="Google Shape;375;p49"/>
          <p:cNvSpPr txBox="1">
            <a:spLocks noGrp="1"/>
          </p:cNvSpPr>
          <p:nvPr>
            <p:ph type="body" idx="1"/>
          </p:nvPr>
        </p:nvSpPr>
        <p:spPr>
          <a:xfrm>
            <a:off x="457200" y="1600201"/>
            <a:ext cx="8229600" cy="904874"/>
          </a:xfrm>
          <a:prstGeom prst="rect">
            <a:avLst/>
          </a:prstGeom>
          <a:noFill/>
          <a:ln>
            <a:noFill/>
          </a:ln>
        </p:spPr>
        <p:txBody>
          <a:bodyPr spcFirstLastPara="1" wrap="square" lIns="0" tIns="0" rIns="0" bIns="0" anchor="t" anchorCtr="0">
            <a:noAutofit/>
          </a:bodyPr>
          <a:lstStyle/>
          <a:p>
            <a:pPr marL="256032" marR="0" lvl="0" indent="-256032" algn="l" rtl="0">
              <a:lnSpc>
                <a:spcPct val="100000"/>
              </a:lnSpc>
              <a:spcBef>
                <a:spcPts val="1500"/>
              </a:spcBef>
              <a:spcAft>
                <a:spcPts val="0"/>
              </a:spcAft>
              <a:buClr>
                <a:srgbClr val="007FA3"/>
              </a:buClr>
              <a:buSzPts val="2000"/>
              <a:buFont typeface="Arial"/>
              <a:buChar char="•"/>
            </a:pPr>
            <a:r>
              <a:rPr lang="en-US" sz="2000" b="1" i="0" u="none" strike="noStrike" cap="none">
                <a:solidFill>
                  <a:srgbClr val="000000"/>
                </a:solidFill>
                <a:latin typeface="Arial"/>
                <a:ea typeface="Arial"/>
                <a:cs typeface="Arial"/>
                <a:sym typeface="Arial"/>
              </a:rPr>
              <a:t>Icon sets </a:t>
            </a:r>
            <a:r>
              <a:rPr lang="en-US" sz="2000" b="0" i="0" u="none" strike="noStrike" cap="none">
                <a:solidFill>
                  <a:srgbClr val="000000"/>
                </a:solidFill>
                <a:latin typeface="Arial"/>
                <a:ea typeface="Arial"/>
                <a:cs typeface="Arial"/>
                <a:sym typeface="Arial"/>
              </a:rPr>
              <a:t>provide similar information using various symbols such as arrows or stoplight colors.</a:t>
            </a:r>
            <a:endParaRPr sz="2000" b="0" i="0" u="none" strike="noStrike" cap="none">
              <a:solidFill>
                <a:srgbClr val="000000"/>
              </a:solidFill>
              <a:latin typeface="Arial"/>
              <a:ea typeface="Arial"/>
              <a:cs typeface="Arial"/>
              <a:sym typeface="Arial"/>
            </a:endParaRPr>
          </a:p>
        </p:txBody>
      </p:sp>
      <p:sp>
        <p:nvSpPr>
          <p:cNvPr id="376" name="Google Shape;376;p49"/>
          <p:cNvSpPr txBox="1">
            <a:spLocks noGrp="1"/>
          </p:cNvSpPr>
          <p:nvPr>
            <p:ph type="body" idx="2"/>
          </p:nvPr>
        </p:nvSpPr>
        <p:spPr>
          <a:xfrm>
            <a:off x="457200" y="2672002"/>
            <a:ext cx="2581275" cy="271282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2000"/>
              <a:buNone/>
            </a:pPr>
            <a:r>
              <a:rPr lang="en-US" sz="2000">
                <a:solidFill>
                  <a:srgbClr val="000000"/>
                </a:solidFill>
                <a:latin typeface="Arial"/>
                <a:ea typeface="Arial"/>
                <a:cs typeface="Arial"/>
                <a:sym typeface="Arial"/>
              </a:rPr>
              <a:t>Arrow icons that code the monthly product sales for each product as green if they are in the top 20% of the data range, red if in the bottom 20%, and yellow if in between.</a:t>
            </a:r>
            <a:endParaRPr sz="2000">
              <a:solidFill>
                <a:srgbClr val="000000"/>
              </a:solidFill>
              <a:latin typeface="Arial"/>
              <a:ea typeface="Arial"/>
              <a:cs typeface="Arial"/>
              <a:sym typeface="Arial"/>
            </a:endParaRPr>
          </a:p>
        </p:txBody>
      </p:sp>
      <p:pic>
        <p:nvPicPr>
          <p:cNvPr id="377" name="Google Shape;377;p49" descr="An Excel spread sheet displays a table titled, sales unit. The table has 12 rows and 6 columns. The columns have the following headings from left to right. Month, Product A, product B, product C, product D, product E. The row entries are as follows. Row 1. January, 7792, 5554, 3105, 3168, 10350. Row 2. February, 7268, 3024, 3228, 3751, 8965. Row 3. March, 7049, 5543, 2147, 3319, 6827. Row 4. April, 7560, 5232, 2636, 4057, 8544. Row 5. May, 8233, 5450, 2726, 3837, 7535. Row 6. June, 8629, 3943, 2705, 4664, 9070. Row 7. July, 8702, 5991, 2891, 5418, 8389. Row 8. August, 9215, 3920, 2782, 4085, 7367. Row 9. September, 8986, 4753, 2524, 5575, 5377. Row 10. October, 8654, 4746, 3258, 5333, 7645. Row 11. November 8315, 3566, 2144, 4924, 8173. Row 12. December, 7978, 5670, 3071, 6563, 6088. Arrow marks are present in each cell based on the values."/>
          <p:cNvPicPr preferRelativeResize="0"/>
          <p:nvPr/>
        </p:nvPicPr>
        <p:blipFill rotWithShape="1">
          <a:blip r:embed="rId3">
            <a:alphaModFix/>
          </a:blip>
          <a:srcRect/>
          <a:stretch/>
        </p:blipFill>
        <p:spPr>
          <a:xfrm>
            <a:off x="3327140" y="2672002"/>
            <a:ext cx="4947802" cy="314806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Sparklines</a:t>
            </a:r>
            <a:endParaRPr sz="3600" b="1" i="0" u="none" strike="noStrike" cap="none">
              <a:solidFill>
                <a:srgbClr val="007FA3"/>
              </a:solidFill>
              <a:latin typeface="Arial"/>
              <a:ea typeface="Arial"/>
              <a:cs typeface="Arial"/>
              <a:sym typeface="Arial"/>
            </a:endParaRPr>
          </a:p>
        </p:txBody>
      </p:sp>
      <p:sp>
        <p:nvSpPr>
          <p:cNvPr id="383" name="Google Shape;383;p50"/>
          <p:cNvSpPr txBox="1">
            <a:spLocks noGrp="1"/>
          </p:cNvSpPr>
          <p:nvPr>
            <p:ph type="body" idx="1"/>
          </p:nvPr>
        </p:nvSpPr>
        <p:spPr>
          <a:xfrm>
            <a:off x="457200" y="1676401"/>
            <a:ext cx="8229600" cy="4343400"/>
          </a:xfrm>
          <a:prstGeom prst="rect">
            <a:avLst/>
          </a:prstGeom>
          <a:noFill/>
          <a:ln>
            <a:noFill/>
          </a:ln>
        </p:spPr>
        <p:txBody>
          <a:bodyPr spcFirstLastPara="1" wrap="square" lIns="0" tIns="0" rIns="0" bIns="0" anchor="t" anchorCtr="0">
            <a:noAutofit/>
          </a:bodyPr>
          <a:lstStyle/>
          <a:p>
            <a:pPr marL="255650" marR="0" lvl="0" indent="-255650" algn="l" rtl="0">
              <a:lnSpc>
                <a:spcPct val="100000"/>
              </a:lnSpc>
              <a:spcBef>
                <a:spcPts val="1500"/>
              </a:spcBef>
              <a:spcAft>
                <a:spcPts val="0"/>
              </a:spcAft>
              <a:buClr>
                <a:srgbClr val="007FA3"/>
              </a:buClr>
              <a:buSzPts val="2400"/>
              <a:buFont typeface="Arial"/>
              <a:buChar char="•"/>
            </a:pPr>
            <a:r>
              <a:rPr lang="en-US" sz="2400" b="1" i="0" u="none" strike="noStrike" cap="none">
                <a:solidFill>
                  <a:srgbClr val="000000"/>
                </a:solidFill>
                <a:latin typeface="Arial"/>
                <a:ea typeface="Arial"/>
                <a:cs typeface="Arial"/>
                <a:sym typeface="Arial"/>
              </a:rPr>
              <a:t>Sparklines</a:t>
            </a:r>
            <a:r>
              <a:rPr lang="en-US" sz="2400" b="0" i="0" u="none" strike="noStrike" cap="none">
                <a:solidFill>
                  <a:srgbClr val="000000"/>
                </a:solidFill>
                <a:latin typeface="Arial"/>
                <a:ea typeface="Arial"/>
                <a:cs typeface="Arial"/>
                <a:sym typeface="Arial"/>
              </a:rPr>
              <a:t> are graphics that summarize a row or column of data in a single cell.</a:t>
            </a:r>
            <a:endParaRPr sz="2400">
              <a:latin typeface="Arial"/>
              <a:ea typeface="Arial"/>
              <a:cs typeface="Arial"/>
              <a:sym typeface="Arial"/>
            </a:endParaRPr>
          </a:p>
          <a:p>
            <a:pPr marL="255650" marR="0" lvl="0" indent="-255650" algn="l" rtl="0">
              <a:lnSpc>
                <a:spcPct val="100000"/>
              </a:lnSpc>
              <a:spcBef>
                <a:spcPts val="1500"/>
              </a:spcBef>
              <a:spcAft>
                <a:spcPts val="0"/>
              </a:spcAft>
              <a:buClr>
                <a:srgbClr val="007FA3"/>
              </a:buClr>
              <a:buSzPts val="2400"/>
              <a:buFont typeface="Arial"/>
              <a:buChar char="•"/>
            </a:pPr>
            <a:r>
              <a:rPr lang="en-US" sz="2400" b="0" i="0" u="none" strike="noStrike" cap="none">
                <a:solidFill>
                  <a:srgbClr val="000000"/>
                </a:solidFill>
                <a:latin typeface="Arial"/>
                <a:ea typeface="Arial"/>
                <a:cs typeface="Arial"/>
                <a:sym typeface="Arial"/>
              </a:rPr>
              <a:t>Excel has three types of sparklines: line, column, and win/loss.</a:t>
            </a:r>
            <a:endParaRPr sz="2400">
              <a:latin typeface="Arial"/>
              <a:ea typeface="Arial"/>
              <a:cs typeface="Arial"/>
              <a:sym typeface="Arial"/>
            </a:endParaRPr>
          </a:p>
          <a:p>
            <a:pPr marL="741553" marR="0" lvl="1" indent="-284353" algn="l" rtl="0">
              <a:lnSpc>
                <a:spcPct val="100000"/>
              </a:lnSpc>
              <a:spcBef>
                <a:spcPts val="600"/>
              </a:spcBef>
              <a:spcAft>
                <a:spcPts val="0"/>
              </a:spcAft>
              <a:buClr>
                <a:srgbClr val="007FA3"/>
              </a:buClr>
              <a:buSzPts val="2400"/>
              <a:buFont typeface="Arial"/>
              <a:buChar char="–"/>
            </a:pPr>
            <a:r>
              <a:rPr lang="en-US" sz="2400" b="0" i="0" u="none" strike="noStrike" cap="none">
                <a:solidFill>
                  <a:srgbClr val="000000"/>
                </a:solidFill>
                <a:latin typeface="Arial"/>
                <a:ea typeface="Arial"/>
                <a:cs typeface="Arial"/>
                <a:sym typeface="Arial"/>
              </a:rPr>
              <a:t>Line sparklines are clearly useful for time-series data.</a:t>
            </a:r>
            <a:endParaRPr sz="2400">
              <a:latin typeface="Arial"/>
              <a:ea typeface="Arial"/>
              <a:cs typeface="Arial"/>
              <a:sym typeface="Arial"/>
            </a:endParaRPr>
          </a:p>
          <a:p>
            <a:pPr marL="741553" marR="0" lvl="1" indent="-284353" algn="l" rtl="0">
              <a:lnSpc>
                <a:spcPct val="100000"/>
              </a:lnSpc>
              <a:spcBef>
                <a:spcPts val="600"/>
              </a:spcBef>
              <a:spcAft>
                <a:spcPts val="0"/>
              </a:spcAft>
              <a:buClr>
                <a:srgbClr val="007FA3"/>
              </a:buClr>
              <a:buSzPts val="2400"/>
              <a:buFont typeface="Arial"/>
              <a:buChar char="–"/>
            </a:pPr>
            <a:r>
              <a:rPr lang="en-US" sz="2400" b="0" i="0" u="none" strike="noStrike" cap="none">
                <a:solidFill>
                  <a:srgbClr val="000000"/>
                </a:solidFill>
                <a:latin typeface="Arial"/>
                <a:ea typeface="Arial"/>
                <a:cs typeface="Arial"/>
                <a:sym typeface="Arial"/>
              </a:rPr>
              <a:t>Column sparklines are more appropriate for categorical data.</a:t>
            </a:r>
            <a:endParaRPr sz="2400">
              <a:latin typeface="Arial"/>
              <a:ea typeface="Arial"/>
              <a:cs typeface="Arial"/>
              <a:sym typeface="Arial"/>
            </a:endParaRPr>
          </a:p>
          <a:p>
            <a:pPr marL="741553" marR="0" lvl="1" indent="-284353" algn="l" rtl="0">
              <a:lnSpc>
                <a:spcPct val="100000"/>
              </a:lnSpc>
              <a:spcBef>
                <a:spcPts val="600"/>
              </a:spcBef>
              <a:spcAft>
                <a:spcPts val="0"/>
              </a:spcAft>
              <a:buClr>
                <a:srgbClr val="007FA3"/>
              </a:buClr>
              <a:buSzPts val="2400"/>
              <a:buFont typeface="Arial"/>
              <a:buChar char="–"/>
            </a:pPr>
            <a:r>
              <a:rPr lang="en-US" sz="2400" b="0" i="0" u="none" strike="noStrike" cap="none">
                <a:solidFill>
                  <a:srgbClr val="000000"/>
                </a:solidFill>
                <a:latin typeface="Arial"/>
                <a:ea typeface="Arial"/>
                <a:cs typeface="Arial"/>
                <a:sym typeface="Arial"/>
              </a:rPr>
              <a:t>Win-loss sparklines are useful for data that move up or down over time.</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Example 3.13: Examples of Sparklines</a:t>
            </a:r>
            <a:endParaRPr sz="3600" b="1" i="0" u="none" strike="noStrike" cap="none">
              <a:solidFill>
                <a:srgbClr val="007FA3"/>
              </a:solidFill>
              <a:latin typeface="Arial"/>
              <a:ea typeface="Arial"/>
              <a:cs typeface="Arial"/>
              <a:sym typeface="Arial"/>
            </a:endParaRPr>
          </a:p>
        </p:txBody>
      </p:sp>
      <p:pic>
        <p:nvPicPr>
          <p:cNvPr id="389" name="Google Shape;389;p51" descr="An Excel spread sheet displays a table titled, sales unit. The table has 12 rows and 7 columns. The columns have the following headings from left to right. Month, Product A, product B, product C, product D, product E. The row entries are as follows. Row 1. January, 7792, 5554, 3105, 3168, 10350. Row 2. February, 7268, 3024, 3228, 3751, 8965. Row 3. March, 7049, 5543, 2147, 3319, 6827. Row 4. April, 7560, 5232, 2636, 4057, 8544. Row 5. May, 8233, 5450, 2726, 3837, 7535. Row 6. June, 8629, 3943, 2705, 4664, 9070. Row 7. July, 8702, 5991, 2891, 5418, 8389. Row 8. August, 9215, 3920, 2782, 4085, 7367. Row 9. September, 8986, 4753, 2524, 5575, 5377. Row 10. October, 8654, 4746, 3258, 5333, 7645. Row 11. November 8315, 3566, 2144, 4924, 8173. Row 12. December, 7978, 5670, 3071, 6563, 6088. The seventh column displays bar graphs for the data in each row."/>
          <p:cNvPicPr preferRelativeResize="0"/>
          <p:nvPr/>
        </p:nvPicPr>
        <p:blipFill rotWithShape="1">
          <a:blip r:embed="rId3">
            <a:alphaModFix/>
          </a:blip>
          <a:srcRect/>
          <a:stretch/>
        </p:blipFill>
        <p:spPr>
          <a:xfrm>
            <a:off x="866677" y="1717723"/>
            <a:ext cx="2851517" cy="2670149"/>
          </a:xfrm>
          <a:prstGeom prst="rect">
            <a:avLst/>
          </a:prstGeom>
          <a:noFill/>
          <a:ln>
            <a:noFill/>
          </a:ln>
        </p:spPr>
      </p:pic>
      <p:pic>
        <p:nvPicPr>
          <p:cNvPr id="390" name="Google Shape;390;p51" descr="A table titled, sales unit. The table has 12 rows and 4 columns. The columns have the following headings from left to right. Month, product a, percent change, product b, percent change. The row entries are as follows. Row 1. January, 7792, blank, 5554, blank. Row 2. February, 7268, negative 6.72, 3024, negative 45.55. Row 3. March, 7049, 3.01, 5543, 83.3. Row 4. April, 7560, 7.25, 5232, negative 5.61. Row 5. May, 8233, 8.90, 5450, 4.17. Row 6. June, 8629, 4.81, 3943, negative 27.65. Row 7. July, 8702, 0.85, 5991, 51.94. Row 8. August, 9215, 5.90, 3920, negative 34.57. Row 9. September, 8986, negative 2.49, 4753, 21.25. Row 10. October, 8654, negative 3.69, 4746, negative 0.15. Row 11. November, 8315, negative 3.92, 3566, negative 24.86. Row 12. December, 7978, 5670, 59.00. Bar graphs are present below the percent change columns for the data given in the two columns."/>
          <p:cNvPicPr preferRelativeResize="0"/>
          <p:nvPr/>
        </p:nvPicPr>
        <p:blipFill rotWithShape="1">
          <a:blip r:embed="rId4">
            <a:alphaModFix/>
          </a:blip>
          <a:srcRect/>
          <a:stretch/>
        </p:blipFill>
        <p:spPr>
          <a:xfrm>
            <a:off x="4589482" y="1702609"/>
            <a:ext cx="3707980" cy="2700377"/>
          </a:xfrm>
          <a:prstGeom prst="rect">
            <a:avLst/>
          </a:prstGeom>
          <a:noFill/>
          <a:ln>
            <a:noFill/>
          </a:ln>
        </p:spPr>
      </p:pic>
      <p:sp>
        <p:nvSpPr>
          <p:cNvPr id="391" name="Google Shape;391;p51"/>
          <p:cNvSpPr txBox="1">
            <a:spLocks noGrp="1"/>
          </p:cNvSpPr>
          <p:nvPr>
            <p:ph type="body" idx="1"/>
          </p:nvPr>
        </p:nvSpPr>
        <p:spPr>
          <a:xfrm>
            <a:off x="457200" y="4609258"/>
            <a:ext cx="8229600" cy="1570226"/>
          </a:xfrm>
          <a:prstGeom prst="rect">
            <a:avLst/>
          </a:prstGeom>
          <a:noFill/>
          <a:ln>
            <a:noFill/>
          </a:ln>
        </p:spPr>
        <p:txBody>
          <a:bodyPr spcFirstLastPara="1" wrap="square" lIns="0" tIns="0" rIns="0" bIns="0" anchor="t" anchorCtr="0">
            <a:noAutofit/>
          </a:bodyPr>
          <a:lstStyle/>
          <a:p>
            <a:pPr marL="256032" marR="0" lvl="0" indent="-256032" algn="l" rtl="0">
              <a:lnSpc>
                <a:spcPct val="100000"/>
              </a:lnSpc>
              <a:spcBef>
                <a:spcPts val="1500"/>
              </a:spcBef>
              <a:spcAft>
                <a:spcPts val="0"/>
              </a:spcAft>
              <a:buClr>
                <a:srgbClr val="007FA3"/>
              </a:buClr>
              <a:buSzPts val="1800"/>
              <a:buFont typeface="Arial"/>
              <a:buChar char="•"/>
            </a:pPr>
            <a:r>
              <a:rPr lang="en-US" sz="1800" b="0" i="0" u="none" strike="noStrike" cap="none">
                <a:solidFill>
                  <a:srgbClr val="000000"/>
                </a:solidFill>
                <a:latin typeface="Arial"/>
                <a:ea typeface="Arial"/>
                <a:cs typeface="Arial"/>
                <a:sym typeface="Arial"/>
              </a:rPr>
              <a:t>Generally you need to expand the row or column widths to display them effectively. Notice, however, that the lengths of the bars are not scaled properly to the data; for example, in the first one, products D and E are roughly one-third the value of Product E yet the bars are not scaled correctly. So be careful when using them.</a:t>
            </a:r>
            <a:endParaRPr sz="14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2"/>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Dashboards</a:t>
            </a:r>
            <a:endParaRPr sz="3600" b="1" i="0" u="none" strike="noStrike" cap="none">
              <a:solidFill>
                <a:srgbClr val="007FA3"/>
              </a:solidFill>
              <a:latin typeface="Arial"/>
              <a:ea typeface="Arial"/>
              <a:cs typeface="Arial"/>
              <a:sym typeface="Arial"/>
            </a:endParaRPr>
          </a:p>
        </p:txBody>
      </p:sp>
      <p:sp>
        <p:nvSpPr>
          <p:cNvPr id="397" name="Google Shape;397;p52"/>
          <p:cNvSpPr txBox="1">
            <a:spLocks noGrp="1"/>
          </p:cNvSpPr>
          <p:nvPr>
            <p:ph type="body" idx="1"/>
          </p:nvPr>
        </p:nvSpPr>
        <p:spPr>
          <a:xfrm>
            <a:off x="457200" y="1676400"/>
            <a:ext cx="8229600" cy="1838325"/>
          </a:xfrm>
          <a:prstGeom prst="rect">
            <a:avLst/>
          </a:prstGeom>
          <a:noFill/>
          <a:ln>
            <a:noFill/>
          </a:ln>
        </p:spPr>
        <p:txBody>
          <a:bodyPr spcFirstLastPara="1" wrap="square" lIns="0" tIns="0" rIns="0" bIns="0" anchor="t" anchorCtr="0">
            <a:noAutofit/>
          </a:bodyPr>
          <a:lstStyle/>
          <a:p>
            <a:pPr marL="255650" marR="0" lvl="0" indent="-255650" algn="l" rtl="0">
              <a:lnSpc>
                <a:spcPct val="100000"/>
              </a:lnSpc>
              <a:spcBef>
                <a:spcPts val="1500"/>
              </a:spcBef>
              <a:spcAft>
                <a:spcPts val="0"/>
              </a:spcAft>
              <a:buClr>
                <a:srgbClr val="007FA3"/>
              </a:buClr>
              <a:buSzPts val="2400"/>
              <a:buFont typeface="Arial"/>
              <a:buChar char="•"/>
            </a:pPr>
            <a:r>
              <a:rPr lang="en-US" sz="2000" b="0" i="0" u="none" strike="noStrike" cap="none">
                <a:solidFill>
                  <a:srgbClr val="000000"/>
                </a:solidFill>
                <a:latin typeface="Arial"/>
                <a:ea typeface="Arial"/>
                <a:cs typeface="Arial"/>
                <a:sym typeface="Arial"/>
              </a:rPr>
              <a:t>A </a:t>
            </a:r>
            <a:r>
              <a:rPr lang="en-US" sz="2000" b="1" i="0" u="none" strike="noStrike" cap="none">
                <a:solidFill>
                  <a:srgbClr val="000000"/>
                </a:solidFill>
                <a:latin typeface="Arial"/>
                <a:ea typeface="Arial"/>
                <a:cs typeface="Arial"/>
                <a:sym typeface="Arial"/>
              </a:rPr>
              <a:t>dashboard</a:t>
            </a:r>
            <a:r>
              <a:rPr lang="en-US" sz="2000" b="0" i="0" u="none" strike="noStrike" cap="none">
                <a:solidFill>
                  <a:srgbClr val="000000"/>
                </a:solidFill>
                <a:latin typeface="Arial"/>
                <a:ea typeface="Arial"/>
                <a:cs typeface="Arial"/>
                <a:sym typeface="Arial"/>
              </a:rPr>
              <a:t> is a visual representation of a set of key business measures. It is derived from the analogy of an automobile’s control panel, which displays speed, gasoline level, temperature, and so on.</a:t>
            </a:r>
            <a:endParaRPr sz="2000">
              <a:latin typeface="Arial"/>
              <a:ea typeface="Arial"/>
              <a:cs typeface="Arial"/>
              <a:sym typeface="Arial"/>
            </a:endParaRPr>
          </a:p>
          <a:p>
            <a:pPr marL="741553" marR="0" lvl="1" indent="-284353" algn="l" rtl="0">
              <a:lnSpc>
                <a:spcPct val="100000"/>
              </a:lnSpc>
              <a:spcBef>
                <a:spcPts val="600"/>
              </a:spcBef>
              <a:spcAft>
                <a:spcPts val="0"/>
              </a:spcAft>
              <a:buClr>
                <a:srgbClr val="007FA3"/>
              </a:buClr>
              <a:buSzPts val="2400"/>
              <a:buFont typeface="Arial"/>
              <a:buChar char="–"/>
            </a:pPr>
            <a:r>
              <a:rPr lang="en-US" sz="2000" b="0" i="0" u="none" strike="noStrike" cap="none">
                <a:solidFill>
                  <a:srgbClr val="000000"/>
                </a:solidFill>
                <a:latin typeface="Arial"/>
                <a:ea typeface="Arial"/>
                <a:cs typeface="Arial"/>
                <a:sym typeface="Arial"/>
              </a:rPr>
              <a:t>Dashboards provide important summaries of key business information to help manage a business process or function.</a:t>
            </a:r>
            <a:endParaRPr sz="2000" b="0" i="0" u="none" strike="noStrike" cap="none">
              <a:solidFill>
                <a:srgbClr val="000000"/>
              </a:solidFill>
              <a:latin typeface="Arial"/>
              <a:ea typeface="Arial"/>
              <a:cs typeface="Arial"/>
              <a:sym typeface="Arial"/>
            </a:endParaRPr>
          </a:p>
        </p:txBody>
      </p:sp>
      <p:pic>
        <p:nvPicPr>
          <p:cNvPr id="398" name="Google Shape;398;p52" descr="The summary of the table on sales unit for the products, A to E, over the months, January to December, are represented in different forms of graphs."/>
          <p:cNvPicPr preferRelativeResize="0"/>
          <p:nvPr/>
        </p:nvPicPr>
        <p:blipFill rotWithShape="1">
          <a:blip r:embed="rId3">
            <a:alphaModFix/>
          </a:blip>
          <a:srcRect/>
          <a:stretch/>
        </p:blipFill>
        <p:spPr>
          <a:xfrm>
            <a:off x="795200" y="3657881"/>
            <a:ext cx="7553599" cy="23044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lvl="0" indent="0" algn="l" rtl="0">
              <a:lnSpc>
                <a:spcPct val="100000"/>
              </a:lnSpc>
              <a:spcBef>
                <a:spcPts val="0"/>
              </a:spcBef>
              <a:spcAft>
                <a:spcPts val="0"/>
              </a:spcAft>
              <a:buSzPts val="3600"/>
              <a:buNone/>
            </a:pPr>
            <a:r>
              <a:rPr lang="en-US">
                <a:latin typeface="Arial"/>
                <a:ea typeface="Arial"/>
                <a:cs typeface="Arial"/>
                <a:sym typeface="Arial"/>
              </a:rPr>
              <a:t>Example 3.1: Tabular v</a:t>
            </a:r>
            <a:r>
              <a:rPr lang="en-US" sz="100">
                <a:solidFill>
                  <a:srgbClr val="FFFFFF"/>
                </a:solidFill>
                <a:latin typeface="Arial"/>
                <a:ea typeface="Arial"/>
                <a:cs typeface="Arial"/>
                <a:sym typeface="Arial"/>
              </a:rPr>
              <a:t>er</a:t>
            </a:r>
            <a:r>
              <a:rPr lang="en-US">
                <a:latin typeface="Arial"/>
                <a:ea typeface="Arial"/>
                <a:cs typeface="Arial"/>
                <a:sym typeface="Arial"/>
              </a:rPr>
              <a:t>s</a:t>
            </a:r>
            <a:r>
              <a:rPr lang="en-US" sz="100">
                <a:solidFill>
                  <a:srgbClr val="FFFFFF"/>
                </a:solidFill>
                <a:latin typeface="Arial"/>
                <a:ea typeface="Arial"/>
                <a:cs typeface="Arial"/>
                <a:sym typeface="Arial"/>
              </a:rPr>
              <a:t>us</a:t>
            </a:r>
            <a:r>
              <a:rPr lang="en-US">
                <a:latin typeface="Arial"/>
                <a:ea typeface="Arial"/>
                <a:cs typeface="Arial"/>
                <a:sym typeface="Arial"/>
              </a:rPr>
              <a:t>. Visual Data Analysis </a:t>
            </a:r>
            <a:r>
              <a:rPr lang="en-US" sz="2000" b="0">
                <a:latin typeface="Arial"/>
                <a:ea typeface="Arial"/>
                <a:cs typeface="Arial"/>
                <a:sym typeface="Arial"/>
              </a:rPr>
              <a:t>(2 of 2)</a:t>
            </a:r>
            <a:endParaRPr sz="2000" b="0" i="0" u="none" strike="noStrike" cap="none">
              <a:solidFill>
                <a:srgbClr val="007FA3"/>
              </a:solidFill>
              <a:latin typeface="Arial"/>
              <a:ea typeface="Arial"/>
              <a:cs typeface="Arial"/>
              <a:sym typeface="Arial"/>
            </a:endParaRPr>
          </a:p>
        </p:txBody>
      </p:sp>
      <p:sp>
        <p:nvSpPr>
          <p:cNvPr id="178" name="Google Shape;178;p20"/>
          <p:cNvSpPr txBox="1">
            <a:spLocks noGrp="1"/>
          </p:cNvSpPr>
          <p:nvPr>
            <p:ph type="body" idx="1"/>
          </p:nvPr>
        </p:nvSpPr>
        <p:spPr>
          <a:xfrm>
            <a:off x="457200" y="1676400"/>
            <a:ext cx="4467226" cy="3899263"/>
          </a:xfrm>
          <a:prstGeom prst="rect">
            <a:avLst/>
          </a:prstGeom>
          <a:noFill/>
          <a:ln>
            <a:noFill/>
          </a:ln>
        </p:spPr>
        <p:txBody>
          <a:bodyPr spcFirstLastPara="1" wrap="square" lIns="0" tIns="0" rIns="0" bIns="0" anchor="t" anchorCtr="0">
            <a:noAutofit/>
          </a:bodyPr>
          <a:lstStyle/>
          <a:p>
            <a:pPr marL="255650" marR="0" lvl="0" indent="-255650" algn="l" rtl="0">
              <a:lnSpc>
                <a:spcPct val="100000"/>
              </a:lnSpc>
              <a:spcBef>
                <a:spcPts val="1500"/>
              </a:spcBef>
              <a:spcAft>
                <a:spcPts val="0"/>
              </a:spcAft>
              <a:buClr>
                <a:srgbClr val="007FA3"/>
              </a:buClr>
              <a:buSzPts val="2400"/>
              <a:buFont typeface="Arial"/>
              <a:buChar char="•"/>
            </a:pPr>
            <a:r>
              <a:rPr lang="en-US" sz="2000" b="0" i="0" u="none" strike="noStrike" cap="none">
                <a:solidFill>
                  <a:srgbClr val="000000"/>
                </a:solidFill>
                <a:latin typeface="Arial"/>
                <a:ea typeface="Arial"/>
                <a:cs typeface="Arial"/>
                <a:sym typeface="Arial"/>
              </a:rPr>
              <a:t>A visual chart provides the means to</a:t>
            </a:r>
            <a:endParaRPr sz="2000">
              <a:latin typeface="Arial"/>
              <a:ea typeface="Arial"/>
              <a:cs typeface="Arial"/>
              <a:sym typeface="Arial"/>
            </a:endParaRPr>
          </a:p>
          <a:p>
            <a:pPr marL="741553" marR="0" lvl="1" indent="-284353" algn="l" rtl="0">
              <a:lnSpc>
                <a:spcPct val="100000"/>
              </a:lnSpc>
              <a:spcBef>
                <a:spcPts val="600"/>
              </a:spcBef>
              <a:spcAft>
                <a:spcPts val="0"/>
              </a:spcAft>
              <a:buClr>
                <a:srgbClr val="007FA3"/>
              </a:buClr>
              <a:buSzPts val="2400"/>
              <a:buFont typeface="Arial"/>
              <a:buChar char="–"/>
            </a:pPr>
            <a:r>
              <a:rPr lang="en-US" sz="2000" b="0" i="0" u="none" strike="noStrike" cap="none">
                <a:solidFill>
                  <a:srgbClr val="000000"/>
                </a:solidFill>
                <a:latin typeface="Arial"/>
                <a:ea typeface="Arial"/>
                <a:cs typeface="Arial"/>
                <a:sym typeface="Arial"/>
              </a:rPr>
              <a:t>easily compare overall sales of different products (Product C sells the least, for example);</a:t>
            </a:r>
            <a:endParaRPr sz="2000">
              <a:latin typeface="Arial"/>
              <a:ea typeface="Arial"/>
              <a:cs typeface="Arial"/>
              <a:sym typeface="Arial"/>
            </a:endParaRPr>
          </a:p>
          <a:p>
            <a:pPr marL="741553" marR="0" lvl="1" indent="-284353" algn="l" rtl="0">
              <a:lnSpc>
                <a:spcPct val="100000"/>
              </a:lnSpc>
              <a:spcBef>
                <a:spcPts val="600"/>
              </a:spcBef>
              <a:spcAft>
                <a:spcPts val="0"/>
              </a:spcAft>
              <a:buClr>
                <a:srgbClr val="007FA3"/>
              </a:buClr>
              <a:buSzPts val="2400"/>
              <a:buFont typeface="Arial"/>
              <a:buChar char="–"/>
            </a:pPr>
            <a:r>
              <a:rPr lang="en-US" sz="2000" b="0" i="0" u="none" strike="noStrike" cap="none">
                <a:solidFill>
                  <a:srgbClr val="000000"/>
                </a:solidFill>
                <a:latin typeface="Arial"/>
                <a:ea typeface="Arial"/>
                <a:cs typeface="Arial"/>
                <a:sym typeface="Arial"/>
              </a:rPr>
              <a:t>identify trends (sales of Product D are increasing), other patterns (sales of Product C is relatively stable while sales of Product B fluctuates more over time), and exceptions (Product E’s sales fell considerably in September).</a:t>
            </a:r>
            <a:endParaRPr sz="2000" b="0" i="0" u="none" strike="noStrike" cap="none">
              <a:solidFill>
                <a:srgbClr val="000000"/>
              </a:solidFill>
              <a:latin typeface="Arial"/>
              <a:ea typeface="Arial"/>
              <a:cs typeface="Arial"/>
              <a:sym typeface="Arial"/>
            </a:endParaRPr>
          </a:p>
        </p:txBody>
      </p:sp>
      <p:pic>
        <p:nvPicPr>
          <p:cNvPr id="179" name="Google Shape;179;p20" descr="A line graph titled, monthly product sales, for five products, a to e. The vertical axis ranges from 0 to 12000 in increments of 2000. The horizontal axis ranges from January to December. The line graph is drawn for the data given in the previous table."/>
          <p:cNvPicPr preferRelativeResize="0"/>
          <p:nvPr/>
        </p:nvPicPr>
        <p:blipFill rotWithShape="1">
          <a:blip r:embed="rId3">
            <a:alphaModFix/>
          </a:blip>
          <a:srcRect/>
          <a:stretch/>
        </p:blipFill>
        <p:spPr>
          <a:xfrm>
            <a:off x="5120331" y="2071762"/>
            <a:ext cx="3566469" cy="2676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Creating Charts in Microsoft Excel</a:t>
            </a:r>
            <a:endParaRPr sz="3600" b="1" i="0" u="none" strike="noStrike" cap="none">
              <a:solidFill>
                <a:srgbClr val="007FA3"/>
              </a:solidFill>
              <a:latin typeface="Arial"/>
              <a:ea typeface="Arial"/>
              <a:cs typeface="Arial"/>
              <a:sym typeface="Arial"/>
            </a:endParaRPr>
          </a:p>
        </p:txBody>
      </p:sp>
      <p:sp>
        <p:nvSpPr>
          <p:cNvPr id="185" name="Google Shape;185;p21"/>
          <p:cNvSpPr txBox="1">
            <a:spLocks noGrp="1"/>
          </p:cNvSpPr>
          <p:nvPr>
            <p:ph type="body" idx="1"/>
          </p:nvPr>
        </p:nvSpPr>
        <p:spPr>
          <a:xfrm>
            <a:off x="457200" y="1471975"/>
            <a:ext cx="8229600" cy="1697122"/>
          </a:xfrm>
          <a:prstGeom prst="rect">
            <a:avLst/>
          </a:prstGeom>
          <a:noFill/>
          <a:ln>
            <a:noFill/>
          </a:ln>
        </p:spPr>
        <p:txBody>
          <a:bodyPr spcFirstLastPara="1" wrap="square" lIns="0" tIns="0" rIns="0" bIns="0" anchor="t" anchorCtr="0">
            <a:noAutofit/>
          </a:bodyPr>
          <a:lstStyle/>
          <a:p>
            <a:pPr marL="256032" lvl="0" indent="-256032" algn="l" rtl="0">
              <a:lnSpc>
                <a:spcPct val="100000"/>
              </a:lnSpc>
              <a:spcBef>
                <a:spcPts val="1500"/>
              </a:spcBef>
              <a:spcAft>
                <a:spcPts val="0"/>
              </a:spcAft>
              <a:buSzPts val="2400"/>
              <a:buChar char="•"/>
            </a:pPr>
            <a:r>
              <a:rPr lang="en-US" sz="2400">
                <a:latin typeface="Arial"/>
                <a:ea typeface="Arial"/>
                <a:cs typeface="Arial"/>
                <a:sym typeface="Arial"/>
              </a:rPr>
              <a:t>Highlight the data.</a:t>
            </a:r>
            <a:endParaRPr/>
          </a:p>
          <a:p>
            <a:pPr marL="256032" lvl="0" indent="-256032" algn="l" rtl="0">
              <a:lnSpc>
                <a:spcPct val="100000"/>
              </a:lnSpc>
              <a:spcBef>
                <a:spcPts val="1500"/>
              </a:spcBef>
              <a:spcAft>
                <a:spcPts val="0"/>
              </a:spcAft>
              <a:buSzPts val="2400"/>
              <a:buChar char="•"/>
            </a:pPr>
            <a:r>
              <a:rPr lang="en-US" sz="2400" b="0" u="none" strike="noStrike" cap="none">
                <a:solidFill>
                  <a:schemeClr val="dk1"/>
                </a:solidFill>
                <a:latin typeface="Arial"/>
                <a:ea typeface="Arial"/>
                <a:cs typeface="Arial"/>
                <a:sym typeface="Arial"/>
              </a:rPr>
              <a:t>Select the Insert tab.</a:t>
            </a:r>
            <a:endParaRPr sz="2400">
              <a:latin typeface="Arial"/>
              <a:ea typeface="Arial"/>
              <a:cs typeface="Arial"/>
              <a:sym typeface="Arial"/>
            </a:endParaRPr>
          </a:p>
          <a:p>
            <a:pPr marL="256032" lvl="0" indent="-256032" algn="l" rtl="0">
              <a:lnSpc>
                <a:spcPct val="100000"/>
              </a:lnSpc>
              <a:spcBef>
                <a:spcPts val="1500"/>
              </a:spcBef>
              <a:spcAft>
                <a:spcPts val="0"/>
              </a:spcAft>
              <a:buSzPts val="2400"/>
              <a:buChar char="•"/>
            </a:pPr>
            <a:r>
              <a:rPr lang="en-US" sz="2400" b="0" u="none" strike="noStrike" cap="none">
                <a:solidFill>
                  <a:schemeClr val="dk1"/>
                </a:solidFill>
                <a:latin typeface="Arial"/>
                <a:ea typeface="Arial"/>
                <a:cs typeface="Arial"/>
                <a:sym typeface="Arial"/>
              </a:rPr>
              <a:t>Click on the chart type, then subtype.</a:t>
            </a:r>
            <a:endParaRPr sz="2400" b="0" u="none" strike="noStrike" cap="none">
              <a:solidFill>
                <a:schemeClr val="dk1"/>
              </a:solidFill>
              <a:latin typeface="Arial"/>
              <a:ea typeface="Arial"/>
              <a:cs typeface="Arial"/>
              <a:sym typeface="Arial"/>
            </a:endParaRPr>
          </a:p>
        </p:txBody>
      </p:sp>
      <p:pic>
        <p:nvPicPr>
          <p:cNvPr id="186" name="Google Shape;186;p21" descr="Screenshot of the menu bar, in Excel. The various options under the insert tab are displayed."/>
          <p:cNvPicPr preferRelativeResize="0"/>
          <p:nvPr/>
        </p:nvPicPr>
        <p:blipFill rotWithShape="1">
          <a:blip r:embed="rId3">
            <a:alphaModFix/>
          </a:blip>
          <a:srcRect/>
          <a:stretch/>
        </p:blipFill>
        <p:spPr>
          <a:xfrm>
            <a:off x="457200" y="3328420"/>
            <a:ext cx="8068887" cy="820189"/>
          </a:xfrm>
          <a:prstGeom prst="rect">
            <a:avLst/>
          </a:prstGeom>
          <a:noFill/>
          <a:ln>
            <a:noFill/>
          </a:ln>
        </p:spPr>
      </p:pic>
      <p:sp>
        <p:nvSpPr>
          <p:cNvPr id="187" name="Google Shape;187;p21"/>
          <p:cNvSpPr txBox="1">
            <a:spLocks noGrp="1"/>
          </p:cNvSpPr>
          <p:nvPr>
            <p:ph type="body" idx="2"/>
          </p:nvPr>
        </p:nvSpPr>
        <p:spPr>
          <a:xfrm>
            <a:off x="457200" y="4222464"/>
            <a:ext cx="8229600" cy="998572"/>
          </a:xfrm>
          <a:prstGeom prst="rect">
            <a:avLst/>
          </a:prstGeom>
          <a:noFill/>
          <a:ln>
            <a:noFill/>
          </a:ln>
        </p:spPr>
        <p:txBody>
          <a:bodyPr spcFirstLastPara="1" wrap="square" lIns="0" tIns="0" rIns="0" bIns="0" anchor="t" anchorCtr="0">
            <a:noAutofit/>
          </a:bodyPr>
          <a:lstStyle/>
          <a:p>
            <a:pPr marL="256032" lvl="0" indent="-256032" algn="l" rtl="0">
              <a:lnSpc>
                <a:spcPct val="100000"/>
              </a:lnSpc>
              <a:spcBef>
                <a:spcPts val="1500"/>
              </a:spcBef>
              <a:spcAft>
                <a:spcPts val="0"/>
              </a:spcAft>
              <a:buSzPts val="2400"/>
              <a:buChar char="•"/>
            </a:pPr>
            <a:r>
              <a:rPr lang="en-US" sz="2400">
                <a:latin typeface="Arial"/>
                <a:ea typeface="Arial"/>
                <a:cs typeface="Arial"/>
                <a:sym typeface="Arial"/>
              </a:rPr>
              <a:t>Use the options in the Design (Chart Design in Mac) and Format tabs to customize your chart.</a:t>
            </a:r>
            <a:endParaRPr/>
          </a:p>
        </p:txBody>
      </p:sp>
      <p:pic>
        <p:nvPicPr>
          <p:cNvPr id="188" name="Google Shape;188;p21" descr="Screenshot of the menu bar, in Excel. The various options under the design tab are displayed."/>
          <p:cNvPicPr preferRelativeResize="0"/>
          <p:nvPr/>
        </p:nvPicPr>
        <p:blipFill rotWithShape="1">
          <a:blip r:embed="rId4">
            <a:alphaModFix/>
          </a:blip>
          <a:srcRect/>
          <a:stretch/>
        </p:blipFill>
        <p:spPr>
          <a:xfrm>
            <a:off x="457200" y="5294891"/>
            <a:ext cx="7958051" cy="8866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Column and Bar Charts</a:t>
            </a:r>
            <a:endParaRPr sz="3600" b="1" i="0" u="none" strike="noStrike" cap="none">
              <a:solidFill>
                <a:srgbClr val="007FA3"/>
              </a:solidFill>
              <a:latin typeface="Arial"/>
              <a:ea typeface="Arial"/>
              <a:cs typeface="Arial"/>
              <a:sym typeface="Arial"/>
            </a:endParaRPr>
          </a:p>
        </p:txBody>
      </p:sp>
      <p:sp>
        <p:nvSpPr>
          <p:cNvPr id="194" name="Google Shape;194;p22"/>
          <p:cNvSpPr txBox="1">
            <a:spLocks noGrp="1"/>
          </p:cNvSpPr>
          <p:nvPr>
            <p:ph type="body" idx="1"/>
          </p:nvPr>
        </p:nvSpPr>
        <p:spPr>
          <a:xfrm>
            <a:off x="457200" y="1600200"/>
            <a:ext cx="8229600" cy="4467225"/>
          </a:xfrm>
          <a:prstGeom prst="rect">
            <a:avLst/>
          </a:prstGeom>
          <a:noFill/>
          <a:ln>
            <a:noFill/>
          </a:ln>
        </p:spPr>
        <p:txBody>
          <a:bodyPr spcFirstLastPara="1" wrap="square" lIns="0" tIns="0" rIns="0" bIns="0" anchor="t" anchorCtr="0">
            <a:noAutofit/>
          </a:bodyPr>
          <a:lstStyle/>
          <a:p>
            <a:pPr marL="255650" marR="0" lvl="0" indent="-255650" algn="l" rtl="0">
              <a:lnSpc>
                <a:spcPct val="100000"/>
              </a:lnSpc>
              <a:spcBef>
                <a:spcPts val="1500"/>
              </a:spcBef>
              <a:spcAft>
                <a:spcPts val="0"/>
              </a:spcAft>
              <a:buClr>
                <a:srgbClr val="007FA3"/>
              </a:buClr>
              <a:buSzPts val="2200"/>
              <a:buFont typeface="Arial"/>
              <a:buChar char="•"/>
            </a:pPr>
            <a:r>
              <a:rPr lang="en-US" sz="2200" b="0" i="0" u="none" strike="noStrike" cap="none">
                <a:solidFill>
                  <a:srgbClr val="000000"/>
                </a:solidFill>
                <a:latin typeface="Arial"/>
                <a:ea typeface="Arial"/>
                <a:cs typeface="Arial"/>
                <a:sym typeface="Arial"/>
              </a:rPr>
              <a:t>Excel distinguishes between vertical and horizontal bar charts, calling the former </a:t>
            </a:r>
            <a:r>
              <a:rPr lang="en-US" sz="2200" b="1" i="0" u="none" strike="noStrike" cap="none">
                <a:solidFill>
                  <a:srgbClr val="000000"/>
                </a:solidFill>
                <a:latin typeface="Arial"/>
                <a:ea typeface="Arial"/>
                <a:cs typeface="Arial"/>
                <a:sym typeface="Arial"/>
              </a:rPr>
              <a:t>column charts </a:t>
            </a:r>
            <a:r>
              <a:rPr lang="en-US" sz="2200" b="0" i="0" u="none" strike="noStrike" cap="none">
                <a:solidFill>
                  <a:srgbClr val="000000"/>
                </a:solidFill>
                <a:latin typeface="Arial"/>
                <a:ea typeface="Arial"/>
                <a:cs typeface="Arial"/>
                <a:sym typeface="Arial"/>
              </a:rPr>
              <a:t>and the latter </a:t>
            </a:r>
            <a:r>
              <a:rPr lang="en-US" sz="2200" b="1" i="0" u="none" strike="noStrike" cap="none">
                <a:solidFill>
                  <a:srgbClr val="000000"/>
                </a:solidFill>
                <a:latin typeface="Arial"/>
                <a:ea typeface="Arial"/>
                <a:cs typeface="Arial"/>
                <a:sym typeface="Arial"/>
              </a:rPr>
              <a:t>bar charts</a:t>
            </a:r>
            <a:r>
              <a:rPr lang="en-US" sz="2200" b="0" i="0" u="none" strike="noStrike" cap="none">
                <a:solidFill>
                  <a:srgbClr val="000000"/>
                </a:solidFill>
                <a:latin typeface="Arial"/>
                <a:ea typeface="Arial"/>
                <a:cs typeface="Arial"/>
                <a:sym typeface="Arial"/>
              </a:rPr>
              <a:t>.</a:t>
            </a:r>
            <a:endParaRPr sz="2200">
              <a:latin typeface="Arial"/>
              <a:ea typeface="Arial"/>
              <a:cs typeface="Arial"/>
              <a:sym typeface="Arial"/>
            </a:endParaRPr>
          </a:p>
          <a:p>
            <a:pPr marL="741553" marR="0" lvl="1" indent="-284353" algn="l" rtl="0">
              <a:lnSpc>
                <a:spcPct val="100000"/>
              </a:lnSpc>
              <a:spcBef>
                <a:spcPts val="600"/>
              </a:spcBef>
              <a:spcAft>
                <a:spcPts val="0"/>
              </a:spcAft>
              <a:buClr>
                <a:srgbClr val="007FA3"/>
              </a:buClr>
              <a:buSzPts val="2400"/>
              <a:buFont typeface="Arial"/>
              <a:buChar char="–"/>
            </a:pPr>
            <a:r>
              <a:rPr lang="en-US" sz="2200" b="0" u="none" strike="noStrike" cap="none">
                <a:solidFill>
                  <a:srgbClr val="000000"/>
                </a:solidFill>
                <a:latin typeface="Arial"/>
                <a:ea typeface="Arial"/>
                <a:cs typeface="Arial"/>
                <a:sym typeface="Arial"/>
              </a:rPr>
              <a:t>A clustered column chart compares values across categories using vertical rectangles;</a:t>
            </a:r>
            <a:endParaRPr sz="2200">
              <a:latin typeface="Arial"/>
              <a:ea typeface="Arial"/>
              <a:cs typeface="Arial"/>
              <a:sym typeface="Arial"/>
            </a:endParaRPr>
          </a:p>
          <a:p>
            <a:pPr marL="741553" marR="0" lvl="1" indent="-284353" algn="l" rtl="0">
              <a:lnSpc>
                <a:spcPct val="100000"/>
              </a:lnSpc>
              <a:spcBef>
                <a:spcPts val="600"/>
              </a:spcBef>
              <a:spcAft>
                <a:spcPts val="0"/>
              </a:spcAft>
              <a:buClr>
                <a:srgbClr val="007FA3"/>
              </a:buClr>
              <a:buSzPts val="2400"/>
              <a:buFont typeface="Arial"/>
              <a:buChar char="–"/>
            </a:pPr>
            <a:r>
              <a:rPr lang="en-US" sz="2200" b="0" u="none" strike="noStrike" cap="none">
                <a:solidFill>
                  <a:srgbClr val="000000"/>
                </a:solidFill>
                <a:latin typeface="Arial"/>
                <a:ea typeface="Arial"/>
                <a:cs typeface="Arial"/>
                <a:sym typeface="Arial"/>
              </a:rPr>
              <a:t>a stacked column chart displays the contribution of each value to the total by stacking the rectangles;</a:t>
            </a:r>
            <a:endParaRPr sz="2200">
              <a:latin typeface="Arial"/>
              <a:ea typeface="Arial"/>
              <a:cs typeface="Arial"/>
              <a:sym typeface="Arial"/>
            </a:endParaRPr>
          </a:p>
          <a:p>
            <a:pPr marL="741553" marR="0" lvl="1" indent="-284353" algn="l" rtl="0">
              <a:lnSpc>
                <a:spcPct val="100000"/>
              </a:lnSpc>
              <a:spcBef>
                <a:spcPts val="600"/>
              </a:spcBef>
              <a:spcAft>
                <a:spcPts val="0"/>
              </a:spcAft>
              <a:buClr>
                <a:srgbClr val="007FA3"/>
              </a:buClr>
              <a:buSzPts val="2400"/>
              <a:buFont typeface="Arial"/>
              <a:buChar char="–"/>
            </a:pPr>
            <a:r>
              <a:rPr lang="en-US" sz="2200" b="0" u="none" strike="noStrike" cap="none">
                <a:solidFill>
                  <a:srgbClr val="000000"/>
                </a:solidFill>
                <a:latin typeface="Arial"/>
                <a:ea typeface="Arial"/>
                <a:cs typeface="Arial"/>
                <a:sym typeface="Arial"/>
              </a:rPr>
              <a:t>a 100% stacked column chart compares the percentage that each value contributes to a total.</a:t>
            </a:r>
            <a:endParaRPr sz="2200">
              <a:latin typeface="Arial"/>
              <a:ea typeface="Arial"/>
              <a:cs typeface="Arial"/>
              <a:sym typeface="Arial"/>
            </a:endParaRPr>
          </a:p>
          <a:p>
            <a:pPr marL="255650" marR="0" lvl="0" indent="-255650" algn="l" rtl="0">
              <a:lnSpc>
                <a:spcPct val="100000"/>
              </a:lnSpc>
              <a:spcBef>
                <a:spcPts val="1500"/>
              </a:spcBef>
              <a:spcAft>
                <a:spcPts val="0"/>
              </a:spcAft>
              <a:buClr>
                <a:srgbClr val="007FA3"/>
              </a:buClr>
              <a:buSzPts val="2200"/>
              <a:buFont typeface="Arial"/>
              <a:buChar char="•"/>
            </a:pPr>
            <a:r>
              <a:rPr lang="en-US" sz="2200" b="0" i="0" u="none" strike="noStrike" cap="none">
                <a:solidFill>
                  <a:srgbClr val="000000"/>
                </a:solidFill>
                <a:latin typeface="Arial"/>
                <a:ea typeface="Arial"/>
                <a:cs typeface="Arial"/>
                <a:sym typeface="Arial"/>
              </a:rPr>
              <a:t>Column and bar charts are useful for comparing categorical or ordinal data, for illustrating differences between sets of values, and for showing proportions or percentages of a whole.</a:t>
            </a:r>
            <a:endParaRPr sz="22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lvl="0" indent="0" algn="l" rtl="0">
              <a:lnSpc>
                <a:spcPct val="100000"/>
              </a:lnSpc>
              <a:spcBef>
                <a:spcPts val="0"/>
              </a:spcBef>
              <a:spcAft>
                <a:spcPts val="0"/>
              </a:spcAft>
              <a:buSzPts val="3600"/>
              <a:buNone/>
            </a:pPr>
            <a:r>
              <a:rPr lang="en-US" sz="3600" b="1" i="0" u="none" strike="noStrike" cap="none">
                <a:solidFill>
                  <a:srgbClr val="007FA3"/>
                </a:solidFill>
                <a:latin typeface="Arial"/>
                <a:ea typeface="Arial"/>
                <a:cs typeface="Arial"/>
                <a:sym typeface="Arial"/>
              </a:rPr>
              <a:t>Example 3.2: Creating a Column Chart </a:t>
            </a:r>
            <a:r>
              <a:rPr lang="en-US" sz="2000" b="0">
                <a:latin typeface="Arial"/>
                <a:ea typeface="Arial"/>
                <a:cs typeface="Arial"/>
                <a:sym typeface="Arial"/>
              </a:rPr>
              <a:t>(1 of 2)</a:t>
            </a:r>
            <a:endParaRPr sz="2000" b="0" i="0" u="none" strike="noStrike" cap="none">
              <a:solidFill>
                <a:srgbClr val="007FA3"/>
              </a:solidFill>
              <a:latin typeface="Arial"/>
              <a:ea typeface="Arial"/>
              <a:cs typeface="Arial"/>
              <a:sym typeface="Arial"/>
            </a:endParaRPr>
          </a:p>
        </p:txBody>
      </p:sp>
      <p:sp>
        <p:nvSpPr>
          <p:cNvPr id="200" name="Google Shape;200;p23"/>
          <p:cNvSpPr txBox="1">
            <a:spLocks noGrp="1"/>
          </p:cNvSpPr>
          <p:nvPr>
            <p:ph type="body" idx="1"/>
          </p:nvPr>
        </p:nvSpPr>
        <p:spPr>
          <a:xfrm>
            <a:off x="457200" y="1600201"/>
            <a:ext cx="2590800" cy="38099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7FA3"/>
              </a:buClr>
              <a:buSzPts val="2400"/>
              <a:buFont typeface="Arial"/>
              <a:buNone/>
            </a:pPr>
            <a:r>
              <a:rPr lang="en-US" sz="2400" b="0" i="0" u="none" strike="noStrike" cap="none">
                <a:solidFill>
                  <a:schemeClr val="dk1"/>
                </a:solidFill>
                <a:latin typeface="Arial"/>
                <a:ea typeface="Arial"/>
                <a:cs typeface="Arial"/>
                <a:sym typeface="Arial"/>
              </a:rPr>
              <a:t>Highlight the range</a:t>
            </a:r>
            <a:endParaRPr>
              <a:latin typeface="Arial"/>
              <a:ea typeface="Arial"/>
              <a:cs typeface="Arial"/>
              <a:sym typeface="Arial"/>
            </a:endParaRPr>
          </a:p>
        </p:txBody>
      </p:sp>
      <p:pic>
        <p:nvPicPr>
          <p:cNvPr id="201" name="Google Shape;201;p23" descr="C 3 colon K 6."/>
          <p:cNvPicPr preferRelativeResize="0"/>
          <p:nvPr/>
        </p:nvPicPr>
        <p:blipFill rotWithShape="1">
          <a:blip r:embed="rId3">
            <a:alphaModFix/>
          </a:blip>
          <a:srcRect/>
          <a:stretch/>
        </p:blipFill>
        <p:spPr>
          <a:xfrm>
            <a:off x="3111502" y="1651000"/>
            <a:ext cx="952500" cy="330200"/>
          </a:xfrm>
          <a:prstGeom prst="rect">
            <a:avLst/>
          </a:prstGeom>
          <a:noFill/>
          <a:ln>
            <a:noFill/>
          </a:ln>
        </p:spPr>
      </p:pic>
      <p:sp>
        <p:nvSpPr>
          <p:cNvPr id="202" name="Google Shape;202;p23"/>
          <p:cNvSpPr txBox="1">
            <a:spLocks noGrp="1"/>
          </p:cNvSpPr>
          <p:nvPr>
            <p:ph type="body" idx="2"/>
          </p:nvPr>
        </p:nvSpPr>
        <p:spPr>
          <a:xfrm>
            <a:off x="4127504" y="1593575"/>
            <a:ext cx="4419600" cy="39858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7FA3"/>
              </a:buClr>
              <a:buSzPts val="2400"/>
              <a:buFont typeface="Arial"/>
              <a:buNone/>
            </a:pPr>
            <a:r>
              <a:rPr lang="en-US" sz="2400" b="0" i="0" u="none" strike="noStrike" cap="none">
                <a:solidFill>
                  <a:schemeClr val="dk1"/>
                </a:solidFill>
                <a:latin typeface="Arial"/>
                <a:ea typeface="Arial"/>
                <a:cs typeface="Arial"/>
                <a:sym typeface="Arial"/>
              </a:rPr>
              <a:t>which includes the headings and</a:t>
            </a:r>
            <a:endParaRPr>
              <a:latin typeface="Arial"/>
              <a:ea typeface="Arial"/>
              <a:cs typeface="Arial"/>
              <a:sym typeface="Arial"/>
            </a:endParaRPr>
          </a:p>
        </p:txBody>
      </p:sp>
      <p:sp>
        <p:nvSpPr>
          <p:cNvPr id="203" name="Google Shape;203;p23"/>
          <p:cNvSpPr txBox="1">
            <a:spLocks noGrp="1"/>
          </p:cNvSpPr>
          <p:nvPr>
            <p:ph type="body" idx="3"/>
          </p:nvPr>
        </p:nvSpPr>
        <p:spPr>
          <a:xfrm>
            <a:off x="457200" y="1981200"/>
            <a:ext cx="8229600" cy="121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7FA3"/>
              </a:buClr>
              <a:buSzPts val="2400"/>
              <a:buFont typeface="Arial"/>
              <a:buNone/>
            </a:pPr>
            <a:r>
              <a:rPr lang="en-US" sz="2400" b="0" u="none" strike="noStrike" cap="none">
                <a:solidFill>
                  <a:schemeClr val="dk1"/>
                </a:solidFill>
                <a:latin typeface="Arial"/>
                <a:ea typeface="Arial"/>
                <a:cs typeface="Arial"/>
                <a:sym typeface="Arial"/>
              </a:rPr>
              <a:t>data for each category. Click on the Column Chart button and then on the first chart type in the list (a clustered column chart).</a:t>
            </a:r>
            <a:endParaRPr sz="2400" b="0" u="none" strike="noStrike" cap="none">
              <a:solidFill>
                <a:schemeClr val="dk1"/>
              </a:solidFill>
              <a:latin typeface="Arial"/>
              <a:ea typeface="Arial"/>
              <a:cs typeface="Arial"/>
              <a:sym typeface="Arial"/>
            </a:endParaRPr>
          </a:p>
        </p:txBody>
      </p:sp>
      <p:pic>
        <p:nvPicPr>
          <p:cNvPr id="204" name="Google Shape;204;p23" descr="An Excel sheet displays a table titled, equal employment opportunity commission report, number employed in State of Alabama, 2006. The table has 11 rows and 11 columns. The columns have the following headings from left to right. Racial or ethnic group and gender, total employment, officials and managers, professionals, technicians, sales workers, office and clerical, craft workers, operatives, laborers, service workers. The row entries are as follows. Row 1. all employees, 62329, 60258, 80733, 39868, 62019, 67014, 61322, 120810, 68752, 71553. Row 2. men, 349353, 41777, 39792, 19848, 23727, 11293, 55853, 84724, 44736, 27603. Row 3. women, 282976, 18481, 40941, 20020, 38292, 55721, 5469, 36086, 24016, 43950. Row 4. blank, blank, blank, blank, blank, blank, blank, blank, blank, blank, blank. Row 5. white, 407545, 51252, 67622, 28830, 41091, 44565, 45742, 67555, 26712, 34176. Row 6. men, 237516, 36536, 34842, 16004, 17756, 7656, 42699, 50537, 17802, 13684. Row 7. women, 170029, 14716, 32780, 12826, 23335, 36909, 3043, 17018, 8910, 20492. Row 8. blank, blank, blank, blank, blank, blank, blank, blank, blank, blank, blank. Row 9. minority, 224784, 9006, 13111, 11038, 20928, 22449, 15580, 53255, 42040, 37377. Row 10. men, 111837, 5241, 4950, 3844, 5971, 3637, 13154, 34187, 26934, 13919. Row 11. women, 112947, 3765, 8161, 7194, 14957, 14957, 2426, 19068, 15106, 23458. Columns 3 to 11 of Rows 1, 2, and 3 are highlighted."/>
          <p:cNvPicPr preferRelativeResize="0"/>
          <p:nvPr/>
        </p:nvPicPr>
        <p:blipFill rotWithShape="1">
          <a:blip r:embed="rId4">
            <a:alphaModFix/>
          </a:blip>
          <a:srcRect/>
          <a:stretch/>
        </p:blipFill>
        <p:spPr>
          <a:xfrm>
            <a:off x="635337" y="3326182"/>
            <a:ext cx="7498730" cy="28154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lvl="0" indent="0" algn="l" rtl="0">
              <a:lnSpc>
                <a:spcPct val="100000"/>
              </a:lnSpc>
              <a:spcBef>
                <a:spcPts val="0"/>
              </a:spcBef>
              <a:spcAft>
                <a:spcPts val="0"/>
              </a:spcAft>
              <a:buSzPts val="3600"/>
              <a:buNone/>
            </a:pPr>
            <a:r>
              <a:rPr lang="en-US">
                <a:latin typeface="Arial"/>
                <a:ea typeface="Arial"/>
                <a:cs typeface="Arial"/>
                <a:sym typeface="Arial"/>
              </a:rPr>
              <a:t>Example 3.2: Creating a Column Chart </a:t>
            </a:r>
            <a:r>
              <a:rPr lang="en-US" sz="2000" b="0">
                <a:latin typeface="Arial"/>
                <a:ea typeface="Arial"/>
                <a:cs typeface="Arial"/>
                <a:sym typeface="Arial"/>
              </a:rPr>
              <a:t>(2 of 2)</a:t>
            </a:r>
            <a:endParaRPr sz="2000" b="0" i="0" u="none" strike="noStrike" cap="none">
              <a:solidFill>
                <a:srgbClr val="007FA3"/>
              </a:solidFill>
              <a:latin typeface="Arial"/>
              <a:ea typeface="Arial"/>
              <a:cs typeface="Arial"/>
              <a:sym typeface="Arial"/>
            </a:endParaRPr>
          </a:p>
        </p:txBody>
      </p:sp>
      <p:sp>
        <p:nvSpPr>
          <p:cNvPr id="210" name="Google Shape;210;p24"/>
          <p:cNvSpPr txBox="1">
            <a:spLocks noGrp="1"/>
          </p:cNvSpPr>
          <p:nvPr>
            <p:ph type="body" idx="1"/>
          </p:nvPr>
        </p:nvSpPr>
        <p:spPr>
          <a:xfrm>
            <a:off x="457200" y="1600200"/>
            <a:ext cx="8229600" cy="1752600"/>
          </a:xfrm>
          <a:prstGeom prst="rect">
            <a:avLst/>
          </a:prstGeom>
          <a:noFill/>
          <a:ln>
            <a:noFill/>
          </a:ln>
        </p:spPr>
        <p:txBody>
          <a:bodyPr spcFirstLastPara="1" wrap="square" lIns="0" tIns="0" rIns="0" bIns="0" anchor="t" anchorCtr="0">
            <a:noAutofit/>
          </a:bodyPr>
          <a:lstStyle/>
          <a:p>
            <a:pPr marL="256032" marR="0" lvl="0" indent="-256032" algn="l" rtl="0">
              <a:lnSpc>
                <a:spcPct val="100000"/>
              </a:lnSpc>
              <a:spcBef>
                <a:spcPts val="1500"/>
              </a:spcBef>
              <a:spcAft>
                <a:spcPts val="0"/>
              </a:spcAft>
              <a:buClr>
                <a:srgbClr val="007FA3"/>
              </a:buClr>
              <a:buSzPts val="1600"/>
              <a:buFont typeface="Arial"/>
              <a:buChar char="•"/>
            </a:pPr>
            <a:r>
              <a:rPr lang="en-US" b="0" i="0" u="none" strike="noStrike" cap="none">
                <a:solidFill>
                  <a:schemeClr val="dk1"/>
                </a:solidFill>
                <a:latin typeface="Arial"/>
                <a:ea typeface="Arial"/>
                <a:cs typeface="Arial"/>
                <a:sym typeface="Arial"/>
              </a:rPr>
              <a:t>To add a title, click on the first icon in the Chart Layouts group. Click on “Chart Title” in the chart and change it to “E</a:t>
            </a:r>
            <a:r>
              <a:rPr lang="en-US" sz="100" b="0" i="0" u="none" strike="noStrike" cap="none">
                <a:solidFill>
                  <a:schemeClr val="dk1"/>
                </a:solidFill>
                <a:latin typeface="Arial"/>
                <a:ea typeface="Arial"/>
                <a:cs typeface="Arial"/>
                <a:sym typeface="Arial"/>
              </a:rPr>
              <a:t> </a:t>
            </a:r>
            <a:r>
              <a:rPr lang="en-US" b="0" i="0" u="none" strike="noStrike" cap="none">
                <a:solidFill>
                  <a:schemeClr val="dk1"/>
                </a:solidFill>
                <a:latin typeface="Arial"/>
                <a:ea typeface="Arial"/>
                <a:cs typeface="Arial"/>
                <a:sym typeface="Arial"/>
              </a:rPr>
              <a:t>E</a:t>
            </a:r>
            <a:r>
              <a:rPr lang="en-US" sz="100" b="0" i="0" u="none" strike="noStrike" cap="none">
                <a:solidFill>
                  <a:schemeClr val="dk1"/>
                </a:solidFill>
                <a:latin typeface="Arial"/>
                <a:ea typeface="Arial"/>
                <a:cs typeface="Arial"/>
                <a:sym typeface="Arial"/>
              </a:rPr>
              <a:t> </a:t>
            </a:r>
            <a:r>
              <a:rPr lang="en-US" b="0" i="0" u="none" strike="noStrike" cap="none">
                <a:solidFill>
                  <a:schemeClr val="dk1"/>
                </a:solidFill>
                <a:latin typeface="Arial"/>
                <a:ea typeface="Arial"/>
                <a:cs typeface="Arial"/>
                <a:sym typeface="Arial"/>
              </a:rPr>
              <a:t>O Employment Report-Alabama.” The names of the data series can be changed by clicking on the Select Data button in the Data group of the Design tab. In the Select Data Source dialog (see below), click on “Series1” and then the Edit button. Enter the name of the data series, in this case “All Employees.” Change the names of the other data series to “Men” and “Women” in a similar fashion.</a:t>
            </a:r>
            <a:endParaRPr b="0" i="0" u="none" strike="noStrike" cap="none">
              <a:solidFill>
                <a:schemeClr val="dk1"/>
              </a:solidFill>
              <a:latin typeface="Arial"/>
              <a:ea typeface="Arial"/>
              <a:cs typeface="Arial"/>
              <a:sym typeface="Arial"/>
            </a:endParaRPr>
          </a:p>
        </p:txBody>
      </p:sp>
      <p:pic>
        <p:nvPicPr>
          <p:cNvPr id="211" name="Google Shape;211;p24" descr="A screenshot of select data source window. The input value in chart data range is,= single quotation e e o Alabama single quotation exclamation mark $ a $ 3 colon $ k $ 6, without any spaces. Below is a button, switch row or column with an arrow extending from each end one to each box in a set of 2 option boxes. The box on the left titled, legend entries, series has 3 options, all employees, men and women, with all 3 selected. The box on the right titled, horizontal, category, axis labels, has five values, officials or managers, professionals, technicians, sales workers, and office and clerical workers all selected. A hidden and empty cells button is at the bottom of the window."/>
          <p:cNvPicPr preferRelativeResize="0"/>
          <p:nvPr/>
        </p:nvPicPr>
        <p:blipFill rotWithShape="1">
          <a:blip r:embed="rId3">
            <a:alphaModFix/>
          </a:blip>
          <a:srcRect/>
          <a:stretch/>
        </p:blipFill>
        <p:spPr>
          <a:xfrm>
            <a:off x="457200" y="3640348"/>
            <a:ext cx="4298053" cy="2292295"/>
          </a:xfrm>
          <a:prstGeom prst="rect">
            <a:avLst/>
          </a:prstGeom>
          <a:noFill/>
          <a:ln>
            <a:noFill/>
          </a:ln>
        </p:spPr>
      </p:pic>
      <p:pic>
        <p:nvPicPr>
          <p:cNvPr id="212" name="Google Shape;212;p24" descr="A bar graph titled, Alabama employment, plots total employment versus category. The vertical axis ranges from 0 to 140,000 in increments of 20,000. The horizontal axis has the following categories. Officials and managers, professionals, technicians, sales workers, office and clerical, craft workers, operatives, laborers, and service workers. The data given in the previous table is represented in the bar graph."/>
          <p:cNvPicPr preferRelativeResize="0"/>
          <p:nvPr/>
        </p:nvPicPr>
        <p:blipFill rotWithShape="1">
          <a:blip r:embed="rId4">
            <a:alphaModFix/>
          </a:blip>
          <a:srcRect/>
          <a:stretch/>
        </p:blipFill>
        <p:spPr>
          <a:xfrm>
            <a:off x="5056595" y="3630926"/>
            <a:ext cx="3630205" cy="23111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5"/>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a:solidFill>
                  <a:srgbClr val="007FA3"/>
                </a:solidFill>
                <a:latin typeface="Arial"/>
                <a:ea typeface="Arial"/>
                <a:cs typeface="Arial"/>
                <a:sym typeface="Arial"/>
              </a:rPr>
              <a:t>Line Charts</a:t>
            </a:r>
            <a:endParaRPr sz="3600" b="1" i="0" u="none" strike="noStrike" cap="none">
              <a:solidFill>
                <a:srgbClr val="007FA3"/>
              </a:solidFill>
              <a:latin typeface="Arial"/>
              <a:ea typeface="Arial"/>
              <a:cs typeface="Arial"/>
              <a:sym typeface="Arial"/>
            </a:endParaRPr>
          </a:p>
        </p:txBody>
      </p:sp>
      <p:sp>
        <p:nvSpPr>
          <p:cNvPr id="218" name="Google Shape;218;p25"/>
          <p:cNvSpPr txBox="1">
            <a:spLocks noGrp="1"/>
          </p:cNvSpPr>
          <p:nvPr>
            <p:ph type="body" idx="1"/>
          </p:nvPr>
        </p:nvSpPr>
        <p:spPr>
          <a:xfrm>
            <a:off x="457200" y="1617617"/>
            <a:ext cx="8229600" cy="2859133"/>
          </a:xfrm>
          <a:prstGeom prst="rect">
            <a:avLst/>
          </a:prstGeom>
          <a:noFill/>
          <a:ln>
            <a:noFill/>
          </a:ln>
        </p:spPr>
        <p:txBody>
          <a:bodyPr spcFirstLastPara="1" wrap="square" lIns="0" tIns="0" rIns="0" bIns="0" anchor="t" anchorCtr="0">
            <a:noAutofit/>
          </a:bodyPr>
          <a:lstStyle/>
          <a:p>
            <a:pPr marL="255650" marR="0" lvl="0" indent="-255650" algn="l" rtl="0">
              <a:lnSpc>
                <a:spcPct val="100000"/>
              </a:lnSpc>
              <a:spcBef>
                <a:spcPts val="1500"/>
              </a:spcBef>
              <a:spcAft>
                <a:spcPts val="0"/>
              </a:spcAft>
              <a:buClr>
                <a:srgbClr val="007FA3"/>
              </a:buClr>
              <a:buSzPts val="2400"/>
              <a:buFont typeface="Arial"/>
              <a:buChar char="•"/>
            </a:pPr>
            <a:r>
              <a:rPr lang="en-US" sz="2400" b="0" i="0" u="none" strike="noStrike" cap="none">
                <a:solidFill>
                  <a:srgbClr val="000000"/>
                </a:solidFill>
                <a:latin typeface="Arial"/>
                <a:ea typeface="Arial"/>
                <a:cs typeface="Arial"/>
                <a:sym typeface="Arial"/>
              </a:rPr>
              <a:t>Line charts provide a useful means for displaying data over time.</a:t>
            </a:r>
            <a:endParaRPr sz="2400">
              <a:latin typeface="Arial"/>
              <a:ea typeface="Arial"/>
              <a:cs typeface="Arial"/>
              <a:sym typeface="Arial"/>
            </a:endParaRPr>
          </a:p>
          <a:p>
            <a:pPr marL="741553" marR="0" lvl="1" indent="-284353" algn="l" rtl="0">
              <a:lnSpc>
                <a:spcPct val="100000"/>
              </a:lnSpc>
              <a:spcBef>
                <a:spcPts val="600"/>
              </a:spcBef>
              <a:spcAft>
                <a:spcPts val="0"/>
              </a:spcAft>
              <a:buClr>
                <a:srgbClr val="007FA3"/>
              </a:buClr>
              <a:buSzPts val="2400"/>
              <a:buFont typeface="Arial"/>
              <a:buChar char="–"/>
            </a:pPr>
            <a:r>
              <a:rPr lang="en-US" sz="2400" b="0" i="0" u="none" strike="noStrike" cap="none">
                <a:solidFill>
                  <a:srgbClr val="000000"/>
                </a:solidFill>
                <a:latin typeface="Arial"/>
                <a:ea typeface="Arial"/>
                <a:cs typeface="Arial"/>
                <a:sym typeface="Arial"/>
              </a:rPr>
              <a:t>You may plot multiple data series in line charts; however, they can be difficult to interpret if the magnitude of the data values differs greatly. In that case, it would be advisable to create separate charts for each data series.</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earson 508">
      <a:dk1>
        <a:srgbClr val="000000"/>
      </a:dk1>
      <a:lt1>
        <a:srgbClr val="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1650</Words>
  <Application>Microsoft Macintosh PowerPoint</Application>
  <PresentationFormat>On-screen Show (4:3)</PresentationFormat>
  <Paragraphs>111</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508 Lecture</vt:lpstr>
      <vt:lpstr>Business Analytics: Methods, Models, and Decisions</vt:lpstr>
      <vt:lpstr>Data Visualization</vt:lpstr>
      <vt:lpstr>Example 3.1: Tabular versus. Visual Data Analysis (1 of 2)</vt:lpstr>
      <vt:lpstr>Example 3.1: Tabular versus. Visual Data Analysis (2 of 2)</vt:lpstr>
      <vt:lpstr>Creating Charts in Microsoft Excel</vt:lpstr>
      <vt:lpstr>Column and Bar Charts</vt:lpstr>
      <vt:lpstr>Example 3.2: Creating a Column Chart (1 of 2)</vt:lpstr>
      <vt:lpstr>Example 3.2: Creating a Column Chart (2 of 2)</vt:lpstr>
      <vt:lpstr>Line Charts</vt:lpstr>
      <vt:lpstr>Example 3.3: A Line Chart for China Export Data</vt:lpstr>
      <vt:lpstr>Pie Charts</vt:lpstr>
      <vt:lpstr>Example 3.4: A Pie Chart for Census Data</vt:lpstr>
      <vt:lpstr>Pie Chart Alternatives</vt:lpstr>
      <vt:lpstr>Area Charts</vt:lpstr>
      <vt:lpstr>Example 3.5: An Area Chart for Energy Consumption</vt:lpstr>
      <vt:lpstr>Scatter Charts</vt:lpstr>
      <vt:lpstr>Example 3.6: A Scatter Chart for Real Estate Data </vt:lpstr>
      <vt:lpstr>Orbit Charts</vt:lpstr>
      <vt:lpstr>Bubble Charts</vt:lpstr>
      <vt:lpstr>Example 3.7: A Bubble Chart for Stock Comparisons</vt:lpstr>
      <vt:lpstr>Combination Charts</vt:lpstr>
      <vt:lpstr>Example 3.8: Creating a Combination Chart and Secondary Axis (1 of 3)</vt:lpstr>
      <vt:lpstr>Example 3.8: Creating a Combination Chart and Secondary Axis (2 of 3)</vt:lpstr>
      <vt:lpstr>Example 3.8: Creating a Combination Chart and Secondary Axis (3 of 3)</vt:lpstr>
      <vt:lpstr>Radar Charts</vt:lpstr>
      <vt:lpstr>Example 3.9: A Radar Chart for Survey Responses</vt:lpstr>
      <vt:lpstr>Stock Charts</vt:lpstr>
      <vt:lpstr>Geographic Data</vt:lpstr>
      <vt:lpstr>Other Excel Data Visualization Tools</vt:lpstr>
      <vt:lpstr>Example 3.10: Data Visualization with Data Bars (1 of 2)</vt:lpstr>
      <vt:lpstr>Example 3.10: Data Visualization with Data Bars (2 of 2)</vt:lpstr>
      <vt:lpstr>Example 3.11: Data Visualization with Color Scales</vt:lpstr>
      <vt:lpstr>Example 3.12: Data Visualization with Customized Icon Sets</vt:lpstr>
      <vt:lpstr>Sparklines</vt:lpstr>
      <vt:lpstr>Example 3.13: Examples of Sparklines</vt:lpstr>
      <vt:lpstr>Dashboards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Methods, Models, and Decisions</dc:title>
  <cp:lastModifiedBy>Tom Atwater</cp:lastModifiedBy>
  <cp:revision>2</cp:revision>
  <dcterms:modified xsi:type="dcterms:W3CDTF">2019-09-24T22:54:11Z</dcterms:modified>
</cp:coreProperties>
</file>