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43"/>
  </p:notesMasterIdLst>
  <p:sldIdLst>
    <p:sldId id="314" r:id="rId2"/>
    <p:sldId id="315" r:id="rId3"/>
    <p:sldId id="258" r:id="rId4"/>
    <p:sldId id="259" r:id="rId5"/>
    <p:sldId id="297" r:id="rId6"/>
    <p:sldId id="304" r:id="rId7"/>
    <p:sldId id="262" r:id="rId8"/>
    <p:sldId id="298" r:id="rId9"/>
    <p:sldId id="263" r:id="rId10"/>
    <p:sldId id="264" r:id="rId11"/>
    <p:sldId id="299" r:id="rId12"/>
    <p:sldId id="300" r:id="rId13"/>
    <p:sldId id="267" r:id="rId14"/>
    <p:sldId id="268" r:id="rId15"/>
    <p:sldId id="269" r:id="rId16"/>
    <p:sldId id="301" r:id="rId17"/>
    <p:sldId id="271" r:id="rId18"/>
    <p:sldId id="302" r:id="rId19"/>
    <p:sldId id="273" r:id="rId20"/>
    <p:sldId id="274" r:id="rId21"/>
    <p:sldId id="303" r:id="rId22"/>
    <p:sldId id="312" r:id="rId23"/>
    <p:sldId id="277" r:id="rId24"/>
    <p:sldId id="278" r:id="rId25"/>
    <p:sldId id="305" r:id="rId26"/>
    <p:sldId id="280" r:id="rId27"/>
    <p:sldId id="281" r:id="rId28"/>
    <p:sldId id="282" r:id="rId29"/>
    <p:sldId id="283" r:id="rId30"/>
    <p:sldId id="284" r:id="rId31"/>
    <p:sldId id="306" r:id="rId32"/>
    <p:sldId id="307" r:id="rId33"/>
    <p:sldId id="293" r:id="rId34"/>
    <p:sldId id="308" r:id="rId35"/>
    <p:sldId id="309" r:id="rId36"/>
    <p:sldId id="296" r:id="rId37"/>
    <p:sldId id="287" r:id="rId38"/>
    <p:sldId id="288" r:id="rId39"/>
    <p:sldId id="310" r:id="rId40"/>
    <p:sldId id="311" r:id="rId41"/>
    <p:sldId id="291"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ala Trim" initials="PT"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5E4B5F-E335-4FF0-A0C4-D30E0C90A2BD}">
  <a:tblStyle styleId="{F35E4B5F-E335-4FF0-A0C4-D30E0C90A2BD}"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86" autoAdjust="0"/>
    <p:restoredTop sz="94651" autoAdjust="0"/>
  </p:normalViewPr>
  <p:slideViewPr>
    <p:cSldViewPr snapToGrid="0">
      <p:cViewPr varScale="1">
        <p:scale>
          <a:sx n="105" d="100"/>
          <a:sy n="105" d="100"/>
        </p:scale>
        <p:origin x="864" y="114"/>
      </p:cViewPr>
      <p:guideLst>
        <p:guide orient="horz" pos="1008"/>
        <p:guide pos="28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12" Type="http://schemas.openxmlformats.org/officeDocument/2006/relationships/image" Target="../media/image45.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11" Type="http://schemas.openxmlformats.org/officeDocument/2006/relationships/image" Target="../media/image44.wmf"/><Relationship Id="rId5" Type="http://schemas.openxmlformats.org/officeDocument/2006/relationships/image" Target="../media/image3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98075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If this PowerPoint presentation contains mathematical equations, you may need to check that your computer has the following installed:</a:t>
            </a:r>
            <a:endParaRPr dirty="0"/>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1) MathType Plugin</a:t>
            </a:r>
            <a:endParaRPr dirty="0"/>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2) Math Player (free versions available)</a:t>
            </a:r>
            <a:endParaRPr dirty="0"/>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3) NVDA Reader (free versions available)</a:t>
            </a:r>
            <a:endParaRPr sz="1200" b="0" i="0" u="none" strike="noStrike" cap="none" dirty="0">
              <a:solidFill>
                <a:schemeClr val="dk1"/>
              </a:solidFill>
              <a:latin typeface="Arial"/>
              <a:ea typeface="Arial"/>
              <a:cs typeface="Arial"/>
              <a:sym typeface="Arial"/>
            </a:endParaRPr>
          </a:p>
        </p:txBody>
      </p:sp>
      <p:sp>
        <p:nvSpPr>
          <p:cNvPr id="210" name="Google Shape;21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69114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3" name="Google Shape;31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464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2" name="Google Shape;32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13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1" name="Google Shape;33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83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3" name="Google Shape;35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845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6" name="Google Shape;36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670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5" name="Google Shape;41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3549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3" name="Google Shape;42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315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9" name="Google Shape;43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24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46" name="Google Shape;44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949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4" name="Google Shape;46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7452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63776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74" name="Google Shape;47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660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1" name="Google Shape;49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873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8" name="Google Shape;52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410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38" name="Google Shape;53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5349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2" name="Google Shape;57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5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9" name="Google Shape;2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1088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226" name="Google Shape;22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a:t>
            </a:fld>
            <a:endParaRPr sz="1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17531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9" name="Google Shape;24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555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5" name="Google Shape;25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737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1" name="Google Shape;2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8484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9" name="Google Shape;28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2660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5" name="Google Shape;30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4163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rgbClr val="007FA3"/>
              </a:buClr>
              <a:buSzPts val="2000"/>
              <a:buFont typeface="Arial"/>
              <a:buNone/>
              <a:defRPr sz="2000" b="0" i="0" u="none" strike="noStrike" cap="none">
                <a:solidFill>
                  <a:srgbClr val="007FA3"/>
                </a:solidFill>
                <a:latin typeface="Arial"/>
                <a:ea typeface="Arial"/>
                <a:cs typeface="Arial"/>
                <a:sym typeface="Arial"/>
              </a:defRPr>
            </a:lvl1pPr>
            <a:lvl2pPr marL="914400" marR="0" lvl="1"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spcBef>
                <a:spcPts val="0"/>
              </a:spcBef>
              <a:spcAft>
                <a:spcPts val="0"/>
              </a:spcAft>
              <a:buClr>
                <a:srgbClr val="007FA3"/>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4pPr>
            <a:lvl5pPr marL="2286000" marR="0" lvl="4"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6pPr>
            <a:lvl7pPr marL="3200400" marR="0" lvl="6"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7pPr>
            <a:lvl8pPr marL="3657600" marR="0" lvl="7"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8pPr>
            <a:lvl9pPr marL="4114800" marR="0" lvl="8"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9pPr>
          </a:lstStyle>
          <a:p>
            <a:endParaRPr/>
          </a:p>
        </p:txBody>
      </p:sp>
      <p:sp>
        <p:nvSpPr>
          <p:cNvPr id="21" name="Google Shape;21;p2"/>
          <p:cNvSpPr txBox="1">
            <a:spLocks noGrp="1"/>
          </p:cNvSpPr>
          <p:nvPr>
            <p:ph type="body" idx="2"/>
          </p:nvPr>
        </p:nvSpPr>
        <p:spPr>
          <a:xfrm>
            <a:off x="5029200" y="1600201"/>
            <a:ext cx="3657600" cy="1600199"/>
          </a:xfrm>
          <a:prstGeom prst="rect">
            <a:avLst/>
          </a:prstGeom>
          <a:noFill/>
          <a:ln>
            <a:noFill/>
          </a:ln>
        </p:spPr>
        <p:txBody>
          <a:bodyPr spcFirstLastPara="1" wrap="square" lIns="0" tIns="0" rIns="0" bIns="0" anchor="b" anchorCtr="0"/>
          <a:lstStyle>
            <a:lvl1pPr marL="457200" marR="0" lvl="0" indent="-228600" algn="l" rtl="0">
              <a:spcBef>
                <a:spcPts val="0"/>
              </a:spcBef>
              <a:spcAft>
                <a:spcPts val="0"/>
              </a:spcAft>
              <a:buClr>
                <a:srgbClr val="007FA3"/>
              </a:buClr>
              <a:buSzPts val="3000"/>
              <a:buFont typeface="Arial"/>
              <a:buNone/>
              <a:defRPr sz="30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rgbClr val="007FA3"/>
              </a:buClr>
              <a:buSzPts val="4400"/>
              <a:buFont typeface="Noto Sans Symbols"/>
              <a:buNone/>
              <a:defRPr sz="44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9pPr>
          </a:lstStyle>
          <a:p>
            <a:endParaRPr/>
          </a:p>
        </p:txBody>
      </p:sp>
      <p:sp>
        <p:nvSpPr>
          <p:cNvPr id="22" name="Google Shape;22;p2"/>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rgbClr val="007FA3"/>
              </a:buClr>
              <a:buSzPts val="2200"/>
              <a:buFont typeface="Arial"/>
              <a:buNone/>
              <a:defRPr sz="2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rgbClr val="007FA3"/>
              </a:buClr>
              <a:buSzPts val="2800"/>
              <a:buFont typeface="Noto Sans Symbols"/>
              <a:buNone/>
              <a:defRPr sz="28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3" name="Google Shape;23;p2"/>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4" name="Google Shape;24;p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5" name="Google Shape;25;p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6" name="Google Shape;26;p2"/>
          <p:cNvSpPr txBox="1">
            <a:spLocks noGrp="1"/>
          </p:cNvSpPr>
          <p:nvPr>
            <p:ph type="body" idx="4"/>
          </p:nvPr>
        </p:nvSpPr>
        <p:spPr>
          <a:xfrm>
            <a:off x="1219200" y="6529254"/>
            <a:ext cx="5867400" cy="187537"/>
          </a:xfrm>
          <a:prstGeom prst="rect">
            <a:avLst/>
          </a:prstGeom>
          <a:noFill/>
          <a:ln>
            <a:noFill/>
          </a:ln>
        </p:spPr>
        <p:txBody>
          <a:bodyPr spcFirstLastPara="1" wrap="square" lIns="0" tIns="0" rIns="0" bIns="0" anchor="t" anchorCtr="0"/>
          <a:lstStyle>
            <a:lvl1pPr marL="457200" marR="0" lvl="0" indent="-228600" algn="r" rtl="0">
              <a:spcBef>
                <a:spcPts val="1500"/>
              </a:spcBef>
              <a:spcAft>
                <a:spcPts val="0"/>
              </a:spcAft>
              <a:buClr>
                <a:srgbClr val="007FA3"/>
              </a:buClr>
              <a:buSzPts val="800"/>
              <a:buFont typeface="Arial"/>
              <a:buNone/>
              <a:defRPr sz="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pic>
        <p:nvPicPr>
          <p:cNvPr id="28" name="Google Shape;28;p2"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12" name="Google Shape;17;p1"/>
          <p:cNvSpPr txBox="1"/>
          <p:nvPr userDrawn="1"/>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Slide - </a:t>
            </a:r>
            <a:fld id="{00000000-1234-1234-1234-123412341234}" type="slidenum">
              <a:rPr lang="en-US" sz="1000" b="0" i="0" u="none" strike="noStrike" cap="none">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09"/>
        <p:cNvGrpSpPr/>
        <p:nvPr/>
      </p:nvGrpSpPr>
      <p:grpSpPr>
        <a:xfrm>
          <a:off x="0" y="0"/>
          <a:ext cx="0" cy="0"/>
          <a:chOff x="0" y="0"/>
          <a:chExt cx="0" cy="0"/>
        </a:xfrm>
      </p:grpSpPr>
      <p:sp>
        <p:nvSpPr>
          <p:cNvPr id="110" name="Google Shape;110;p1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1" name="Google Shape;111;p11"/>
          <p:cNvSpPr txBox="1">
            <a:spLocks noGrp="1"/>
          </p:cNvSpPr>
          <p:nvPr>
            <p:ph type="body" idx="1"/>
          </p:nvPr>
        </p:nvSpPr>
        <p:spPr>
          <a:xfrm>
            <a:off x="457200" y="1600201"/>
            <a:ext cx="8229600" cy="1219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2" name="Google Shape;112;p1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13" name="Google Shape;113;p1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14" name="Google Shape;114;p1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15" name="Google Shape;115;p11"/>
          <p:cNvSpPr txBox="1">
            <a:spLocks noGrp="1"/>
          </p:cNvSpPr>
          <p:nvPr>
            <p:ph type="body" idx="2"/>
          </p:nvPr>
        </p:nvSpPr>
        <p:spPr>
          <a:xfrm>
            <a:off x="457200" y="3106611"/>
            <a:ext cx="8229600" cy="1219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6" name="Google Shape;116;p11"/>
          <p:cNvSpPr txBox="1">
            <a:spLocks noGrp="1"/>
          </p:cNvSpPr>
          <p:nvPr>
            <p:ph type="body" idx="3"/>
          </p:nvPr>
        </p:nvSpPr>
        <p:spPr>
          <a:xfrm>
            <a:off x="457200" y="4800600"/>
            <a:ext cx="8229600" cy="1219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7"/>
        <p:cNvGrpSpPr/>
        <p:nvPr/>
      </p:nvGrpSpPr>
      <p:grpSpPr>
        <a:xfrm>
          <a:off x="0" y="0"/>
          <a:ext cx="0" cy="0"/>
          <a:chOff x="0" y="0"/>
          <a:chExt cx="0" cy="0"/>
        </a:xfrm>
      </p:grpSpPr>
      <p:sp>
        <p:nvSpPr>
          <p:cNvPr id="118" name="Google Shape;118;p12"/>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19" name="Google Shape;119;p12"/>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0" name="Google Shape;120;p12"/>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lstStyle>
            <a:lvl1pPr marR="0" lvl="0" algn="l" rtl="0">
              <a:spcBef>
                <a:spcPts val="0"/>
              </a:spcBef>
              <a:spcAft>
                <a:spcPts val="0"/>
              </a:spcAft>
              <a:buClr>
                <a:srgbClr val="007FA3"/>
              </a:buClr>
              <a:buSzPts val="1800"/>
              <a:buFont typeface="Arial"/>
              <a:buNone/>
              <a:defRPr sz="1800" b="0" i="0" u="none" strike="noStrike" cap="none">
                <a:solidFill>
                  <a:schemeClr val="dk1"/>
                </a:solidFill>
                <a:latin typeface="Arial"/>
                <a:ea typeface="Arial"/>
                <a:cs typeface="Arial"/>
                <a:sym typeface="Arial"/>
              </a:defRPr>
            </a:lvl1pPr>
            <a:lvl2pPr marR="0" lvl="1" algn="ctr" rtl="0">
              <a:spcBef>
                <a:spcPts val="6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600"/>
              </a:spcBef>
              <a:spcAft>
                <a:spcPts val="0"/>
              </a:spcAft>
              <a:buClr>
                <a:srgbClr val="007FA3"/>
              </a:buClr>
              <a:buSzPts val="2800"/>
              <a:buFont typeface="Noto Sans Symbols"/>
              <a:buNone/>
              <a:defRPr sz="2800" b="0" i="0" u="none" strike="noStrike" cap="none">
                <a:solidFill>
                  <a:srgbClr val="888888"/>
                </a:solidFill>
                <a:latin typeface="Arial"/>
                <a:ea typeface="Arial"/>
                <a:cs typeface="Arial"/>
                <a:sym typeface="Arial"/>
              </a:defRPr>
            </a:lvl3pPr>
            <a:lvl4pPr marR="0" lvl="3" algn="ctr" rtl="0">
              <a:spcBef>
                <a:spcPts val="6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4pPr>
            <a:lvl5pPr marR="0" lvl="4" algn="ctr" rtl="0">
              <a:spcBef>
                <a:spcPts val="6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5pPr>
            <a:lvl6pPr marR="0" lvl="5" algn="ctr" rtl="0">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6pPr>
            <a:lvl7pPr marR="0" lvl="6" algn="ctr" rtl="0">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7pPr>
            <a:lvl8pPr marR="0" lvl="7" algn="ctr" rtl="0">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8pPr>
            <a:lvl9pPr marR="0" lvl="8" algn="ctr" rtl="0">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9pPr>
          </a:lstStyle>
          <a:p>
            <a:endParaRPr/>
          </a:p>
        </p:txBody>
      </p:sp>
      <p:sp>
        <p:nvSpPr>
          <p:cNvPr id="121" name="Google Shape;121;p12"/>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22" name="Google Shape;122;p1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23" name="Google Shape;123;p1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pic>
        <p:nvPicPr>
          <p:cNvPr id="124" name="Google Shape;124;p12"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125" name="Google Shape;125;p12"/>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Slide - </a:t>
            </a:r>
            <a:fld id="{00000000-1234-1234-1234-123412341234}" type="slidenum">
              <a:rPr lang="en-US" sz="1000">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sp>
        <p:nvSpPr>
          <p:cNvPr id="11" name="Google Shape;16;p1"/>
          <p:cNvSpPr txBox="1"/>
          <p:nvPr userDrawn="1"/>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a:t>
            </a:r>
            <a:r>
              <a:rPr lang="en-US" sz="1200" b="0" i="0" u="none" strike="noStrike" cap="none" dirty="0" smtClean="0">
                <a:solidFill>
                  <a:schemeClr val="dk1"/>
                </a:solidFill>
                <a:latin typeface="Verdana"/>
                <a:ea typeface="Verdana"/>
                <a:cs typeface="Verdana"/>
                <a:sym typeface="Verdana"/>
              </a:rPr>
              <a:t>2020, 2016</a:t>
            </a:r>
            <a:r>
              <a:rPr lang="en-US" sz="1200" b="0" i="0" u="none" strike="noStrike" cap="none" dirty="0">
                <a:solidFill>
                  <a:schemeClr val="dk1"/>
                </a:solidFill>
                <a:latin typeface="Verdana"/>
                <a:ea typeface="Verdana"/>
                <a:cs typeface="Verdana"/>
                <a:sym typeface="Verdana"/>
              </a:rPr>
              <a:t>, 2013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Learning Objectives and Content">
  <p:cSld name="Title + Learning Objectives and Content">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9" name="Google Shape;129;p13"/>
          <p:cNvSpPr txBox="1">
            <a:spLocks noGrp="1"/>
          </p:cNvSpPr>
          <p:nvPr>
            <p:ph type="body" idx="1"/>
          </p:nvPr>
        </p:nvSpPr>
        <p:spPr>
          <a:xfrm>
            <a:off x="457200" y="816430"/>
            <a:ext cx="8229600" cy="40277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rgbClr val="007FA3"/>
              </a:buClr>
              <a:buSzPts val="1600"/>
              <a:buFont typeface="Arial"/>
              <a:buNone/>
              <a:defRPr sz="1600" b="0" i="0" u="none" strike="noStrike" cap="none">
                <a:solidFill>
                  <a:srgbClr val="007FA3"/>
                </a:solidFill>
                <a:latin typeface="Arial"/>
                <a:ea typeface="Arial"/>
                <a:cs typeface="Arial"/>
                <a:sym typeface="Arial"/>
              </a:defRPr>
            </a:lvl1pPr>
            <a:lvl2pPr marL="914400" marR="0" lvl="1"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spcBef>
                <a:spcPts val="0"/>
              </a:spcBef>
              <a:spcAft>
                <a:spcPts val="0"/>
              </a:spcAft>
              <a:buClr>
                <a:srgbClr val="007FA3"/>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4pPr>
            <a:lvl5pPr marL="2286000" marR="0" lvl="4"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6pPr>
            <a:lvl7pPr marL="3200400" marR="0" lvl="6"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7pPr>
            <a:lvl8pPr marL="3657600" marR="0" lvl="7"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8pPr>
            <a:lvl9pPr marL="4114800" marR="0" lvl="8"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9pPr>
          </a:lstStyle>
          <a:p>
            <a:endParaRPr/>
          </a:p>
        </p:txBody>
      </p:sp>
      <p:sp>
        <p:nvSpPr>
          <p:cNvPr id="130" name="Google Shape;130;p13"/>
          <p:cNvSpPr txBox="1">
            <a:spLocks noGrp="1"/>
          </p:cNvSpPr>
          <p:nvPr>
            <p:ph type="body" idx="2"/>
          </p:nvPr>
        </p:nvSpPr>
        <p:spPr>
          <a:xfrm>
            <a:off x="457200" y="1600200"/>
            <a:ext cx="8229600" cy="4525963"/>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31" name="Google Shape;131;p1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2" name="Google Shape;132;p1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3" name="Google Shape;133;p1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6" name="Google Shape;136;p14"/>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lstStyle>
            <a:lvl1pPr marL="457200" marR="0" lvl="0" indent="-273050" algn="l" rtl="0">
              <a:spcBef>
                <a:spcPts val="1500"/>
              </a:spcBef>
              <a:spcAft>
                <a:spcPts val="0"/>
              </a:spcAft>
              <a:buClr>
                <a:srgbClr val="007FA3"/>
              </a:buClr>
              <a:buSzPts val="7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37" name="Google Shape;137;p1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8" name="Google Shape;138;p1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9" name="Google Shape;139;p1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2" name="Google Shape;142;p15"/>
          <p:cNvSpPr txBox="1">
            <a:spLocks noGrp="1"/>
          </p:cNvSpPr>
          <p:nvPr>
            <p:ph type="body" idx="1"/>
          </p:nvPr>
        </p:nvSpPr>
        <p:spPr>
          <a:xfrm>
            <a:off x="457200" y="1600201"/>
            <a:ext cx="8229600" cy="1905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43" name="Google Shape;143;p1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4" name="Google Shape;144;p1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5" name="Google Shape;145;p1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46" name="Google Shape;146;p15"/>
          <p:cNvSpPr txBox="1">
            <a:spLocks noGrp="1"/>
          </p:cNvSpPr>
          <p:nvPr>
            <p:ph type="body" idx="2"/>
          </p:nvPr>
        </p:nvSpPr>
        <p:spPr>
          <a:xfrm>
            <a:off x="457200" y="3657600"/>
            <a:ext cx="8229600" cy="2209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9" name="Google Shape;149;p16"/>
          <p:cNvSpPr txBox="1">
            <a:spLocks noGrp="1"/>
          </p:cNvSpPr>
          <p:nvPr>
            <p:ph type="body" idx="1"/>
          </p:nvPr>
        </p:nvSpPr>
        <p:spPr>
          <a:xfrm>
            <a:off x="457200" y="1600201"/>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50" name="Google Shape;150;p1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51" name="Google Shape;151;p1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52" name="Google Shape;152;p1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53" name="Google Shape;153;p16"/>
          <p:cNvSpPr txBox="1">
            <a:spLocks noGrp="1"/>
          </p:cNvSpPr>
          <p:nvPr>
            <p:ph type="body" idx="2"/>
          </p:nvPr>
        </p:nvSpPr>
        <p:spPr>
          <a:xfrm>
            <a:off x="457200" y="1972351"/>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54" name="Google Shape;154;p16"/>
          <p:cNvSpPr txBox="1">
            <a:spLocks noGrp="1"/>
          </p:cNvSpPr>
          <p:nvPr>
            <p:ph type="body" idx="3"/>
          </p:nvPr>
        </p:nvSpPr>
        <p:spPr>
          <a:xfrm>
            <a:off x="443753" y="2286348"/>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55" name="Google Shape;155;p16"/>
          <p:cNvSpPr txBox="1">
            <a:spLocks noGrp="1"/>
          </p:cNvSpPr>
          <p:nvPr>
            <p:ph type="body" idx="4"/>
          </p:nvPr>
        </p:nvSpPr>
        <p:spPr>
          <a:xfrm>
            <a:off x="457200" y="2598450"/>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56" name="Google Shape;156;p16"/>
          <p:cNvSpPr txBox="1">
            <a:spLocks noGrp="1"/>
          </p:cNvSpPr>
          <p:nvPr>
            <p:ph type="body" idx="5"/>
          </p:nvPr>
        </p:nvSpPr>
        <p:spPr>
          <a:xfrm>
            <a:off x="443753" y="2955376"/>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57" name="Google Shape;157;p16"/>
          <p:cNvSpPr txBox="1">
            <a:spLocks noGrp="1"/>
          </p:cNvSpPr>
          <p:nvPr>
            <p:ph type="body" idx="6"/>
          </p:nvPr>
        </p:nvSpPr>
        <p:spPr>
          <a:xfrm>
            <a:off x="457200" y="3319125"/>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58" name="Google Shape;158;p16"/>
          <p:cNvSpPr txBox="1">
            <a:spLocks noGrp="1"/>
          </p:cNvSpPr>
          <p:nvPr>
            <p:ph type="body" idx="7"/>
          </p:nvPr>
        </p:nvSpPr>
        <p:spPr>
          <a:xfrm>
            <a:off x="457200" y="3615626"/>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59" name="Google Shape;159;p16"/>
          <p:cNvSpPr txBox="1">
            <a:spLocks noGrp="1"/>
          </p:cNvSpPr>
          <p:nvPr>
            <p:ph type="body" idx="8"/>
          </p:nvPr>
        </p:nvSpPr>
        <p:spPr>
          <a:xfrm>
            <a:off x="457200" y="3894066"/>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60" name="Google Shape;160;p16"/>
          <p:cNvSpPr txBox="1">
            <a:spLocks noGrp="1"/>
          </p:cNvSpPr>
          <p:nvPr>
            <p:ph type="body" idx="9"/>
          </p:nvPr>
        </p:nvSpPr>
        <p:spPr>
          <a:xfrm>
            <a:off x="457200" y="4182268"/>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61" name="Google Shape;161;p16"/>
          <p:cNvSpPr txBox="1">
            <a:spLocks noGrp="1"/>
          </p:cNvSpPr>
          <p:nvPr>
            <p:ph type="body" idx="13"/>
          </p:nvPr>
        </p:nvSpPr>
        <p:spPr>
          <a:xfrm>
            <a:off x="457200" y="4524473"/>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62" name="Google Shape;162;p16"/>
          <p:cNvSpPr txBox="1">
            <a:spLocks noGrp="1"/>
          </p:cNvSpPr>
          <p:nvPr>
            <p:ph type="body" idx="14"/>
          </p:nvPr>
        </p:nvSpPr>
        <p:spPr>
          <a:xfrm>
            <a:off x="443753" y="4866678"/>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Figure + Caption">
  <p:cSld name="Figure + Caption">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7FA3"/>
              </a:buClr>
              <a:buSzPts val="3400"/>
              <a:buFont typeface="Arial"/>
              <a:buNone/>
              <a:defRPr sz="34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5" name="Google Shape;165;p17"/>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lstStyle>
            <a:lvl1pPr marL="457200" marR="0" lvl="0" indent="-228600" algn="l" rtl="0">
              <a:spcBef>
                <a:spcPts val="0"/>
              </a:spcBef>
              <a:spcAft>
                <a:spcPts val="0"/>
              </a:spcAft>
              <a:buClr>
                <a:srgbClr val="007FA3"/>
              </a:buClr>
              <a:buSzPts val="800"/>
              <a:buFont typeface="Arial"/>
              <a:buNone/>
              <a:defRPr sz="8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rgbClr val="007FA3"/>
              </a:buClr>
              <a:buSzPts val="1600"/>
              <a:buFont typeface="Noto Sans Symbols"/>
              <a:buNone/>
              <a:defRPr sz="16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66" name="Google Shape;166;p1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67" name="Google Shape;167;p1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68" name="Google Shape;168;p1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dk1"/>
                </a:solidFill>
                <a:latin typeface="Arial"/>
                <a:ea typeface="Arial"/>
                <a:cs typeface="Arial"/>
                <a:sym typeface="Arial"/>
              </a:defRPr>
            </a:lvl1pPr>
            <a:lvl2pPr marL="0" marR="0" lvl="1" indent="0" algn="r" rtl="0">
              <a:spcBef>
                <a:spcPts val="0"/>
              </a:spcBef>
              <a:buNone/>
              <a:defRPr sz="900">
                <a:solidFill>
                  <a:schemeClr val="dk1"/>
                </a:solidFill>
                <a:latin typeface="Arial"/>
                <a:ea typeface="Arial"/>
                <a:cs typeface="Arial"/>
                <a:sym typeface="Arial"/>
              </a:defRPr>
            </a:lvl2pPr>
            <a:lvl3pPr marL="0" marR="0" lvl="2" indent="0" algn="r" rtl="0">
              <a:spcBef>
                <a:spcPts val="0"/>
              </a:spcBef>
              <a:buNone/>
              <a:defRPr sz="900">
                <a:solidFill>
                  <a:schemeClr val="dk1"/>
                </a:solidFill>
                <a:latin typeface="Arial"/>
                <a:ea typeface="Arial"/>
                <a:cs typeface="Arial"/>
                <a:sym typeface="Arial"/>
              </a:defRPr>
            </a:lvl3pPr>
            <a:lvl4pPr marL="0" marR="0" lvl="3" indent="0" algn="r" rtl="0">
              <a:spcBef>
                <a:spcPts val="0"/>
              </a:spcBef>
              <a:buNone/>
              <a:defRPr sz="900">
                <a:solidFill>
                  <a:schemeClr val="dk1"/>
                </a:solidFill>
                <a:latin typeface="Arial"/>
                <a:ea typeface="Arial"/>
                <a:cs typeface="Arial"/>
                <a:sym typeface="Arial"/>
              </a:defRPr>
            </a:lvl4pPr>
            <a:lvl5pPr marL="0" marR="0" lvl="4" indent="0" algn="r" rtl="0">
              <a:spcBef>
                <a:spcPts val="0"/>
              </a:spcBef>
              <a:buNone/>
              <a:defRPr sz="900">
                <a:solidFill>
                  <a:schemeClr val="dk1"/>
                </a:solidFill>
                <a:latin typeface="Arial"/>
                <a:ea typeface="Arial"/>
                <a:cs typeface="Arial"/>
                <a:sym typeface="Arial"/>
              </a:defRPr>
            </a:lvl5pPr>
            <a:lvl6pPr marL="0" marR="0" lvl="5" indent="0" algn="r" rtl="0">
              <a:spcBef>
                <a:spcPts val="0"/>
              </a:spcBef>
              <a:buNone/>
              <a:defRPr sz="900">
                <a:solidFill>
                  <a:schemeClr val="dk1"/>
                </a:solidFill>
                <a:latin typeface="Arial"/>
                <a:ea typeface="Arial"/>
                <a:cs typeface="Arial"/>
                <a:sym typeface="Arial"/>
              </a:defRPr>
            </a:lvl6pPr>
            <a:lvl7pPr marL="0" marR="0" lvl="6" indent="0" algn="r" rtl="0">
              <a:spcBef>
                <a:spcPts val="0"/>
              </a:spcBef>
              <a:buNone/>
              <a:defRPr sz="900">
                <a:solidFill>
                  <a:schemeClr val="dk1"/>
                </a:solidFill>
                <a:latin typeface="Arial"/>
                <a:ea typeface="Arial"/>
                <a:cs typeface="Arial"/>
                <a:sym typeface="Arial"/>
              </a:defRPr>
            </a:lvl7pPr>
            <a:lvl8pPr marL="0" marR="0" lvl="7" indent="0" algn="r" rtl="0">
              <a:spcBef>
                <a:spcPts val="0"/>
              </a:spcBef>
              <a:buNone/>
              <a:defRPr sz="900">
                <a:solidFill>
                  <a:schemeClr val="dk1"/>
                </a:solidFill>
                <a:latin typeface="Arial"/>
                <a:ea typeface="Arial"/>
                <a:cs typeface="Arial"/>
                <a:sym typeface="Arial"/>
              </a:defRPr>
            </a:lvl8pPr>
            <a:lvl9pPr marL="0" marR="0" lvl="8" indent="0" algn="r" rtl="0">
              <a:spcBef>
                <a:spcPts val="0"/>
              </a:spcBef>
              <a:buNone/>
              <a:defRPr sz="9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69" name="Google Shape;169;p17"/>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Slide - </a:t>
            </a:r>
            <a:fld id="{00000000-1234-1234-1234-123412341234}" type="slidenum">
              <a:rPr lang="en-US" sz="1000">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pic>
        <p:nvPicPr>
          <p:cNvPr id="170" name="Google Shape;170;p17"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11" name="Google Shape;16;p1"/>
          <p:cNvSpPr txBox="1"/>
          <p:nvPr userDrawn="1"/>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a:t>
            </a:r>
            <a:r>
              <a:rPr lang="en-US" sz="1200" b="0" i="0" u="none" strike="noStrike" cap="none" dirty="0" smtClean="0">
                <a:solidFill>
                  <a:schemeClr val="dk1"/>
                </a:solidFill>
                <a:latin typeface="Verdana"/>
                <a:ea typeface="Verdana"/>
                <a:cs typeface="Verdana"/>
                <a:sym typeface="Verdana"/>
              </a:rPr>
              <a:t>2020, 2016</a:t>
            </a:r>
            <a:r>
              <a:rPr lang="en-US" sz="1200" b="0" i="0" u="none" strike="noStrike" cap="none" dirty="0">
                <a:solidFill>
                  <a:schemeClr val="dk1"/>
                </a:solidFill>
                <a:latin typeface="Verdana"/>
                <a:ea typeface="Verdana"/>
                <a:cs typeface="Verdana"/>
                <a:sym typeface="Verdana"/>
              </a:rPr>
              <a:t>, 2013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400"/>
              <a:buFont typeface="Arial"/>
              <a:buNone/>
              <a:defRPr sz="34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4" name="Google Shape;174;p18"/>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rgbClr val="007FA3"/>
              </a:buClr>
              <a:buSzPts val="1600"/>
              <a:buFont typeface="Arial"/>
              <a:buNone/>
              <a:defRPr sz="1600" b="0" i="0" u="none" strike="noStrike" cap="none">
                <a:solidFill>
                  <a:srgbClr val="007FA3"/>
                </a:solidFill>
                <a:latin typeface="Arial"/>
                <a:ea typeface="Arial"/>
                <a:cs typeface="Arial"/>
                <a:sym typeface="Arial"/>
              </a:defRPr>
            </a:lvl1pPr>
            <a:lvl2pPr marL="914400" marR="0" lvl="1" indent="-228600" algn="l" rtl="0">
              <a:spcBef>
                <a:spcPts val="600"/>
              </a:spcBef>
              <a:spcAft>
                <a:spcPts val="0"/>
              </a:spcAft>
              <a:buClr>
                <a:srgbClr val="007FA3"/>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L="1828800" marR="0" lvl="3" indent="-228600" algn="l" rtl="0">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rtl="0">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rtl="0">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rtl="0">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75" name="Google Shape;175;p1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76" name="Google Shape;176;p1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77" name="Google Shape;177;p1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1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81" name="Google Shape;181;p1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82" name="Google Shape;182;p1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83"/>
        <p:cNvGrpSpPr/>
        <p:nvPr/>
      </p:nvGrpSpPr>
      <p:grpSpPr>
        <a:xfrm>
          <a:off x="0" y="0"/>
          <a:ext cx="0" cy="0"/>
          <a:chOff x="0" y="0"/>
          <a:chExt cx="0" cy="0"/>
        </a:xfrm>
      </p:grpSpPr>
      <p:sp>
        <p:nvSpPr>
          <p:cNvPr id="184" name="Google Shape;184;p2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85" name="Google Shape;185;p2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86" name="Google Shape;186;p2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dk1"/>
                </a:solidFill>
                <a:latin typeface="Arial"/>
                <a:ea typeface="Arial"/>
                <a:cs typeface="Arial"/>
                <a:sym typeface="Arial"/>
              </a:defRPr>
            </a:lvl1pPr>
            <a:lvl2pPr marL="0" marR="0" lvl="1" indent="0" algn="r" rtl="0">
              <a:spcBef>
                <a:spcPts val="0"/>
              </a:spcBef>
              <a:buNone/>
              <a:defRPr sz="900">
                <a:solidFill>
                  <a:schemeClr val="dk1"/>
                </a:solidFill>
                <a:latin typeface="Arial"/>
                <a:ea typeface="Arial"/>
                <a:cs typeface="Arial"/>
                <a:sym typeface="Arial"/>
              </a:defRPr>
            </a:lvl2pPr>
            <a:lvl3pPr marL="0" marR="0" lvl="2" indent="0" algn="r" rtl="0">
              <a:spcBef>
                <a:spcPts val="0"/>
              </a:spcBef>
              <a:buNone/>
              <a:defRPr sz="900">
                <a:solidFill>
                  <a:schemeClr val="dk1"/>
                </a:solidFill>
                <a:latin typeface="Arial"/>
                <a:ea typeface="Arial"/>
                <a:cs typeface="Arial"/>
                <a:sym typeface="Arial"/>
              </a:defRPr>
            </a:lvl3pPr>
            <a:lvl4pPr marL="0" marR="0" lvl="3" indent="0" algn="r" rtl="0">
              <a:spcBef>
                <a:spcPts val="0"/>
              </a:spcBef>
              <a:buNone/>
              <a:defRPr sz="900">
                <a:solidFill>
                  <a:schemeClr val="dk1"/>
                </a:solidFill>
                <a:latin typeface="Arial"/>
                <a:ea typeface="Arial"/>
                <a:cs typeface="Arial"/>
                <a:sym typeface="Arial"/>
              </a:defRPr>
            </a:lvl4pPr>
            <a:lvl5pPr marL="0" marR="0" lvl="4" indent="0" algn="r" rtl="0">
              <a:spcBef>
                <a:spcPts val="0"/>
              </a:spcBef>
              <a:buNone/>
              <a:defRPr sz="900">
                <a:solidFill>
                  <a:schemeClr val="dk1"/>
                </a:solidFill>
                <a:latin typeface="Arial"/>
                <a:ea typeface="Arial"/>
                <a:cs typeface="Arial"/>
                <a:sym typeface="Arial"/>
              </a:defRPr>
            </a:lvl5pPr>
            <a:lvl6pPr marL="0" marR="0" lvl="5" indent="0" algn="r" rtl="0">
              <a:spcBef>
                <a:spcPts val="0"/>
              </a:spcBef>
              <a:buNone/>
              <a:defRPr sz="900">
                <a:solidFill>
                  <a:schemeClr val="dk1"/>
                </a:solidFill>
                <a:latin typeface="Arial"/>
                <a:ea typeface="Arial"/>
                <a:cs typeface="Arial"/>
                <a:sym typeface="Arial"/>
              </a:defRPr>
            </a:lvl6pPr>
            <a:lvl7pPr marL="0" marR="0" lvl="6" indent="0" algn="r" rtl="0">
              <a:spcBef>
                <a:spcPts val="0"/>
              </a:spcBef>
              <a:buNone/>
              <a:defRPr sz="900">
                <a:solidFill>
                  <a:schemeClr val="dk1"/>
                </a:solidFill>
                <a:latin typeface="Arial"/>
                <a:ea typeface="Arial"/>
                <a:cs typeface="Arial"/>
                <a:sym typeface="Arial"/>
              </a:defRPr>
            </a:lvl7pPr>
            <a:lvl8pPr marL="0" marR="0" lvl="7" indent="0" algn="r" rtl="0">
              <a:spcBef>
                <a:spcPts val="0"/>
              </a:spcBef>
              <a:buNone/>
              <a:defRPr sz="900">
                <a:solidFill>
                  <a:schemeClr val="dk1"/>
                </a:solidFill>
                <a:latin typeface="Arial"/>
                <a:ea typeface="Arial"/>
                <a:cs typeface="Arial"/>
                <a:sym typeface="Arial"/>
              </a:defRPr>
            </a:lvl8pPr>
            <a:lvl9pPr marL="0" marR="0" lvl="8" indent="0" algn="r" rtl="0">
              <a:spcBef>
                <a:spcPts val="0"/>
              </a:spcBef>
              <a:buNone/>
              <a:defRPr sz="9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87" name="Google Shape;187;p20"/>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Slide - </a:t>
            </a:r>
            <a:fld id="{00000000-1234-1234-1234-123412341234}" type="slidenum">
              <a:rPr lang="en-US" sz="1000">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pic>
        <p:nvPicPr>
          <p:cNvPr id="188" name="Google Shape;188;p20"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9" name="Google Shape;16;p1"/>
          <p:cNvSpPr txBox="1"/>
          <p:nvPr userDrawn="1"/>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a:t>
            </a:r>
            <a:r>
              <a:rPr lang="en-US" sz="1200" b="0" i="0" u="none" strike="noStrike" cap="none" dirty="0" smtClean="0">
                <a:solidFill>
                  <a:schemeClr val="dk1"/>
                </a:solidFill>
                <a:latin typeface="Verdana"/>
                <a:ea typeface="Verdana"/>
                <a:cs typeface="Verdana"/>
                <a:sym typeface="Verdana"/>
              </a:rPr>
              <a:t>2020, 2016</a:t>
            </a:r>
            <a:r>
              <a:rPr lang="en-US" sz="1200" b="0" i="0" u="none" strike="noStrike" cap="none" dirty="0">
                <a:solidFill>
                  <a:schemeClr val="dk1"/>
                </a:solidFill>
                <a:latin typeface="Verdana"/>
                <a:ea typeface="Verdana"/>
                <a:cs typeface="Verdana"/>
                <a:sym typeface="Verdana"/>
              </a:rPr>
              <a:t>, 2013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32" name="Google Shape;32;p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5 Content">
  <p:cSld name="Title and 5 Content">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2" name="Google Shape;192;p21"/>
          <p:cNvSpPr txBox="1">
            <a:spLocks noGrp="1"/>
          </p:cNvSpPr>
          <p:nvPr>
            <p:ph type="body" idx="1"/>
          </p:nvPr>
        </p:nvSpPr>
        <p:spPr>
          <a:xfrm>
            <a:off x="457200" y="1447801"/>
            <a:ext cx="8229600" cy="609600"/>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93" name="Google Shape;193;p21"/>
          <p:cNvSpPr txBox="1">
            <a:spLocks noGrp="1"/>
          </p:cNvSpPr>
          <p:nvPr>
            <p:ph type="body" idx="2"/>
          </p:nvPr>
        </p:nvSpPr>
        <p:spPr>
          <a:xfrm>
            <a:off x="457200" y="2286000"/>
            <a:ext cx="8229600" cy="563563"/>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94" name="Google Shape;194;p2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95" name="Google Shape;195;p2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96" name="Google Shape;196;p2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97" name="Google Shape;197;p21"/>
          <p:cNvSpPr txBox="1">
            <a:spLocks noGrp="1"/>
          </p:cNvSpPr>
          <p:nvPr>
            <p:ph type="body" idx="3"/>
          </p:nvPr>
        </p:nvSpPr>
        <p:spPr>
          <a:xfrm>
            <a:off x="457200" y="3048000"/>
            <a:ext cx="8229600" cy="570589"/>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98" name="Google Shape;198;p21"/>
          <p:cNvSpPr txBox="1">
            <a:spLocks noGrp="1"/>
          </p:cNvSpPr>
          <p:nvPr>
            <p:ph type="body" idx="4"/>
          </p:nvPr>
        </p:nvSpPr>
        <p:spPr>
          <a:xfrm>
            <a:off x="457200" y="3733800"/>
            <a:ext cx="3505200" cy="9144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99" name="Google Shape;199;p21"/>
          <p:cNvSpPr txBox="1">
            <a:spLocks noGrp="1"/>
          </p:cNvSpPr>
          <p:nvPr>
            <p:ph type="body" idx="5"/>
          </p:nvPr>
        </p:nvSpPr>
        <p:spPr>
          <a:xfrm>
            <a:off x="457200" y="4876800"/>
            <a:ext cx="3505200" cy="990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4 Content">
  <p:cSld name="Title and 4 Content">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4"/>
          <p:cNvSpPr txBox="1">
            <a:spLocks noGrp="1"/>
          </p:cNvSpPr>
          <p:nvPr>
            <p:ph type="body" idx="1"/>
          </p:nvPr>
        </p:nvSpPr>
        <p:spPr>
          <a:xfrm>
            <a:off x="457200" y="1600200"/>
            <a:ext cx="82296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8" name="Google Shape;38;p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9" name="Google Shape;39;p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0" name="Google Shape;40;p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41" name="Google Shape;41;p4"/>
          <p:cNvSpPr txBox="1">
            <a:spLocks noGrp="1"/>
          </p:cNvSpPr>
          <p:nvPr>
            <p:ph type="body" idx="2"/>
          </p:nvPr>
        </p:nvSpPr>
        <p:spPr>
          <a:xfrm>
            <a:off x="473720" y="2641680"/>
            <a:ext cx="82296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2" name="Google Shape;42;p4"/>
          <p:cNvSpPr txBox="1">
            <a:spLocks noGrp="1"/>
          </p:cNvSpPr>
          <p:nvPr>
            <p:ph type="body" idx="3"/>
          </p:nvPr>
        </p:nvSpPr>
        <p:spPr>
          <a:xfrm>
            <a:off x="457200" y="3683160"/>
            <a:ext cx="82296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3" name="Google Shape;43;p4"/>
          <p:cNvSpPr txBox="1">
            <a:spLocks noGrp="1"/>
          </p:cNvSpPr>
          <p:nvPr>
            <p:ph type="body" idx="4"/>
          </p:nvPr>
        </p:nvSpPr>
        <p:spPr>
          <a:xfrm>
            <a:off x="457200" y="4724640"/>
            <a:ext cx="82296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5"/>
          <p:cNvSpPr txBox="1">
            <a:spLocks noGrp="1"/>
          </p:cNvSpPr>
          <p:nvPr>
            <p:ph type="body" idx="1"/>
          </p:nvPr>
        </p:nvSpPr>
        <p:spPr>
          <a:xfrm>
            <a:off x="457200" y="1600201"/>
            <a:ext cx="8229600" cy="838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8" name="Google Shape;48;p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9" name="Google Shape;49;p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50" name="Google Shape;50;p5"/>
          <p:cNvSpPr txBox="1">
            <a:spLocks noGrp="1"/>
          </p:cNvSpPr>
          <p:nvPr>
            <p:ph type="body" idx="2"/>
          </p:nvPr>
        </p:nvSpPr>
        <p:spPr>
          <a:xfrm>
            <a:off x="452718" y="2760451"/>
            <a:ext cx="8229600" cy="838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51" name="Google Shape;51;p5"/>
          <p:cNvSpPr txBox="1">
            <a:spLocks noGrp="1"/>
          </p:cNvSpPr>
          <p:nvPr>
            <p:ph type="body" idx="3"/>
          </p:nvPr>
        </p:nvSpPr>
        <p:spPr>
          <a:xfrm>
            <a:off x="452718" y="4091710"/>
            <a:ext cx="8229600" cy="838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52" name="Google Shape;52;p5"/>
          <p:cNvSpPr txBox="1">
            <a:spLocks noGrp="1"/>
          </p:cNvSpPr>
          <p:nvPr>
            <p:ph type="body" idx="4"/>
          </p:nvPr>
        </p:nvSpPr>
        <p:spPr>
          <a:xfrm>
            <a:off x="452718" y="5155500"/>
            <a:ext cx="8229600" cy="838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6"/>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6" name="Google Shape;56;p6"/>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7" name="Google Shape;57;p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8" name="Google Shape;58;p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9" name="Google Shape;59;p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7"/>
          <p:cNvSpPr txBox="1">
            <a:spLocks noGrp="1"/>
          </p:cNvSpPr>
          <p:nvPr>
            <p:ph type="body" idx="1"/>
          </p:nvPr>
        </p:nvSpPr>
        <p:spPr>
          <a:xfrm>
            <a:off x="457200" y="1600201"/>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63" name="Google Shape;63;p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64" name="Google Shape;64;p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65" name="Google Shape;65;p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66" name="Google Shape;66;p7"/>
          <p:cNvSpPr txBox="1">
            <a:spLocks noGrp="1"/>
          </p:cNvSpPr>
          <p:nvPr>
            <p:ph type="body" idx="2"/>
          </p:nvPr>
        </p:nvSpPr>
        <p:spPr>
          <a:xfrm>
            <a:off x="459729" y="2256526"/>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67" name="Google Shape;67;p7"/>
          <p:cNvSpPr txBox="1">
            <a:spLocks noGrp="1"/>
          </p:cNvSpPr>
          <p:nvPr>
            <p:ph type="body" idx="3"/>
          </p:nvPr>
        </p:nvSpPr>
        <p:spPr>
          <a:xfrm>
            <a:off x="452718" y="2912851"/>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68" name="Google Shape;68;p7"/>
          <p:cNvSpPr txBox="1">
            <a:spLocks noGrp="1"/>
          </p:cNvSpPr>
          <p:nvPr>
            <p:ph type="body" idx="4"/>
          </p:nvPr>
        </p:nvSpPr>
        <p:spPr>
          <a:xfrm>
            <a:off x="434789" y="3564694"/>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69" name="Google Shape;69;p7"/>
          <p:cNvSpPr txBox="1">
            <a:spLocks noGrp="1"/>
          </p:cNvSpPr>
          <p:nvPr>
            <p:ph type="body" idx="5"/>
          </p:nvPr>
        </p:nvSpPr>
        <p:spPr>
          <a:xfrm>
            <a:off x="434789" y="4225501"/>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70" name="Google Shape;70;p7"/>
          <p:cNvSpPr txBox="1">
            <a:spLocks noGrp="1"/>
          </p:cNvSpPr>
          <p:nvPr>
            <p:ph type="body" idx="6"/>
          </p:nvPr>
        </p:nvSpPr>
        <p:spPr>
          <a:xfrm>
            <a:off x="452718" y="4859550"/>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71" name="Google Shape;71;p7"/>
          <p:cNvSpPr txBox="1">
            <a:spLocks noGrp="1"/>
          </p:cNvSpPr>
          <p:nvPr>
            <p:ph type="body" idx="7"/>
          </p:nvPr>
        </p:nvSpPr>
        <p:spPr>
          <a:xfrm>
            <a:off x="452718" y="5548475"/>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3 Content">
  <p:cSld name="Title and 3 Content">
    <p:spTree>
      <p:nvGrpSpPr>
        <p:cNvPr id="1" name="Shape 72"/>
        <p:cNvGrpSpPr/>
        <p:nvPr/>
      </p:nvGrpSpPr>
      <p:grpSpPr>
        <a:xfrm>
          <a:off x="0" y="0"/>
          <a:ext cx="0" cy="0"/>
          <a:chOff x="0" y="0"/>
          <a:chExt cx="0" cy="0"/>
        </a:xfrm>
      </p:grpSpPr>
      <p:sp>
        <p:nvSpPr>
          <p:cNvPr id="73" name="Google Shape;73;p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8"/>
          <p:cNvSpPr txBox="1">
            <a:spLocks noGrp="1"/>
          </p:cNvSpPr>
          <p:nvPr>
            <p:ph type="body" idx="1"/>
          </p:nvPr>
        </p:nvSpPr>
        <p:spPr>
          <a:xfrm>
            <a:off x="457200" y="1600200"/>
            <a:ext cx="8229600" cy="91933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5" name="Google Shape;75;p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76" name="Google Shape;76;p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77" name="Google Shape;77;p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78" name="Google Shape;78;p8"/>
          <p:cNvSpPr txBox="1">
            <a:spLocks noGrp="1"/>
          </p:cNvSpPr>
          <p:nvPr>
            <p:ph type="body" idx="2"/>
          </p:nvPr>
        </p:nvSpPr>
        <p:spPr>
          <a:xfrm>
            <a:off x="473720" y="2807084"/>
            <a:ext cx="8229600" cy="91933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9" name="Google Shape;79;p8"/>
          <p:cNvSpPr txBox="1">
            <a:spLocks noGrp="1"/>
          </p:cNvSpPr>
          <p:nvPr>
            <p:ph type="body" idx="3"/>
          </p:nvPr>
        </p:nvSpPr>
        <p:spPr>
          <a:xfrm>
            <a:off x="473720" y="4013968"/>
            <a:ext cx="8229600" cy="91933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457200" y="1600201"/>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83" name="Google Shape;83;p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4" name="Google Shape;84;p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5" name="Google Shape;85;p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86" name="Google Shape;86;p9"/>
          <p:cNvSpPr txBox="1">
            <a:spLocks noGrp="1"/>
          </p:cNvSpPr>
          <p:nvPr>
            <p:ph type="body" idx="2"/>
          </p:nvPr>
        </p:nvSpPr>
        <p:spPr>
          <a:xfrm>
            <a:off x="457200" y="2617355"/>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87" name="Google Shape;87;p9"/>
          <p:cNvSpPr txBox="1">
            <a:spLocks noGrp="1"/>
          </p:cNvSpPr>
          <p:nvPr>
            <p:ph type="body" idx="3"/>
          </p:nvPr>
        </p:nvSpPr>
        <p:spPr>
          <a:xfrm>
            <a:off x="457200" y="4450976"/>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88" name="Google Shape;88;p9"/>
          <p:cNvSpPr txBox="1">
            <a:spLocks noGrp="1"/>
          </p:cNvSpPr>
          <p:nvPr>
            <p:ph type="body" idx="4"/>
          </p:nvPr>
        </p:nvSpPr>
        <p:spPr>
          <a:xfrm>
            <a:off x="457200" y="3567952"/>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89" name="Google Shape;89;p9"/>
          <p:cNvSpPr txBox="1">
            <a:spLocks noGrp="1"/>
          </p:cNvSpPr>
          <p:nvPr>
            <p:ph type="body" idx="5"/>
          </p:nvPr>
        </p:nvSpPr>
        <p:spPr>
          <a:xfrm>
            <a:off x="457200" y="5289176"/>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_Title and Content" userDrawn="1">
  <p:cSld name="7_Title and Content">
    <p:spTree>
      <p:nvGrpSpPr>
        <p:cNvPr id="1" name="Shape 90"/>
        <p:cNvGrpSpPr/>
        <p:nvPr/>
      </p:nvGrpSpPr>
      <p:grpSpPr>
        <a:xfrm>
          <a:off x="0" y="0"/>
          <a:ext cx="0" cy="0"/>
          <a:chOff x="0" y="0"/>
          <a:chExt cx="0" cy="0"/>
        </a:xfrm>
      </p:grpSpPr>
      <p:sp>
        <p:nvSpPr>
          <p:cNvPr id="91" name="Google Shape;91;p1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2" name="Google Shape;92;p10"/>
          <p:cNvSpPr txBox="1">
            <a:spLocks noGrp="1"/>
          </p:cNvSpPr>
          <p:nvPr>
            <p:ph type="body" idx="1"/>
          </p:nvPr>
        </p:nvSpPr>
        <p:spPr>
          <a:xfrm>
            <a:off x="457200" y="1600201"/>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dirty="0"/>
          </a:p>
        </p:txBody>
      </p:sp>
      <p:sp>
        <p:nvSpPr>
          <p:cNvPr id="93" name="Google Shape;93;p1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94" name="Google Shape;94;p1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95" name="Google Shape;95;p1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96" name="Google Shape;96;p10"/>
          <p:cNvSpPr txBox="1">
            <a:spLocks noGrp="1"/>
          </p:cNvSpPr>
          <p:nvPr>
            <p:ph type="body" idx="2"/>
          </p:nvPr>
        </p:nvSpPr>
        <p:spPr>
          <a:xfrm>
            <a:off x="457200" y="1972351"/>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97" name="Google Shape;97;p10"/>
          <p:cNvSpPr txBox="1">
            <a:spLocks noGrp="1"/>
          </p:cNvSpPr>
          <p:nvPr>
            <p:ph type="body" idx="3"/>
          </p:nvPr>
        </p:nvSpPr>
        <p:spPr>
          <a:xfrm>
            <a:off x="443753" y="2286348"/>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98" name="Google Shape;98;p10"/>
          <p:cNvSpPr txBox="1">
            <a:spLocks noGrp="1"/>
          </p:cNvSpPr>
          <p:nvPr>
            <p:ph type="body" idx="4"/>
          </p:nvPr>
        </p:nvSpPr>
        <p:spPr>
          <a:xfrm>
            <a:off x="457200" y="2598450"/>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99" name="Google Shape;99;p10"/>
          <p:cNvSpPr txBox="1">
            <a:spLocks noGrp="1"/>
          </p:cNvSpPr>
          <p:nvPr>
            <p:ph type="body" idx="5"/>
          </p:nvPr>
        </p:nvSpPr>
        <p:spPr>
          <a:xfrm>
            <a:off x="443753" y="2955376"/>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00" name="Google Shape;100;p10"/>
          <p:cNvSpPr txBox="1">
            <a:spLocks noGrp="1"/>
          </p:cNvSpPr>
          <p:nvPr>
            <p:ph type="body" idx="6"/>
          </p:nvPr>
        </p:nvSpPr>
        <p:spPr>
          <a:xfrm>
            <a:off x="457200" y="3319125"/>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01" name="Google Shape;101;p10"/>
          <p:cNvSpPr txBox="1">
            <a:spLocks noGrp="1"/>
          </p:cNvSpPr>
          <p:nvPr>
            <p:ph type="body" idx="7"/>
          </p:nvPr>
        </p:nvSpPr>
        <p:spPr>
          <a:xfrm>
            <a:off x="457200" y="3615626"/>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02" name="Google Shape;102;p10"/>
          <p:cNvSpPr txBox="1">
            <a:spLocks noGrp="1"/>
          </p:cNvSpPr>
          <p:nvPr>
            <p:ph type="body" idx="8"/>
          </p:nvPr>
        </p:nvSpPr>
        <p:spPr>
          <a:xfrm>
            <a:off x="457200" y="3894066"/>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03" name="Google Shape;103;p10"/>
          <p:cNvSpPr txBox="1">
            <a:spLocks noGrp="1"/>
          </p:cNvSpPr>
          <p:nvPr>
            <p:ph type="body" idx="9"/>
          </p:nvPr>
        </p:nvSpPr>
        <p:spPr>
          <a:xfrm>
            <a:off x="457200" y="4182268"/>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04" name="Google Shape;104;p10"/>
          <p:cNvSpPr txBox="1">
            <a:spLocks noGrp="1"/>
          </p:cNvSpPr>
          <p:nvPr>
            <p:ph type="body" idx="13"/>
          </p:nvPr>
        </p:nvSpPr>
        <p:spPr>
          <a:xfrm>
            <a:off x="457200" y="4524473"/>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05" name="Google Shape;105;p10"/>
          <p:cNvSpPr txBox="1">
            <a:spLocks noGrp="1"/>
          </p:cNvSpPr>
          <p:nvPr>
            <p:ph type="body" idx="14"/>
          </p:nvPr>
        </p:nvSpPr>
        <p:spPr>
          <a:xfrm>
            <a:off x="443753" y="4866678"/>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06" name="Google Shape;106;p10"/>
          <p:cNvSpPr txBox="1">
            <a:spLocks noGrp="1"/>
          </p:cNvSpPr>
          <p:nvPr>
            <p:ph type="body" idx="15"/>
          </p:nvPr>
        </p:nvSpPr>
        <p:spPr>
          <a:xfrm>
            <a:off x="461682" y="5193628"/>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07" name="Google Shape;107;p10"/>
          <p:cNvSpPr txBox="1">
            <a:spLocks noGrp="1"/>
          </p:cNvSpPr>
          <p:nvPr>
            <p:ph type="body" idx="16"/>
          </p:nvPr>
        </p:nvSpPr>
        <p:spPr>
          <a:xfrm>
            <a:off x="457200" y="5534490"/>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08" name="Google Shape;108;p10"/>
          <p:cNvSpPr txBox="1">
            <a:spLocks noGrp="1"/>
          </p:cNvSpPr>
          <p:nvPr>
            <p:ph type="body" idx="17"/>
          </p:nvPr>
        </p:nvSpPr>
        <p:spPr>
          <a:xfrm>
            <a:off x="443753" y="5864927"/>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7" name="Content Placeholder 6"/>
          <p:cNvSpPr>
            <a:spLocks noGrp="1"/>
          </p:cNvSpPr>
          <p:nvPr>
            <p:ph sz="quarter" idx="18"/>
          </p:nvPr>
        </p:nvSpPr>
        <p:spPr>
          <a:xfrm>
            <a:off x="4521199" y="1682750"/>
            <a:ext cx="4152153"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9"/>
          </p:nvPr>
        </p:nvSpPr>
        <p:spPr>
          <a:xfrm>
            <a:off x="4529138" y="2903538"/>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0"/>
          </p:nvPr>
        </p:nvSpPr>
        <p:spPr>
          <a:xfrm>
            <a:off x="4521200" y="4198938"/>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21"/>
          </p:nvPr>
        </p:nvSpPr>
        <p:spPr>
          <a:xfrm>
            <a:off x="4521200" y="5324475"/>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pic>
        <p:nvPicPr>
          <p:cNvPr id="15" name="Google Shape;15;p1" descr="Pearson Logo"/>
          <p:cNvPicPr preferRelativeResize="0"/>
          <p:nvPr/>
        </p:nvPicPr>
        <p:blipFill rotWithShape="1">
          <a:blip r:embed="rId22">
            <a:alphaModFix/>
          </a:blip>
          <a:srcRect/>
          <a:stretch/>
        </p:blipFill>
        <p:spPr>
          <a:xfrm>
            <a:off x="457200" y="6376789"/>
            <a:ext cx="918000" cy="279915"/>
          </a:xfrm>
          <a:prstGeom prst="rect">
            <a:avLst/>
          </a:prstGeom>
          <a:noFill/>
          <a:ln>
            <a:noFill/>
          </a:ln>
        </p:spPr>
      </p:pic>
      <p:sp>
        <p:nvSpPr>
          <p:cNvPr id="16" name="Google Shape;16;p1"/>
          <p:cNvSpPr txBox="1"/>
          <p:nvPr/>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a:t>
            </a:r>
            <a:r>
              <a:rPr lang="en-US" sz="1200" b="0" i="0" u="none" strike="noStrike" cap="none" dirty="0" smtClean="0">
                <a:solidFill>
                  <a:schemeClr val="dk1"/>
                </a:solidFill>
                <a:latin typeface="Verdana"/>
                <a:ea typeface="Verdana"/>
                <a:cs typeface="Verdana"/>
                <a:sym typeface="Verdana"/>
              </a:rPr>
              <a:t>2020, 2016</a:t>
            </a:r>
            <a:r>
              <a:rPr lang="en-US" sz="1200" b="0" i="0" u="none" strike="noStrike" cap="none" dirty="0">
                <a:solidFill>
                  <a:schemeClr val="dk1"/>
                </a:solidFill>
                <a:latin typeface="Verdana"/>
                <a:ea typeface="Verdana"/>
                <a:cs typeface="Verdana"/>
                <a:sym typeface="Verdana"/>
              </a:rPr>
              <a:t>, 2013 Pearson Education, Inc. All Rights Reserved</a:t>
            </a:r>
            <a:endParaRPr sz="1200" b="0" i="0" u="none" strike="noStrike" cap="none" dirty="0">
              <a:solidFill>
                <a:schemeClr val="dk1"/>
              </a:solidFill>
              <a:latin typeface="Verdana"/>
              <a:ea typeface="Verdana"/>
              <a:cs typeface="Verdana"/>
              <a:sym typeface="Verdana"/>
            </a:endParaRPr>
          </a:p>
        </p:txBody>
      </p:sp>
      <p:sp>
        <p:nvSpPr>
          <p:cNvPr id="17" name="Google Shape;17;p1"/>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Slide - </a:t>
            </a:r>
            <a:fld id="{00000000-1234-1234-1234-123412341234}" type="slidenum">
              <a:rPr lang="en-US" sz="1000" b="0" i="0" u="none" strike="noStrike" cap="none">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0.wmf"/><Relationship Id="rId3" Type="http://schemas.openxmlformats.org/officeDocument/2006/relationships/notesSlide" Target="../notesSlides/notesSlide8.xml"/><Relationship Id="rId7" Type="http://schemas.openxmlformats.org/officeDocument/2006/relationships/image" Target="../media/image17.wmf"/><Relationship Id="rId12"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22.wmf"/><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3.xml"/><Relationship Id="rId7" Type="http://schemas.openxmlformats.org/officeDocument/2006/relationships/image" Target="../media/image27.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image" Target="../media/image26.wmf"/><Relationship Id="rId4" Type="http://schemas.openxmlformats.org/officeDocument/2006/relationships/oleObject" Target="../embeddings/oleObject18.bin"/><Relationship Id="rId9" Type="http://schemas.openxmlformats.org/officeDocument/2006/relationships/image" Target="../media/image2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4.xml"/><Relationship Id="rId7" Type="http://schemas.openxmlformats.org/officeDocument/2006/relationships/image" Target="../media/image30.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22.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9.xml"/><Relationship Id="rId1" Type="http://schemas.openxmlformats.org/officeDocument/2006/relationships/vmlDrawing" Target="../drawings/vmlDrawing10.vml"/><Relationship Id="rId4" Type="http://schemas.openxmlformats.org/officeDocument/2006/relationships/image" Target="../media/image33.wmf"/></Relationships>
</file>

<file path=ppt/slides/_rels/slide22.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1.bin"/><Relationship Id="rId18" Type="http://schemas.openxmlformats.org/officeDocument/2006/relationships/image" Target="../media/image41.wmf"/><Relationship Id="rId26" Type="http://schemas.openxmlformats.org/officeDocument/2006/relationships/image" Target="../media/image45.wmf"/><Relationship Id="rId3" Type="http://schemas.openxmlformats.org/officeDocument/2006/relationships/oleObject" Target="../embeddings/oleObject26.bin"/><Relationship Id="rId21" Type="http://schemas.openxmlformats.org/officeDocument/2006/relationships/oleObject" Target="../embeddings/oleObject35.bin"/><Relationship Id="rId7" Type="http://schemas.openxmlformats.org/officeDocument/2006/relationships/oleObject" Target="../embeddings/oleObject28.bin"/><Relationship Id="rId12" Type="http://schemas.openxmlformats.org/officeDocument/2006/relationships/image" Target="../media/image38.wmf"/><Relationship Id="rId17" Type="http://schemas.openxmlformats.org/officeDocument/2006/relationships/oleObject" Target="../embeddings/oleObject33.bin"/><Relationship Id="rId25" Type="http://schemas.openxmlformats.org/officeDocument/2006/relationships/oleObject" Target="../embeddings/oleObject37.bin"/><Relationship Id="rId2" Type="http://schemas.openxmlformats.org/officeDocument/2006/relationships/slideLayout" Target="../slideLayouts/slideLayout9.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11.vml"/><Relationship Id="rId6" Type="http://schemas.openxmlformats.org/officeDocument/2006/relationships/image" Target="../media/image35.wmf"/><Relationship Id="rId11" Type="http://schemas.openxmlformats.org/officeDocument/2006/relationships/oleObject" Target="../embeddings/oleObject30.bin"/><Relationship Id="rId24" Type="http://schemas.openxmlformats.org/officeDocument/2006/relationships/image" Target="../media/image44.wmf"/><Relationship Id="rId5" Type="http://schemas.openxmlformats.org/officeDocument/2006/relationships/oleObject" Target="../embeddings/oleObject27.bin"/><Relationship Id="rId15" Type="http://schemas.openxmlformats.org/officeDocument/2006/relationships/oleObject" Target="../embeddings/oleObject32.bin"/><Relationship Id="rId23" Type="http://schemas.openxmlformats.org/officeDocument/2006/relationships/oleObject" Target="../embeddings/oleObject36.bin"/><Relationship Id="rId10" Type="http://schemas.openxmlformats.org/officeDocument/2006/relationships/image" Target="../media/image37.wmf"/><Relationship Id="rId19" Type="http://schemas.openxmlformats.org/officeDocument/2006/relationships/oleObject" Target="../embeddings/oleObject34.bin"/><Relationship Id="rId4" Type="http://schemas.openxmlformats.org/officeDocument/2006/relationships/image" Target="../media/image34.wmf"/><Relationship Id="rId9" Type="http://schemas.openxmlformats.org/officeDocument/2006/relationships/oleObject" Target="../embeddings/oleObject29.bin"/><Relationship Id="rId14" Type="http://schemas.openxmlformats.org/officeDocument/2006/relationships/image" Target="../media/image39.wmf"/><Relationship Id="rId22" Type="http://schemas.openxmlformats.org/officeDocument/2006/relationships/image" Target="../media/image43.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7.wmf"/><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oleObject" Target="../embeddings/oleObject39.bin"/><Relationship Id="rId5" Type="http://schemas.openxmlformats.org/officeDocument/2006/relationships/image" Target="../media/image46.wmf"/><Relationship Id="rId4" Type="http://schemas.openxmlformats.org/officeDocument/2006/relationships/oleObject" Target="../embeddings/oleObject38.bin"/></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50.wmf"/><Relationship Id="rId5" Type="http://schemas.openxmlformats.org/officeDocument/2006/relationships/oleObject" Target="../embeddings/oleObject41.bin"/><Relationship Id="rId4" Type="http://schemas.openxmlformats.org/officeDocument/2006/relationships/image" Target="../media/image49.wmf"/></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6.wmf"/><Relationship Id="rId3" Type="http://schemas.openxmlformats.org/officeDocument/2006/relationships/notesSlide" Target="../notesSlides/notesSlide18.xml"/><Relationship Id="rId7" Type="http://schemas.openxmlformats.org/officeDocument/2006/relationships/image" Target="../media/image53.wmf"/><Relationship Id="rId12" Type="http://schemas.openxmlformats.org/officeDocument/2006/relationships/oleObject" Target="../embeddings/oleObject46.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43.bin"/><Relationship Id="rId11" Type="http://schemas.openxmlformats.org/officeDocument/2006/relationships/image" Target="../media/image55.wmf"/><Relationship Id="rId5" Type="http://schemas.openxmlformats.org/officeDocument/2006/relationships/image" Target="../media/image52.wmf"/><Relationship Id="rId15" Type="http://schemas.openxmlformats.org/officeDocument/2006/relationships/image" Target="../media/image57.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54.wmf"/><Relationship Id="rId14" Type="http://schemas.openxmlformats.org/officeDocument/2006/relationships/oleObject" Target="../embeddings/oleObject47.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19.xml"/><Relationship Id="rId7" Type="http://schemas.openxmlformats.org/officeDocument/2006/relationships/image" Target="../media/image59.wmf"/><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oleObject" Target="../embeddings/oleObject49.bin"/><Relationship Id="rId5" Type="http://schemas.openxmlformats.org/officeDocument/2006/relationships/image" Target="../media/image58.wmf"/><Relationship Id="rId10" Type="http://schemas.openxmlformats.org/officeDocument/2006/relationships/image" Target="../media/image61.png"/><Relationship Id="rId4" Type="http://schemas.openxmlformats.org/officeDocument/2006/relationships/oleObject" Target="../embeddings/oleObject48.bin"/><Relationship Id="rId9" Type="http://schemas.openxmlformats.org/officeDocument/2006/relationships/image" Target="../media/image60.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66.wmf"/><Relationship Id="rId3" Type="http://schemas.openxmlformats.org/officeDocument/2006/relationships/notesSlide" Target="../notesSlides/notesSlide20.xml"/><Relationship Id="rId7" Type="http://schemas.openxmlformats.org/officeDocument/2006/relationships/image" Target="../media/image63.wmf"/><Relationship Id="rId12" Type="http://schemas.openxmlformats.org/officeDocument/2006/relationships/oleObject" Target="../embeddings/oleObject55.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52.bin"/><Relationship Id="rId11" Type="http://schemas.openxmlformats.org/officeDocument/2006/relationships/image" Target="../media/image65.wmf"/><Relationship Id="rId5" Type="http://schemas.openxmlformats.org/officeDocument/2006/relationships/image" Target="../media/image62.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6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21.xml"/><Relationship Id="rId7" Type="http://schemas.openxmlformats.org/officeDocument/2006/relationships/image" Target="../media/image68.wmf"/><Relationship Id="rId2" Type="http://schemas.openxmlformats.org/officeDocument/2006/relationships/slideLayout" Target="../slideLayouts/slideLayout10.xml"/><Relationship Id="rId1" Type="http://schemas.openxmlformats.org/officeDocument/2006/relationships/vmlDrawing" Target="../drawings/vmlDrawing17.vml"/><Relationship Id="rId6" Type="http://schemas.openxmlformats.org/officeDocument/2006/relationships/oleObject" Target="../embeddings/oleObject57.bin"/><Relationship Id="rId5" Type="http://schemas.openxmlformats.org/officeDocument/2006/relationships/image" Target="../media/image67.wmf"/><Relationship Id="rId10" Type="http://schemas.openxmlformats.org/officeDocument/2006/relationships/image" Target="../media/image70.png"/><Relationship Id="rId4" Type="http://schemas.openxmlformats.org/officeDocument/2006/relationships/oleObject" Target="../embeddings/oleObject56.bin"/><Relationship Id="rId9" Type="http://schemas.openxmlformats.org/officeDocument/2006/relationships/image" Target="../media/image69.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9.xml"/><Relationship Id="rId1" Type="http://schemas.openxmlformats.org/officeDocument/2006/relationships/vmlDrawing" Target="../drawings/vmlDrawing18.vml"/><Relationship Id="rId5" Type="http://schemas.openxmlformats.org/officeDocument/2006/relationships/image" Target="../media/image72.png"/><Relationship Id="rId4" Type="http://schemas.openxmlformats.org/officeDocument/2006/relationships/image" Target="../media/image7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9.xml"/><Relationship Id="rId1" Type="http://schemas.openxmlformats.org/officeDocument/2006/relationships/vmlDrawing" Target="../drawings/vmlDrawing19.vml"/><Relationship Id="rId6" Type="http://schemas.openxmlformats.org/officeDocument/2006/relationships/image" Target="../media/image74.wmf"/><Relationship Id="rId5" Type="http://schemas.openxmlformats.org/officeDocument/2006/relationships/oleObject" Target="../embeddings/oleObject61.bin"/><Relationship Id="rId4" Type="http://schemas.openxmlformats.org/officeDocument/2006/relationships/image" Target="../media/image7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3.xml"/><Relationship Id="rId1" Type="http://schemas.openxmlformats.org/officeDocument/2006/relationships/vmlDrawing" Target="../drawings/vmlDrawing20.vml"/><Relationship Id="rId4" Type="http://schemas.openxmlformats.org/officeDocument/2006/relationships/image" Target="../media/image75.wmf"/></Relationships>
</file>

<file path=ppt/slides/_rels/slide36.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78.wmf"/><Relationship Id="rId2" Type="http://schemas.openxmlformats.org/officeDocument/2006/relationships/slideLayout" Target="../slideLayouts/slideLayout10.xml"/><Relationship Id="rId1" Type="http://schemas.openxmlformats.org/officeDocument/2006/relationships/vmlDrawing" Target="../drawings/vmlDrawing21.vml"/><Relationship Id="rId6" Type="http://schemas.openxmlformats.org/officeDocument/2006/relationships/oleObject" Target="../embeddings/oleObject64.bin"/><Relationship Id="rId5" Type="http://schemas.openxmlformats.org/officeDocument/2006/relationships/image" Target="../media/image77.wmf"/><Relationship Id="rId4" Type="http://schemas.openxmlformats.org/officeDocument/2006/relationships/oleObject" Target="../embeddings/oleObject63.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23.xml"/><Relationship Id="rId7" Type="http://schemas.openxmlformats.org/officeDocument/2006/relationships/image" Target="../media/image80.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66.bin"/><Relationship Id="rId5" Type="http://schemas.openxmlformats.org/officeDocument/2006/relationships/image" Target="../media/image79.wmf"/><Relationship Id="rId4" Type="http://schemas.openxmlformats.org/officeDocument/2006/relationships/oleObject" Target="../embeddings/oleObject65.bin"/><Relationship Id="rId9" Type="http://schemas.openxmlformats.org/officeDocument/2006/relationships/image" Target="../media/image81.wmf"/></Relationships>
</file>

<file path=ppt/slides/_rels/slide39.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9.xml"/><Relationship Id="rId1" Type="http://schemas.openxmlformats.org/officeDocument/2006/relationships/vmlDrawing" Target="../drawings/vmlDrawing23.vml"/><Relationship Id="rId6" Type="http://schemas.openxmlformats.org/officeDocument/2006/relationships/image" Target="../media/image83.wmf"/><Relationship Id="rId5" Type="http://schemas.openxmlformats.org/officeDocument/2006/relationships/oleObject" Target="../embeddings/oleObject69.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7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87.wmf"/><Relationship Id="rId5" Type="http://schemas.openxmlformats.org/officeDocument/2006/relationships/oleObject" Target="../embeddings/oleObject73.bin"/><Relationship Id="rId4" Type="http://schemas.openxmlformats.org/officeDocument/2006/relationships/image" Target="../media/image86.wmf"/><Relationship Id="rId9" Type="http://schemas.openxmlformats.org/officeDocument/2006/relationships/image" Target="../media/image89.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notesSlide" Target="../notesSlides/notesSlide24.xml"/><Relationship Id="rId7" Type="http://schemas.openxmlformats.org/officeDocument/2006/relationships/image" Target="../media/image91.wmf"/><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oleObject" Target="../embeddings/oleObject76.bin"/><Relationship Id="rId11" Type="http://schemas.openxmlformats.org/officeDocument/2006/relationships/image" Target="../media/image93.wmf"/><Relationship Id="rId5" Type="http://schemas.openxmlformats.org/officeDocument/2006/relationships/image" Target="../media/image90.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92.wmf"/></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1.bin"/><Relationship Id="rId7"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5.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Title 1"/>
          <p:cNvSpPr txBox="1">
            <a:spLocks noGrp="1"/>
          </p:cNvSpPr>
          <p:nvPr>
            <p:ph type="title"/>
          </p:nvPr>
        </p:nvSpPr>
        <p:spPr>
          <a:xfrm>
            <a:off x="457200" y="193965"/>
            <a:ext cx="8249478" cy="110794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Business Analytics: Methods, Models, and Decisions</a:t>
            </a:r>
            <a:endParaRPr sz="3600" b="1" i="0" u="none" strike="noStrike" cap="none" dirty="0">
              <a:solidFill>
                <a:srgbClr val="007FA3"/>
              </a:solidFill>
              <a:latin typeface="+mj-lt"/>
              <a:ea typeface="Arial"/>
              <a:cs typeface="Arial"/>
              <a:sym typeface="Arial"/>
            </a:endParaRPr>
          </a:p>
        </p:txBody>
      </p:sp>
      <p:sp>
        <p:nvSpPr>
          <p:cNvPr id="213" name="Text Placeholder 2"/>
          <p:cNvSpPr txBox="1">
            <a:spLocks noGrp="1"/>
          </p:cNvSpPr>
          <p:nvPr>
            <p:ph type="body" idx="1"/>
          </p:nvPr>
        </p:nvSpPr>
        <p:spPr>
          <a:xfrm>
            <a:off x="457200" y="1366920"/>
            <a:ext cx="1905000" cy="3856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000"/>
              <a:buFont typeface="Arial"/>
              <a:buNone/>
            </a:pPr>
            <a:r>
              <a:rPr lang="en-US" sz="2000" b="0" i="0" u="none" strike="noStrike" cap="none" dirty="0" smtClean="0">
                <a:solidFill>
                  <a:srgbClr val="007FA3"/>
                </a:solidFill>
                <a:latin typeface="+mn-lt"/>
                <a:ea typeface="Arial"/>
                <a:cs typeface="Arial"/>
                <a:sym typeface="Arial"/>
              </a:rPr>
              <a:t>Third Edition</a:t>
            </a:r>
            <a:endParaRPr sz="2000" b="0" i="0" u="none" strike="noStrike" cap="none" dirty="0">
              <a:solidFill>
                <a:srgbClr val="007FA3"/>
              </a:solidFill>
              <a:latin typeface="+mn-lt"/>
              <a:ea typeface="Arial"/>
              <a:cs typeface="Arial"/>
              <a:sym typeface="Arial"/>
            </a:endParaRPr>
          </a:p>
        </p:txBody>
      </p:sp>
      <p:sp>
        <p:nvSpPr>
          <p:cNvPr id="214" name="Text Placeholder 3"/>
          <p:cNvSpPr txBox="1">
            <a:spLocks noGrp="1"/>
          </p:cNvSpPr>
          <p:nvPr>
            <p:ph type="body" idx="2"/>
          </p:nvPr>
        </p:nvSpPr>
        <p:spPr>
          <a:xfrm>
            <a:off x="4876800" y="2438400"/>
            <a:ext cx="3657600" cy="762000"/>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Clr>
                <a:srgbClr val="007FA3"/>
              </a:buClr>
              <a:buSzPts val="4000"/>
              <a:buFont typeface="Arial"/>
              <a:buNone/>
            </a:pPr>
            <a:r>
              <a:rPr lang="en-US" sz="4000" b="1" i="0" u="none" strike="noStrike" cap="none" dirty="0">
                <a:solidFill>
                  <a:schemeClr val="dk1"/>
                </a:solidFill>
                <a:latin typeface="+mn-lt"/>
                <a:ea typeface="Arial"/>
                <a:cs typeface="Arial"/>
                <a:sym typeface="Arial"/>
              </a:rPr>
              <a:t>Chapter </a:t>
            </a:r>
            <a:r>
              <a:rPr lang="en-US" sz="4000" b="1" dirty="0">
                <a:latin typeface="+mn-lt"/>
              </a:rPr>
              <a:t>6</a:t>
            </a:r>
            <a:endParaRPr sz="4000" b="0" i="0" u="none" strike="noStrike" cap="none" dirty="0">
              <a:solidFill>
                <a:schemeClr val="dk1"/>
              </a:solidFill>
              <a:latin typeface="+mn-lt"/>
              <a:ea typeface="Arial"/>
              <a:cs typeface="Arial"/>
              <a:sym typeface="Arial"/>
            </a:endParaRPr>
          </a:p>
        </p:txBody>
      </p:sp>
      <p:sp>
        <p:nvSpPr>
          <p:cNvPr id="217" name="Text Placeholder 6"/>
          <p:cNvSpPr txBox="1">
            <a:spLocks noGrp="1"/>
          </p:cNvSpPr>
          <p:nvPr>
            <p:ph type="body" idx="2"/>
          </p:nvPr>
        </p:nvSpPr>
        <p:spPr>
          <a:xfrm>
            <a:off x="5172075" y="3533776"/>
            <a:ext cx="3617198" cy="1401848"/>
          </a:xfrm>
          <a:prstGeom prst="rect">
            <a:avLst/>
          </a:prstGeom>
          <a:noFill/>
          <a:ln>
            <a:noFill/>
          </a:ln>
        </p:spPr>
        <p:txBody>
          <a:bodyPr spcFirstLastPara="1" wrap="square" lIns="0" tIns="0" rIns="0" bIns="0" anchor="b" anchorCtr="0">
            <a:noAutofit/>
          </a:bodyPr>
          <a:lstStyle/>
          <a:p>
            <a:pPr marL="0" lvl="0" indent="0" algn="ctr">
              <a:buSzPts val="3600"/>
            </a:pPr>
            <a:r>
              <a:rPr lang="en-US" sz="3600" dirty="0">
                <a:latin typeface="+mn-lt"/>
              </a:rPr>
              <a:t>Sampling and Estimation</a:t>
            </a:r>
          </a:p>
        </p:txBody>
      </p:sp>
      <p:pic>
        <p:nvPicPr>
          <p:cNvPr id="8" name="Picture 5" descr="Front Cover: Business Analytics: Methods, Models, and Decisions Third Edition by Evans."/>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8325" y="1905000"/>
            <a:ext cx="3470275" cy="411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
        <p:nvSpPr>
          <p:cNvPr id="215" name="Text Placeholder 4"/>
          <p:cNvSpPr txBox="1">
            <a:spLocks noGrp="1"/>
          </p:cNvSpPr>
          <p:nvPr>
            <p:ph type="body" idx="3"/>
          </p:nvPr>
        </p:nvSpPr>
        <p:spPr>
          <a:xfrm>
            <a:off x="1682497" y="6448760"/>
            <a:ext cx="5999416" cy="260432"/>
          </a:xfrm>
          <a:prstGeom prst="rect">
            <a:avLst/>
          </a:prstGeom>
          <a:noFill/>
          <a:ln>
            <a:noFill/>
          </a:ln>
        </p:spPr>
        <p:txBody>
          <a:bodyPr spcFirstLastPara="1" wrap="square" lIns="0" tIns="0" rIns="0" bIns="0" anchor="t" anchorCtr="0">
            <a:noAutofit/>
          </a:bodyPr>
          <a:lstStyle/>
          <a:p>
            <a:pPr marL="0" lvl="0" indent="0" algn="ctr">
              <a:buClr>
                <a:srgbClr val="000000"/>
              </a:buClr>
              <a:buSzPts val="1200"/>
            </a:pPr>
            <a:r>
              <a:rPr lang="en-US" sz="1200" dirty="0" smtClean="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Copyright </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 </a:t>
            </a:r>
            <a:r>
              <a:rPr lang="en-US" sz="1200" dirty="0" smtClean="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2020, 2016</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 2013 Pearson Education, Inc. All Rights </a:t>
            </a:r>
            <a:r>
              <a:rPr lang="en-US" sz="1200" dirty="0" smtClean="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Reserved</a:t>
            </a:r>
            <a:endPar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sym typeface="Verdana"/>
            </a:endParaRPr>
          </a:p>
        </p:txBody>
      </p:sp>
    </p:spTree>
    <p:extLst>
      <p:ext uri="{BB962C8B-B14F-4D97-AF65-F5344CB8AC3E}">
        <p14:creationId xmlns:p14="http://schemas.microsoft.com/office/powerpoint/2010/main" val="3634609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lvl="0"/>
            <a:r>
              <a:rPr lang="en-US" sz="3600" b="1" i="0" u="none" strike="noStrike" cap="none" dirty="0">
                <a:solidFill>
                  <a:srgbClr val="007FA3"/>
                </a:solidFill>
                <a:latin typeface="+mj-lt"/>
                <a:sym typeface="Arial"/>
              </a:rPr>
              <a:t>Example 6.3: A Sampling </a:t>
            </a:r>
            <a:r>
              <a:rPr lang="en-US" sz="3600" b="1" i="0" u="none" strike="noStrike" cap="none" dirty="0" smtClean="0">
                <a:solidFill>
                  <a:srgbClr val="007FA3"/>
                </a:solidFill>
                <a:latin typeface="+mj-lt"/>
                <a:sym typeface="Arial"/>
              </a:rPr>
              <a:t>Experiment </a:t>
            </a:r>
            <a:r>
              <a:rPr lang="en-US" sz="2000" b="0" dirty="0">
                <a:latin typeface="+mj-lt"/>
              </a:rPr>
              <a:t>(1 of </a:t>
            </a:r>
            <a:r>
              <a:rPr lang="en-US" sz="2000" b="0" dirty="0" smtClean="0">
                <a:latin typeface="+mj-lt"/>
              </a:rPr>
              <a:t>3)</a:t>
            </a:r>
            <a:endParaRPr sz="3600" b="1" i="0" u="none" strike="noStrike" cap="none" dirty="0">
              <a:solidFill>
                <a:srgbClr val="007FA3"/>
              </a:solidFill>
              <a:latin typeface="+mj-lt"/>
              <a:sym typeface="Arial"/>
            </a:endParaRPr>
          </a:p>
        </p:txBody>
      </p:sp>
      <p:sp>
        <p:nvSpPr>
          <p:cNvPr id="264" name="Content Placeholder 2"/>
          <p:cNvSpPr txBox="1">
            <a:spLocks noGrp="1"/>
          </p:cNvSpPr>
          <p:nvPr>
            <p:ph type="body" idx="1"/>
          </p:nvPr>
        </p:nvSpPr>
        <p:spPr>
          <a:xfrm>
            <a:off x="457200" y="1600201"/>
            <a:ext cx="8534400" cy="603503"/>
          </a:xfrm>
          <a:prstGeom prst="rect">
            <a:avLst/>
          </a:prstGeom>
          <a:noFill/>
          <a:ln>
            <a:noFill/>
          </a:ln>
        </p:spPr>
        <p:txBody>
          <a:bodyPr spcFirstLastPara="1" wrap="square" lIns="91425" tIns="91425" rIns="91425" bIns="91425" anchor="t" anchorCtr="0">
            <a:noAutofit/>
          </a:bodyPr>
          <a:lstStyle/>
          <a:p>
            <a:pPr marL="255588" marR="0" lvl="0" indent="-255588" algn="l" rtl="0">
              <a:spcAft>
                <a:spcPts val="0"/>
              </a:spcAft>
              <a:buClr>
                <a:srgbClr val="007FA3"/>
              </a:buClr>
              <a:buSzPct val="100000"/>
              <a:buFont typeface="Arial"/>
              <a:buChar char="•"/>
            </a:pPr>
            <a:r>
              <a:rPr lang="en-US" sz="2000" b="0" i="0" u="none" strike="noStrike" cap="none" dirty="0">
                <a:solidFill>
                  <a:srgbClr val="000000"/>
                </a:solidFill>
                <a:latin typeface="+mn-lt"/>
                <a:ea typeface="Arial"/>
                <a:cs typeface="Arial"/>
                <a:sym typeface="Arial"/>
              </a:rPr>
              <a:t>A population is uniformly distributed between 0 and 10.</a:t>
            </a:r>
            <a:endParaRPr sz="2000" b="0" i="0" u="none" strike="noStrike" cap="none" dirty="0">
              <a:solidFill>
                <a:srgbClr val="000000"/>
              </a:solidFill>
              <a:latin typeface="+mn-lt"/>
              <a:ea typeface="Arial"/>
              <a:cs typeface="Arial"/>
              <a:sym typeface="Arial"/>
            </a:endParaRPr>
          </a:p>
        </p:txBody>
      </p:sp>
      <p:sp>
        <p:nvSpPr>
          <p:cNvPr id="265" name="Content Placeholder 3"/>
          <p:cNvSpPr txBox="1">
            <a:spLocks noGrp="1"/>
          </p:cNvSpPr>
          <p:nvPr>
            <p:ph type="body" idx="2"/>
          </p:nvPr>
        </p:nvSpPr>
        <p:spPr>
          <a:xfrm>
            <a:off x="457200" y="2413852"/>
            <a:ext cx="733258" cy="424184"/>
          </a:xfrm>
          <a:prstGeom prst="rect">
            <a:avLst/>
          </a:prstGeom>
          <a:noFill/>
          <a:ln>
            <a:noFill/>
          </a:ln>
        </p:spPr>
        <p:txBody>
          <a:bodyPr spcFirstLastPara="1" wrap="square" lIns="0" tIns="0" rIns="0" bIns="0" anchor="t" anchorCtr="0">
            <a:noAutofit/>
          </a:bodyPr>
          <a:lstStyle/>
          <a:p>
            <a:pPr marL="741600" marR="0" lvl="0" indent="-284400" algn="l" rtl="0">
              <a:spcBef>
                <a:spcPts val="600"/>
              </a:spcBef>
              <a:spcAft>
                <a:spcPts val="0"/>
              </a:spcAft>
              <a:buClr>
                <a:srgbClr val="007FA3"/>
              </a:buClr>
              <a:buSzPct val="100000"/>
              <a:buFont typeface="Arial"/>
              <a:buChar char="–"/>
            </a:pPr>
            <a:r>
              <a:rPr lang="en-US" sz="2000" b="0" i="0" u="none" strike="noStrike" cap="none" dirty="0" smtClean="0">
                <a:solidFill>
                  <a:schemeClr val="dk1"/>
                </a:solidFill>
                <a:latin typeface="+mn-lt"/>
                <a:ea typeface="Arial"/>
                <a:cs typeface="Arial"/>
                <a:sym typeface="Arial"/>
              </a:rPr>
              <a:t>  </a:t>
            </a:r>
            <a:endParaRPr sz="2000" b="0" i="0" u="none" strike="noStrike" cap="none" dirty="0">
              <a:solidFill>
                <a:schemeClr val="dk1"/>
              </a:solidFill>
              <a:latin typeface="+mn-lt"/>
              <a:ea typeface="Arial"/>
              <a:cs typeface="Arial"/>
              <a:sym typeface="Arial"/>
            </a:endParaRPr>
          </a:p>
        </p:txBody>
      </p:sp>
      <p:graphicFrame>
        <p:nvGraphicFramePr>
          <p:cNvPr id="2" name="Object 1" descr="Mean = start fraction left parenthesis 0 + 10 right parenthesis over 2 end fraction = 5."/>
          <p:cNvGraphicFramePr>
            <a:graphicFrameLocks noChangeAspect="1"/>
          </p:cNvGraphicFramePr>
          <p:nvPr>
            <p:extLst>
              <p:ext uri="{D42A27DB-BD31-4B8C-83A1-F6EECF244321}">
                <p14:modId xmlns:p14="http://schemas.microsoft.com/office/powerpoint/2010/main" val="2798260555"/>
              </p:ext>
            </p:extLst>
          </p:nvPr>
        </p:nvGraphicFramePr>
        <p:xfrm>
          <a:off x="1339342" y="2263994"/>
          <a:ext cx="2171700" cy="723900"/>
        </p:xfrm>
        <a:graphic>
          <a:graphicData uri="http://schemas.openxmlformats.org/presentationml/2006/ole">
            <mc:AlternateContent xmlns:mc="http://schemas.openxmlformats.org/markup-compatibility/2006">
              <mc:Choice xmlns:v="urn:schemas-microsoft-com:vml" Requires="v">
                <p:oleObj spid="_x0000_s3195" name="Equation" r:id="rId4" imgW="2171520" imgH="723600" progId="Equation.DSMT4">
                  <p:embed/>
                </p:oleObj>
              </mc:Choice>
              <mc:Fallback>
                <p:oleObj name="Equation" r:id="rId4" imgW="2171520" imgH="723600" progId="Equation.DSMT4">
                  <p:embed/>
                  <p:pic>
                    <p:nvPicPr>
                      <p:cNvPr id="0" name=""/>
                      <p:cNvPicPr/>
                      <p:nvPr/>
                    </p:nvPicPr>
                    <p:blipFill>
                      <a:blip r:embed="rId5"/>
                      <a:stretch>
                        <a:fillRect/>
                      </a:stretch>
                    </p:blipFill>
                    <p:spPr>
                      <a:xfrm>
                        <a:off x="1339342" y="2263994"/>
                        <a:ext cx="2171700" cy="723900"/>
                      </a:xfrm>
                      <a:prstGeom prst="rect">
                        <a:avLst/>
                      </a:prstGeom>
                    </p:spPr>
                  </p:pic>
                </p:oleObj>
              </mc:Fallback>
            </mc:AlternateContent>
          </a:graphicData>
        </a:graphic>
      </p:graphicFrame>
      <p:sp>
        <p:nvSpPr>
          <p:cNvPr id="267" name="Content Placeholder 4"/>
          <p:cNvSpPr txBox="1">
            <a:spLocks noGrp="1"/>
          </p:cNvSpPr>
          <p:nvPr>
            <p:ph type="body" idx="3"/>
          </p:nvPr>
        </p:nvSpPr>
        <p:spPr>
          <a:xfrm>
            <a:off x="457200" y="3204926"/>
            <a:ext cx="733258" cy="394171"/>
          </a:xfrm>
          <a:prstGeom prst="rect">
            <a:avLst/>
          </a:prstGeom>
          <a:noFill/>
          <a:ln>
            <a:noFill/>
          </a:ln>
        </p:spPr>
        <p:txBody>
          <a:bodyPr spcFirstLastPara="1" wrap="square" lIns="0" tIns="0" rIns="0" bIns="0" anchor="t" anchorCtr="0">
            <a:noAutofit/>
          </a:bodyPr>
          <a:lstStyle/>
          <a:p>
            <a:pPr marL="741600" marR="0" lvl="0" indent="-284400" algn="l" rtl="0">
              <a:spcBef>
                <a:spcPts val="600"/>
              </a:spcBef>
              <a:spcAft>
                <a:spcPts val="0"/>
              </a:spcAft>
              <a:buClr>
                <a:srgbClr val="007FA3"/>
              </a:buClr>
              <a:buSzPct val="100000"/>
              <a:buFont typeface="Arial"/>
              <a:buChar char="–"/>
            </a:pPr>
            <a:r>
              <a:rPr lang="en-US" sz="2000" b="0" i="0" u="none" strike="noStrike" cap="none" dirty="0" smtClean="0">
                <a:solidFill>
                  <a:schemeClr val="dk1"/>
                </a:solidFill>
                <a:latin typeface="+mn-lt"/>
                <a:ea typeface="Arial"/>
                <a:cs typeface="Arial"/>
                <a:sym typeface="Arial"/>
              </a:rPr>
              <a:t>  </a:t>
            </a:r>
            <a:endParaRPr sz="2000" b="0" i="0" u="none" strike="noStrike" cap="none" dirty="0">
              <a:solidFill>
                <a:schemeClr val="dk1"/>
              </a:solidFill>
              <a:latin typeface="+mn-lt"/>
              <a:ea typeface="Arial"/>
              <a:cs typeface="Arial"/>
              <a:sym typeface="Arial"/>
            </a:endParaRPr>
          </a:p>
        </p:txBody>
      </p:sp>
      <p:graphicFrame>
        <p:nvGraphicFramePr>
          <p:cNvPr id="3" name="Object 2" descr="Variance = start fraction left parenthesis 10 minus 0 right parenthesis squared over 12 end fraction = 8.333."/>
          <p:cNvGraphicFramePr>
            <a:graphicFrameLocks noChangeAspect="1"/>
          </p:cNvGraphicFramePr>
          <p:nvPr>
            <p:extLst>
              <p:ext uri="{D42A27DB-BD31-4B8C-83A1-F6EECF244321}">
                <p14:modId xmlns:p14="http://schemas.microsoft.com/office/powerpoint/2010/main" val="2377373458"/>
              </p:ext>
            </p:extLst>
          </p:nvPr>
        </p:nvGraphicFramePr>
        <p:xfrm>
          <a:off x="1339342" y="3048184"/>
          <a:ext cx="3098800" cy="723900"/>
        </p:xfrm>
        <a:graphic>
          <a:graphicData uri="http://schemas.openxmlformats.org/presentationml/2006/ole">
            <mc:AlternateContent xmlns:mc="http://schemas.openxmlformats.org/markup-compatibility/2006">
              <mc:Choice xmlns:v="urn:schemas-microsoft-com:vml" Requires="v">
                <p:oleObj spid="_x0000_s3196" name="Equation" r:id="rId6" imgW="3098520" imgH="723600" progId="Equation.DSMT4">
                  <p:embed/>
                </p:oleObj>
              </mc:Choice>
              <mc:Fallback>
                <p:oleObj name="Equation" r:id="rId6" imgW="3098520" imgH="723600" progId="Equation.DSMT4">
                  <p:embed/>
                  <p:pic>
                    <p:nvPicPr>
                      <p:cNvPr id="0" name=""/>
                      <p:cNvPicPr/>
                      <p:nvPr/>
                    </p:nvPicPr>
                    <p:blipFill>
                      <a:blip r:embed="rId7"/>
                      <a:stretch>
                        <a:fillRect/>
                      </a:stretch>
                    </p:blipFill>
                    <p:spPr>
                      <a:xfrm>
                        <a:off x="1339342" y="3048184"/>
                        <a:ext cx="3098800" cy="723900"/>
                      </a:xfrm>
                      <a:prstGeom prst="rect">
                        <a:avLst/>
                      </a:prstGeom>
                    </p:spPr>
                  </p:pic>
                </p:oleObj>
              </mc:Fallback>
            </mc:AlternateContent>
          </a:graphicData>
        </a:graphic>
      </p:graphicFrame>
      <p:sp>
        <p:nvSpPr>
          <p:cNvPr id="269" name="Content Placeholder 5"/>
          <p:cNvSpPr txBox="1">
            <a:spLocks noGrp="1"/>
          </p:cNvSpPr>
          <p:nvPr>
            <p:ph type="body" idx="4"/>
          </p:nvPr>
        </p:nvSpPr>
        <p:spPr>
          <a:xfrm>
            <a:off x="457200" y="3832374"/>
            <a:ext cx="8229600" cy="2438919"/>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2000" b="0" i="0" u="none" strike="noStrike" cap="none" dirty="0">
                <a:solidFill>
                  <a:schemeClr val="dk1"/>
                </a:solidFill>
                <a:latin typeface="+mn-lt"/>
                <a:sym typeface="Arial"/>
              </a:rPr>
              <a:t>Experiment:</a:t>
            </a:r>
            <a:endParaRPr sz="2000" dirty="0">
              <a:latin typeface="+mn-lt"/>
            </a:endParaRPr>
          </a:p>
          <a:p>
            <a:pPr marL="742950" marR="0" lvl="1" indent="-285750" algn="l" rtl="0">
              <a:spcBef>
                <a:spcPts val="600"/>
              </a:spcBef>
              <a:spcAft>
                <a:spcPts val="0"/>
              </a:spcAft>
              <a:buClr>
                <a:srgbClr val="007FA3"/>
              </a:buClr>
              <a:buSzPct val="100000"/>
              <a:buFont typeface="Arial"/>
              <a:buChar char="–"/>
            </a:pPr>
            <a:r>
              <a:rPr lang="en-US" sz="2000" b="0" i="0" u="none" strike="noStrike" cap="none" dirty="0">
                <a:solidFill>
                  <a:schemeClr val="dk1"/>
                </a:solidFill>
                <a:latin typeface="+mn-lt"/>
                <a:sym typeface="Arial"/>
              </a:rPr>
              <a:t>Generate 25 samples of size 10 from this population.</a:t>
            </a:r>
            <a:endParaRPr sz="2000" b="0" i="0" u="none" strike="noStrike" cap="none" dirty="0">
              <a:solidFill>
                <a:schemeClr val="dk1"/>
              </a:solidFill>
              <a:latin typeface="+mn-lt"/>
              <a:sym typeface="Arial"/>
            </a:endParaRPr>
          </a:p>
          <a:p>
            <a:pPr marL="742950" marR="0" lvl="1" indent="-285750" algn="l" rtl="0">
              <a:spcBef>
                <a:spcPts val="600"/>
              </a:spcBef>
              <a:spcAft>
                <a:spcPts val="0"/>
              </a:spcAft>
              <a:buClr>
                <a:srgbClr val="007FA3"/>
              </a:buClr>
              <a:buSzPct val="100000"/>
              <a:buFont typeface="Arial"/>
              <a:buChar char="–"/>
            </a:pPr>
            <a:r>
              <a:rPr lang="en-US" sz="2000" b="0" i="0" u="none" strike="noStrike" cap="none" dirty="0" smtClean="0">
                <a:solidFill>
                  <a:schemeClr val="dk1"/>
                </a:solidFill>
                <a:latin typeface="+mn-lt"/>
                <a:sym typeface="Arial"/>
              </a:rPr>
              <a:t>Compute </a:t>
            </a:r>
            <a:r>
              <a:rPr lang="en-US" sz="2000" b="0" i="0" u="none" strike="noStrike" cap="none" dirty="0">
                <a:solidFill>
                  <a:schemeClr val="dk1"/>
                </a:solidFill>
                <a:latin typeface="+mn-lt"/>
                <a:sym typeface="Arial"/>
              </a:rPr>
              <a:t>the mean of each sample.</a:t>
            </a:r>
            <a:endParaRPr sz="2000" dirty="0">
              <a:latin typeface="+mn-lt"/>
            </a:endParaRPr>
          </a:p>
          <a:p>
            <a:pPr marL="742950" marR="0" lvl="1" indent="-285750" algn="l" rtl="0">
              <a:spcBef>
                <a:spcPts val="600"/>
              </a:spcBef>
              <a:spcAft>
                <a:spcPts val="0"/>
              </a:spcAft>
              <a:buClr>
                <a:srgbClr val="007FA3"/>
              </a:buClr>
              <a:buSzPct val="100000"/>
              <a:buFont typeface="Arial"/>
              <a:buChar char="–"/>
            </a:pPr>
            <a:r>
              <a:rPr lang="en-US" sz="2000" b="0" i="0" u="none" strike="noStrike" cap="none" dirty="0">
                <a:solidFill>
                  <a:schemeClr val="dk1"/>
                </a:solidFill>
                <a:latin typeface="+mn-lt"/>
                <a:sym typeface="Arial"/>
              </a:rPr>
              <a:t>Prepare a histogram of the 250 observations,</a:t>
            </a:r>
            <a:endParaRPr sz="2000" dirty="0">
              <a:latin typeface="+mn-lt"/>
            </a:endParaRPr>
          </a:p>
          <a:p>
            <a:pPr marL="742950" marR="0" lvl="1" indent="-285750" algn="l" rtl="0">
              <a:spcBef>
                <a:spcPts val="600"/>
              </a:spcBef>
              <a:spcAft>
                <a:spcPts val="0"/>
              </a:spcAft>
              <a:buClr>
                <a:srgbClr val="007FA3"/>
              </a:buClr>
              <a:buSzPct val="100000"/>
              <a:buFont typeface="Arial"/>
              <a:buChar char="–"/>
            </a:pPr>
            <a:r>
              <a:rPr lang="en-US" sz="2000" b="0" i="0" u="none" strike="noStrike" cap="none" dirty="0">
                <a:solidFill>
                  <a:schemeClr val="dk1"/>
                </a:solidFill>
                <a:latin typeface="+mn-lt"/>
                <a:sym typeface="Arial"/>
              </a:rPr>
              <a:t>Prepare a histogram of the 25 sample means.</a:t>
            </a:r>
            <a:endParaRPr sz="2000" dirty="0">
              <a:latin typeface="+mn-lt"/>
            </a:endParaRPr>
          </a:p>
          <a:p>
            <a:pPr marL="742950" marR="0" lvl="1" indent="-285750" algn="l" rtl="0">
              <a:spcBef>
                <a:spcPts val="600"/>
              </a:spcBef>
              <a:spcAft>
                <a:spcPts val="0"/>
              </a:spcAft>
              <a:buClr>
                <a:srgbClr val="007FA3"/>
              </a:buClr>
              <a:buSzPct val="100000"/>
              <a:buFont typeface="Arial"/>
              <a:buChar char="–"/>
            </a:pPr>
            <a:r>
              <a:rPr lang="en-US" sz="2000" b="0" i="0" u="none" strike="noStrike" cap="none" dirty="0">
                <a:solidFill>
                  <a:schemeClr val="dk1"/>
                </a:solidFill>
                <a:latin typeface="+mn-lt"/>
                <a:sym typeface="Arial"/>
              </a:rPr>
              <a:t>Repeat for larger sample sizes and draw comparative conclusions.</a:t>
            </a:r>
            <a:endParaRPr sz="2000" b="0" i="0" u="none" strike="noStrike" cap="none" dirty="0">
              <a:solidFill>
                <a:schemeClr val="dk1"/>
              </a:solidFill>
              <a:latin typeface="+mn-lt"/>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b"/>
          <a:lstStyle/>
          <a:p>
            <a:r>
              <a:rPr lang="en-US" sz="3600" dirty="0">
                <a:latin typeface="+mj-lt"/>
              </a:rPr>
              <a:t>Example 6.3: A Sampling </a:t>
            </a:r>
            <a:r>
              <a:rPr lang="en-US" sz="3600" dirty="0" smtClean="0">
                <a:latin typeface="+mj-lt"/>
              </a:rPr>
              <a:t>Experiment </a:t>
            </a:r>
            <a:r>
              <a:rPr lang="en-US" sz="2000" b="0" dirty="0" smtClean="0">
                <a:latin typeface="+mj-lt"/>
              </a:rPr>
              <a:t>(2 of 3)</a:t>
            </a:r>
            <a:endParaRPr lang="en-US" sz="2000" b="0" dirty="0">
              <a:latin typeface="+mj-lt"/>
            </a:endParaRPr>
          </a:p>
        </p:txBody>
      </p:sp>
      <p:pic>
        <p:nvPicPr>
          <p:cNvPr id="8" name="Picture 7" descr="A spreadsheet displays a table and two histograms. The table has the following column headings from left to right. Observation, Sample 1, Sample 2, Sample 3, Sample 4, Sample 5, Sample 22, Sample 23, Sample 24, Sample 25. The table is as follows. Observation 1. Sample 1, 5.3935. Sample 2, 0.8756. Sample 3, 9.9338. Sample 4, 4.3294. Sample 5, 7.1908. Sample 22, 8.2244. Sample 23, 8.4655. Sample 24, 1.9404. Sample 25, 9.9133. Observation 2. Sample 1, 2.8282. Sample 2, 2.5047. Sample 3, 6.4480. Sample 4, 5.9877. Sample 5, 7.3946. Sample 22, 3.3000. Sample 23, 0.3632. Sample 24, 9.8871. Sample 25, 5.1079. Observation 3. Sample 1, 5.2715. Sample 2, 0.6949. Sample 3, 1.5015. Sample 4, 8.3935. Sample 5, 3.1559. Sample 22, 7.1023. Sample 23, 9.3628. Sample 24, 1.7844. Sample 25, 7.3937. Observation 4. Sample 1, 5.4912, Sample 2, 0.7739, Sample 3, 8.1466, Sample 4, 5.5205, Sample 5, 2.4588, Sample 22, 8.7262, Sample 23, 9.1598, Sample 24, 7.5820, Sample 25, 1.8513. Observation 5. Sample 1, 9.3158. Sample 2, 4.4591. Sample 3, 6.3573. Sample 4, 3.8679. Sample 5, 1.1493. Sample 22, 3.3854. Sample 23, 1.2482. Sample 24, 1.9391. Sample 25, 5.4405. Observation 6. Sample 1, 7.9745. Sample 2, 6.9784. Sample 3, 7.9962. Sample 4, 2.3157. Sample 5, 7.8584. Sample 22, 8.9032. Sample 23, 3.8716. Sample 24, 5.8525. Sample 25, 5.4164. Observation 7. Sample 1, 6.7043. Sample 2, 8.4039. Sample 3, 5.1088. Sample 4, 9.1098. Sample 5, 1.1802. Sample 22, 2.7732. Sample 23, 2.4815. Sample 24, 9.0817. Sample 25, 4.3889. Observation 8. Sample 1, 1.3041. Sample 2, 2.5678. Sample 3, 6.1794. Sample 4, 7.8396. Sample 5, 6.2709. Sample 22, 0.5692. Sample 23, 2.5800. Sample 24, 1.1911. Sample 25, 7.430. Observation 9. Sample 1, 0.9870. Sample 2, 6.3964. Sample 3, 8.2269. Sample 4, 9.6112. Sample 5, 6.6814. Sample 22, 2.8306. Sample 23, 4.6004. Sample 24, 9.0274. Sample 25, 6.1232. Observation 10. Sample 1, 9.9493. Sample 2, 9.3936. Sample 3, 4.5015. Sample 4, 5.2385. Sample 5, 0.6970. Sample 22, 3.7074. Sample 23, 5.9062. Sample 24, 0.6592. Sample 25, 7.5021. Sample mean, Sample 1, 5.5219. Sample 2, 4.3048. Sample 3, 6.4400. Sample 4, 6.2214. Sample 5, 4.4035. Sample 22, 4.9522. Sample 23, 4.8039. Sample 24, 4.6945. Sample 25, 6.0380. Average, 5.0108. Standard deviation, 0.816673. A histogram titled, all data, is displayed below. The histogram has a horizontal axis labeled, bin that ranges from 1 to 10 in increments of 1 and a vertical axis labeled, frequency that ranges from 0 to 40 in increments of 10. The data from the histogram is as follows. (1, 21), (2, 19), (3, 22), (4, 25), (5, 21), (6, 25), (7, 28), (8, 18), (9, 21), and (10, 20). All values are estimated. Another histogram titled, Sample means n = 10, is displayed on the right side. The axes on this histogram are as the same as the previous histogram. The data from this histogram is as follows. (4, 2), (4, 4.2), (4.4, 3), (4.6, 2), (4.8, 2), (5, 3), (5.2, 1), (5.4, 1), (5.6, 2.2), (5.8, 0), and (6, 5.8). All values are estimated."/>
          <p:cNvPicPr>
            <a:picLocks noChangeAspect="1"/>
          </p:cNvPicPr>
          <p:nvPr/>
        </p:nvPicPr>
        <p:blipFill>
          <a:blip r:embed="rId2"/>
          <a:stretch>
            <a:fillRect/>
          </a:stretch>
        </p:blipFill>
        <p:spPr>
          <a:xfrm>
            <a:off x="1166257" y="1591498"/>
            <a:ext cx="6811485" cy="3480564"/>
          </a:xfrm>
          <a:prstGeom prst="rect">
            <a:avLst/>
          </a:prstGeom>
        </p:spPr>
      </p:pic>
      <p:sp>
        <p:nvSpPr>
          <p:cNvPr id="6" name="Text Placeholder 5"/>
          <p:cNvSpPr>
            <a:spLocks noGrp="1"/>
          </p:cNvSpPr>
          <p:nvPr>
            <p:ph type="body" idx="1"/>
          </p:nvPr>
        </p:nvSpPr>
        <p:spPr/>
        <p:txBody>
          <a:bodyPr/>
          <a:lstStyle/>
          <a:p>
            <a:pPr marL="0" lvl="0" indent="0">
              <a:buSzPts val="1800"/>
            </a:pPr>
            <a:r>
              <a:rPr lang="en-US" sz="1600" dirty="0">
                <a:latin typeface="+mn-lt"/>
              </a:rPr>
              <a:t>Note that the average of all the sample means is quite close the true population mean of 5.0.</a:t>
            </a:r>
          </a:p>
        </p:txBody>
      </p:sp>
    </p:spTree>
    <p:extLst>
      <p:ext uri="{BB962C8B-B14F-4D97-AF65-F5344CB8AC3E}">
        <p14:creationId xmlns:p14="http://schemas.microsoft.com/office/powerpoint/2010/main" val="2568762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Example 6.3: A Sampling </a:t>
            </a:r>
            <a:r>
              <a:rPr lang="en-US" dirty="0" smtClean="0">
                <a:latin typeface="+mj-lt"/>
              </a:rPr>
              <a:t>Experiment </a:t>
            </a:r>
            <a:r>
              <a:rPr lang="en-US" sz="2000" b="0" dirty="0" smtClean="0">
                <a:latin typeface="+mj-lt"/>
              </a:rPr>
              <a:t>(3 </a:t>
            </a:r>
            <a:r>
              <a:rPr lang="en-US" sz="2000" b="0" dirty="0">
                <a:latin typeface="+mj-lt"/>
              </a:rPr>
              <a:t>of </a:t>
            </a:r>
            <a:r>
              <a:rPr lang="en-US" sz="2000" b="0" dirty="0" smtClean="0">
                <a:latin typeface="+mj-lt"/>
              </a:rPr>
              <a:t>3)</a:t>
            </a:r>
            <a:endParaRPr lang="en-US" dirty="0">
              <a:latin typeface="+mj-lt"/>
            </a:endParaRPr>
          </a:p>
        </p:txBody>
      </p:sp>
      <p:sp>
        <p:nvSpPr>
          <p:cNvPr id="3" name="Content Placeholder 2"/>
          <p:cNvSpPr>
            <a:spLocks noGrp="1"/>
          </p:cNvSpPr>
          <p:nvPr>
            <p:ph type="body" idx="1"/>
          </p:nvPr>
        </p:nvSpPr>
        <p:spPr>
          <a:xfrm>
            <a:off x="457200" y="1600200"/>
            <a:ext cx="8229600" cy="530352"/>
          </a:xfrm>
        </p:spPr>
        <p:txBody>
          <a:bodyPr/>
          <a:lstStyle/>
          <a:p>
            <a:pPr marL="255650" lvl="0" indent="-255650">
              <a:buSzPct val="100000"/>
            </a:pPr>
            <a:r>
              <a:rPr lang="en-US" sz="2000" dirty="0">
                <a:solidFill>
                  <a:srgbClr val="000000"/>
                </a:solidFill>
                <a:latin typeface="+mn-lt"/>
              </a:rPr>
              <a:t>Repeat the sampling experiment for samples of size 25, 100, and 500</a:t>
            </a:r>
          </a:p>
        </p:txBody>
      </p:sp>
      <p:sp>
        <p:nvSpPr>
          <p:cNvPr id="4" name="Content Placeholder 3"/>
          <p:cNvSpPr>
            <a:spLocks noGrp="1"/>
          </p:cNvSpPr>
          <p:nvPr>
            <p:ph type="body" idx="2"/>
          </p:nvPr>
        </p:nvSpPr>
        <p:spPr>
          <a:xfrm>
            <a:off x="457200" y="2249938"/>
            <a:ext cx="3571506" cy="3729724"/>
          </a:xfrm>
        </p:spPr>
        <p:txBody>
          <a:bodyPr/>
          <a:lstStyle/>
          <a:p>
            <a:pPr marL="0" lvl="0" indent="0">
              <a:spcBef>
                <a:spcPts val="0"/>
              </a:spcBef>
              <a:buSzPts val="2400"/>
              <a:buNone/>
            </a:pPr>
            <a:r>
              <a:rPr lang="en-US" sz="2000" dirty="0">
                <a:solidFill>
                  <a:srgbClr val="000000"/>
                </a:solidFill>
                <a:latin typeface="+mn-lt"/>
              </a:rPr>
              <a:t>As the </a:t>
            </a:r>
            <a:r>
              <a:rPr lang="en-US" sz="2000" dirty="0" smtClean="0">
                <a:solidFill>
                  <a:srgbClr val="000000"/>
                </a:solidFill>
                <a:latin typeface="+mn-lt"/>
              </a:rPr>
              <a:t>sample size </a:t>
            </a:r>
            <a:r>
              <a:rPr lang="en-US" sz="2000" dirty="0">
                <a:solidFill>
                  <a:srgbClr val="000000"/>
                </a:solidFill>
                <a:latin typeface="+mn-lt"/>
              </a:rPr>
              <a:t>increases, the average of the sample means are all still close to the expected value of 5; however, the </a:t>
            </a:r>
            <a:r>
              <a:rPr lang="en-US" sz="2000" dirty="0" smtClean="0">
                <a:solidFill>
                  <a:srgbClr val="000000"/>
                </a:solidFill>
                <a:latin typeface="+mn-lt"/>
              </a:rPr>
              <a:t>standard deviation </a:t>
            </a:r>
            <a:r>
              <a:rPr lang="en-US" sz="2000" dirty="0">
                <a:solidFill>
                  <a:srgbClr val="000000"/>
                </a:solidFill>
                <a:latin typeface="+mn-lt"/>
              </a:rPr>
              <a:t>of the sample means becomes </a:t>
            </a:r>
            <a:r>
              <a:rPr lang="en-US" sz="2000" dirty="0" smtClean="0">
                <a:solidFill>
                  <a:srgbClr val="000000"/>
                </a:solidFill>
                <a:latin typeface="+mn-lt"/>
              </a:rPr>
              <a:t>smaller, meaning </a:t>
            </a:r>
            <a:r>
              <a:rPr lang="en-US" sz="2000" dirty="0">
                <a:solidFill>
                  <a:srgbClr val="000000"/>
                </a:solidFill>
                <a:latin typeface="+mn-lt"/>
              </a:rPr>
              <a:t>that the means of samples are clustered closer together around the true expected value. The distributions become normal.</a:t>
            </a:r>
            <a:endParaRPr lang="en-US" sz="20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4262565448"/>
              </p:ext>
            </p:extLst>
          </p:nvPr>
        </p:nvGraphicFramePr>
        <p:xfrm>
          <a:off x="4213986" y="2560320"/>
          <a:ext cx="4472814" cy="1554480"/>
        </p:xfrm>
        <a:graphic>
          <a:graphicData uri="http://schemas.openxmlformats.org/drawingml/2006/table">
            <a:tbl>
              <a:tblPr firstRow="1" bandRow="1">
                <a:tableStyleId>{5940675A-B579-460E-94D1-54222C63F5DA}</a:tableStyleId>
              </a:tblPr>
              <a:tblGrid>
                <a:gridCol w="1229043">
                  <a:extLst>
                    <a:ext uri="{9D8B030D-6E8A-4147-A177-3AD203B41FA5}">
                      <a16:colId xmlns:a16="http://schemas.microsoft.com/office/drawing/2014/main" val="2183104096"/>
                    </a:ext>
                  </a:extLst>
                </a:gridCol>
                <a:gridCol w="1399032">
                  <a:extLst>
                    <a:ext uri="{9D8B030D-6E8A-4147-A177-3AD203B41FA5}">
                      <a16:colId xmlns:a16="http://schemas.microsoft.com/office/drawing/2014/main" val="3470296535"/>
                    </a:ext>
                  </a:extLst>
                </a:gridCol>
                <a:gridCol w="1844739">
                  <a:extLst>
                    <a:ext uri="{9D8B030D-6E8A-4147-A177-3AD203B41FA5}">
                      <a16:colId xmlns:a16="http://schemas.microsoft.com/office/drawing/2014/main" val="2373757844"/>
                    </a:ext>
                  </a:extLst>
                </a:gridCol>
              </a:tblGrid>
              <a:tr h="338328">
                <a:tc>
                  <a:txBody>
                    <a:bodyPr/>
                    <a:lstStyle/>
                    <a:p>
                      <a:pPr algn="ctr"/>
                      <a:r>
                        <a:rPr lang="en-US" sz="1200" b="1" dirty="0" smtClean="0"/>
                        <a:t>Sample Size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smtClean="0"/>
                        <a:t>Average of 25 Sample Means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smtClean="0"/>
                        <a:t>Standard Deviation of 25 Sample Means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3503972"/>
                  </a:ext>
                </a:extLst>
              </a:tr>
              <a:tr h="162025">
                <a:tc>
                  <a:txBody>
                    <a:bodyPr/>
                    <a:lstStyle/>
                    <a:p>
                      <a:pPr algn="ctr"/>
                      <a:r>
                        <a:rPr lang="en-US" sz="1200" dirty="0" smtClean="0"/>
                        <a:t>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5.0108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0.816673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0405305"/>
                  </a:ext>
                </a:extLst>
              </a:tr>
              <a:tr h="162025">
                <a:tc>
                  <a:txBody>
                    <a:bodyPr/>
                    <a:lstStyle/>
                    <a:p>
                      <a:pPr algn="ctr"/>
                      <a:r>
                        <a:rPr lang="en-US" sz="1200" dirty="0" smtClean="0"/>
                        <a:t>25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5.0779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0.451351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7263040"/>
                  </a:ext>
                </a:extLst>
              </a:tr>
              <a:tr h="162025">
                <a:tc>
                  <a:txBody>
                    <a:bodyPr/>
                    <a:lstStyle/>
                    <a:p>
                      <a:pPr algn="ctr"/>
                      <a:r>
                        <a:rPr lang="en-US" sz="1200" dirty="0" smtClean="0"/>
                        <a:t>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4.9173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0.301941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8370910"/>
                  </a:ext>
                </a:extLst>
              </a:tr>
              <a:tr h="162025">
                <a:tc>
                  <a:txBody>
                    <a:bodyPr/>
                    <a:lstStyle/>
                    <a:p>
                      <a:pPr algn="ctr"/>
                      <a:r>
                        <a:rPr lang="en-US" sz="1200" dirty="0" smtClean="0"/>
                        <a:t>500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4.9754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0.078993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0980059"/>
                  </a:ext>
                </a:extLst>
              </a:tr>
            </a:tbl>
          </a:graphicData>
        </a:graphic>
      </p:graphicFrame>
      <p:pic>
        <p:nvPicPr>
          <p:cNvPr id="10" name="Picture 9" descr="Four histograms titled, sample means, n = 10, sample means, n = 25, sample means, n = 100, and sample means, n = 500, respectively are displayed. All the histograms have a horizontal axis labeled, bin that ranges from 4 to 6 in increments of 0.2 and a vertical axis labeled, frequency that ranges from 0 to 5, in increments of 1. The data from the histogram titled, sample means, n = 10, is as follows. (4, 2), (4.2, 2), (4.4, 3), (4.6, 2), (4.8, 2), (5, 3), (5.2, 0.8), (5.4, 0.8), (5.6, 2), (5.8, 0), (6, 3) and (more, 3.5). The data from the histogram titled, sample means, n = 25, is as follows. (4, 0), (4.2, 1), (4.4, 1), (4.6, 3), (4.8, 2), (5, 5), (5.2, 2), (5.4, 4), (5.6, 4), (5.8, 4), (6, 1) and (more, 0). The data from the histogram titled, sample means, n = 100, is as follows. (4, 0), (4.2, 0), (4.4, 2), (4.6, 2), (4.8, 3), (5, 7), (5.2, 7), (5.4, 3), (5.6, 1), (5.8, 0), and (6, 0). The data from the histogram titled, sample means, n = 500, is as follows. (4.5, 0), (4.6, 0), (4.7, 0), (4.8, 0), (4.9, 4), (5, 12), (5.1, 6), (5.2, 1), (5.3, 0), (5.4, 0), and (5.5, 0). All values are estimated."/>
          <p:cNvPicPr>
            <a:picLocks noChangeAspect="1"/>
          </p:cNvPicPr>
          <p:nvPr/>
        </p:nvPicPr>
        <p:blipFill>
          <a:blip r:embed="rId2"/>
          <a:stretch>
            <a:fillRect/>
          </a:stretch>
        </p:blipFill>
        <p:spPr>
          <a:xfrm>
            <a:off x="4701508" y="4206240"/>
            <a:ext cx="3497769" cy="1919609"/>
          </a:xfrm>
          <a:prstGeom prst="rect">
            <a:avLst/>
          </a:prstGeom>
        </p:spPr>
      </p:pic>
    </p:spTree>
    <p:extLst>
      <p:ext uri="{BB962C8B-B14F-4D97-AF65-F5344CB8AC3E}">
        <p14:creationId xmlns:p14="http://schemas.microsoft.com/office/powerpoint/2010/main" val="445964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Title 1"/>
          <p:cNvSpPr txBox="1">
            <a:spLocks noGrp="1"/>
          </p:cNvSpPr>
          <p:nvPr>
            <p:ph type="title"/>
          </p:nvPr>
        </p:nvSpPr>
        <p:spPr>
          <a:xfrm>
            <a:off x="457200" y="215372"/>
            <a:ext cx="81534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6.4: Estimating Sampling Error Using the Empirical Rules</a:t>
            </a:r>
            <a:endParaRPr sz="3600" b="1" i="0" u="none" strike="noStrike" cap="none" dirty="0">
              <a:solidFill>
                <a:srgbClr val="007FA3"/>
              </a:solidFill>
              <a:latin typeface="+mj-lt"/>
              <a:ea typeface="Arial"/>
              <a:cs typeface="Arial"/>
              <a:sym typeface="Arial"/>
            </a:endParaRPr>
          </a:p>
        </p:txBody>
      </p:sp>
      <p:sp>
        <p:nvSpPr>
          <p:cNvPr id="292" name="Content Placeholder 2"/>
          <p:cNvSpPr txBox="1">
            <a:spLocks noGrp="1"/>
          </p:cNvSpPr>
          <p:nvPr>
            <p:ph type="body" idx="1"/>
          </p:nvPr>
        </p:nvSpPr>
        <p:spPr>
          <a:xfrm>
            <a:off x="457200" y="1600201"/>
            <a:ext cx="7635240" cy="676655"/>
          </a:xfrm>
          <a:prstGeom prst="rect">
            <a:avLst/>
          </a:prstGeom>
          <a:noFill/>
          <a:ln>
            <a:noFill/>
          </a:ln>
        </p:spPr>
        <p:txBody>
          <a:bodyPr spcFirstLastPara="1" wrap="square" lIns="91425" tIns="91425" rIns="91425" bIns="91425" anchor="t" anchorCtr="0">
            <a:noAutofit/>
          </a:bodyPr>
          <a:lstStyle/>
          <a:p>
            <a:pPr marL="255588" marR="0" lvl="0" indent="-255588" algn="l" rtl="0">
              <a:spcAft>
                <a:spcPts val="0"/>
              </a:spcAft>
              <a:buClr>
                <a:srgbClr val="007FA3"/>
              </a:buClr>
              <a:buSzPct val="100000"/>
              <a:buFont typeface="Arial"/>
              <a:buChar char="•"/>
            </a:pPr>
            <a:r>
              <a:rPr lang="en-US" sz="2600" b="0" i="0" u="none" strike="noStrike" cap="none" dirty="0">
                <a:solidFill>
                  <a:srgbClr val="000000"/>
                </a:solidFill>
                <a:latin typeface="+mn-lt"/>
                <a:ea typeface="Arial"/>
                <a:cs typeface="Arial"/>
                <a:sym typeface="Arial"/>
              </a:rPr>
              <a:t>Using the empirical rule for 3 standard deviations</a:t>
            </a:r>
            <a:endParaRPr sz="2600" b="0" i="0" u="none" strike="noStrike" cap="none" dirty="0">
              <a:solidFill>
                <a:srgbClr val="000000"/>
              </a:solidFill>
              <a:latin typeface="+mn-lt"/>
              <a:ea typeface="Arial"/>
              <a:cs typeface="Arial"/>
              <a:sym typeface="Arial"/>
            </a:endParaRPr>
          </a:p>
        </p:txBody>
      </p:sp>
      <p:sp>
        <p:nvSpPr>
          <p:cNvPr id="293" name="Content Placeholder 3"/>
          <p:cNvSpPr txBox="1">
            <a:spLocks noGrp="1"/>
          </p:cNvSpPr>
          <p:nvPr>
            <p:ph type="body" idx="2"/>
          </p:nvPr>
        </p:nvSpPr>
        <p:spPr>
          <a:xfrm>
            <a:off x="816006" y="2322319"/>
            <a:ext cx="3189066" cy="41101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700"/>
              <a:buFont typeface="Arial"/>
              <a:buNone/>
            </a:pPr>
            <a:r>
              <a:rPr lang="en-US" sz="2600" b="0" i="0" u="none" strike="noStrike" cap="none" dirty="0">
                <a:solidFill>
                  <a:schemeClr val="dk1"/>
                </a:solidFill>
                <a:latin typeface="+mn-lt"/>
                <a:sym typeface="Arial"/>
              </a:rPr>
              <a:t>away from the mean,</a:t>
            </a:r>
            <a:endParaRPr sz="2600" dirty="0">
              <a:latin typeface="+mn-lt"/>
            </a:endParaRPr>
          </a:p>
        </p:txBody>
      </p:sp>
      <p:graphicFrame>
        <p:nvGraphicFramePr>
          <p:cNvPr id="2" name="Object 1" descr="Approximately equals 99.7%"/>
          <p:cNvGraphicFramePr>
            <a:graphicFrameLocks noChangeAspect="1"/>
          </p:cNvGraphicFramePr>
          <p:nvPr>
            <p:extLst>
              <p:ext uri="{D42A27DB-BD31-4B8C-83A1-F6EECF244321}">
                <p14:modId xmlns:p14="http://schemas.microsoft.com/office/powerpoint/2010/main" val="4206667363"/>
              </p:ext>
            </p:extLst>
          </p:nvPr>
        </p:nvGraphicFramePr>
        <p:xfrm>
          <a:off x="4078224" y="2369078"/>
          <a:ext cx="1219200" cy="317500"/>
        </p:xfrm>
        <a:graphic>
          <a:graphicData uri="http://schemas.openxmlformats.org/presentationml/2006/ole">
            <mc:AlternateContent xmlns:mc="http://schemas.openxmlformats.org/markup-compatibility/2006">
              <mc:Choice xmlns:v="urn:schemas-microsoft-com:vml" Requires="v">
                <p:oleObj spid="_x0000_s4403" name="Equation" r:id="rId4" imgW="1218960" imgH="317160" progId="Equation.DSMT4">
                  <p:embed/>
                </p:oleObj>
              </mc:Choice>
              <mc:Fallback>
                <p:oleObj name="Equation" r:id="rId4" imgW="1218960" imgH="317160" progId="Equation.DSMT4">
                  <p:embed/>
                  <p:pic>
                    <p:nvPicPr>
                      <p:cNvPr id="0" name=""/>
                      <p:cNvPicPr/>
                      <p:nvPr/>
                    </p:nvPicPr>
                    <p:blipFill>
                      <a:blip r:embed="rId5"/>
                      <a:stretch>
                        <a:fillRect/>
                      </a:stretch>
                    </p:blipFill>
                    <p:spPr>
                      <a:xfrm>
                        <a:off x="4078224" y="2369078"/>
                        <a:ext cx="1219200" cy="317500"/>
                      </a:xfrm>
                      <a:prstGeom prst="rect">
                        <a:avLst/>
                      </a:prstGeom>
                    </p:spPr>
                  </p:pic>
                </p:oleObj>
              </mc:Fallback>
            </mc:AlternateContent>
          </a:graphicData>
        </a:graphic>
      </p:graphicFrame>
      <p:sp>
        <p:nvSpPr>
          <p:cNvPr id="295" name="Content Placeholder 4"/>
          <p:cNvSpPr txBox="1">
            <a:spLocks noGrp="1"/>
          </p:cNvSpPr>
          <p:nvPr>
            <p:ph type="body" idx="3"/>
          </p:nvPr>
        </p:nvSpPr>
        <p:spPr>
          <a:xfrm>
            <a:off x="5370576" y="2330744"/>
            <a:ext cx="2612136" cy="40259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700"/>
              <a:buFont typeface="Arial"/>
              <a:buNone/>
            </a:pPr>
            <a:r>
              <a:rPr lang="en-US" sz="2600" b="0" i="0" u="none" strike="noStrike" cap="none" dirty="0">
                <a:solidFill>
                  <a:schemeClr val="dk1"/>
                </a:solidFill>
                <a:latin typeface="+mn-lt"/>
                <a:ea typeface="Arial"/>
                <a:cs typeface="Arial"/>
                <a:sym typeface="Arial"/>
              </a:rPr>
              <a:t>of </a:t>
            </a:r>
            <a:r>
              <a:rPr lang="en-US" sz="2600" b="0" i="0" u="none" strike="noStrike" cap="none" dirty="0" smtClean="0">
                <a:solidFill>
                  <a:schemeClr val="dk1"/>
                </a:solidFill>
                <a:latin typeface="+mn-lt"/>
                <a:ea typeface="Arial"/>
                <a:cs typeface="Arial"/>
                <a:sym typeface="Arial"/>
              </a:rPr>
              <a:t>sample </a:t>
            </a:r>
            <a:r>
              <a:rPr lang="en-US" sz="2600" b="0" i="0" u="none" strike="noStrike" cap="none" dirty="0">
                <a:solidFill>
                  <a:schemeClr val="dk1"/>
                </a:solidFill>
                <a:latin typeface="+mn-lt"/>
                <a:ea typeface="Arial"/>
                <a:cs typeface="Arial"/>
                <a:sym typeface="Arial"/>
              </a:rPr>
              <a:t>means</a:t>
            </a:r>
            <a:endParaRPr sz="2600" b="0" i="0" u="none" strike="noStrike" cap="none" dirty="0">
              <a:solidFill>
                <a:schemeClr val="dk1"/>
              </a:solidFill>
              <a:latin typeface="+mn-lt"/>
              <a:ea typeface="Arial"/>
              <a:cs typeface="Arial"/>
              <a:sym typeface="Arial"/>
            </a:endParaRPr>
          </a:p>
        </p:txBody>
      </p:sp>
      <p:sp>
        <p:nvSpPr>
          <p:cNvPr id="296" name="Content Placeholder 5"/>
          <p:cNvSpPr txBox="1">
            <a:spLocks noGrp="1"/>
          </p:cNvSpPr>
          <p:nvPr>
            <p:ph type="body" idx="4"/>
          </p:nvPr>
        </p:nvSpPr>
        <p:spPr>
          <a:xfrm>
            <a:off x="816006" y="2778801"/>
            <a:ext cx="2960466" cy="40331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700"/>
              <a:buFont typeface="Arial"/>
              <a:buNone/>
            </a:pPr>
            <a:r>
              <a:rPr lang="en-US" sz="2600" b="0" i="0" u="none" strike="noStrike" cap="none" dirty="0">
                <a:solidFill>
                  <a:schemeClr val="dk1"/>
                </a:solidFill>
                <a:latin typeface="+mn-lt"/>
                <a:ea typeface="Arial"/>
                <a:cs typeface="Arial"/>
                <a:sym typeface="Arial"/>
              </a:rPr>
              <a:t>should be between:</a:t>
            </a:r>
            <a:endParaRPr sz="2600" b="0" i="0" u="none" strike="noStrike" cap="none" dirty="0">
              <a:solidFill>
                <a:schemeClr val="dk1"/>
              </a:solidFill>
              <a:latin typeface="+mn-lt"/>
              <a:ea typeface="Arial"/>
              <a:cs typeface="Arial"/>
              <a:sym typeface="Arial"/>
            </a:endParaRPr>
          </a:p>
        </p:txBody>
      </p:sp>
      <p:graphicFrame>
        <p:nvGraphicFramePr>
          <p:cNvPr id="3" name="Object 2" descr="Left bracket 2.55 comma 7.45 right bracket for n = 10."/>
          <p:cNvGraphicFramePr>
            <a:graphicFrameLocks noChangeAspect="1"/>
          </p:cNvGraphicFramePr>
          <p:nvPr>
            <p:extLst>
              <p:ext uri="{D42A27DB-BD31-4B8C-83A1-F6EECF244321}">
                <p14:modId xmlns:p14="http://schemas.microsoft.com/office/powerpoint/2010/main" val="1262462725"/>
              </p:ext>
            </p:extLst>
          </p:nvPr>
        </p:nvGraphicFramePr>
        <p:xfrm>
          <a:off x="816006" y="3227575"/>
          <a:ext cx="2655455" cy="357909"/>
        </p:xfrm>
        <a:graphic>
          <a:graphicData uri="http://schemas.openxmlformats.org/presentationml/2006/ole">
            <mc:AlternateContent xmlns:mc="http://schemas.openxmlformats.org/markup-compatibility/2006">
              <mc:Choice xmlns:v="urn:schemas-microsoft-com:vml" Requires="v">
                <p:oleObj spid="_x0000_s4404" name="Equation" r:id="rId6" imgW="2920680" imgH="393480" progId="Equation.DSMT4">
                  <p:embed/>
                </p:oleObj>
              </mc:Choice>
              <mc:Fallback>
                <p:oleObj name="Equation" r:id="rId6" imgW="2920680" imgH="393480" progId="Equation.DSMT4">
                  <p:embed/>
                  <p:pic>
                    <p:nvPicPr>
                      <p:cNvPr id="0" name=""/>
                      <p:cNvPicPr/>
                      <p:nvPr/>
                    </p:nvPicPr>
                    <p:blipFill>
                      <a:blip r:embed="rId7"/>
                      <a:stretch>
                        <a:fillRect/>
                      </a:stretch>
                    </p:blipFill>
                    <p:spPr>
                      <a:xfrm>
                        <a:off x="816006" y="3227575"/>
                        <a:ext cx="2655455" cy="357909"/>
                      </a:xfrm>
                      <a:prstGeom prst="rect">
                        <a:avLst/>
                      </a:prstGeom>
                    </p:spPr>
                  </p:pic>
                </p:oleObj>
              </mc:Fallback>
            </mc:AlternateContent>
          </a:graphicData>
        </a:graphic>
      </p:graphicFrame>
      <p:graphicFrame>
        <p:nvGraphicFramePr>
          <p:cNvPr id="4" name="Object 3" descr="Left bracket 3.65 comma 6.35 right bracket for n = 25."/>
          <p:cNvGraphicFramePr>
            <a:graphicFrameLocks noChangeAspect="1"/>
          </p:cNvGraphicFramePr>
          <p:nvPr>
            <p:extLst>
              <p:ext uri="{D42A27DB-BD31-4B8C-83A1-F6EECF244321}">
                <p14:modId xmlns:p14="http://schemas.microsoft.com/office/powerpoint/2010/main" val="3856431900"/>
              </p:ext>
            </p:extLst>
          </p:nvPr>
        </p:nvGraphicFramePr>
        <p:xfrm>
          <a:off x="816006" y="3630082"/>
          <a:ext cx="2667000" cy="357909"/>
        </p:xfrm>
        <a:graphic>
          <a:graphicData uri="http://schemas.openxmlformats.org/presentationml/2006/ole">
            <mc:AlternateContent xmlns:mc="http://schemas.openxmlformats.org/markup-compatibility/2006">
              <mc:Choice xmlns:v="urn:schemas-microsoft-com:vml" Requires="v">
                <p:oleObj spid="_x0000_s4405" name="Equation" r:id="rId8" imgW="2933640" imgH="393480" progId="Equation.DSMT4">
                  <p:embed/>
                </p:oleObj>
              </mc:Choice>
              <mc:Fallback>
                <p:oleObj name="Equation" r:id="rId8" imgW="2933640" imgH="393480" progId="Equation.DSMT4">
                  <p:embed/>
                  <p:pic>
                    <p:nvPicPr>
                      <p:cNvPr id="0" name=""/>
                      <p:cNvPicPr/>
                      <p:nvPr/>
                    </p:nvPicPr>
                    <p:blipFill>
                      <a:blip r:embed="rId9"/>
                      <a:stretch>
                        <a:fillRect/>
                      </a:stretch>
                    </p:blipFill>
                    <p:spPr>
                      <a:xfrm>
                        <a:off x="816006" y="3630082"/>
                        <a:ext cx="2667000" cy="357909"/>
                      </a:xfrm>
                      <a:prstGeom prst="rect">
                        <a:avLst/>
                      </a:prstGeom>
                    </p:spPr>
                  </p:pic>
                </p:oleObj>
              </mc:Fallback>
            </mc:AlternateContent>
          </a:graphicData>
        </a:graphic>
      </p:graphicFrame>
      <p:graphicFrame>
        <p:nvGraphicFramePr>
          <p:cNvPr id="5" name="Object 4" descr="Left bracket 4.01 comma 5.91 right bracket for n = 100."/>
          <p:cNvGraphicFramePr>
            <a:graphicFrameLocks noChangeAspect="1"/>
          </p:cNvGraphicFramePr>
          <p:nvPr>
            <p:extLst>
              <p:ext uri="{D42A27DB-BD31-4B8C-83A1-F6EECF244321}">
                <p14:modId xmlns:p14="http://schemas.microsoft.com/office/powerpoint/2010/main" val="1853409602"/>
              </p:ext>
            </p:extLst>
          </p:nvPr>
        </p:nvGraphicFramePr>
        <p:xfrm>
          <a:off x="816006" y="4032589"/>
          <a:ext cx="2770909" cy="357909"/>
        </p:xfrm>
        <a:graphic>
          <a:graphicData uri="http://schemas.openxmlformats.org/presentationml/2006/ole">
            <mc:AlternateContent xmlns:mc="http://schemas.openxmlformats.org/markup-compatibility/2006">
              <mc:Choice xmlns:v="urn:schemas-microsoft-com:vml" Requires="v">
                <p:oleObj spid="_x0000_s4406" name="Equation" r:id="rId10" imgW="3047760" imgH="393480" progId="Equation.DSMT4">
                  <p:embed/>
                </p:oleObj>
              </mc:Choice>
              <mc:Fallback>
                <p:oleObj name="Equation" r:id="rId10" imgW="3047760" imgH="393480" progId="Equation.DSMT4">
                  <p:embed/>
                  <p:pic>
                    <p:nvPicPr>
                      <p:cNvPr id="0" name=""/>
                      <p:cNvPicPr/>
                      <p:nvPr/>
                    </p:nvPicPr>
                    <p:blipFill>
                      <a:blip r:embed="rId11"/>
                      <a:stretch>
                        <a:fillRect/>
                      </a:stretch>
                    </p:blipFill>
                    <p:spPr>
                      <a:xfrm>
                        <a:off x="816006" y="4032589"/>
                        <a:ext cx="2770909" cy="357909"/>
                      </a:xfrm>
                      <a:prstGeom prst="rect">
                        <a:avLst/>
                      </a:prstGeom>
                    </p:spPr>
                  </p:pic>
                </p:oleObj>
              </mc:Fallback>
            </mc:AlternateContent>
          </a:graphicData>
        </a:graphic>
      </p:graphicFrame>
      <p:graphicFrame>
        <p:nvGraphicFramePr>
          <p:cNvPr id="6" name="Object 5" descr="Left bracket 4.76 comma 5.24 right bracket for n = 500."/>
          <p:cNvGraphicFramePr>
            <a:graphicFrameLocks noChangeAspect="1"/>
          </p:cNvGraphicFramePr>
          <p:nvPr>
            <p:extLst>
              <p:ext uri="{D42A27DB-BD31-4B8C-83A1-F6EECF244321}">
                <p14:modId xmlns:p14="http://schemas.microsoft.com/office/powerpoint/2010/main" val="3969998906"/>
              </p:ext>
            </p:extLst>
          </p:nvPr>
        </p:nvGraphicFramePr>
        <p:xfrm>
          <a:off x="816006" y="4435096"/>
          <a:ext cx="2840182" cy="357909"/>
        </p:xfrm>
        <a:graphic>
          <a:graphicData uri="http://schemas.openxmlformats.org/presentationml/2006/ole">
            <mc:AlternateContent xmlns:mc="http://schemas.openxmlformats.org/markup-compatibility/2006">
              <mc:Choice xmlns:v="urn:schemas-microsoft-com:vml" Requires="v">
                <p:oleObj spid="_x0000_s4407" name="Equation" r:id="rId12" imgW="3124080" imgH="393480" progId="Equation.DSMT4">
                  <p:embed/>
                </p:oleObj>
              </mc:Choice>
              <mc:Fallback>
                <p:oleObj name="Equation" r:id="rId12" imgW="3124080" imgH="393480" progId="Equation.DSMT4">
                  <p:embed/>
                  <p:pic>
                    <p:nvPicPr>
                      <p:cNvPr id="0" name=""/>
                      <p:cNvPicPr/>
                      <p:nvPr/>
                    </p:nvPicPr>
                    <p:blipFill>
                      <a:blip r:embed="rId13"/>
                      <a:stretch>
                        <a:fillRect/>
                      </a:stretch>
                    </p:blipFill>
                    <p:spPr>
                      <a:xfrm>
                        <a:off x="816006" y="4435096"/>
                        <a:ext cx="2840182" cy="357909"/>
                      </a:xfrm>
                      <a:prstGeom prst="rect">
                        <a:avLst/>
                      </a:prstGeom>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99920437"/>
              </p:ext>
            </p:extLst>
          </p:nvPr>
        </p:nvGraphicFramePr>
        <p:xfrm>
          <a:off x="4123690" y="2980456"/>
          <a:ext cx="3968750" cy="1737360"/>
        </p:xfrm>
        <a:graphic>
          <a:graphicData uri="http://schemas.openxmlformats.org/drawingml/2006/table">
            <a:tbl>
              <a:tblPr firstRow="1" bandRow="1">
                <a:tableStyleId>{5940675A-B579-460E-94D1-54222C63F5DA}</a:tableStyleId>
              </a:tblPr>
              <a:tblGrid>
                <a:gridCol w="1078230">
                  <a:extLst>
                    <a:ext uri="{9D8B030D-6E8A-4147-A177-3AD203B41FA5}">
                      <a16:colId xmlns:a16="http://schemas.microsoft.com/office/drawing/2014/main" val="2607560963"/>
                    </a:ext>
                  </a:extLst>
                </a:gridCol>
                <a:gridCol w="1445260">
                  <a:extLst>
                    <a:ext uri="{9D8B030D-6E8A-4147-A177-3AD203B41FA5}">
                      <a16:colId xmlns:a16="http://schemas.microsoft.com/office/drawing/2014/main" val="2662131619"/>
                    </a:ext>
                  </a:extLst>
                </a:gridCol>
                <a:gridCol w="1445260">
                  <a:extLst>
                    <a:ext uri="{9D8B030D-6E8A-4147-A177-3AD203B41FA5}">
                      <a16:colId xmlns:a16="http://schemas.microsoft.com/office/drawing/2014/main" val="2090785296"/>
                    </a:ext>
                  </a:extLst>
                </a:gridCol>
              </a:tblGrid>
              <a:tr h="337198">
                <a:tc>
                  <a:txBody>
                    <a:bodyPr/>
                    <a:lstStyle/>
                    <a:p>
                      <a:pPr algn="ctr"/>
                      <a:r>
                        <a:rPr lang="en-US" sz="1200" b="1" dirty="0" smtClean="0"/>
                        <a:t>Sample Size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smtClean="0"/>
                        <a:t>Average of 25 Sample Means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smtClean="0"/>
                        <a:t>Standard Deviation of 25 Sample Means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4849407"/>
                  </a:ext>
                </a:extLst>
              </a:tr>
              <a:tr h="195361">
                <a:tc>
                  <a:txBody>
                    <a:bodyPr/>
                    <a:lstStyle/>
                    <a:p>
                      <a:pPr algn="ctr"/>
                      <a:r>
                        <a:rPr lang="en-US" sz="1200" dirty="0" smtClean="0"/>
                        <a:t>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5.0108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0.816673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582197"/>
                  </a:ext>
                </a:extLst>
              </a:tr>
              <a:tr h="195361">
                <a:tc>
                  <a:txBody>
                    <a:bodyPr/>
                    <a:lstStyle/>
                    <a:p>
                      <a:pPr algn="ctr"/>
                      <a:r>
                        <a:rPr lang="en-US" sz="1200" dirty="0" smtClean="0"/>
                        <a:t>25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5.0779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0.451351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8421391"/>
                  </a:ext>
                </a:extLst>
              </a:tr>
              <a:tr h="195361">
                <a:tc>
                  <a:txBody>
                    <a:bodyPr/>
                    <a:lstStyle/>
                    <a:p>
                      <a:pPr algn="ctr"/>
                      <a:r>
                        <a:rPr lang="en-US" sz="1200" dirty="0" smtClean="0"/>
                        <a:t>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4.9173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0.301941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5526575"/>
                  </a:ext>
                </a:extLst>
              </a:tr>
              <a:tr h="195361">
                <a:tc>
                  <a:txBody>
                    <a:bodyPr/>
                    <a:lstStyle/>
                    <a:p>
                      <a:pPr algn="ctr"/>
                      <a:r>
                        <a:rPr lang="en-US" sz="1200" dirty="0" smtClean="0"/>
                        <a:t>500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4.9754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0.078993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9085175"/>
                  </a:ext>
                </a:extLst>
              </a:tr>
            </a:tbl>
          </a:graphicData>
        </a:graphic>
      </p:graphicFrame>
      <p:sp>
        <p:nvSpPr>
          <p:cNvPr id="302" name="Content Placeholder 5"/>
          <p:cNvSpPr txBox="1">
            <a:spLocks noGrp="1"/>
          </p:cNvSpPr>
          <p:nvPr>
            <p:ph type="body" idx="5"/>
          </p:nvPr>
        </p:nvSpPr>
        <p:spPr>
          <a:xfrm>
            <a:off x="457200" y="4993660"/>
            <a:ext cx="8153400" cy="986516"/>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2600" b="0" i="0" u="none" strike="noStrike" cap="none" dirty="0">
                <a:solidFill>
                  <a:schemeClr val="dk1"/>
                </a:solidFill>
                <a:latin typeface="+mn-lt"/>
                <a:ea typeface="Arial"/>
                <a:cs typeface="Arial"/>
                <a:sym typeface="Arial"/>
              </a:rPr>
              <a:t>As the sample size increases, the sampling error decreases.</a:t>
            </a:r>
            <a:endParaRPr sz="2600" b="0" i="0" u="none" strike="noStrike" cap="none" dirty="0">
              <a:solidFill>
                <a:schemeClr val="dk1"/>
              </a:solidFill>
              <a:latin typeface="+mn-lt"/>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Sampling Distributions</a:t>
            </a:r>
            <a:endParaRPr sz="3600" b="1" i="0" u="none" strike="noStrike" cap="none" dirty="0">
              <a:solidFill>
                <a:srgbClr val="007FA3"/>
              </a:solidFill>
              <a:latin typeface="+mj-lt"/>
              <a:ea typeface="Arial"/>
              <a:cs typeface="Arial"/>
              <a:sym typeface="Arial"/>
            </a:endParaRPr>
          </a:p>
        </p:txBody>
      </p:sp>
      <p:sp>
        <p:nvSpPr>
          <p:cNvPr id="308" name="Content Placeholder 2"/>
          <p:cNvSpPr txBox="1">
            <a:spLocks noGrp="1"/>
          </p:cNvSpPr>
          <p:nvPr>
            <p:ph type="body" idx="1"/>
          </p:nvPr>
        </p:nvSpPr>
        <p:spPr>
          <a:xfrm>
            <a:off x="457200" y="1600200"/>
            <a:ext cx="8229600" cy="2313432"/>
          </a:xfrm>
          <a:prstGeom prst="rect">
            <a:avLst/>
          </a:prstGeom>
          <a:noFill/>
          <a:ln>
            <a:noFill/>
          </a:ln>
        </p:spPr>
        <p:txBody>
          <a:bodyPr spcFirstLastPara="1" wrap="square" lIns="91425" tIns="91425" rIns="91425" bIns="91425" anchor="t" anchorCtr="0">
            <a:noAutofit/>
          </a:bodyPr>
          <a:lstStyle/>
          <a:p>
            <a:pPr marL="255588" marR="0" lvl="0" indent="-255588" algn="l" rtl="0">
              <a:spcAft>
                <a:spcPts val="0"/>
              </a:spcAft>
              <a:buClr>
                <a:srgbClr val="007FA3"/>
              </a:buClr>
              <a:buSzPts val="2400"/>
              <a:buFont typeface="Arial"/>
              <a:buChar char="•"/>
            </a:pPr>
            <a:r>
              <a:rPr lang="en-US" sz="2400" b="0" i="0" u="none" strike="noStrike" cap="none" dirty="0">
                <a:solidFill>
                  <a:schemeClr val="dk1"/>
                </a:solidFill>
                <a:latin typeface="+mn-lt"/>
                <a:sym typeface="Arial"/>
              </a:rPr>
              <a:t>The </a:t>
            </a:r>
            <a:r>
              <a:rPr lang="en-US" sz="2400" b="1" i="0" u="none" strike="noStrike" cap="none" dirty="0">
                <a:solidFill>
                  <a:schemeClr val="dk1"/>
                </a:solidFill>
                <a:latin typeface="+mn-lt"/>
                <a:sym typeface="Arial"/>
              </a:rPr>
              <a:t>sampling distribution of the mean </a:t>
            </a:r>
            <a:r>
              <a:rPr lang="en-US" sz="2400" b="0" i="0" u="none" strike="noStrike" cap="none" dirty="0">
                <a:solidFill>
                  <a:schemeClr val="dk1"/>
                </a:solidFill>
                <a:latin typeface="+mn-lt"/>
                <a:sym typeface="Arial"/>
              </a:rPr>
              <a:t>is the distribution of the means of all possible samples of a fixed size</a:t>
            </a:r>
            <a:r>
              <a:rPr lang="en-US" sz="2400" b="0" i="1" u="none" strike="noStrike" cap="none" dirty="0">
                <a:solidFill>
                  <a:schemeClr val="dk1"/>
                </a:solidFill>
                <a:latin typeface="+mn-lt"/>
                <a:sym typeface="Arial"/>
              </a:rPr>
              <a:t> n</a:t>
            </a:r>
            <a:r>
              <a:rPr lang="en-US" sz="2400" b="0" i="0" u="none" strike="noStrike" cap="none" dirty="0">
                <a:solidFill>
                  <a:schemeClr val="dk1"/>
                </a:solidFill>
                <a:latin typeface="+mn-lt"/>
                <a:sym typeface="Arial"/>
              </a:rPr>
              <a:t> from some population.</a:t>
            </a:r>
            <a:endParaRPr sz="2400" dirty="0">
              <a:latin typeface="+mn-lt"/>
            </a:endParaRPr>
          </a:p>
          <a:p>
            <a:pPr marL="255588" marR="0" lvl="0" indent="-255588" algn="l" rtl="0">
              <a:spcAft>
                <a:spcPts val="0"/>
              </a:spcAft>
              <a:buClr>
                <a:srgbClr val="007FA3"/>
              </a:buClr>
              <a:buSzPts val="2400"/>
              <a:buFont typeface="Arial"/>
              <a:buChar char="•"/>
            </a:pPr>
            <a:r>
              <a:rPr lang="en-US" sz="2400" b="0" i="0" u="none" strike="noStrike" cap="none" dirty="0">
                <a:solidFill>
                  <a:schemeClr val="dk1"/>
                </a:solidFill>
                <a:latin typeface="+mn-lt"/>
                <a:sym typeface="Arial"/>
              </a:rPr>
              <a:t>The standard deviation of the sampling distribution of the mean is called the </a:t>
            </a:r>
            <a:r>
              <a:rPr lang="en-US" sz="2400" b="1" i="0" u="none" strike="noStrike" cap="none" dirty="0">
                <a:solidFill>
                  <a:schemeClr val="dk1"/>
                </a:solidFill>
                <a:latin typeface="+mn-lt"/>
                <a:sym typeface="Arial"/>
              </a:rPr>
              <a:t>standard error of the mean</a:t>
            </a:r>
            <a:r>
              <a:rPr lang="en-US" sz="2400" b="0" i="0" u="none" strike="noStrike" cap="none" dirty="0">
                <a:solidFill>
                  <a:schemeClr val="dk1"/>
                </a:solidFill>
                <a:latin typeface="+mn-lt"/>
                <a:sym typeface="Arial"/>
              </a:rPr>
              <a:t>:</a:t>
            </a:r>
            <a:endParaRPr sz="2400" b="0" i="0" u="none" strike="noStrike" cap="none" dirty="0">
              <a:solidFill>
                <a:schemeClr val="dk1"/>
              </a:solidFill>
              <a:latin typeface="+mn-lt"/>
              <a:sym typeface="Arial"/>
            </a:endParaRPr>
          </a:p>
        </p:txBody>
      </p:sp>
      <p:graphicFrame>
        <p:nvGraphicFramePr>
          <p:cNvPr id="2" name="Object 1" descr="Standard error of the mean = start fraction sigma over radical n end fraction. This equation is labeled, 6.1."/>
          <p:cNvGraphicFramePr>
            <a:graphicFrameLocks noChangeAspect="1"/>
          </p:cNvGraphicFramePr>
          <p:nvPr>
            <p:extLst>
              <p:ext uri="{D42A27DB-BD31-4B8C-83A1-F6EECF244321}">
                <p14:modId xmlns:p14="http://schemas.microsoft.com/office/powerpoint/2010/main" val="827623881"/>
              </p:ext>
            </p:extLst>
          </p:nvPr>
        </p:nvGraphicFramePr>
        <p:xfrm>
          <a:off x="1346200" y="4051408"/>
          <a:ext cx="6451600" cy="774700"/>
        </p:xfrm>
        <a:graphic>
          <a:graphicData uri="http://schemas.openxmlformats.org/presentationml/2006/ole">
            <mc:AlternateContent xmlns:mc="http://schemas.openxmlformats.org/markup-compatibility/2006">
              <mc:Choice xmlns:v="urn:schemas-microsoft-com:vml" Requires="v">
                <p:oleObj spid="_x0000_s5179" name="Equation" r:id="rId4" imgW="6451560" imgH="774360" progId="Equation.DSMT4">
                  <p:embed/>
                </p:oleObj>
              </mc:Choice>
              <mc:Fallback>
                <p:oleObj name="Equation" r:id="rId4" imgW="6451560" imgH="774360" progId="Equation.DSMT4">
                  <p:embed/>
                  <p:pic>
                    <p:nvPicPr>
                      <p:cNvPr id="0" name=""/>
                      <p:cNvPicPr/>
                      <p:nvPr/>
                    </p:nvPicPr>
                    <p:blipFill>
                      <a:blip r:embed="rId5"/>
                      <a:stretch>
                        <a:fillRect/>
                      </a:stretch>
                    </p:blipFill>
                    <p:spPr>
                      <a:xfrm>
                        <a:off x="1346200" y="4051408"/>
                        <a:ext cx="6451600" cy="774700"/>
                      </a:xfrm>
                      <a:prstGeom prst="rect">
                        <a:avLst/>
                      </a:prstGeom>
                    </p:spPr>
                  </p:pic>
                </p:oleObj>
              </mc:Fallback>
            </mc:AlternateContent>
          </a:graphicData>
        </a:graphic>
      </p:graphicFrame>
      <p:sp>
        <p:nvSpPr>
          <p:cNvPr id="310" name="Content Placeholder 3"/>
          <p:cNvSpPr txBox="1">
            <a:spLocks noGrp="1"/>
          </p:cNvSpPr>
          <p:nvPr>
            <p:ph type="body" idx="2"/>
          </p:nvPr>
        </p:nvSpPr>
        <p:spPr>
          <a:xfrm>
            <a:off x="457200" y="4963884"/>
            <a:ext cx="8229600" cy="1096963"/>
          </a:xfrm>
          <a:prstGeom prst="rect">
            <a:avLst/>
          </a:prstGeom>
          <a:noFill/>
          <a:ln>
            <a:noFill/>
          </a:ln>
        </p:spPr>
        <p:txBody>
          <a:bodyPr spcFirstLastPara="1" wrap="square" lIns="0" tIns="0" rIns="0" bIns="0" anchor="t" anchorCtr="0">
            <a:noAutofit/>
          </a:bodyPr>
          <a:lstStyle/>
          <a:p>
            <a:pPr marL="255588" marR="0" lvl="0" indent="-255588" algn="l" rtl="0">
              <a:spcAft>
                <a:spcPts val="0"/>
              </a:spcAft>
              <a:buClr>
                <a:srgbClr val="007FA3"/>
              </a:buClr>
              <a:buSzPts val="2400"/>
              <a:buFont typeface="Arial"/>
              <a:buChar char="•"/>
            </a:pPr>
            <a:r>
              <a:rPr lang="en-US" sz="2400" b="0" i="0" u="none" strike="noStrike" cap="none" dirty="0">
                <a:solidFill>
                  <a:schemeClr val="dk1"/>
                </a:solidFill>
                <a:latin typeface="+mn-lt"/>
                <a:sym typeface="Arial"/>
              </a:rPr>
              <a:t>As </a:t>
            </a:r>
            <a:r>
              <a:rPr lang="en-US" sz="2400" b="0" i="1" u="none" strike="noStrike" cap="none" dirty="0">
                <a:solidFill>
                  <a:schemeClr val="dk1"/>
                </a:solidFill>
                <a:latin typeface="+mn-lt"/>
                <a:sym typeface="Arial"/>
              </a:rPr>
              <a:t>n</a:t>
            </a:r>
            <a:r>
              <a:rPr lang="en-US" sz="2400" b="0" i="0" u="none" strike="noStrike" cap="none" dirty="0">
                <a:solidFill>
                  <a:schemeClr val="dk1"/>
                </a:solidFill>
                <a:latin typeface="+mn-lt"/>
                <a:sym typeface="Arial"/>
              </a:rPr>
              <a:t> increases, the standard error decreases.</a:t>
            </a:r>
            <a:endParaRPr sz="2400" dirty="0">
              <a:latin typeface="+mn-lt"/>
            </a:endParaRPr>
          </a:p>
          <a:p>
            <a:pPr marL="741553" marR="0" lvl="1" indent="-284353" algn="l" rtl="0">
              <a:spcBef>
                <a:spcPts val="600"/>
              </a:spcBef>
              <a:spcAft>
                <a:spcPts val="0"/>
              </a:spcAft>
              <a:buClr>
                <a:srgbClr val="007FA3"/>
              </a:buClr>
              <a:buSzPts val="2400"/>
              <a:buFont typeface="Arial"/>
              <a:buChar char="–"/>
            </a:pPr>
            <a:r>
              <a:rPr lang="en-US" sz="2400" b="0" i="0" u="none" strike="noStrike" cap="none" dirty="0">
                <a:solidFill>
                  <a:srgbClr val="000000"/>
                </a:solidFill>
                <a:latin typeface="+mn-lt"/>
                <a:sym typeface="Arial"/>
              </a:rPr>
              <a:t>Larger sample sizes have less sampling error.</a:t>
            </a:r>
            <a:endParaRPr sz="2400" b="0" i="0" u="none" strike="noStrike" cap="none" dirty="0">
              <a:solidFill>
                <a:srgbClr val="000000"/>
              </a:solidFill>
              <a:latin typeface="+mn-lt"/>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6.5: Computing the Standard Error of the Mean</a:t>
            </a:r>
            <a:endParaRPr sz="3600" b="1" i="0" u="none" strike="noStrike" cap="none" dirty="0">
              <a:solidFill>
                <a:srgbClr val="007FA3"/>
              </a:solidFill>
              <a:latin typeface="+mj-lt"/>
              <a:ea typeface="Arial"/>
              <a:cs typeface="Arial"/>
              <a:sym typeface="Arial"/>
            </a:endParaRPr>
          </a:p>
        </p:txBody>
      </p:sp>
      <p:sp>
        <p:nvSpPr>
          <p:cNvPr id="316" name="Content Placeholder 2"/>
          <p:cNvSpPr txBox="1">
            <a:spLocks noGrp="1"/>
          </p:cNvSpPr>
          <p:nvPr>
            <p:ph type="body" idx="1"/>
          </p:nvPr>
        </p:nvSpPr>
        <p:spPr>
          <a:xfrm>
            <a:off x="457200" y="1633537"/>
            <a:ext cx="8229600" cy="698183"/>
          </a:xfrm>
          <a:prstGeom prst="rect">
            <a:avLst/>
          </a:prstGeom>
          <a:noFill/>
          <a:ln>
            <a:noFill/>
          </a:ln>
        </p:spPr>
        <p:txBody>
          <a:bodyPr spcFirstLastPara="1" wrap="square" lIns="91425" tIns="91425" rIns="91425" bIns="91425" anchor="t" anchorCtr="0">
            <a:noAutofit/>
          </a:bodyPr>
          <a:lstStyle/>
          <a:p>
            <a:pPr marL="255588" marR="0" lvl="0" indent="-255588" algn="l" rtl="0">
              <a:spcAft>
                <a:spcPts val="0"/>
              </a:spcAft>
              <a:buClr>
                <a:srgbClr val="007FA3"/>
              </a:buClr>
              <a:buSzPct val="100000"/>
              <a:buFont typeface="Arial"/>
              <a:buChar char="•"/>
            </a:pPr>
            <a:r>
              <a:rPr lang="en-US" sz="2600" b="0" i="0" u="none" strike="noStrike" cap="none" dirty="0">
                <a:solidFill>
                  <a:srgbClr val="000000"/>
                </a:solidFill>
                <a:latin typeface="+mn-lt"/>
                <a:ea typeface="Arial"/>
                <a:cs typeface="Arial"/>
                <a:sym typeface="Arial"/>
              </a:rPr>
              <a:t>For the uniformly distributed population, we found</a:t>
            </a:r>
            <a:endParaRPr sz="2600" b="0" i="0" u="none" strike="noStrike" cap="none" dirty="0">
              <a:solidFill>
                <a:srgbClr val="000000"/>
              </a:solidFill>
              <a:latin typeface="+mn-lt"/>
              <a:ea typeface="Arial"/>
              <a:cs typeface="Arial"/>
              <a:sym typeface="Arial"/>
            </a:endParaRPr>
          </a:p>
        </p:txBody>
      </p:sp>
      <p:graphicFrame>
        <p:nvGraphicFramePr>
          <p:cNvPr id="2" name="Object 1" descr="Sigma squared = 8.333 and, therefore, sigma = 2.89."/>
          <p:cNvGraphicFramePr>
            <a:graphicFrameLocks noChangeAspect="1"/>
          </p:cNvGraphicFramePr>
          <p:nvPr>
            <p:extLst>
              <p:ext uri="{D42A27DB-BD31-4B8C-83A1-F6EECF244321}">
                <p14:modId xmlns:p14="http://schemas.microsoft.com/office/powerpoint/2010/main" val="865732370"/>
              </p:ext>
            </p:extLst>
          </p:nvPr>
        </p:nvGraphicFramePr>
        <p:xfrm>
          <a:off x="777240" y="2379047"/>
          <a:ext cx="4965700" cy="419100"/>
        </p:xfrm>
        <a:graphic>
          <a:graphicData uri="http://schemas.openxmlformats.org/presentationml/2006/ole">
            <mc:AlternateContent xmlns:mc="http://schemas.openxmlformats.org/markup-compatibility/2006">
              <mc:Choice xmlns:v="urn:schemas-microsoft-com:vml" Requires="v">
                <p:oleObj spid="_x0000_s6256" name="Equation" r:id="rId4" imgW="4965480" imgH="419040" progId="Equation.DSMT4">
                  <p:embed/>
                </p:oleObj>
              </mc:Choice>
              <mc:Fallback>
                <p:oleObj name="Equation" r:id="rId4" imgW="4965480" imgH="419040" progId="Equation.DSMT4">
                  <p:embed/>
                  <p:pic>
                    <p:nvPicPr>
                      <p:cNvPr id="0" name=""/>
                      <p:cNvPicPr/>
                      <p:nvPr/>
                    </p:nvPicPr>
                    <p:blipFill>
                      <a:blip r:embed="rId5"/>
                      <a:stretch>
                        <a:fillRect/>
                      </a:stretch>
                    </p:blipFill>
                    <p:spPr>
                      <a:xfrm>
                        <a:off x="777240" y="2379047"/>
                        <a:ext cx="4965700" cy="419100"/>
                      </a:xfrm>
                      <a:prstGeom prst="rect">
                        <a:avLst/>
                      </a:prstGeom>
                    </p:spPr>
                  </p:pic>
                </p:oleObj>
              </mc:Fallback>
            </mc:AlternateContent>
          </a:graphicData>
        </a:graphic>
      </p:graphicFrame>
      <p:graphicFrame>
        <p:nvGraphicFramePr>
          <p:cNvPr id="3" name="Object 2" descr="Standard error of the mean = start fraction sigma over radical n end fraction. This equation is labeled, 6.1."/>
          <p:cNvGraphicFramePr>
            <a:graphicFrameLocks noChangeAspect="1"/>
          </p:cNvGraphicFramePr>
          <p:nvPr>
            <p:extLst>
              <p:ext uri="{D42A27DB-BD31-4B8C-83A1-F6EECF244321}">
                <p14:modId xmlns:p14="http://schemas.microsoft.com/office/powerpoint/2010/main" val="1436000996"/>
              </p:ext>
            </p:extLst>
          </p:nvPr>
        </p:nvGraphicFramePr>
        <p:xfrm>
          <a:off x="1346200" y="3064574"/>
          <a:ext cx="6451600" cy="774700"/>
        </p:xfrm>
        <a:graphic>
          <a:graphicData uri="http://schemas.openxmlformats.org/presentationml/2006/ole">
            <mc:AlternateContent xmlns:mc="http://schemas.openxmlformats.org/markup-compatibility/2006">
              <mc:Choice xmlns:v="urn:schemas-microsoft-com:vml" Requires="v">
                <p:oleObj spid="_x0000_s6257" name="Equation" r:id="rId6" imgW="6451560" imgH="774360" progId="Equation.DSMT4">
                  <p:embed/>
                </p:oleObj>
              </mc:Choice>
              <mc:Fallback>
                <p:oleObj name="Equation" r:id="rId6" imgW="6451560" imgH="774360" progId="Equation.DSMT4">
                  <p:embed/>
                  <p:pic>
                    <p:nvPicPr>
                      <p:cNvPr id="0" name=""/>
                      <p:cNvPicPr/>
                      <p:nvPr/>
                    </p:nvPicPr>
                    <p:blipFill>
                      <a:blip r:embed="rId7"/>
                      <a:stretch>
                        <a:fillRect/>
                      </a:stretch>
                    </p:blipFill>
                    <p:spPr>
                      <a:xfrm>
                        <a:off x="1346200" y="3064574"/>
                        <a:ext cx="6451600" cy="774700"/>
                      </a:xfrm>
                      <a:prstGeom prst="rect">
                        <a:avLst/>
                      </a:prstGeom>
                    </p:spPr>
                  </p:pic>
                </p:oleObj>
              </mc:Fallback>
            </mc:AlternateContent>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550388"/>
              </p:ext>
            </p:extLst>
          </p:nvPr>
        </p:nvGraphicFramePr>
        <p:xfrm>
          <a:off x="1184148" y="4105701"/>
          <a:ext cx="6775704" cy="1854200"/>
        </p:xfrm>
        <a:graphic>
          <a:graphicData uri="http://schemas.openxmlformats.org/drawingml/2006/table">
            <a:tbl>
              <a:tblPr firstRow="1" bandRow="1">
                <a:tableStyleId>{5940675A-B579-460E-94D1-54222C63F5DA}</a:tableStyleId>
              </a:tblPr>
              <a:tblGrid>
                <a:gridCol w="3387852">
                  <a:extLst>
                    <a:ext uri="{9D8B030D-6E8A-4147-A177-3AD203B41FA5}">
                      <a16:colId xmlns:a16="http://schemas.microsoft.com/office/drawing/2014/main" val="3874191626"/>
                    </a:ext>
                  </a:extLst>
                </a:gridCol>
                <a:gridCol w="3387852">
                  <a:extLst>
                    <a:ext uri="{9D8B030D-6E8A-4147-A177-3AD203B41FA5}">
                      <a16:colId xmlns:a16="http://schemas.microsoft.com/office/drawing/2014/main" val="2449575780"/>
                    </a:ext>
                  </a:extLst>
                </a:gridCol>
              </a:tblGrid>
              <a:tr h="370840">
                <a:tc>
                  <a:txBody>
                    <a:bodyPr/>
                    <a:lstStyle/>
                    <a:p>
                      <a:pPr algn="ctr"/>
                      <a:r>
                        <a:rPr lang="en-US" sz="1800" b="1" dirty="0" smtClean="0"/>
                        <a:t>Sample Size,</a:t>
                      </a:r>
                      <a:r>
                        <a:rPr lang="en-US" sz="1800" b="1" baseline="0" dirty="0" smtClean="0"/>
                        <a:t> </a:t>
                      </a:r>
                      <a:r>
                        <a:rPr lang="en-US" sz="1800" b="1" i="1" baseline="0" dirty="0" smtClean="0"/>
                        <a:t>n</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t>Standard Error of the</a:t>
                      </a:r>
                      <a:r>
                        <a:rPr lang="en-US" sz="1800" b="1" baseline="0" dirty="0" smtClean="0"/>
                        <a:t> Mean</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2342708"/>
                  </a:ext>
                </a:extLst>
              </a:tr>
              <a:tr h="370840">
                <a:tc>
                  <a:txBody>
                    <a:bodyPr/>
                    <a:lstStyle/>
                    <a:p>
                      <a:pPr algn="ctr"/>
                      <a:r>
                        <a:rPr lang="en-US" sz="1800" dirty="0" smtClean="0"/>
                        <a:t>10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0.914</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7262332"/>
                  </a:ext>
                </a:extLst>
              </a:tr>
              <a:tr h="370840">
                <a:tc>
                  <a:txBody>
                    <a:bodyPr/>
                    <a:lstStyle/>
                    <a:p>
                      <a:pPr algn="ctr"/>
                      <a:r>
                        <a:rPr lang="en-US" sz="1800" dirty="0" smtClean="0"/>
                        <a:t>25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0.5778</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6750882"/>
                  </a:ext>
                </a:extLst>
              </a:tr>
              <a:tr h="370840">
                <a:tc>
                  <a:txBody>
                    <a:bodyPr/>
                    <a:lstStyle/>
                    <a:p>
                      <a:pPr algn="ctr"/>
                      <a:r>
                        <a:rPr lang="en-US" sz="1800" dirty="0" smtClean="0"/>
                        <a:t>100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0.289</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4594298"/>
                  </a:ext>
                </a:extLst>
              </a:tr>
              <a:tr h="370840">
                <a:tc>
                  <a:txBody>
                    <a:bodyPr/>
                    <a:lstStyle/>
                    <a:p>
                      <a:pPr algn="ctr"/>
                      <a:r>
                        <a:rPr lang="en-US" sz="1800" dirty="0" smtClean="0"/>
                        <a:t>500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0.129</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582927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Central Limit Theorem</a:t>
            </a:r>
            <a:endParaRPr sz="3600" b="1" i="0" u="none" strike="noStrike" cap="none" dirty="0">
              <a:solidFill>
                <a:srgbClr val="007FA3"/>
              </a:solidFill>
              <a:latin typeface="+mj-lt"/>
              <a:ea typeface="Arial"/>
              <a:cs typeface="Arial"/>
              <a:sym typeface="Arial"/>
            </a:endParaRPr>
          </a:p>
        </p:txBody>
      </p:sp>
      <p:sp>
        <p:nvSpPr>
          <p:cNvPr id="325" name="Content Placeholder 2"/>
          <p:cNvSpPr txBox="1">
            <a:spLocks noGrp="1"/>
          </p:cNvSpPr>
          <p:nvPr>
            <p:ph type="body" idx="1"/>
          </p:nvPr>
        </p:nvSpPr>
        <p:spPr>
          <a:xfrm>
            <a:off x="457200" y="1600200"/>
            <a:ext cx="8229600" cy="950976"/>
          </a:xfrm>
          <a:prstGeom prst="rect">
            <a:avLst/>
          </a:prstGeom>
          <a:noFill/>
          <a:ln>
            <a:noFill/>
          </a:ln>
        </p:spPr>
        <p:txBody>
          <a:bodyPr spcFirstLastPara="1" wrap="square" lIns="91425" tIns="91425" rIns="91425" bIns="91425" anchor="t" anchorCtr="0">
            <a:noAutofit/>
          </a:bodyPr>
          <a:lstStyle/>
          <a:p>
            <a:pPr marL="429768" marR="0" lvl="0" indent="-429768" algn="l" rtl="0">
              <a:spcAft>
                <a:spcPts val="0"/>
              </a:spcAft>
              <a:buClr>
                <a:srgbClr val="007FA3"/>
              </a:buClr>
              <a:buSzPct val="100000"/>
              <a:buFont typeface="Arial"/>
              <a:buAutoNum type="arabicPeriod"/>
            </a:pPr>
            <a:r>
              <a:rPr lang="en-US" sz="2200" b="0" i="0" u="none" strike="noStrike" cap="none" dirty="0">
                <a:solidFill>
                  <a:srgbClr val="000000"/>
                </a:solidFill>
                <a:latin typeface="+mn-lt"/>
                <a:ea typeface="Arial"/>
                <a:cs typeface="Arial"/>
                <a:sym typeface="Arial"/>
              </a:rPr>
              <a:t>If the sample size is large enough, then the sampling distribution of the mean is:</a:t>
            </a:r>
            <a:endParaRPr sz="2200" b="0" i="0" u="none" strike="noStrike" cap="none" dirty="0">
              <a:solidFill>
                <a:srgbClr val="000000"/>
              </a:solidFill>
              <a:latin typeface="+mn-lt"/>
              <a:ea typeface="Arial"/>
              <a:cs typeface="Arial"/>
              <a:sym typeface="Arial"/>
            </a:endParaRPr>
          </a:p>
        </p:txBody>
      </p:sp>
      <p:sp>
        <p:nvSpPr>
          <p:cNvPr id="326" name="Content Placeholder 3"/>
          <p:cNvSpPr txBox="1">
            <a:spLocks noGrp="1"/>
          </p:cNvSpPr>
          <p:nvPr>
            <p:ph type="body" idx="2"/>
          </p:nvPr>
        </p:nvSpPr>
        <p:spPr>
          <a:xfrm>
            <a:off x="457200" y="2621273"/>
            <a:ext cx="8229600" cy="1173487"/>
          </a:xfrm>
          <a:prstGeom prst="rect">
            <a:avLst/>
          </a:prstGeom>
          <a:noFill/>
          <a:ln>
            <a:noFill/>
          </a:ln>
        </p:spPr>
        <p:txBody>
          <a:bodyPr spcFirstLastPara="1" wrap="square" lIns="0" tIns="0" rIns="0" bIns="0" anchor="t" anchorCtr="0">
            <a:noAutofit/>
          </a:bodyPr>
          <a:lstStyle/>
          <a:p>
            <a:pPr marL="740664" lvl="1" indent="-283464">
              <a:buSzPct val="100000"/>
            </a:pPr>
            <a:r>
              <a:rPr lang="en-US" sz="2200" dirty="0">
                <a:latin typeface="+mn-lt"/>
              </a:rPr>
              <a:t>approximately normally distributed regardless of the distribution of the population</a:t>
            </a:r>
          </a:p>
          <a:p>
            <a:pPr marL="740664" lvl="1" indent="-283464">
              <a:buSzPct val="100000"/>
            </a:pPr>
            <a:r>
              <a:rPr lang="en-US" sz="2200" dirty="0">
                <a:latin typeface="+mn-lt"/>
              </a:rPr>
              <a:t>has a mean equal to the population mean</a:t>
            </a:r>
            <a:r>
              <a:rPr lang="en-US" sz="2200" dirty="0" smtClean="0">
                <a:latin typeface="+mn-lt"/>
              </a:rPr>
              <a:t>.</a:t>
            </a:r>
            <a:endParaRPr lang="en-US" sz="2200" dirty="0">
              <a:latin typeface="+mn-lt"/>
            </a:endParaRPr>
          </a:p>
        </p:txBody>
      </p:sp>
      <p:sp>
        <p:nvSpPr>
          <p:cNvPr id="328" name="Content Placeholder 4"/>
          <p:cNvSpPr txBox="1">
            <a:spLocks noGrp="1"/>
          </p:cNvSpPr>
          <p:nvPr>
            <p:ph type="body" idx="3"/>
          </p:nvPr>
        </p:nvSpPr>
        <p:spPr>
          <a:xfrm>
            <a:off x="457200" y="3864858"/>
            <a:ext cx="8229600" cy="895986"/>
          </a:xfrm>
          <a:prstGeom prst="rect">
            <a:avLst/>
          </a:prstGeom>
          <a:noFill/>
          <a:ln>
            <a:noFill/>
          </a:ln>
        </p:spPr>
        <p:txBody>
          <a:bodyPr spcFirstLastPara="1" wrap="square" lIns="0" tIns="0" rIns="0" bIns="0" anchor="t" anchorCtr="0">
            <a:noAutofit/>
          </a:bodyPr>
          <a:lstStyle/>
          <a:p>
            <a:pPr marL="429768" lvl="0" indent="-429768">
              <a:buSzPct val="100000"/>
              <a:buFont typeface="Arial"/>
              <a:buAutoNum type="arabicPeriod" startAt="2"/>
            </a:pPr>
            <a:r>
              <a:rPr lang="en-US" sz="2200" dirty="0">
                <a:solidFill>
                  <a:srgbClr val="000000"/>
                </a:solidFill>
                <a:latin typeface="+mn-lt"/>
              </a:rPr>
              <a:t>If the population is normally distributed, then the sampling distribution is also normally distributed for any sample size.</a:t>
            </a:r>
          </a:p>
        </p:txBody>
      </p:sp>
      <p:sp>
        <p:nvSpPr>
          <p:cNvPr id="327" name="Content Placeholder 5"/>
          <p:cNvSpPr txBox="1">
            <a:spLocks noGrp="1"/>
          </p:cNvSpPr>
          <p:nvPr>
            <p:ph type="body" idx="4"/>
          </p:nvPr>
        </p:nvSpPr>
        <p:spPr>
          <a:xfrm>
            <a:off x="457200" y="4830942"/>
            <a:ext cx="8229600" cy="1102719"/>
          </a:xfrm>
          <a:prstGeom prst="rect">
            <a:avLst/>
          </a:prstGeom>
          <a:noFill/>
          <a:ln>
            <a:noFill/>
          </a:ln>
        </p:spPr>
        <p:txBody>
          <a:bodyPr spcFirstLastPara="1" wrap="square" lIns="0" tIns="0" rIns="0" bIns="0" anchor="t" anchorCtr="0">
            <a:noAutofit/>
          </a:bodyPr>
          <a:lstStyle/>
          <a:p>
            <a:pPr marL="800100" lvl="1" indent="-342900">
              <a:buSzPct val="100000"/>
            </a:pPr>
            <a:r>
              <a:rPr lang="en-US" sz="2200" dirty="0">
                <a:latin typeface="+mn-lt"/>
              </a:rPr>
              <a:t>The central limit theorem allows us to use the theory we learned about calculating probabilities for normal distributions to draw conclusions about sample means</a:t>
            </a:r>
            <a:r>
              <a:rPr lang="en-US" sz="2200" dirty="0" smtClean="0">
                <a:solidFill>
                  <a:srgbClr val="000000"/>
                </a:solidFill>
                <a:latin typeface="+mn-lt"/>
              </a:rPr>
              <a:t>.</a:t>
            </a:r>
            <a:endParaRPr lang="en-US" sz="2200" dirty="0">
              <a:solidFill>
                <a:srgbClr val="000000"/>
              </a:solidFill>
              <a:latin typeface="+mn-lt"/>
            </a:endParaRPr>
          </a:p>
        </p:txBody>
      </p:sp>
    </p:spTree>
    <p:extLst>
      <p:ext uri="{BB962C8B-B14F-4D97-AF65-F5344CB8AC3E}">
        <p14:creationId xmlns:p14="http://schemas.microsoft.com/office/powerpoint/2010/main" val="7689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Applying the Sampling Distribution of the Mean</a:t>
            </a:r>
            <a:endParaRPr sz="3600" b="1" i="0" u="none" strike="noStrike" cap="none" dirty="0">
              <a:solidFill>
                <a:srgbClr val="007FA3"/>
              </a:solidFill>
              <a:latin typeface="+mj-lt"/>
              <a:ea typeface="Arial"/>
              <a:cs typeface="Arial"/>
              <a:sym typeface="Arial"/>
            </a:endParaRPr>
          </a:p>
        </p:txBody>
      </p:sp>
      <p:sp>
        <p:nvSpPr>
          <p:cNvPr id="334" name="Content Placeholder 2"/>
          <p:cNvSpPr txBox="1">
            <a:spLocks noGrp="1"/>
          </p:cNvSpPr>
          <p:nvPr>
            <p:ph type="body" idx="1"/>
          </p:nvPr>
        </p:nvSpPr>
        <p:spPr>
          <a:xfrm>
            <a:off x="457200" y="1600200"/>
            <a:ext cx="8229600" cy="4690872"/>
          </a:xfrm>
          <a:prstGeom prst="rect">
            <a:avLst/>
          </a:prstGeom>
          <a:noFill/>
          <a:ln>
            <a:noFill/>
          </a:ln>
        </p:spPr>
        <p:txBody>
          <a:bodyPr spcFirstLastPara="1" wrap="square" lIns="91425" tIns="91425" rIns="91425" bIns="91425" anchor="t" anchorCtr="0">
            <a:noAutofit/>
          </a:bodyPr>
          <a:lstStyle/>
          <a:p>
            <a:pPr marL="255650" marR="0" lvl="0" indent="-255650" algn="l" rtl="0">
              <a:spcAft>
                <a:spcPts val="0"/>
              </a:spcAft>
              <a:buClr>
                <a:srgbClr val="007FA3"/>
              </a:buClr>
              <a:buSzPct val="100000"/>
              <a:buFont typeface="Arial"/>
              <a:buChar char="•"/>
            </a:pPr>
            <a:r>
              <a:rPr lang="en-US" b="0" i="0" u="none" strike="noStrike" cap="none" dirty="0">
                <a:solidFill>
                  <a:srgbClr val="000000"/>
                </a:solidFill>
                <a:latin typeface="+mn-lt"/>
                <a:sym typeface="Arial"/>
              </a:rPr>
              <a:t>The key to applying sampling distribution of the mean correctly is to understand whether the probability that you wish to compute relates to an individual observation or to the mean of a sample.</a:t>
            </a:r>
            <a:endParaRPr b="0" i="0" u="none" strike="noStrike" cap="none" dirty="0">
              <a:solidFill>
                <a:srgbClr val="000000"/>
              </a:solidFill>
              <a:latin typeface="+mn-lt"/>
              <a:sym typeface="Arial"/>
            </a:endParaRPr>
          </a:p>
          <a:p>
            <a:pPr marL="741553" marR="0" lvl="1" indent="-284353" algn="l" rtl="0">
              <a:spcBef>
                <a:spcPts val="600"/>
              </a:spcBef>
              <a:spcAft>
                <a:spcPts val="0"/>
              </a:spcAft>
              <a:buClr>
                <a:srgbClr val="007FA3"/>
              </a:buClr>
              <a:buSzPct val="100000"/>
              <a:buFont typeface="Arial"/>
              <a:buChar char="–"/>
            </a:pPr>
            <a:r>
              <a:rPr lang="en-US" b="0" i="0" u="none" strike="noStrike" cap="none" dirty="0">
                <a:solidFill>
                  <a:srgbClr val="000000"/>
                </a:solidFill>
                <a:latin typeface="+mn-lt"/>
                <a:sym typeface="Arial"/>
              </a:rPr>
              <a:t>If it relates to the mean of a sample, then you must use the sampling distribution of the mean, whose standard deviation is the standard error, not the standard deviation of the population.</a:t>
            </a:r>
            <a:endParaRPr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mj-lt"/>
              </a:rPr>
              <a:t>Example 6.6: Using the Standard Error in Probability Calculations</a:t>
            </a:r>
          </a:p>
        </p:txBody>
      </p:sp>
      <p:sp>
        <p:nvSpPr>
          <p:cNvPr id="9" name="Content Placeholder 8"/>
          <p:cNvSpPr>
            <a:spLocks noGrp="1"/>
          </p:cNvSpPr>
          <p:nvPr>
            <p:ph type="body" idx="1"/>
          </p:nvPr>
        </p:nvSpPr>
        <p:spPr>
          <a:xfrm>
            <a:off x="457200" y="1600200"/>
            <a:ext cx="8119872" cy="1618488"/>
          </a:xfrm>
        </p:spPr>
        <p:txBody>
          <a:bodyPr/>
          <a:lstStyle/>
          <a:p>
            <a:pPr marL="255650" lvl="0" indent="-255650">
              <a:buSzPts val="2000"/>
            </a:pPr>
            <a:r>
              <a:rPr lang="en-US" sz="2000" dirty="0">
                <a:solidFill>
                  <a:srgbClr val="000000"/>
                </a:solidFill>
                <a:latin typeface="+mn-lt"/>
              </a:rPr>
              <a:t>The purchase order amounts for books on a publisher’s Web site is normally distributed with a mean of </a:t>
            </a:r>
            <a:r>
              <a:rPr lang="en-US" sz="2000" dirty="0" smtClean="0">
                <a:solidFill>
                  <a:srgbClr val="000000"/>
                </a:solidFill>
                <a:latin typeface="+mn-lt"/>
              </a:rPr>
              <a:t>$36 </a:t>
            </a:r>
            <a:r>
              <a:rPr lang="en-US" sz="2000" dirty="0">
                <a:solidFill>
                  <a:srgbClr val="000000"/>
                </a:solidFill>
                <a:latin typeface="+mn-lt"/>
              </a:rPr>
              <a:t>and a standard deviation of </a:t>
            </a:r>
            <a:r>
              <a:rPr lang="en-US" sz="2000" dirty="0" smtClean="0">
                <a:solidFill>
                  <a:srgbClr val="000000"/>
                </a:solidFill>
                <a:latin typeface="+mn-lt"/>
              </a:rPr>
              <a:t>$8.</a:t>
            </a:r>
            <a:endParaRPr lang="en-US" sz="2000" dirty="0" smtClean="0">
              <a:latin typeface="+mn-lt"/>
            </a:endParaRPr>
          </a:p>
          <a:p>
            <a:pPr marL="255650" lvl="0" indent="-255650">
              <a:buSzPts val="2000"/>
            </a:pPr>
            <a:r>
              <a:rPr lang="en-US" sz="2000" dirty="0" smtClean="0">
                <a:solidFill>
                  <a:srgbClr val="000000"/>
                </a:solidFill>
                <a:latin typeface="+mn-lt"/>
              </a:rPr>
              <a:t>Find the probability that:</a:t>
            </a:r>
            <a:endParaRPr lang="en-US" sz="2000" dirty="0">
              <a:solidFill>
                <a:srgbClr val="000000"/>
              </a:solidFill>
              <a:latin typeface="+mn-lt"/>
            </a:endParaRPr>
          </a:p>
        </p:txBody>
      </p:sp>
      <p:sp>
        <p:nvSpPr>
          <p:cNvPr id="10" name="Content Placeholder 9"/>
          <p:cNvSpPr>
            <a:spLocks noGrp="1"/>
          </p:cNvSpPr>
          <p:nvPr>
            <p:ph type="body" idx="2"/>
          </p:nvPr>
        </p:nvSpPr>
        <p:spPr>
          <a:xfrm>
            <a:off x="704088" y="3289798"/>
            <a:ext cx="5385816" cy="322082"/>
          </a:xfrm>
        </p:spPr>
        <p:txBody>
          <a:bodyPr/>
          <a:lstStyle/>
          <a:p>
            <a:pPr marL="256032" lvl="0" indent="-256032">
              <a:spcBef>
                <a:spcPts val="0"/>
              </a:spcBef>
              <a:buSzPts val="2000"/>
              <a:buNone/>
            </a:pPr>
            <a:r>
              <a:rPr lang="en-US" sz="2000" dirty="0">
                <a:solidFill>
                  <a:schemeClr val="tx2"/>
                </a:solidFill>
                <a:latin typeface="+mn-lt"/>
              </a:rPr>
              <a:t>a)</a:t>
            </a:r>
            <a:r>
              <a:rPr lang="en-US" sz="2000" dirty="0">
                <a:latin typeface="+mn-lt"/>
              </a:rPr>
              <a:t> someone’s purchase amount exceeds $40.</a:t>
            </a:r>
          </a:p>
        </p:txBody>
      </p:sp>
      <p:sp>
        <p:nvSpPr>
          <p:cNvPr id="11" name="Content Placeholder 10"/>
          <p:cNvSpPr>
            <a:spLocks noGrp="1"/>
          </p:cNvSpPr>
          <p:nvPr>
            <p:ph type="body" idx="3"/>
          </p:nvPr>
        </p:nvSpPr>
        <p:spPr>
          <a:xfrm>
            <a:off x="1700784" y="3682990"/>
            <a:ext cx="4389120" cy="333269"/>
          </a:xfrm>
        </p:spPr>
        <p:txBody>
          <a:bodyPr/>
          <a:lstStyle/>
          <a:p>
            <a:pPr marL="0" lvl="0" indent="0">
              <a:spcBef>
                <a:spcPts val="0"/>
              </a:spcBef>
              <a:buSzPts val="2000"/>
              <a:buNone/>
            </a:pPr>
            <a:r>
              <a:rPr lang="en-US" sz="2000" dirty="0">
                <a:latin typeface="+mn-lt"/>
              </a:rPr>
              <a:t>Use the population standard deviation:</a:t>
            </a:r>
          </a:p>
        </p:txBody>
      </p:sp>
      <p:pic>
        <p:nvPicPr>
          <p:cNvPr id="22" name="Picture 21" descr="P left parenthesis x is greater than 40 right parenthesis = 1 minus N O R M period D I S T left parenthesis 40 comma 36 comma 8 comma TRUE right parenthesis = 0.3085. In this equation, 8 is circled."/>
          <p:cNvPicPr>
            <a:picLocks noChangeAspect="1"/>
          </p:cNvPicPr>
          <p:nvPr/>
        </p:nvPicPr>
        <p:blipFill>
          <a:blip r:embed="rId2"/>
          <a:stretch>
            <a:fillRect/>
          </a:stretch>
        </p:blipFill>
        <p:spPr>
          <a:xfrm>
            <a:off x="1977907" y="4087369"/>
            <a:ext cx="5645385" cy="560881"/>
          </a:xfrm>
          <a:prstGeom prst="rect">
            <a:avLst/>
          </a:prstGeom>
        </p:spPr>
      </p:pic>
      <p:sp>
        <p:nvSpPr>
          <p:cNvPr id="12" name="Content Placeholder 11"/>
          <p:cNvSpPr>
            <a:spLocks noGrp="1"/>
          </p:cNvSpPr>
          <p:nvPr>
            <p:ph type="body" idx="4"/>
          </p:nvPr>
        </p:nvSpPr>
        <p:spPr>
          <a:xfrm>
            <a:off x="704088" y="4724501"/>
            <a:ext cx="7086600" cy="337272"/>
          </a:xfrm>
        </p:spPr>
        <p:txBody>
          <a:bodyPr/>
          <a:lstStyle/>
          <a:p>
            <a:pPr marL="256032" lvl="0" indent="-256032">
              <a:spcBef>
                <a:spcPts val="0"/>
              </a:spcBef>
              <a:buSzPts val="2000"/>
              <a:buNone/>
            </a:pPr>
            <a:r>
              <a:rPr lang="en-US" sz="2000" dirty="0">
                <a:solidFill>
                  <a:schemeClr val="tx2"/>
                </a:solidFill>
                <a:latin typeface="+mn-lt"/>
              </a:rPr>
              <a:t>b)</a:t>
            </a:r>
            <a:r>
              <a:rPr lang="en-US" sz="2000" dirty="0">
                <a:latin typeface="+mn-lt"/>
              </a:rPr>
              <a:t> the mean purchase amount for 16 customers exceeds </a:t>
            </a:r>
            <a:r>
              <a:rPr lang="en-US" sz="2000" dirty="0" smtClean="0">
                <a:latin typeface="+mn-lt"/>
              </a:rPr>
              <a:t>$40</a:t>
            </a:r>
            <a:r>
              <a:rPr lang="en-US" sz="2000" dirty="0">
                <a:latin typeface="+mn-lt"/>
              </a:rPr>
              <a:t>.</a:t>
            </a:r>
          </a:p>
        </p:txBody>
      </p:sp>
      <p:sp>
        <p:nvSpPr>
          <p:cNvPr id="13" name="Content Placeholder 12"/>
          <p:cNvSpPr>
            <a:spLocks noGrp="1"/>
          </p:cNvSpPr>
          <p:nvPr>
            <p:ph type="body" idx="5"/>
          </p:nvPr>
        </p:nvSpPr>
        <p:spPr>
          <a:xfrm>
            <a:off x="1700784" y="5123739"/>
            <a:ext cx="4114800" cy="316941"/>
          </a:xfrm>
        </p:spPr>
        <p:txBody>
          <a:bodyPr/>
          <a:lstStyle/>
          <a:p>
            <a:pPr marL="0" lvl="0" indent="0">
              <a:spcBef>
                <a:spcPts val="0"/>
              </a:spcBef>
              <a:buSzPts val="2000"/>
              <a:buNone/>
            </a:pPr>
            <a:r>
              <a:rPr lang="en-US" sz="2000" dirty="0">
                <a:latin typeface="+mn-lt"/>
              </a:rPr>
              <a:t>Use the standard error of the mean:</a:t>
            </a:r>
          </a:p>
        </p:txBody>
      </p:sp>
      <p:pic>
        <p:nvPicPr>
          <p:cNvPr id="26" name="Picture 25" descr="P left parenthesis x is greater than 40 right parenthesis = 1 minus N O R M period D I S T left parenthesis 40 comma 36 comma 2 comma TRUE right parenthesis = 0.0228. In this equation, 2 is circled."/>
          <p:cNvPicPr>
            <a:picLocks noChangeAspect="1"/>
          </p:cNvPicPr>
          <p:nvPr/>
        </p:nvPicPr>
        <p:blipFill>
          <a:blip r:embed="rId3"/>
          <a:stretch>
            <a:fillRect/>
          </a:stretch>
        </p:blipFill>
        <p:spPr>
          <a:xfrm>
            <a:off x="1977907" y="5516931"/>
            <a:ext cx="6114818" cy="560881"/>
          </a:xfrm>
          <a:prstGeom prst="rect">
            <a:avLst/>
          </a:prstGeom>
        </p:spPr>
      </p:pic>
    </p:spTree>
    <p:extLst>
      <p:ext uri="{BB962C8B-B14F-4D97-AF65-F5344CB8AC3E}">
        <p14:creationId xmlns:p14="http://schemas.microsoft.com/office/powerpoint/2010/main" val="3499102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Interval Estimates</a:t>
            </a:r>
            <a:endParaRPr sz="3600" b="1" i="0" u="none" strike="noStrike" cap="none" dirty="0">
              <a:solidFill>
                <a:srgbClr val="007FA3"/>
              </a:solidFill>
              <a:latin typeface="+mj-lt"/>
              <a:ea typeface="Arial"/>
              <a:cs typeface="Arial"/>
              <a:sym typeface="Arial"/>
            </a:endParaRPr>
          </a:p>
        </p:txBody>
      </p:sp>
      <p:sp>
        <p:nvSpPr>
          <p:cNvPr id="356" name="Content Placeholder 2"/>
          <p:cNvSpPr txBox="1">
            <a:spLocks noGrp="1"/>
          </p:cNvSpPr>
          <p:nvPr>
            <p:ph type="body" idx="1"/>
          </p:nvPr>
        </p:nvSpPr>
        <p:spPr>
          <a:xfrm>
            <a:off x="457200" y="1600201"/>
            <a:ext cx="8229600" cy="1600200"/>
          </a:xfrm>
          <a:prstGeom prst="rect">
            <a:avLst/>
          </a:prstGeom>
          <a:noFill/>
          <a:ln>
            <a:noFill/>
          </a:ln>
        </p:spPr>
        <p:txBody>
          <a:bodyPr spcFirstLastPara="1" wrap="square" lIns="91425" tIns="91425" rIns="91425" bIns="91425" anchor="t" anchorCtr="0">
            <a:noAutofit/>
          </a:bodyPr>
          <a:lstStyle/>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An </a:t>
            </a:r>
            <a:r>
              <a:rPr lang="en-US" sz="2000" b="1" i="0" u="none" strike="noStrike" cap="none" dirty="0">
                <a:solidFill>
                  <a:srgbClr val="000000"/>
                </a:solidFill>
                <a:latin typeface="+mn-lt"/>
                <a:sym typeface="Arial"/>
              </a:rPr>
              <a:t>interval estimate </a:t>
            </a:r>
            <a:r>
              <a:rPr lang="en-US" sz="2000" b="0" i="0" u="none" strike="noStrike" cap="none" dirty="0">
                <a:solidFill>
                  <a:srgbClr val="000000"/>
                </a:solidFill>
                <a:latin typeface="+mn-lt"/>
                <a:sym typeface="Arial"/>
              </a:rPr>
              <a:t>provides a range for a population characteristic based on a sample.</a:t>
            </a:r>
            <a:endParaRPr sz="2000" dirty="0">
              <a:latin typeface="+mn-lt"/>
            </a:endParaRPr>
          </a:p>
          <a:p>
            <a:pPr marL="741553" marR="0" lvl="1" indent="-284353" algn="l" rtl="0">
              <a:spcBef>
                <a:spcPts val="600"/>
              </a:spcBef>
              <a:spcAft>
                <a:spcPts val="0"/>
              </a:spcAft>
              <a:buClr>
                <a:srgbClr val="007FA3"/>
              </a:buClr>
              <a:buSzPts val="2000"/>
              <a:buFont typeface="Arial"/>
              <a:buChar char="–"/>
            </a:pPr>
            <a:r>
              <a:rPr lang="en-US" sz="2000" b="0" i="0" u="none" strike="noStrike" cap="none" dirty="0">
                <a:solidFill>
                  <a:srgbClr val="000000"/>
                </a:solidFill>
                <a:latin typeface="+mn-lt"/>
                <a:sym typeface="Arial"/>
              </a:rPr>
              <a:t>Intervals specify a range of plausible values for the characteristic of interest and a way of assessing “how plausible” they are.</a:t>
            </a:r>
            <a:endParaRPr sz="2000" dirty="0">
              <a:latin typeface="+mn-lt"/>
            </a:endParaRPr>
          </a:p>
        </p:txBody>
      </p:sp>
      <p:sp>
        <p:nvSpPr>
          <p:cNvPr id="357" name="Content Placeholder 3"/>
          <p:cNvSpPr txBox="1">
            <a:spLocks noGrp="1"/>
          </p:cNvSpPr>
          <p:nvPr>
            <p:ph type="body" idx="2"/>
          </p:nvPr>
        </p:nvSpPr>
        <p:spPr>
          <a:xfrm>
            <a:off x="459730" y="3276435"/>
            <a:ext cx="1753118" cy="518325"/>
          </a:xfrm>
          <a:prstGeom prst="rect">
            <a:avLst/>
          </a:prstGeom>
          <a:noFill/>
          <a:ln>
            <a:noFill/>
          </a:ln>
        </p:spPr>
        <p:txBody>
          <a:bodyPr spcFirstLastPara="1" wrap="square" lIns="0" tIns="0" rIns="0" bIns="0" anchor="t" anchorCtr="0">
            <a:noAutofit/>
          </a:bodyPr>
          <a:lstStyle/>
          <a:p>
            <a:pPr marL="255588" marR="0" lvl="0" indent="-255588" algn="l" rtl="0">
              <a:spcAft>
                <a:spcPts val="0"/>
              </a:spcAft>
              <a:buClr>
                <a:srgbClr val="007FA3"/>
              </a:buClr>
              <a:buSzPct val="100000"/>
              <a:buFont typeface="Arial"/>
              <a:buChar char="•"/>
            </a:pPr>
            <a:r>
              <a:rPr lang="en-US" sz="2000" b="0" i="0" u="none" strike="noStrike" cap="none" dirty="0">
                <a:solidFill>
                  <a:schemeClr val="dk1"/>
                </a:solidFill>
                <a:latin typeface="+mn-lt"/>
                <a:sym typeface="Arial"/>
              </a:rPr>
              <a:t>In general, a</a:t>
            </a:r>
            <a:endParaRPr sz="2000" dirty="0">
              <a:latin typeface="+mn-lt"/>
            </a:endParaRPr>
          </a:p>
        </p:txBody>
      </p:sp>
      <p:graphicFrame>
        <p:nvGraphicFramePr>
          <p:cNvPr id="2" name="Object 1" descr="100 left parenthesis 1 minus alpha right parenthesis %"/>
          <p:cNvGraphicFramePr>
            <a:graphicFrameLocks noChangeAspect="1"/>
          </p:cNvGraphicFramePr>
          <p:nvPr>
            <p:extLst>
              <p:ext uri="{D42A27DB-BD31-4B8C-83A1-F6EECF244321}">
                <p14:modId xmlns:p14="http://schemas.microsoft.com/office/powerpoint/2010/main" val="439238406"/>
              </p:ext>
            </p:extLst>
          </p:nvPr>
        </p:nvGraphicFramePr>
        <p:xfrm>
          <a:off x="2289556" y="3508165"/>
          <a:ext cx="1295400" cy="304800"/>
        </p:xfrm>
        <a:graphic>
          <a:graphicData uri="http://schemas.openxmlformats.org/presentationml/2006/ole">
            <mc:AlternateContent xmlns:mc="http://schemas.openxmlformats.org/markup-compatibility/2006">
              <mc:Choice xmlns:v="urn:schemas-microsoft-com:vml" Requires="v">
                <p:oleObj spid="_x0000_s7339" name="Equation" r:id="rId4" imgW="1295280" imgH="304560" progId="Equation.DSMT4">
                  <p:embed/>
                </p:oleObj>
              </mc:Choice>
              <mc:Fallback>
                <p:oleObj name="Equation" r:id="rId4" imgW="1295280" imgH="304560" progId="Equation.DSMT4">
                  <p:embed/>
                  <p:pic>
                    <p:nvPicPr>
                      <p:cNvPr id="0" name=""/>
                      <p:cNvPicPr/>
                      <p:nvPr/>
                    </p:nvPicPr>
                    <p:blipFill>
                      <a:blip r:embed="rId5"/>
                      <a:stretch>
                        <a:fillRect/>
                      </a:stretch>
                    </p:blipFill>
                    <p:spPr>
                      <a:xfrm>
                        <a:off x="2289556" y="3508165"/>
                        <a:ext cx="1295400" cy="304800"/>
                      </a:xfrm>
                      <a:prstGeom prst="rect">
                        <a:avLst/>
                      </a:prstGeom>
                    </p:spPr>
                  </p:pic>
                </p:oleObj>
              </mc:Fallback>
            </mc:AlternateContent>
          </a:graphicData>
        </a:graphic>
      </p:graphicFrame>
      <p:sp>
        <p:nvSpPr>
          <p:cNvPr id="359" name="Content Placeholder 4"/>
          <p:cNvSpPr txBox="1">
            <a:spLocks noGrp="1"/>
          </p:cNvSpPr>
          <p:nvPr>
            <p:ph type="body" idx="3"/>
          </p:nvPr>
        </p:nvSpPr>
        <p:spPr>
          <a:xfrm>
            <a:off x="3661664" y="3468625"/>
            <a:ext cx="4011296" cy="32613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400"/>
              <a:buFont typeface="Arial"/>
              <a:buNone/>
            </a:pPr>
            <a:r>
              <a:rPr lang="en-US" sz="2000" b="1" i="0" u="none" strike="noStrike" cap="none" dirty="0">
                <a:solidFill>
                  <a:schemeClr val="dk1"/>
                </a:solidFill>
                <a:latin typeface="+mn-lt"/>
                <a:sym typeface="Arial"/>
              </a:rPr>
              <a:t>probability interval </a:t>
            </a:r>
            <a:r>
              <a:rPr lang="en-US" sz="2000" b="0" i="0" u="none" strike="noStrike" cap="none" dirty="0">
                <a:solidFill>
                  <a:schemeClr val="dk1"/>
                </a:solidFill>
                <a:latin typeface="+mn-lt"/>
                <a:sym typeface="Arial"/>
              </a:rPr>
              <a:t>is any interval</a:t>
            </a:r>
            <a:endParaRPr sz="2000" dirty="0">
              <a:latin typeface="+mn-lt"/>
            </a:endParaRPr>
          </a:p>
        </p:txBody>
      </p:sp>
      <p:graphicFrame>
        <p:nvGraphicFramePr>
          <p:cNvPr id="3" name="Object 2" descr="Left bracket A comma B right bracket"/>
          <p:cNvGraphicFramePr>
            <a:graphicFrameLocks noChangeAspect="1"/>
          </p:cNvGraphicFramePr>
          <p:nvPr>
            <p:extLst>
              <p:ext uri="{D42A27DB-BD31-4B8C-83A1-F6EECF244321}">
                <p14:modId xmlns:p14="http://schemas.microsoft.com/office/powerpoint/2010/main" val="3234440530"/>
              </p:ext>
            </p:extLst>
          </p:nvPr>
        </p:nvGraphicFramePr>
        <p:xfrm>
          <a:off x="7749668" y="3487950"/>
          <a:ext cx="635000" cy="292100"/>
        </p:xfrm>
        <a:graphic>
          <a:graphicData uri="http://schemas.openxmlformats.org/presentationml/2006/ole">
            <mc:AlternateContent xmlns:mc="http://schemas.openxmlformats.org/markup-compatibility/2006">
              <mc:Choice xmlns:v="urn:schemas-microsoft-com:vml" Requires="v">
                <p:oleObj spid="_x0000_s7340" name="Equation" r:id="rId6" imgW="634680" imgH="291960" progId="Equation.DSMT4">
                  <p:embed/>
                </p:oleObj>
              </mc:Choice>
              <mc:Fallback>
                <p:oleObj name="Equation" r:id="rId6" imgW="634680" imgH="291960" progId="Equation.DSMT4">
                  <p:embed/>
                  <p:pic>
                    <p:nvPicPr>
                      <p:cNvPr id="0" name=""/>
                      <p:cNvPicPr/>
                      <p:nvPr/>
                    </p:nvPicPr>
                    <p:blipFill>
                      <a:blip r:embed="rId7"/>
                      <a:stretch>
                        <a:fillRect/>
                      </a:stretch>
                    </p:blipFill>
                    <p:spPr>
                      <a:xfrm>
                        <a:off x="7749668" y="3487950"/>
                        <a:ext cx="635000" cy="292100"/>
                      </a:xfrm>
                      <a:prstGeom prst="rect">
                        <a:avLst/>
                      </a:prstGeom>
                    </p:spPr>
                  </p:pic>
                </p:oleObj>
              </mc:Fallback>
            </mc:AlternateContent>
          </a:graphicData>
        </a:graphic>
      </p:graphicFrame>
      <p:sp>
        <p:nvSpPr>
          <p:cNvPr id="361" name="Content Placeholder 5"/>
          <p:cNvSpPr txBox="1">
            <a:spLocks noGrp="1"/>
          </p:cNvSpPr>
          <p:nvPr>
            <p:ph type="body" idx="4"/>
          </p:nvPr>
        </p:nvSpPr>
        <p:spPr>
          <a:xfrm>
            <a:off x="710184" y="3873842"/>
            <a:ext cx="6056376" cy="3232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400"/>
              <a:buFont typeface="Arial"/>
              <a:buNone/>
            </a:pPr>
            <a:r>
              <a:rPr lang="en-US" sz="2000" b="0" i="0" u="none" strike="noStrike" cap="none" dirty="0">
                <a:solidFill>
                  <a:schemeClr val="dk1"/>
                </a:solidFill>
                <a:latin typeface="+mn-lt"/>
                <a:ea typeface="Arial"/>
                <a:cs typeface="Arial"/>
                <a:sym typeface="Arial"/>
              </a:rPr>
              <a:t>such that the probability of falling between </a:t>
            </a:r>
            <a:r>
              <a:rPr lang="en-US" sz="2000" b="0" i="1" u="none" strike="noStrike" cap="none" dirty="0">
                <a:solidFill>
                  <a:schemeClr val="dk1"/>
                </a:solidFill>
                <a:latin typeface="+mn-lt"/>
                <a:ea typeface="Arial"/>
                <a:cs typeface="Arial"/>
                <a:sym typeface="Arial"/>
              </a:rPr>
              <a:t>A</a:t>
            </a:r>
            <a:r>
              <a:rPr lang="en-US" sz="2000" b="0" i="0" u="none" strike="noStrike" cap="none" dirty="0">
                <a:solidFill>
                  <a:schemeClr val="dk1"/>
                </a:solidFill>
                <a:latin typeface="+mn-lt"/>
                <a:ea typeface="Arial"/>
                <a:cs typeface="Arial"/>
                <a:sym typeface="Arial"/>
              </a:rPr>
              <a:t> and </a:t>
            </a:r>
            <a:r>
              <a:rPr lang="en-US" sz="2000" b="0" i="1" u="none" strike="noStrike" cap="none" dirty="0">
                <a:solidFill>
                  <a:schemeClr val="dk1"/>
                </a:solidFill>
                <a:latin typeface="+mn-lt"/>
                <a:ea typeface="Arial"/>
                <a:cs typeface="Arial"/>
                <a:sym typeface="Arial"/>
              </a:rPr>
              <a:t>B</a:t>
            </a:r>
            <a:r>
              <a:rPr lang="en-US" sz="2000" b="0" i="0" u="none" strike="noStrike" cap="none" dirty="0">
                <a:solidFill>
                  <a:schemeClr val="dk1"/>
                </a:solidFill>
                <a:latin typeface="+mn-lt"/>
                <a:ea typeface="Arial"/>
                <a:cs typeface="Arial"/>
                <a:sym typeface="Arial"/>
              </a:rPr>
              <a:t> is</a:t>
            </a:r>
            <a:endParaRPr sz="2000" b="0" i="0" u="none" strike="noStrike" cap="none" dirty="0">
              <a:solidFill>
                <a:schemeClr val="dk1"/>
              </a:solidFill>
              <a:latin typeface="+mn-lt"/>
              <a:ea typeface="Arial"/>
              <a:cs typeface="Arial"/>
              <a:sym typeface="Arial"/>
            </a:endParaRPr>
          </a:p>
        </p:txBody>
      </p:sp>
      <p:graphicFrame>
        <p:nvGraphicFramePr>
          <p:cNvPr id="4" name="Object 3" descr="1 minus alpha."/>
          <p:cNvGraphicFramePr>
            <a:graphicFrameLocks noChangeAspect="1"/>
          </p:cNvGraphicFramePr>
          <p:nvPr>
            <p:extLst>
              <p:ext uri="{D42A27DB-BD31-4B8C-83A1-F6EECF244321}">
                <p14:modId xmlns:p14="http://schemas.microsoft.com/office/powerpoint/2010/main" val="512141099"/>
              </p:ext>
            </p:extLst>
          </p:nvPr>
        </p:nvGraphicFramePr>
        <p:xfrm>
          <a:off x="6842252" y="3923963"/>
          <a:ext cx="584200" cy="241300"/>
        </p:xfrm>
        <a:graphic>
          <a:graphicData uri="http://schemas.openxmlformats.org/presentationml/2006/ole">
            <mc:AlternateContent xmlns:mc="http://schemas.openxmlformats.org/markup-compatibility/2006">
              <mc:Choice xmlns:v="urn:schemas-microsoft-com:vml" Requires="v">
                <p:oleObj spid="_x0000_s7341" name="Equation" r:id="rId8" imgW="583920" imgH="241200" progId="Equation.DSMT4">
                  <p:embed/>
                </p:oleObj>
              </mc:Choice>
              <mc:Fallback>
                <p:oleObj name="Equation" r:id="rId8" imgW="583920" imgH="241200" progId="Equation.DSMT4">
                  <p:embed/>
                  <p:pic>
                    <p:nvPicPr>
                      <p:cNvPr id="0" name=""/>
                      <p:cNvPicPr/>
                      <p:nvPr/>
                    </p:nvPicPr>
                    <p:blipFill>
                      <a:blip r:embed="rId9"/>
                      <a:stretch>
                        <a:fillRect/>
                      </a:stretch>
                    </p:blipFill>
                    <p:spPr>
                      <a:xfrm>
                        <a:off x="6842252" y="3923963"/>
                        <a:ext cx="584200" cy="241300"/>
                      </a:xfrm>
                      <a:prstGeom prst="rect">
                        <a:avLst/>
                      </a:prstGeom>
                    </p:spPr>
                  </p:pic>
                </p:oleObj>
              </mc:Fallback>
            </mc:AlternateContent>
          </a:graphicData>
        </a:graphic>
      </p:graphicFrame>
      <p:sp>
        <p:nvSpPr>
          <p:cNvPr id="363" name="Content Placeholder 6"/>
          <p:cNvSpPr txBox="1">
            <a:spLocks noGrp="1"/>
          </p:cNvSpPr>
          <p:nvPr>
            <p:ph type="body" idx="6"/>
          </p:nvPr>
        </p:nvSpPr>
        <p:spPr>
          <a:xfrm>
            <a:off x="457200" y="4326299"/>
            <a:ext cx="8229600" cy="1371600"/>
          </a:xfrm>
          <a:prstGeom prst="rect">
            <a:avLst/>
          </a:prstGeom>
          <a:noFill/>
          <a:ln>
            <a:noFill/>
          </a:ln>
        </p:spPr>
        <p:txBody>
          <a:bodyPr spcFirstLastPara="1" wrap="square" lIns="0" tIns="0" rIns="0" bIns="0" anchor="t" anchorCtr="0">
            <a:noAutofit/>
          </a:bodyPr>
          <a:lstStyle/>
          <a:p>
            <a:pPr marL="742950" marR="0" lvl="1" indent="-285750" algn="l" rtl="0">
              <a:spcAft>
                <a:spcPts val="0"/>
              </a:spcAft>
              <a:buClr>
                <a:srgbClr val="007FA3"/>
              </a:buClr>
              <a:buSzPts val="2000"/>
              <a:buFont typeface="Arial"/>
              <a:buChar char="–"/>
            </a:pPr>
            <a:r>
              <a:rPr lang="en-US" sz="2000" b="0" i="0" u="none" strike="noStrike" cap="none" dirty="0">
                <a:solidFill>
                  <a:schemeClr val="dk1"/>
                </a:solidFill>
                <a:latin typeface="+mn-lt"/>
                <a:sym typeface="Arial"/>
              </a:rPr>
              <a:t>Probability intervals are often centered on the mean or median.</a:t>
            </a:r>
            <a:endParaRPr sz="2000" dirty="0">
              <a:latin typeface="+mn-lt"/>
            </a:endParaRPr>
          </a:p>
          <a:p>
            <a:pPr marL="742950" marR="0" lvl="1" indent="-285750" algn="l" rtl="0">
              <a:spcAft>
                <a:spcPts val="0"/>
              </a:spcAft>
              <a:buClr>
                <a:srgbClr val="007FA3"/>
              </a:buClr>
              <a:buSzPts val="2000"/>
              <a:buFont typeface="Arial"/>
              <a:buChar char="–"/>
            </a:pPr>
            <a:r>
              <a:rPr lang="en-US" sz="2000" b="0" i="0" u="none" strike="noStrike" cap="none" dirty="0">
                <a:solidFill>
                  <a:schemeClr val="dk1"/>
                </a:solidFill>
                <a:latin typeface="+mn-lt"/>
                <a:sym typeface="Arial"/>
              </a:rPr>
              <a:t>Example: in a normal distribution, the mean plus or minus 1 standard deviation describes an approximate 68% probability interval around the mean.</a:t>
            </a:r>
            <a:endParaRPr sz="2000" b="0" i="0" u="none" strike="noStrike" cap="none" dirty="0">
              <a:solidFill>
                <a:schemeClr val="dk1"/>
              </a:solidFill>
              <a:latin typeface="+mn-lt"/>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Sampling</a:t>
            </a:r>
          </a:p>
        </p:txBody>
      </p:sp>
      <p:sp>
        <p:nvSpPr>
          <p:cNvPr id="3" name="Text Placeholder 2"/>
          <p:cNvSpPr>
            <a:spLocks noGrp="1"/>
          </p:cNvSpPr>
          <p:nvPr>
            <p:ph type="body" idx="1"/>
          </p:nvPr>
        </p:nvSpPr>
        <p:spPr/>
        <p:txBody>
          <a:bodyPr/>
          <a:lstStyle/>
          <a:p>
            <a:pPr marL="256032" indent="-256032">
              <a:buSzPct val="100000"/>
            </a:pPr>
            <a:r>
              <a:rPr lang="en-US" sz="2000" dirty="0">
                <a:latin typeface="+mn-lt"/>
              </a:rPr>
              <a:t>Sampling is the foundation of statistical analysis.</a:t>
            </a:r>
          </a:p>
          <a:p>
            <a:pPr marL="256032" indent="-256032">
              <a:buSzPct val="100000"/>
            </a:pPr>
            <a:r>
              <a:rPr lang="en-US" sz="2000" b="1" dirty="0">
                <a:latin typeface="+mn-lt"/>
              </a:rPr>
              <a:t>Sampling plan </a:t>
            </a:r>
            <a:r>
              <a:rPr lang="en-US" sz="2000" dirty="0">
                <a:latin typeface="+mn-lt"/>
              </a:rPr>
              <a:t>- a description of the approach that is used to obtain samples from a population prior to any data collection activity.</a:t>
            </a:r>
          </a:p>
          <a:p>
            <a:pPr marL="256032" indent="-256032">
              <a:buSzPct val="100000"/>
            </a:pPr>
            <a:r>
              <a:rPr lang="en-US" sz="2000" dirty="0">
                <a:latin typeface="+mn-lt"/>
              </a:rPr>
              <a:t>A sampling plan states:</a:t>
            </a:r>
          </a:p>
          <a:p>
            <a:pPr marL="740664" lvl="1" indent="-283464">
              <a:buSzPct val="100000"/>
            </a:pPr>
            <a:r>
              <a:rPr lang="en-US" sz="2000" dirty="0">
                <a:latin typeface="+mn-lt"/>
              </a:rPr>
              <a:t>its objectives</a:t>
            </a:r>
          </a:p>
          <a:p>
            <a:pPr marL="740664" lvl="1" indent="-283464">
              <a:buSzPct val="100000"/>
            </a:pPr>
            <a:r>
              <a:rPr lang="en-US" sz="2000" dirty="0">
                <a:latin typeface="+mn-lt"/>
              </a:rPr>
              <a:t>target population</a:t>
            </a:r>
          </a:p>
          <a:p>
            <a:pPr marL="740664" lvl="1" indent="-283464">
              <a:buSzPct val="100000"/>
            </a:pPr>
            <a:r>
              <a:rPr lang="en-US" sz="2000" dirty="0">
                <a:latin typeface="+mn-lt"/>
              </a:rPr>
              <a:t>population frame (the list from which the sample is selected)</a:t>
            </a:r>
          </a:p>
          <a:p>
            <a:pPr marL="740664" lvl="1" indent="-283464">
              <a:buSzPct val="100000"/>
            </a:pPr>
            <a:r>
              <a:rPr lang="en-US" sz="2000" dirty="0">
                <a:latin typeface="+mn-lt"/>
              </a:rPr>
              <a:t>operational procedures for collecting data</a:t>
            </a:r>
          </a:p>
          <a:p>
            <a:pPr marL="740664" lvl="1" indent="-283464">
              <a:buSzPct val="100000"/>
            </a:pPr>
            <a:r>
              <a:rPr lang="en-US" sz="2000" dirty="0">
                <a:latin typeface="+mn-lt"/>
              </a:rPr>
              <a:t>statistical tools for data </a:t>
            </a:r>
            <a:r>
              <a:rPr lang="en-US" sz="2000" dirty="0" smtClean="0">
                <a:latin typeface="+mn-lt"/>
              </a:rPr>
              <a:t>analysis</a:t>
            </a:r>
            <a:endParaRPr lang="en-US" sz="2000" dirty="0">
              <a:latin typeface="+mn-lt"/>
            </a:endParaRPr>
          </a:p>
        </p:txBody>
      </p:sp>
    </p:spTree>
    <p:extLst>
      <p:ext uri="{BB962C8B-B14F-4D97-AF65-F5344CB8AC3E}">
        <p14:creationId xmlns:p14="http://schemas.microsoft.com/office/powerpoint/2010/main" val="2470708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6.7: Interval Estimates in the News</a:t>
            </a:r>
            <a:endParaRPr sz="3600" b="1" i="0" u="none" strike="noStrike" cap="none" dirty="0">
              <a:solidFill>
                <a:srgbClr val="007FA3"/>
              </a:solidFill>
              <a:latin typeface="+mj-lt"/>
              <a:ea typeface="Arial"/>
              <a:cs typeface="Arial"/>
              <a:sym typeface="Arial"/>
            </a:endParaRPr>
          </a:p>
        </p:txBody>
      </p:sp>
      <p:sp>
        <p:nvSpPr>
          <p:cNvPr id="369" name="Content Placeholder 2"/>
          <p:cNvSpPr txBox="1">
            <a:spLocks noGrp="1"/>
          </p:cNvSpPr>
          <p:nvPr>
            <p:ph type="body" idx="1"/>
          </p:nvPr>
        </p:nvSpPr>
        <p:spPr>
          <a:xfrm>
            <a:off x="457200" y="1600200"/>
            <a:ext cx="8229600" cy="1042416"/>
          </a:xfrm>
          <a:prstGeom prst="rect">
            <a:avLst/>
          </a:prstGeom>
          <a:noFill/>
          <a:ln>
            <a:noFill/>
          </a:ln>
        </p:spPr>
        <p:txBody>
          <a:bodyPr spcFirstLastPara="1" wrap="square" lIns="91425" tIns="91425" rIns="91425" bIns="91425" anchor="t" anchorCtr="0">
            <a:noAutofit/>
          </a:bodyPr>
          <a:lstStyle/>
          <a:p>
            <a:pPr marL="255588" marR="0" lvl="0" indent="-255588" algn="l" rtl="0">
              <a:spcAft>
                <a:spcPts val="0"/>
              </a:spcAft>
              <a:buClr>
                <a:srgbClr val="007FA3"/>
              </a:buClr>
              <a:buSzPts val="2400"/>
              <a:buFont typeface="Arial"/>
              <a:buChar char="•"/>
            </a:pPr>
            <a:r>
              <a:rPr lang="en-US" sz="2400" b="0" i="0" u="none" strike="noStrike" cap="none" dirty="0">
                <a:solidFill>
                  <a:srgbClr val="000000"/>
                </a:solidFill>
                <a:latin typeface="+mn-lt"/>
                <a:ea typeface="Arial"/>
                <a:cs typeface="Arial"/>
                <a:sym typeface="Arial"/>
              </a:rPr>
              <a:t>A Gallup poll might report that 56% of voters support a certain candidate with a margin of error of</a:t>
            </a:r>
            <a:endParaRPr sz="2400" b="0" i="0" u="none" strike="noStrike" cap="none" dirty="0">
              <a:solidFill>
                <a:srgbClr val="000000"/>
              </a:solidFill>
              <a:latin typeface="+mn-lt"/>
              <a:ea typeface="Arial"/>
              <a:cs typeface="Arial"/>
              <a:sym typeface="Arial"/>
            </a:endParaRPr>
          </a:p>
        </p:txBody>
      </p:sp>
      <p:graphicFrame>
        <p:nvGraphicFramePr>
          <p:cNvPr id="2" name="Object 1" descr="+ or minus 3%"/>
          <p:cNvGraphicFramePr>
            <a:graphicFrameLocks noChangeAspect="1"/>
          </p:cNvGraphicFramePr>
          <p:nvPr>
            <p:extLst>
              <p:ext uri="{D42A27DB-BD31-4B8C-83A1-F6EECF244321}">
                <p14:modId xmlns:p14="http://schemas.microsoft.com/office/powerpoint/2010/main" val="2557333073"/>
              </p:ext>
            </p:extLst>
          </p:nvPr>
        </p:nvGraphicFramePr>
        <p:xfrm>
          <a:off x="790194" y="2687340"/>
          <a:ext cx="673100" cy="279400"/>
        </p:xfrm>
        <a:graphic>
          <a:graphicData uri="http://schemas.openxmlformats.org/presentationml/2006/ole">
            <mc:AlternateContent xmlns:mc="http://schemas.openxmlformats.org/markup-compatibility/2006">
              <mc:Choice xmlns:v="urn:schemas-microsoft-com:vml" Requires="v">
                <p:oleObj spid="_x0000_s8424" name="Equation" r:id="rId4" imgW="672840" imgH="279360" progId="Equation.DSMT4">
                  <p:embed/>
                </p:oleObj>
              </mc:Choice>
              <mc:Fallback>
                <p:oleObj name="Equation" r:id="rId4" imgW="672840" imgH="279360" progId="Equation.DSMT4">
                  <p:embed/>
                  <p:pic>
                    <p:nvPicPr>
                      <p:cNvPr id="0" name=""/>
                      <p:cNvPicPr/>
                      <p:nvPr/>
                    </p:nvPicPr>
                    <p:blipFill>
                      <a:blip r:embed="rId5"/>
                      <a:stretch>
                        <a:fillRect/>
                      </a:stretch>
                    </p:blipFill>
                    <p:spPr>
                      <a:xfrm>
                        <a:off x="790194" y="2687340"/>
                        <a:ext cx="673100" cy="279400"/>
                      </a:xfrm>
                      <a:prstGeom prst="rect">
                        <a:avLst/>
                      </a:prstGeom>
                    </p:spPr>
                  </p:pic>
                </p:oleObj>
              </mc:Fallback>
            </mc:AlternateContent>
          </a:graphicData>
        </a:graphic>
      </p:graphicFrame>
      <p:sp>
        <p:nvSpPr>
          <p:cNvPr id="371" name="Content Placeholder 3"/>
          <p:cNvSpPr txBox="1">
            <a:spLocks noGrp="1"/>
          </p:cNvSpPr>
          <p:nvPr>
            <p:ph type="body" idx="2"/>
          </p:nvPr>
        </p:nvSpPr>
        <p:spPr>
          <a:xfrm>
            <a:off x="457200" y="3011464"/>
            <a:ext cx="8229600" cy="463256"/>
          </a:xfrm>
          <a:prstGeom prst="rect">
            <a:avLst/>
          </a:prstGeom>
          <a:noFill/>
          <a:ln>
            <a:noFill/>
          </a:ln>
        </p:spPr>
        <p:txBody>
          <a:bodyPr spcFirstLastPara="1" wrap="square" lIns="0" tIns="0" rIns="0" bIns="0" anchor="t" anchorCtr="0">
            <a:noAutofit/>
          </a:bodyPr>
          <a:lstStyle/>
          <a:p>
            <a:pPr marL="739775" marR="0" lvl="0" indent="-284163" algn="l" rtl="0">
              <a:spcBef>
                <a:spcPts val="600"/>
              </a:spcBef>
              <a:spcAft>
                <a:spcPts val="0"/>
              </a:spcAft>
              <a:buClr>
                <a:srgbClr val="007FA3"/>
              </a:buClr>
              <a:buSzPct val="100000"/>
              <a:buFont typeface="Arial"/>
              <a:buChar char="–"/>
            </a:pPr>
            <a:r>
              <a:rPr lang="en-US" sz="2400" b="0" i="0" u="none" strike="noStrike" cap="none" dirty="0">
                <a:solidFill>
                  <a:schemeClr val="dk1"/>
                </a:solidFill>
                <a:latin typeface="+mn-lt"/>
                <a:sym typeface="Arial"/>
              </a:rPr>
              <a:t>We would have a lot of confidence that the candidate</a:t>
            </a:r>
            <a:endParaRPr sz="2400" dirty="0">
              <a:latin typeface="+mn-lt"/>
            </a:endParaRPr>
          </a:p>
        </p:txBody>
      </p:sp>
      <p:sp>
        <p:nvSpPr>
          <p:cNvPr id="372" name="Content Placeholder 4"/>
          <p:cNvSpPr txBox="1">
            <a:spLocks noGrp="1"/>
          </p:cNvSpPr>
          <p:nvPr>
            <p:ph type="body" idx="3"/>
          </p:nvPr>
        </p:nvSpPr>
        <p:spPr>
          <a:xfrm>
            <a:off x="1233006" y="3519445"/>
            <a:ext cx="5368962" cy="38504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300"/>
              <a:buFont typeface="Arial"/>
              <a:buNone/>
            </a:pPr>
            <a:r>
              <a:rPr lang="en-US" sz="2400" b="0" i="0" u="none" strike="noStrike" cap="none" dirty="0">
                <a:solidFill>
                  <a:schemeClr val="dk1"/>
                </a:solidFill>
                <a:latin typeface="+mn-lt"/>
                <a:sym typeface="Arial"/>
              </a:rPr>
              <a:t>would win since the interval estimate is</a:t>
            </a:r>
            <a:endParaRPr sz="2400" dirty="0">
              <a:latin typeface="+mn-lt"/>
            </a:endParaRPr>
          </a:p>
        </p:txBody>
      </p:sp>
      <p:graphicFrame>
        <p:nvGraphicFramePr>
          <p:cNvPr id="3" name="Object 2" descr="Left bracket 53% comma 59% right bracket."/>
          <p:cNvGraphicFramePr>
            <a:graphicFrameLocks noChangeAspect="1"/>
          </p:cNvGraphicFramePr>
          <p:nvPr>
            <p:extLst>
              <p:ext uri="{D42A27DB-BD31-4B8C-83A1-F6EECF244321}">
                <p14:modId xmlns:p14="http://schemas.microsoft.com/office/powerpoint/2010/main" val="3465306462"/>
              </p:ext>
            </p:extLst>
          </p:nvPr>
        </p:nvGraphicFramePr>
        <p:xfrm>
          <a:off x="6675120" y="3556010"/>
          <a:ext cx="1422400" cy="330200"/>
        </p:xfrm>
        <a:graphic>
          <a:graphicData uri="http://schemas.openxmlformats.org/presentationml/2006/ole">
            <mc:AlternateContent xmlns:mc="http://schemas.openxmlformats.org/markup-compatibility/2006">
              <mc:Choice xmlns:v="urn:schemas-microsoft-com:vml" Requires="v">
                <p:oleObj spid="_x0000_s8425" name="Equation" r:id="rId6" imgW="1422360" imgH="330120" progId="Equation.DSMT4">
                  <p:embed/>
                </p:oleObj>
              </mc:Choice>
              <mc:Fallback>
                <p:oleObj name="Equation" r:id="rId6" imgW="1422360" imgH="330120" progId="Equation.DSMT4">
                  <p:embed/>
                  <p:pic>
                    <p:nvPicPr>
                      <p:cNvPr id="0" name=""/>
                      <p:cNvPicPr/>
                      <p:nvPr/>
                    </p:nvPicPr>
                    <p:blipFill>
                      <a:blip r:embed="rId7"/>
                      <a:stretch>
                        <a:fillRect/>
                      </a:stretch>
                    </p:blipFill>
                    <p:spPr>
                      <a:xfrm>
                        <a:off x="6675120" y="3556010"/>
                        <a:ext cx="1422400" cy="330200"/>
                      </a:xfrm>
                      <a:prstGeom prst="rect">
                        <a:avLst/>
                      </a:prstGeom>
                    </p:spPr>
                  </p:pic>
                </p:oleObj>
              </mc:Fallback>
            </mc:AlternateContent>
          </a:graphicData>
        </a:graphic>
      </p:graphicFrame>
      <p:sp>
        <p:nvSpPr>
          <p:cNvPr id="374" name="Content Placeholder 5"/>
          <p:cNvSpPr txBox="1">
            <a:spLocks noGrp="1"/>
          </p:cNvSpPr>
          <p:nvPr>
            <p:ph type="body" idx="4"/>
          </p:nvPr>
        </p:nvSpPr>
        <p:spPr>
          <a:xfrm>
            <a:off x="457200" y="3948225"/>
            <a:ext cx="8229600" cy="586211"/>
          </a:xfrm>
          <a:prstGeom prst="rect">
            <a:avLst/>
          </a:prstGeom>
          <a:noFill/>
          <a:ln>
            <a:noFill/>
          </a:ln>
        </p:spPr>
        <p:txBody>
          <a:bodyPr spcFirstLastPara="1" wrap="square" lIns="0" tIns="0" rIns="0" bIns="0" anchor="t" anchorCtr="0">
            <a:noAutofit/>
          </a:bodyPr>
          <a:lstStyle/>
          <a:p>
            <a:pPr marL="256032" indent="-256032">
              <a:buSzPct val="100000"/>
            </a:pPr>
            <a:r>
              <a:rPr lang="en-US" sz="2400" b="0" i="0" u="none" strike="noStrike" cap="none" dirty="0">
                <a:solidFill>
                  <a:schemeClr val="dk1"/>
                </a:solidFill>
                <a:latin typeface="+mn-lt"/>
                <a:sym typeface="Arial"/>
              </a:rPr>
              <a:t>Suppose the poll reported a 52% level of </a:t>
            </a:r>
            <a:r>
              <a:rPr lang="en-US" sz="2400" b="0" i="0" u="none" strike="noStrike" cap="none" dirty="0" smtClean="0">
                <a:solidFill>
                  <a:schemeClr val="dk1"/>
                </a:solidFill>
                <a:latin typeface="+mn-lt"/>
                <a:sym typeface="Arial"/>
              </a:rPr>
              <a:t>support </a:t>
            </a:r>
            <a:r>
              <a:rPr lang="en-US" sz="2400" dirty="0">
                <a:latin typeface="+mn-lt"/>
              </a:rPr>
              <a:t>with </a:t>
            </a:r>
            <a:r>
              <a:rPr lang="en-US" sz="2400" dirty="0" smtClean="0">
                <a:latin typeface="+mn-lt"/>
              </a:rPr>
              <a:t>a</a:t>
            </a:r>
            <a:endParaRPr lang="en-US" sz="2400" dirty="0">
              <a:latin typeface="+mn-lt"/>
            </a:endParaRPr>
          </a:p>
        </p:txBody>
      </p:sp>
      <p:graphicFrame>
        <p:nvGraphicFramePr>
          <p:cNvPr id="5" name="Object 4" descr="+ or minus 4%"/>
          <p:cNvGraphicFramePr>
            <a:graphicFrameLocks noChangeAspect="1"/>
          </p:cNvGraphicFramePr>
          <p:nvPr>
            <p:extLst>
              <p:ext uri="{D42A27DB-BD31-4B8C-83A1-F6EECF244321}">
                <p14:modId xmlns:p14="http://schemas.microsoft.com/office/powerpoint/2010/main" val="469585421"/>
              </p:ext>
            </p:extLst>
          </p:nvPr>
        </p:nvGraphicFramePr>
        <p:xfrm>
          <a:off x="790194" y="4635011"/>
          <a:ext cx="609600" cy="279400"/>
        </p:xfrm>
        <a:graphic>
          <a:graphicData uri="http://schemas.openxmlformats.org/presentationml/2006/ole">
            <mc:AlternateContent xmlns:mc="http://schemas.openxmlformats.org/markup-compatibility/2006">
              <mc:Choice xmlns:v="urn:schemas-microsoft-com:vml" Requires="v">
                <p:oleObj spid="_x0000_s8426" name="Equation" r:id="rId8" imgW="609480" imgH="279360" progId="Equation.DSMT4">
                  <p:embed/>
                </p:oleObj>
              </mc:Choice>
              <mc:Fallback>
                <p:oleObj name="Equation" r:id="rId8" imgW="609480" imgH="279360" progId="Equation.DSMT4">
                  <p:embed/>
                  <p:pic>
                    <p:nvPicPr>
                      <p:cNvPr id="0" name=""/>
                      <p:cNvPicPr/>
                      <p:nvPr/>
                    </p:nvPicPr>
                    <p:blipFill>
                      <a:blip r:embed="rId9"/>
                      <a:stretch>
                        <a:fillRect/>
                      </a:stretch>
                    </p:blipFill>
                    <p:spPr>
                      <a:xfrm>
                        <a:off x="790194" y="4635011"/>
                        <a:ext cx="609600" cy="279400"/>
                      </a:xfrm>
                      <a:prstGeom prst="rect">
                        <a:avLst/>
                      </a:prstGeom>
                    </p:spPr>
                  </p:pic>
                </p:oleObj>
              </mc:Fallback>
            </mc:AlternateContent>
          </a:graphicData>
        </a:graphic>
      </p:graphicFrame>
      <p:sp>
        <p:nvSpPr>
          <p:cNvPr id="377" name="Content Placeholder 6"/>
          <p:cNvSpPr txBox="1">
            <a:spLocks noGrp="1"/>
          </p:cNvSpPr>
          <p:nvPr>
            <p:ph type="body" idx="6"/>
          </p:nvPr>
        </p:nvSpPr>
        <p:spPr>
          <a:xfrm>
            <a:off x="1550805" y="4578173"/>
            <a:ext cx="2198235" cy="35958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700"/>
              <a:buFont typeface="Arial"/>
              <a:buNone/>
            </a:pPr>
            <a:r>
              <a:rPr lang="en-US" sz="2400" b="0" i="0" u="none" strike="noStrike" cap="none" dirty="0">
                <a:solidFill>
                  <a:schemeClr val="dk1"/>
                </a:solidFill>
                <a:latin typeface="+mn-lt"/>
                <a:sym typeface="Arial"/>
              </a:rPr>
              <a:t>margin of error.</a:t>
            </a:r>
            <a:endParaRPr sz="2400" dirty="0">
              <a:latin typeface="+mn-lt"/>
            </a:endParaRPr>
          </a:p>
        </p:txBody>
      </p:sp>
      <p:sp>
        <p:nvSpPr>
          <p:cNvPr id="378" name="Content Placeholder 8"/>
          <p:cNvSpPr txBox="1">
            <a:spLocks noGrp="1"/>
          </p:cNvSpPr>
          <p:nvPr>
            <p:ph type="body" idx="7"/>
          </p:nvPr>
        </p:nvSpPr>
        <p:spPr>
          <a:xfrm>
            <a:off x="457200" y="4981497"/>
            <a:ext cx="8229600" cy="806655"/>
          </a:xfrm>
          <a:prstGeom prst="rect">
            <a:avLst/>
          </a:prstGeom>
          <a:noFill/>
          <a:ln>
            <a:noFill/>
          </a:ln>
        </p:spPr>
        <p:txBody>
          <a:bodyPr spcFirstLastPara="1" wrap="square" lIns="0" tIns="0" rIns="0" bIns="0" anchor="t" anchorCtr="0">
            <a:noAutofit/>
          </a:bodyPr>
          <a:lstStyle/>
          <a:p>
            <a:pPr marL="740664" marR="0" lvl="0" indent="-283464" algn="l" rtl="0">
              <a:spcBef>
                <a:spcPts val="600"/>
              </a:spcBef>
              <a:spcAft>
                <a:spcPts val="0"/>
              </a:spcAft>
              <a:buClr>
                <a:srgbClr val="007FA3"/>
              </a:buClr>
              <a:buSzPct val="100000"/>
              <a:buFont typeface="Arial"/>
              <a:buChar char="–"/>
            </a:pPr>
            <a:r>
              <a:rPr lang="en-US" sz="2400" b="0" i="0" u="none" strike="noStrike" cap="none" dirty="0">
                <a:solidFill>
                  <a:schemeClr val="dk1"/>
                </a:solidFill>
                <a:latin typeface="+mn-lt"/>
                <a:sym typeface="Arial"/>
              </a:rPr>
              <a:t>We would be less confident in predicting a win for the candidate since the interval estimate is</a:t>
            </a:r>
            <a:endParaRPr sz="2400" dirty="0">
              <a:latin typeface="+mn-lt"/>
            </a:endParaRPr>
          </a:p>
        </p:txBody>
      </p:sp>
      <p:graphicFrame>
        <p:nvGraphicFramePr>
          <p:cNvPr id="6" name="Object 5" descr="Left bracket 48% comma 56% right bracket"/>
          <p:cNvGraphicFramePr>
            <a:graphicFrameLocks noChangeAspect="1"/>
          </p:cNvGraphicFramePr>
          <p:nvPr>
            <p:extLst>
              <p:ext uri="{D42A27DB-BD31-4B8C-83A1-F6EECF244321}">
                <p14:modId xmlns:p14="http://schemas.microsoft.com/office/powerpoint/2010/main" val="3435066525"/>
              </p:ext>
            </p:extLst>
          </p:nvPr>
        </p:nvGraphicFramePr>
        <p:xfrm>
          <a:off x="1233006" y="5855238"/>
          <a:ext cx="1498600" cy="330200"/>
        </p:xfrm>
        <a:graphic>
          <a:graphicData uri="http://schemas.openxmlformats.org/presentationml/2006/ole">
            <mc:AlternateContent xmlns:mc="http://schemas.openxmlformats.org/markup-compatibility/2006">
              <mc:Choice xmlns:v="urn:schemas-microsoft-com:vml" Requires="v">
                <p:oleObj spid="_x0000_s8427" name="Equation" r:id="rId10" imgW="1498320" imgH="330120" progId="Equation.DSMT4">
                  <p:embed/>
                </p:oleObj>
              </mc:Choice>
              <mc:Fallback>
                <p:oleObj name="Equation" r:id="rId10" imgW="1498320" imgH="330120" progId="Equation.DSMT4">
                  <p:embed/>
                  <p:pic>
                    <p:nvPicPr>
                      <p:cNvPr id="0" name=""/>
                      <p:cNvPicPr/>
                      <p:nvPr/>
                    </p:nvPicPr>
                    <p:blipFill>
                      <a:blip r:embed="rId11"/>
                      <a:stretch>
                        <a:fillRect/>
                      </a:stretch>
                    </p:blipFill>
                    <p:spPr>
                      <a:xfrm>
                        <a:off x="1233006" y="5855238"/>
                        <a:ext cx="1498600" cy="33020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j-lt"/>
              </a:rPr>
              <a:t>Confidence Intervals</a:t>
            </a:r>
          </a:p>
        </p:txBody>
      </p:sp>
      <p:sp>
        <p:nvSpPr>
          <p:cNvPr id="5" name="Content Placeholder 4"/>
          <p:cNvSpPr>
            <a:spLocks noGrp="1"/>
          </p:cNvSpPr>
          <p:nvPr>
            <p:ph type="body" idx="1"/>
          </p:nvPr>
        </p:nvSpPr>
        <p:spPr>
          <a:xfrm>
            <a:off x="457200" y="1600201"/>
            <a:ext cx="8229600" cy="1426464"/>
          </a:xfrm>
        </p:spPr>
        <p:txBody>
          <a:bodyPr/>
          <a:lstStyle/>
          <a:p>
            <a:pPr marL="255650" lvl="0" indent="-255650">
              <a:buSzPct val="100000"/>
            </a:pPr>
            <a:r>
              <a:rPr lang="en-US" sz="2000" dirty="0">
                <a:solidFill>
                  <a:srgbClr val="000000"/>
                </a:solidFill>
                <a:latin typeface="+mn-lt"/>
              </a:rPr>
              <a:t>A </a:t>
            </a:r>
            <a:r>
              <a:rPr lang="en-US" sz="2000" b="1" dirty="0">
                <a:solidFill>
                  <a:srgbClr val="000000"/>
                </a:solidFill>
                <a:latin typeface="+mn-lt"/>
              </a:rPr>
              <a:t>confidence interval </a:t>
            </a:r>
            <a:r>
              <a:rPr lang="en-US" sz="2000" dirty="0">
                <a:solidFill>
                  <a:srgbClr val="000000"/>
                </a:solidFill>
                <a:latin typeface="+mn-lt"/>
              </a:rPr>
              <a:t>is a range of values between which the value of the population parameter is believed to be, along with a probability that the interval correctly estimates the true (unknown) population parameter.</a:t>
            </a:r>
            <a:endParaRPr lang="en-US" sz="2000" dirty="0">
              <a:latin typeface="+mn-lt"/>
            </a:endParaRPr>
          </a:p>
        </p:txBody>
      </p:sp>
      <p:sp>
        <p:nvSpPr>
          <p:cNvPr id="6" name="Content Placeholder 5"/>
          <p:cNvSpPr>
            <a:spLocks noGrp="1"/>
          </p:cNvSpPr>
          <p:nvPr>
            <p:ph type="body" idx="2"/>
          </p:nvPr>
        </p:nvSpPr>
        <p:spPr>
          <a:xfrm>
            <a:off x="457200" y="3099816"/>
            <a:ext cx="8229600" cy="402335"/>
          </a:xfrm>
        </p:spPr>
        <p:txBody>
          <a:bodyPr/>
          <a:lstStyle/>
          <a:p>
            <a:pPr marL="740664" indent="-283464">
              <a:spcBef>
                <a:spcPts val="600"/>
              </a:spcBef>
              <a:buSzPct val="100000"/>
              <a:buFont typeface="Arial" panose="020B0604020202020204" pitchFamily="34" charset="0"/>
              <a:buChar char="–"/>
            </a:pPr>
            <a:r>
              <a:rPr lang="en-US" sz="2000" dirty="0">
                <a:solidFill>
                  <a:srgbClr val="000000"/>
                </a:solidFill>
                <a:latin typeface="+mn-lt"/>
              </a:rPr>
              <a:t>This probability is called the </a:t>
            </a:r>
            <a:r>
              <a:rPr lang="en-US" sz="2000" b="1" dirty="0">
                <a:solidFill>
                  <a:srgbClr val="000000"/>
                </a:solidFill>
                <a:latin typeface="+mn-lt"/>
              </a:rPr>
              <a:t>level of confidence</a:t>
            </a:r>
            <a:r>
              <a:rPr lang="en-US" sz="2000" dirty="0">
                <a:solidFill>
                  <a:srgbClr val="000000"/>
                </a:solidFill>
                <a:latin typeface="+mn-lt"/>
              </a:rPr>
              <a:t>, denoted by</a:t>
            </a:r>
            <a:endParaRPr lang="en-US" sz="2000" dirty="0">
              <a:latin typeface="+mn-lt"/>
            </a:endParaRPr>
          </a:p>
        </p:txBody>
      </p:sp>
      <p:graphicFrame>
        <p:nvGraphicFramePr>
          <p:cNvPr id="19" name="Object 18" descr="1 minus alpha, where alpha"/>
          <p:cNvGraphicFramePr>
            <a:graphicFrameLocks noChangeAspect="1"/>
          </p:cNvGraphicFramePr>
          <p:nvPr>
            <p:extLst>
              <p:ext uri="{D42A27DB-BD31-4B8C-83A1-F6EECF244321}">
                <p14:modId xmlns:p14="http://schemas.microsoft.com/office/powerpoint/2010/main" val="2941932264"/>
              </p:ext>
            </p:extLst>
          </p:nvPr>
        </p:nvGraphicFramePr>
        <p:xfrm>
          <a:off x="1230376" y="3566158"/>
          <a:ext cx="1676400" cy="292100"/>
        </p:xfrm>
        <a:graphic>
          <a:graphicData uri="http://schemas.openxmlformats.org/presentationml/2006/ole">
            <mc:AlternateContent xmlns:mc="http://schemas.openxmlformats.org/markup-compatibility/2006">
              <mc:Choice xmlns:v="urn:schemas-microsoft-com:vml" Requires="v">
                <p:oleObj spid="_x0000_s9274" name="Equation" r:id="rId3" imgW="1676160" imgH="291960" progId="Equation.DSMT4">
                  <p:embed/>
                </p:oleObj>
              </mc:Choice>
              <mc:Fallback>
                <p:oleObj name="Equation" r:id="rId3" imgW="1676160" imgH="291960" progId="Equation.DSMT4">
                  <p:embed/>
                  <p:pic>
                    <p:nvPicPr>
                      <p:cNvPr id="0" name=""/>
                      <p:cNvPicPr/>
                      <p:nvPr/>
                    </p:nvPicPr>
                    <p:blipFill>
                      <a:blip r:embed="rId4"/>
                      <a:stretch>
                        <a:fillRect/>
                      </a:stretch>
                    </p:blipFill>
                    <p:spPr>
                      <a:xfrm>
                        <a:off x="1230376" y="3566158"/>
                        <a:ext cx="1676400" cy="292100"/>
                      </a:xfrm>
                      <a:prstGeom prst="rect">
                        <a:avLst/>
                      </a:prstGeom>
                    </p:spPr>
                  </p:pic>
                </p:oleObj>
              </mc:Fallback>
            </mc:AlternateContent>
          </a:graphicData>
        </a:graphic>
      </p:graphicFrame>
      <p:sp>
        <p:nvSpPr>
          <p:cNvPr id="7" name="Content Placeholder 6"/>
          <p:cNvSpPr>
            <a:spLocks noGrp="1"/>
          </p:cNvSpPr>
          <p:nvPr>
            <p:ph type="body" idx="3"/>
          </p:nvPr>
        </p:nvSpPr>
        <p:spPr>
          <a:xfrm>
            <a:off x="2999232" y="3547870"/>
            <a:ext cx="3429000" cy="304800"/>
          </a:xfrm>
        </p:spPr>
        <p:txBody>
          <a:bodyPr/>
          <a:lstStyle/>
          <a:p>
            <a:pPr marL="0" lvl="1" indent="0">
              <a:spcBef>
                <a:spcPts val="0"/>
              </a:spcBef>
              <a:buSzPts val="2000"/>
              <a:buNone/>
            </a:pPr>
            <a:r>
              <a:rPr lang="en-US" sz="2000" dirty="0">
                <a:solidFill>
                  <a:srgbClr val="000000"/>
                </a:solidFill>
                <a:latin typeface="+mn-lt"/>
              </a:rPr>
              <a:t>is a number between 0 and 1.</a:t>
            </a:r>
          </a:p>
        </p:txBody>
      </p:sp>
      <p:sp>
        <p:nvSpPr>
          <p:cNvPr id="8" name="Content Placeholder 7"/>
          <p:cNvSpPr>
            <a:spLocks noGrp="1"/>
          </p:cNvSpPr>
          <p:nvPr>
            <p:ph type="body" idx="4"/>
          </p:nvPr>
        </p:nvSpPr>
        <p:spPr>
          <a:xfrm>
            <a:off x="457200" y="3916676"/>
            <a:ext cx="8229600" cy="682755"/>
          </a:xfrm>
        </p:spPr>
        <p:txBody>
          <a:bodyPr/>
          <a:lstStyle/>
          <a:p>
            <a:pPr marL="741553" lvl="1" indent="-284353">
              <a:buSzPts val="2000"/>
            </a:pPr>
            <a:r>
              <a:rPr lang="en-US" sz="2000" dirty="0">
                <a:solidFill>
                  <a:srgbClr val="000000"/>
                </a:solidFill>
                <a:latin typeface="+mn-lt"/>
              </a:rPr>
              <a:t>The level of confidence is usually expressed as a percent; common values are 90%, 95%, or 99%.</a:t>
            </a:r>
            <a:endParaRPr lang="en-US" dirty="0">
              <a:latin typeface="+mn-lt"/>
            </a:endParaRPr>
          </a:p>
        </p:txBody>
      </p:sp>
      <p:sp>
        <p:nvSpPr>
          <p:cNvPr id="9" name="Content Placeholder 8"/>
          <p:cNvSpPr>
            <a:spLocks noGrp="1"/>
          </p:cNvSpPr>
          <p:nvPr>
            <p:ph type="body" idx="5"/>
          </p:nvPr>
        </p:nvSpPr>
        <p:spPr>
          <a:xfrm>
            <a:off x="457200" y="4657848"/>
            <a:ext cx="8229600" cy="1102871"/>
          </a:xfrm>
        </p:spPr>
        <p:txBody>
          <a:bodyPr/>
          <a:lstStyle/>
          <a:p>
            <a:pPr marL="255650" lvl="0" indent="-255650">
              <a:buSzPct val="100000"/>
            </a:pPr>
            <a:r>
              <a:rPr lang="en-US" sz="2000" dirty="0">
                <a:solidFill>
                  <a:srgbClr val="000000"/>
                </a:solidFill>
                <a:latin typeface="+mn-lt"/>
              </a:rPr>
              <a:t>For a 95% confidence interval, if we chose 100 different samples, leading to 100 different interval estimates, we would expect that 95% of them would contain the true population mean.</a:t>
            </a:r>
          </a:p>
        </p:txBody>
      </p:sp>
    </p:spTree>
    <p:extLst>
      <p:ext uri="{BB962C8B-B14F-4D97-AF65-F5344CB8AC3E}">
        <p14:creationId xmlns:p14="http://schemas.microsoft.com/office/powerpoint/2010/main" val="1106669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latin typeface="+mj-lt"/>
              </a:rPr>
              <a:t>Confidence Interval for the Mean with Known Population Standard Deviation</a:t>
            </a:r>
            <a:endParaRPr lang="en-US" dirty="0">
              <a:latin typeface="+mj-lt"/>
            </a:endParaRPr>
          </a:p>
        </p:txBody>
      </p:sp>
      <p:graphicFrame>
        <p:nvGraphicFramePr>
          <p:cNvPr id="17" name="Object 16" descr="x bar + or minus z sub start fraction alpha over 2 end fraction left parenthesis start fraction sigma over radical n end fraction right parenthesis. This equation is labeled,  6.2."/>
          <p:cNvGraphicFramePr>
            <a:graphicFrameLocks noChangeAspect="1"/>
          </p:cNvGraphicFramePr>
          <p:nvPr>
            <p:extLst>
              <p:ext uri="{D42A27DB-BD31-4B8C-83A1-F6EECF244321}">
                <p14:modId xmlns:p14="http://schemas.microsoft.com/office/powerpoint/2010/main" val="3870518075"/>
              </p:ext>
            </p:extLst>
          </p:nvPr>
        </p:nvGraphicFramePr>
        <p:xfrm>
          <a:off x="3377315" y="1606926"/>
          <a:ext cx="2389368" cy="520456"/>
        </p:xfrm>
        <a:graphic>
          <a:graphicData uri="http://schemas.openxmlformats.org/presentationml/2006/ole">
            <mc:AlternateContent xmlns:mc="http://schemas.openxmlformats.org/markup-compatibility/2006">
              <mc:Choice xmlns:v="urn:schemas-microsoft-com:vml" Requires="v">
                <p:oleObj spid="_x0000_s28160" name="Equation" r:id="rId3" imgW="3848040" imgH="838080" progId="Equation.DSMT4">
                  <p:embed/>
                </p:oleObj>
              </mc:Choice>
              <mc:Fallback>
                <p:oleObj name="Equation" r:id="rId3" imgW="3848040" imgH="838080" progId="Equation.DSMT4">
                  <p:embed/>
                  <p:pic>
                    <p:nvPicPr>
                      <p:cNvPr id="2" name="Object 1"/>
                      <p:cNvPicPr/>
                      <p:nvPr/>
                    </p:nvPicPr>
                    <p:blipFill>
                      <a:blip r:embed="rId4"/>
                      <a:stretch>
                        <a:fillRect/>
                      </a:stretch>
                    </p:blipFill>
                    <p:spPr>
                      <a:xfrm>
                        <a:off x="3377315" y="1606926"/>
                        <a:ext cx="2389368" cy="520456"/>
                      </a:xfrm>
                      <a:prstGeom prst="rect">
                        <a:avLst/>
                      </a:prstGeom>
                    </p:spPr>
                  </p:pic>
                </p:oleObj>
              </mc:Fallback>
            </mc:AlternateContent>
          </a:graphicData>
        </a:graphic>
      </p:graphicFrame>
      <p:sp>
        <p:nvSpPr>
          <p:cNvPr id="3" name="Content Placeholder 2"/>
          <p:cNvSpPr>
            <a:spLocks noGrp="1"/>
          </p:cNvSpPr>
          <p:nvPr>
            <p:ph type="body" idx="1"/>
          </p:nvPr>
        </p:nvSpPr>
        <p:spPr>
          <a:xfrm>
            <a:off x="457200" y="2221682"/>
            <a:ext cx="1571730" cy="445978"/>
          </a:xfrm>
        </p:spPr>
        <p:txBody>
          <a:bodyPr/>
          <a:lstStyle/>
          <a:p>
            <a:pPr marL="256032" lvl="0" indent="-256032">
              <a:buSzPct val="100000"/>
            </a:pPr>
            <a:r>
              <a:rPr lang="en-US" sz="1600" dirty="0">
                <a:latin typeface="+mn-lt"/>
              </a:rPr>
              <a:t>Sample mean</a:t>
            </a:r>
          </a:p>
        </p:txBody>
      </p:sp>
      <p:graphicFrame>
        <p:nvGraphicFramePr>
          <p:cNvPr id="18" name="Object 17" descr="+ or minus"/>
          <p:cNvGraphicFramePr>
            <a:graphicFrameLocks noChangeAspect="1"/>
          </p:cNvGraphicFramePr>
          <p:nvPr>
            <p:extLst>
              <p:ext uri="{D42A27DB-BD31-4B8C-83A1-F6EECF244321}">
                <p14:modId xmlns:p14="http://schemas.microsoft.com/office/powerpoint/2010/main" val="3915772462"/>
              </p:ext>
            </p:extLst>
          </p:nvPr>
        </p:nvGraphicFramePr>
        <p:xfrm>
          <a:off x="2138118" y="2414721"/>
          <a:ext cx="196273" cy="219364"/>
        </p:xfrm>
        <a:graphic>
          <a:graphicData uri="http://schemas.openxmlformats.org/presentationml/2006/ole">
            <mc:AlternateContent xmlns:mc="http://schemas.openxmlformats.org/markup-compatibility/2006">
              <mc:Choice xmlns:v="urn:schemas-microsoft-com:vml" Requires="v">
                <p:oleObj spid="_x0000_s28161" name="Equation" r:id="rId5" imgW="215640" imgH="241200" progId="Equation.DSMT4">
                  <p:embed/>
                </p:oleObj>
              </mc:Choice>
              <mc:Fallback>
                <p:oleObj name="Equation" r:id="rId5" imgW="215640" imgH="241200" progId="Equation.DSMT4">
                  <p:embed/>
                  <p:pic>
                    <p:nvPicPr>
                      <p:cNvPr id="3" name="Object 2"/>
                      <p:cNvPicPr/>
                      <p:nvPr/>
                    </p:nvPicPr>
                    <p:blipFill>
                      <a:blip r:embed="rId6"/>
                      <a:stretch>
                        <a:fillRect/>
                      </a:stretch>
                    </p:blipFill>
                    <p:spPr>
                      <a:xfrm>
                        <a:off x="2138118" y="2414721"/>
                        <a:ext cx="196273" cy="219364"/>
                      </a:xfrm>
                      <a:prstGeom prst="rect">
                        <a:avLst/>
                      </a:prstGeom>
                    </p:spPr>
                  </p:pic>
                </p:oleObj>
              </mc:Fallback>
            </mc:AlternateContent>
          </a:graphicData>
        </a:graphic>
      </p:graphicFrame>
      <p:sp>
        <p:nvSpPr>
          <p:cNvPr id="4" name="Content Placeholder 3"/>
          <p:cNvSpPr>
            <a:spLocks noGrp="1"/>
          </p:cNvSpPr>
          <p:nvPr>
            <p:ph type="body" idx="2"/>
          </p:nvPr>
        </p:nvSpPr>
        <p:spPr>
          <a:xfrm>
            <a:off x="2470127" y="2405258"/>
            <a:ext cx="1443505" cy="262402"/>
          </a:xfrm>
        </p:spPr>
        <p:txBody>
          <a:bodyPr/>
          <a:lstStyle/>
          <a:p>
            <a:pPr marL="0" lvl="0" indent="0">
              <a:spcBef>
                <a:spcPts val="0"/>
              </a:spcBef>
              <a:buSzPts val="2000"/>
              <a:buNone/>
            </a:pPr>
            <a:r>
              <a:rPr lang="en-US" sz="1600" dirty="0">
                <a:solidFill>
                  <a:srgbClr val="000000"/>
                </a:solidFill>
                <a:latin typeface="+mn-lt"/>
              </a:rPr>
              <a:t>margin of error</a:t>
            </a:r>
          </a:p>
        </p:txBody>
      </p:sp>
      <p:sp>
        <p:nvSpPr>
          <p:cNvPr id="5" name="Content Placeholder 4"/>
          <p:cNvSpPr>
            <a:spLocks noGrp="1"/>
          </p:cNvSpPr>
          <p:nvPr>
            <p:ph type="body" idx="3"/>
          </p:nvPr>
        </p:nvSpPr>
        <p:spPr>
          <a:xfrm>
            <a:off x="457200" y="2762188"/>
            <a:ext cx="1980419" cy="267581"/>
          </a:xfrm>
        </p:spPr>
        <p:txBody>
          <a:bodyPr/>
          <a:lstStyle/>
          <a:p>
            <a:pPr marL="256032" lvl="0" indent="-256032">
              <a:spcBef>
                <a:spcPts val="0"/>
              </a:spcBef>
              <a:buSzPct val="100000"/>
            </a:pPr>
            <a:r>
              <a:rPr lang="en-US" sz="1600" dirty="0" smtClean="0">
                <a:solidFill>
                  <a:srgbClr val="000000"/>
                </a:solidFill>
                <a:latin typeface="+mn-lt"/>
              </a:rPr>
              <a:t>Margin of error is:</a:t>
            </a:r>
            <a:endParaRPr lang="en-US" sz="1600" dirty="0">
              <a:solidFill>
                <a:srgbClr val="000000"/>
              </a:solidFill>
              <a:latin typeface="+mn-lt"/>
            </a:endParaRPr>
          </a:p>
        </p:txBody>
      </p:sp>
      <p:graphicFrame>
        <p:nvGraphicFramePr>
          <p:cNvPr id="20" name="Object 19" descr="+ or minus z sub start fraction alpha over 2 end fraction"/>
          <p:cNvGraphicFramePr>
            <a:graphicFrameLocks noChangeAspect="1"/>
          </p:cNvGraphicFramePr>
          <p:nvPr>
            <p:extLst>
              <p:ext uri="{D42A27DB-BD31-4B8C-83A1-F6EECF244321}">
                <p14:modId xmlns:p14="http://schemas.microsoft.com/office/powerpoint/2010/main" val="4122673373"/>
              </p:ext>
            </p:extLst>
          </p:nvPr>
        </p:nvGraphicFramePr>
        <p:xfrm>
          <a:off x="2521359" y="2756020"/>
          <a:ext cx="305955" cy="369455"/>
        </p:xfrm>
        <a:graphic>
          <a:graphicData uri="http://schemas.openxmlformats.org/presentationml/2006/ole">
            <mc:AlternateContent xmlns:mc="http://schemas.openxmlformats.org/markup-compatibility/2006">
              <mc:Choice xmlns:v="urn:schemas-microsoft-com:vml" Requires="v">
                <p:oleObj spid="_x0000_s28162" name="Equation" r:id="rId7" imgW="495000" imgH="596880" progId="Equation.DSMT4">
                  <p:embed/>
                </p:oleObj>
              </mc:Choice>
              <mc:Fallback>
                <p:oleObj name="Equation" r:id="rId7" imgW="495000" imgH="596880" progId="Equation.DSMT4">
                  <p:embed/>
                  <p:pic>
                    <p:nvPicPr>
                      <p:cNvPr id="4" name="Object 3"/>
                      <p:cNvPicPr/>
                      <p:nvPr/>
                    </p:nvPicPr>
                    <p:blipFill>
                      <a:blip r:embed="rId8"/>
                      <a:stretch>
                        <a:fillRect/>
                      </a:stretch>
                    </p:blipFill>
                    <p:spPr>
                      <a:xfrm>
                        <a:off x="2521359" y="2756020"/>
                        <a:ext cx="305955" cy="369455"/>
                      </a:xfrm>
                      <a:prstGeom prst="rect">
                        <a:avLst/>
                      </a:prstGeom>
                    </p:spPr>
                  </p:pic>
                </p:oleObj>
              </mc:Fallback>
            </mc:AlternateContent>
          </a:graphicData>
        </a:graphic>
      </p:graphicFrame>
      <p:sp>
        <p:nvSpPr>
          <p:cNvPr id="6" name="Content Placeholder 5"/>
          <p:cNvSpPr>
            <a:spLocks noGrp="1"/>
          </p:cNvSpPr>
          <p:nvPr>
            <p:ph type="body" idx="4"/>
          </p:nvPr>
        </p:nvSpPr>
        <p:spPr>
          <a:xfrm>
            <a:off x="2972423" y="2765892"/>
            <a:ext cx="1710780" cy="304800"/>
          </a:xfrm>
        </p:spPr>
        <p:txBody>
          <a:bodyPr/>
          <a:lstStyle/>
          <a:p>
            <a:pPr marL="0" lvl="0" indent="0">
              <a:spcBef>
                <a:spcPts val="0"/>
              </a:spcBef>
              <a:buSzPts val="2000"/>
              <a:buNone/>
            </a:pPr>
            <a:r>
              <a:rPr lang="en-US" sz="1600" dirty="0">
                <a:solidFill>
                  <a:srgbClr val="000000"/>
                </a:solidFill>
                <a:latin typeface="+mn-lt"/>
              </a:rPr>
              <a:t>(standard error)</a:t>
            </a:r>
          </a:p>
        </p:txBody>
      </p:sp>
      <p:sp>
        <p:nvSpPr>
          <p:cNvPr id="7" name="Content Placeholder 6"/>
          <p:cNvSpPr>
            <a:spLocks noGrp="1"/>
          </p:cNvSpPr>
          <p:nvPr>
            <p:ph type="body" idx="5"/>
          </p:nvPr>
        </p:nvSpPr>
        <p:spPr>
          <a:xfrm>
            <a:off x="457200" y="3147669"/>
            <a:ext cx="587829" cy="304800"/>
          </a:xfrm>
        </p:spPr>
        <p:txBody>
          <a:bodyPr/>
          <a:lstStyle/>
          <a:p>
            <a:pPr marL="740664" indent="-283464">
              <a:spcBef>
                <a:spcPts val="600"/>
              </a:spcBef>
              <a:buSzPct val="100000"/>
              <a:buFont typeface="Arial" panose="020B0604020202020204" pitchFamily="34" charset="0"/>
              <a:buChar char="–"/>
            </a:pPr>
            <a:r>
              <a:rPr lang="en-US" sz="1600" dirty="0">
                <a:solidFill>
                  <a:srgbClr val="000000"/>
                </a:solidFill>
                <a:latin typeface="+mn-lt"/>
              </a:rPr>
              <a:t> </a:t>
            </a:r>
            <a:endParaRPr lang="en-US" sz="1600" dirty="0">
              <a:latin typeface="+mn-lt"/>
            </a:endParaRPr>
          </a:p>
        </p:txBody>
      </p:sp>
      <p:graphicFrame>
        <p:nvGraphicFramePr>
          <p:cNvPr id="21" name="Object 20" descr="z sub start fraction alpha over 2 end fraction"/>
          <p:cNvGraphicFramePr>
            <a:graphicFrameLocks noChangeAspect="1"/>
          </p:cNvGraphicFramePr>
          <p:nvPr>
            <p:extLst>
              <p:ext uri="{D42A27DB-BD31-4B8C-83A1-F6EECF244321}">
                <p14:modId xmlns:p14="http://schemas.microsoft.com/office/powerpoint/2010/main" val="3090337340"/>
              </p:ext>
            </p:extLst>
          </p:nvPr>
        </p:nvGraphicFramePr>
        <p:xfrm>
          <a:off x="1226361" y="3170291"/>
          <a:ext cx="208183" cy="407690"/>
        </p:xfrm>
        <a:graphic>
          <a:graphicData uri="http://schemas.openxmlformats.org/presentationml/2006/ole">
            <mc:AlternateContent xmlns:mc="http://schemas.openxmlformats.org/markup-compatibility/2006">
              <mc:Choice xmlns:v="urn:schemas-microsoft-com:vml" Requires="v">
                <p:oleObj spid="_x0000_s28163" name="Equation" r:id="rId9" imgW="304560" imgH="596880" progId="Equation.DSMT4">
                  <p:embed/>
                </p:oleObj>
              </mc:Choice>
              <mc:Fallback>
                <p:oleObj name="Equation" r:id="rId9" imgW="304560" imgH="596880" progId="Equation.DSMT4">
                  <p:embed/>
                  <p:pic>
                    <p:nvPicPr>
                      <p:cNvPr id="5" name="Object 4"/>
                      <p:cNvPicPr/>
                      <p:nvPr/>
                    </p:nvPicPr>
                    <p:blipFill>
                      <a:blip r:embed="rId10"/>
                      <a:stretch>
                        <a:fillRect/>
                      </a:stretch>
                    </p:blipFill>
                    <p:spPr>
                      <a:xfrm>
                        <a:off x="1226361" y="3170291"/>
                        <a:ext cx="208183" cy="407690"/>
                      </a:xfrm>
                      <a:prstGeom prst="rect">
                        <a:avLst/>
                      </a:prstGeom>
                    </p:spPr>
                  </p:pic>
                </p:oleObj>
              </mc:Fallback>
            </mc:AlternateContent>
          </a:graphicData>
        </a:graphic>
      </p:graphicFrame>
      <p:sp>
        <p:nvSpPr>
          <p:cNvPr id="8" name="Content Placeholder 7"/>
          <p:cNvSpPr>
            <a:spLocks noGrp="1"/>
          </p:cNvSpPr>
          <p:nvPr>
            <p:ph type="body" idx="6"/>
          </p:nvPr>
        </p:nvSpPr>
        <p:spPr>
          <a:xfrm>
            <a:off x="1569220" y="3200013"/>
            <a:ext cx="6267188" cy="304800"/>
          </a:xfrm>
        </p:spPr>
        <p:txBody>
          <a:bodyPr/>
          <a:lstStyle/>
          <a:p>
            <a:pPr marL="0" lvl="0" indent="0">
              <a:spcBef>
                <a:spcPts val="0"/>
              </a:spcBef>
              <a:buSzPts val="1800"/>
              <a:buNone/>
            </a:pPr>
            <a:r>
              <a:rPr lang="en-US" sz="1600" dirty="0">
                <a:solidFill>
                  <a:srgbClr val="000000"/>
                </a:solidFill>
                <a:latin typeface="+mn-lt"/>
              </a:rPr>
              <a:t>is the value of the standard normal random variable </a:t>
            </a:r>
            <a:r>
              <a:rPr lang="en-US" sz="1600" dirty="0" smtClean="0">
                <a:solidFill>
                  <a:srgbClr val="000000"/>
                </a:solidFill>
                <a:latin typeface="+mn-lt"/>
              </a:rPr>
              <a:t>for </a:t>
            </a:r>
            <a:r>
              <a:rPr lang="en-US" sz="1600" dirty="0">
                <a:latin typeface="+mn-lt"/>
              </a:rPr>
              <a:t>an upper </a:t>
            </a:r>
            <a:r>
              <a:rPr lang="en-US" sz="1600" dirty="0" smtClean="0">
                <a:latin typeface="+mn-lt"/>
              </a:rPr>
              <a:t>tail</a:t>
            </a:r>
            <a:endParaRPr lang="en-US" sz="1600" dirty="0">
              <a:solidFill>
                <a:srgbClr val="000000"/>
              </a:solidFill>
              <a:latin typeface="+mn-lt"/>
            </a:endParaRPr>
          </a:p>
        </p:txBody>
      </p:sp>
      <p:sp>
        <p:nvSpPr>
          <p:cNvPr id="9" name="Content Placeholder 8"/>
          <p:cNvSpPr>
            <a:spLocks noGrp="1"/>
          </p:cNvSpPr>
          <p:nvPr>
            <p:ph type="body" idx="7"/>
          </p:nvPr>
        </p:nvSpPr>
        <p:spPr>
          <a:xfrm>
            <a:off x="1178052" y="3683379"/>
            <a:ext cx="772046" cy="235638"/>
          </a:xfrm>
        </p:spPr>
        <p:txBody>
          <a:bodyPr/>
          <a:lstStyle/>
          <a:p>
            <a:pPr marL="0" lvl="0" indent="0">
              <a:spcBef>
                <a:spcPts val="0"/>
              </a:spcBef>
              <a:buSzPts val="1800"/>
              <a:buNone/>
            </a:pPr>
            <a:r>
              <a:rPr lang="en-US" sz="1600" dirty="0">
                <a:solidFill>
                  <a:srgbClr val="000000"/>
                </a:solidFill>
                <a:latin typeface="+mn-lt"/>
              </a:rPr>
              <a:t>area of</a:t>
            </a:r>
          </a:p>
        </p:txBody>
      </p:sp>
      <p:graphicFrame>
        <p:nvGraphicFramePr>
          <p:cNvPr id="22" name="Object 21" descr="Start fraction alpha over 2 end fraction."/>
          <p:cNvGraphicFramePr>
            <a:graphicFrameLocks noChangeAspect="1"/>
          </p:cNvGraphicFramePr>
          <p:nvPr>
            <p:extLst>
              <p:ext uri="{D42A27DB-BD31-4B8C-83A1-F6EECF244321}">
                <p14:modId xmlns:p14="http://schemas.microsoft.com/office/powerpoint/2010/main" val="2018787353"/>
              </p:ext>
            </p:extLst>
          </p:nvPr>
        </p:nvGraphicFramePr>
        <p:xfrm>
          <a:off x="2033532" y="3651305"/>
          <a:ext cx="136267" cy="337705"/>
        </p:xfrm>
        <a:graphic>
          <a:graphicData uri="http://schemas.openxmlformats.org/presentationml/2006/ole">
            <mc:AlternateContent xmlns:mc="http://schemas.openxmlformats.org/markup-compatibility/2006">
              <mc:Choice xmlns:v="urn:schemas-microsoft-com:vml" Requires="v">
                <p:oleObj spid="_x0000_s28164" name="Equation" r:id="rId11" imgW="291960" imgH="723600" progId="Equation.DSMT4">
                  <p:embed/>
                </p:oleObj>
              </mc:Choice>
              <mc:Fallback>
                <p:oleObj name="Equation" r:id="rId11" imgW="291960" imgH="723600" progId="Equation.DSMT4">
                  <p:embed/>
                  <p:pic>
                    <p:nvPicPr>
                      <p:cNvPr id="6" name="Object 5"/>
                      <p:cNvPicPr/>
                      <p:nvPr/>
                    </p:nvPicPr>
                    <p:blipFill>
                      <a:blip r:embed="rId12"/>
                      <a:stretch>
                        <a:fillRect/>
                      </a:stretch>
                    </p:blipFill>
                    <p:spPr>
                      <a:xfrm>
                        <a:off x="2033532" y="3651305"/>
                        <a:ext cx="136267" cy="337705"/>
                      </a:xfrm>
                      <a:prstGeom prst="rect">
                        <a:avLst/>
                      </a:prstGeom>
                    </p:spPr>
                  </p:pic>
                </p:oleObj>
              </mc:Fallback>
            </mc:AlternateContent>
          </a:graphicData>
        </a:graphic>
      </p:graphicFrame>
      <p:sp>
        <p:nvSpPr>
          <p:cNvPr id="10" name="Content Placeholder 9"/>
          <p:cNvSpPr>
            <a:spLocks noGrp="1"/>
          </p:cNvSpPr>
          <p:nvPr>
            <p:ph type="body" idx="8"/>
          </p:nvPr>
        </p:nvSpPr>
        <p:spPr>
          <a:xfrm>
            <a:off x="2306960" y="3696283"/>
            <a:ext cx="2077858" cy="280789"/>
          </a:xfrm>
        </p:spPr>
        <p:txBody>
          <a:bodyPr/>
          <a:lstStyle/>
          <a:p>
            <a:pPr marL="0" lvl="0" indent="0">
              <a:spcBef>
                <a:spcPts val="0"/>
              </a:spcBef>
              <a:buSzPts val="1800"/>
              <a:buNone/>
            </a:pPr>
            <a:r>
              <a:rPr lang="en-US" sz="1600" dirty="0" smtClean="0">
                <a:solidFill>
                  <a:srgbClr val="000000"/>
                </a:solidFill>
                <a:latin typeface="+mn-lt"/>
              </a:rPr>
              <a:t>(or a lower tail area of</a:t>
            </a:r>
            <a:endParaRPr lang="en-US" sz="1600" dirty="0">
              <a:solidFill>
                <a:srgbClr val="000000"/>
              </a:solidFill>
              <a:latin typeface="+mn-lt"/>
            </a:endParaRPr>
          </a:p>
        </p:txBody>
      </p:sp>
      <p:graphicFrame>
        <p:nvGraphicFramePr>
          <p:cNvPr id="24" name="Object 23" descr="1 minus start fraction alpha over 2 end fraction right parenthesis."/>
          <p:cNvGraphicFramePr>
            <a:graphicFrameLocks noChangeAspect="1"/>
          </p:cNvGraphicFramePr>
          <p:nvPr>
            <p:extLst>
              <p:ext uri="{D42A27DB-BD31-4B8C-83A1-F6EECF244321}">
                <p14:modId xmlns:p14="http://schemas.microsoft.com/office/powerpoint/2010/main" val="3737077135"/>
              </p:ext>
            </p:extLst>
          </p:nvPr>
        </p:nvGraphicFramePr>
        <p:xfrm>
          <a:off x="4453800" y="3632365"/>
          <a:ext cx="458805" cy="408623"/>
        </p:xfrm>
        <a:graphic>
          <a:graphicData uri="http://schemas.openxmlformats.org/presentationml/2006/ole">
            <mc:AlternateContent xmlns:mc="http://schemas.openxmlformats.org/markup-compatibility/2006">
              <mc:Choice xmlns:v="urn:schemas-microsoft-com:vml" Requires="v">
                <p:oleObj spid="_x0000_s28165" name="Equation" r:id="rId13" imgW="812520" imgH="723600" progId="Equation.DSMT4">
                  <p:embed/>
                </p:oleObj>
              </mc:Choice>
              <mc:Fallback>
                <p:oleObj name="Equation" r:id="rId13" imgW="812520" imgH="723600" progId="Equation.DSMT4">
                  <p:embed/>
                  <p:pic>
                    <p:nvPicPr>
                      <p:cNvPr id="7" name="Object 6"/>
                      <p:cNvPicPr/>
                      <p:nvPr/>
                    </p:nvPicPr>
                    <p:blipFill>
                      <a:blip r:embed="rId14"/>
                      <a:stretch>
                        <a:fillRect/>
                      </a:stretch>
                    </p:blipFill>
                    <p:spPr>
                      <a:xfrm>
                        <a:off x="4453800" y="3632365"/>
                        <a:ext cx="458805" cy="408623"/>
                      </a:xfrm>
                      <a:prstGeom prst="rect">
                        <a:avLst/>
                      </a:prstGeom>
                    </p:spPr>
                  </p:pic>
                </p:oleObj>
              </mc:Fallback>
            </mc:AlternateContent>
          </a:graphicData>
        </a:graphic>
      </p:graphicFrame>
      <p:sp>
        <p:nvSpPr>
          <p:cNvPr id="11" name="Content Placeholder 10"/>
          <p:cNvSpPr>
            <a:spLocks noGrp="1"/>
          </p:cNvSpPr>
          <p:nvPr>
            <p:ph type="body" idx="9"/>
          </p:nvPr>
        </p:nvSpPr>
        <p:spPr>
          <a:xfrm>
            <a:off x="457200" y="4109620"/>
            <a:ext cx="587829" cy="304800"/>
          </a:xfrm>
        </p:spPr>
        <p:txBody>
          <a:bodyPr/>
          <a:lstStyle/>
          <a:p>
            <a:pPr marL="740664" indent="-283464">
              <a:spcBef>
                <a:spcPts val="600"/>
              </a:spcBef>
              <a:buSzPct val="100000"/>
              <a:buFont typeface="Arial" panose="020B0604020202020204" pitchFamily="34" charset="0"/>
              <a:buChar char="–"/>
            </a:pPr>
            <a:r>
              <a:rPr lang="en-US" sz="1600" dirty="0" smtClean="0">
                <a:solidFill>
                  <a:srgbClr val="000000"/>
                </a:solidFill>
                <a:latin typeface="+mn-lt"/>
              </a:rPr>
              <a:t>  </a:t>
            </a:r>
            <a:endParaRPr lang="en-US" sz="1600" dirty="0">
              <a:latin typeface="+mn-lt"/>
            </a:endParaRPr>
          </a:p>
        </p:txBody>
      </p:sp>
      <p:graphicFrame>
        <p:nvGraphicFramePr>
          <p:cNvPr id="25" name="Object 24" descr="z sub start fraction alpha over 2 end fraction is computed as = N O R M period S period I N V left parenthesis 1 minus start fraction alpha over 2 end fraction right parenthesis."/>
          <p:cNvGraphicFramePr>
            <a:graphicFrameLocks noChangeAspect="1"/>
          </p:cNvGraphicFramePr>
          <p:nvPr>
            <p:extLst>
              <p:ext uri="{D42A27DB-BD31-4B8C-83A1-F6EECF244321}">
                <p14:modId xmlns:p14="http://schemas.microsoft.com/office/powerpoint/2010/main" val="1525429080"/>
              </p:ext>
            </p:extLst>
          </p:nvPr>
        </p:nvGraphicFramePr>
        <p:xfrm>
          <a:off x="1223144" y="4044988"/>
          <a:ext cx="2720567" cy="496799"/>
        </p:xfrm>
        <a:graphic>
          <a:graphicData uri="http://schemas.openxmlformats.org/presentationml/2006/ole">
            <mc:AlternateContent xmlns:mc="http://schemas.openxmlformats.org/markup-compatibility/2006">
              <mc:Choice xmlns:v="urn:schemas-microsoft-com:vml" Requires="v">
                <p:oleObj spid="_x0000_s28166" name="Equation" r:id="rId15" imgW="4381200" imgH="799920" progId="Equation.DSMT4">
                  <p:embed/>
                </p:oleObj>
              </mc:Choice>
              <mc:Fallback>
                <p:oleObj name="Equation" r:id="rId15" imgW="4381200" imgH="799920" progId="Equation.DSMT4">
                  <p:embed/>
                  <p:pic>
                    <p:nvPicPr>
                      <p:cNvPr id="8" name="Object 7"/>
                      <p:cNvPicPr/>
                      <p:nvPr/>
                    </p:nvPicPr>
                    <p:blipFill>
                      <a:blip r:embed="rId16"/>
                      <a:stretch>
                        <a:fillRect/>
                      </a:stretch>
                    </p:blipFill>
                    <p:spPr>
                      <a:xfrm>
                        <a:off x="1223144" y="4044988"/>
                        <a:ext cx="2720567" cy="496799"/>
                      </a:xfrm>
                      <a:prstGeom prst="rect">
                        <a:avLst/>
                      </a:prstGeom>
                    </p:spPr>
                  </p:pic>
                </p:oleObj>
              </mc:Fallback>
            </mc:AlternateContent>
          </a:graphicData>
        </a:graphic>
      </p:graphicFrame>
      <p:sp>
        <p:nvSpPr>
          <p:cNvPr id="26" name="Content Placeholder 25"/>
          <p:cNvSpPr>
            <a:spLocks noGrp="1"/>
          </p:cNvSpPr>
          <p:nvPr>
            <p:ph type="body" idx="13"/>
          </p:nvPr>
        </p:nvSpPr>
        <p:spPr>
          <a:xfrm>
            <a:off x="457201" y="4616835"/>
            <a:ext cx="1849760" cy="266062"/>
          </a:xfrm>
        </p:spPr>
        <p:txBody>
          <a:bodyPr/>
          <a:lstStyle/>
          <a:p>
            <a:pPr marL="740664" indent="-283464">
              <a:spcBef>
                <a:spcPts val="0"/>
              </a:spcBef>
              <a:buSzPct val="100000"/>
              <a:buFont typeface="Arial" panose="020B0604020202020204" pitchFamily="34" charset="0"/>
              <a:buChar char="–"/>
            </a:pPr>
            <a:r>
              <a:rPr lang="en-US" sz="1600" dirty="0">
                <a:latin typeface="+mn-lt"/>
              </a:rPr>
              <a:t>Example: if</a:t>
            </a:r>
          </a:p>
        </p:txBody>
      </p:sp>
      <p:graphicFrame>
        <p:nvGraphicFramePr>
          <p:cNvPr id="35" name="Object 34" descr="alpha = 0.05"/>
          <p:cNvGraphicFramePr>
            <a:graphicFrameLocks noChangeAspect="1"/>
          </p:cNvGraphicFramePr>
          <p:nvPr>
            <p:extLst>
              <p:ext uri="{D42A27DB-BD31-4B8C-83A1-F6EECF244321}">
                <p14:modId xmlns:p14="http://schemas.microsoft.com/office/powerpoint/2010/main" val="1170003209"/>
              </p:ext>
            </p:extLst>
          </p:nvPr>
        </p:nvGraphicFramePr>
        <p:xfrm>
          <a:off x="2414167" y="4664343"/>
          <a:ext cx="662399" cy="173485"/>
        </p:xfrm>
        <a:graphic>
          <a:graphicData uri="http://schemas.openxmlformats.org/presentationml/2006/ole">
            <mc:AlternateContent xmlns:mc="http://schemas.openxmlformats.org/markup-compatibility/2006">
              <mc:Choice xmlns:v="urn:schemas-microsoft-com:vml" Requires="v">
                <p:oleObj spid="_x0000_s28167" name="Equation" r:id="rId17" imgW="1066680" imgH="279360" progId="Equation.DSMT4">
                  <p:embed/>
                </p:oleObj>
              </mc:Choice>
              <mc:Fallback>
                <p:oleObj name="Equation" r:id="rId17" imgW="1066680" imgH="279360" progId="Equation.DSMT4">
                  <p:embed/>
                  <p:pic>
                    <p:nvPicPr>
                      <p:cNvPr id="0" name=""/>
                      <p:cNvPicPr/>
                      <p:nvPr/>
                    </p:nvPicPr>
                    <p:blipFill>
                      <a:blip r:embed="rId18"/>
                      <a:stretch>
                        <a:fillRect/>
                      </a:stretch>
                    </p:blipFill>
                    <p:spPr>
                      <a:xfrm>
                        <a:off x="2414167" y="4664343"/>
                        <a:ext cx="662399" cy="173485"/>
                      </a:xfrm>
                      <a:prstGeom prst="rect">
                        <a:avLst/>
                      </a:prstGeom>
                    </p:spPr>
                  </p:pic>
                </p:oleObj>
              </mc:Fallback>
            </mc:AlternateContent>
          </a:graphicData>
        </a:graphic>
      </p:graphicFrame>
      <p:sp>
        <p:nvSpPr>
          <p:cNvPr id="27" name="Content Placeholder 26"/>
          <p:cNvSpPr>
            <a:spLocks noGrp="1"/>
          </p:cNvSpPr>
          <p:nvPr>
            <p:ph type="body" idx="14"/>
          </p:nvPr>
        </p:nvSpPr>
        <p:spPr>
          <a:xfrm>
            <a:off x="3241593" y="4610095"/>
            <a:ext cx="3781000" cy="237893"/>
          </a:xfrm>
        </p:spPr>
        <p:txBody>
          <a:bodyPr/>
          <a:lstStyle/>
          <a:p>
            <a:pPr marL="0" indent="0">
              <a:spcBef>
                <a:spcPts val="0"/>
              </a:spcBef>
              <a:buNone/>
            </a:pPr>
            <a:r>
              <a:rPr lang="en-US" sz="1600" dirty="0" smtClean="0">
                <a:solidFill>
                  <a:srgbClr val="000000"/>
                </a:solidFill>
                <a:latin typeface="+mn-lt"/>
              </a:rPr>
              <a:t>(for a 95% confidence interval), then</a:t>
            </a:r>
            <a:endParaRPr lang="en-US" sz="1600" dirty="0">
              <a:latin typeface="+mn-lt"/>
            </a:endParaRPr>
          </a:p>
        </p:txBody>
      </p:sp>
      <p:graphicFrame>
        <p:nvGraphicFramePr>
          <p:cNvPr id="39" name="Object 38" descr="N O R M period S period I N V left parenthesis 0.975 right parenthesis = 1.96 semicolon."/>
          <p:cNvGraphicFramePr>
            <a:graphicFrameLocks noChangeAspect="1"/>
          </p:cNvGraphicFramePr>
          <p:nvPr>
            <p:extLst>
              <p:ext uri="{D42A27DB-BD31-4B8C-83A1-F6EECF244321}">
                <p14:modId xmlns:p14="http://schemas.microsoft.com/office/powerpoint/2010/main" val="3527286690"/>
              </p:ext>
            </p:extLst>
          </p:nvPr>
        </p:nvGraphicFramePr>
        <p:xfrm>
          <a:off x="1505007" y="4956532"/>
          <a:ext cx="2078182" cy="209917"/>
        </p:xfrm>
        <a:graphic>
          <a:graphicData uri="http://schemas.openxmlformats.org/presentationml/2006/ole">
            <mc:AlternateContent xmlns:mc="http://schemas.openxmlformats.org/markup-compatibility/2006">
              <mc:Choice xmlns:v="urn:schemas-microsoft-com:vml" Requires="v">
                <p:oleObj spid="_x0000_s28168" name="Equation" r:id="rId19" imgW="2514600" imgH="253800" progId="Equation.DSMT4">
                  <p:embed/>
                </p:oleObj>
              </mc:Choice>
              <mc:Fallback>
                <p:oleObj name="Equation" r:id="rId19" imgW="2514600" imgH="253800" progId="Equation.DSMT4">
                  <p:embed/>
                  <p:pic>
                    <p:nvPicPr>
                      <p:cNvPr id="0" name=""/>
                      <p:cNvPicPr/>
                      <p:nvPr/>
                    </p:nvPicPr>
                    <p:blipFill>
                      <a:blip r:embed="rId20"/>
                      <a:stretch>
                        <a:fillRect/>
                      </a:stretch>
                    </p:blipFill>
                    <p:spPr>
                      <a:xfrm>
                        <a:off x="1505007" y="4956532"/>
                        <a:ext cx="2078182" cy="209917"/>
                      </a:xfrm>
                      <a:prstGeom prst="rect">
                        <a:avLst/>
                      </a:prstGeom>
                    </p:spPr>
                  </p:pic>
                </p:oleObj>
              </mc:Fallback>
            </mc:AlternateContent>
          </a:graphicData>
        </a:graphic>
      </p:graphicFrame>
      <p:sp>
        <p:nvSpPr>
          <p:cNvPr id="28" name="Content Placeholder 27"/>
          <p:cNvSpPr>
            <a:spLocks noGrp="1"/>
          </p:cNvSpPr>
          <p:nvPr>
            <p:ph type="body" idx="15"/>
          </p:nvPr>
        </p:nvSpPr>
        <p:spPr>
          <a:xfrm>
            <a:off x="438539" y="5254150"/>
            <a:ext cx="1868421" cy="299106"/>
          </a:xfrm>
        </p:spPr>
        <p:txBody>
          <a:bodyPr/>
          <a:lstStyle/>
          <a:p>
            <a:pPr marL="740664" indent="-283464">
              <a:spcBef>
                <a:spcPts val="0"/>
              </a:spcBef>
              <a:buSzPct val="100000"/>
              <a:buFont typeface="Arial" panose="020B0604020202020204" pitchFamily="34" charset="0"/>
              <a:buChar char="–"/>
            </a:pPr>
            <a:r>
              <a:rPr lang="en-US" sz="1600" dirty="0">
                <a:latin typeface="+mn-lt"/>
              </a:rPr>
              <a:t>Example: if</a:t>
            </a:r>
          </a:p>
        </p:txBody>
      </p:sp>
      <p:graphicFrame>
        <p:nvGraphicFramePr>
          <p:cNvPr id="38" name="Object 37" descr="alpha = 0.10"/>
          <p:cNvGraphicFramePr>
            <a:graphicFrameLocks noChangeAspect="1"/>
          </p:cNvGraphicFramePr>
          <p:nvPr>
            <p:extLst>
              <p:ext uri="{D42A27DB-BD31-4B8C-83A1-F6EECF244321}">
                <p14:modId xmlns:p14="http://schemas.microsoft.com/office/powerpoint/2010/main" val="2300997399"/>
              </p:ext>
            </p:extLst>
          </p:nvPr>
        </p:nvGraphicFramePr>
        <p:xfrm>
          <a:off x="2402722" y="5303510"/>
          <a:ext cx="670285" cy="173485"/>
        </p:xfrm>
        <a:graphic>
          <a:graphicData uri="http://schemas.openxmlformats.org/presentationml/2006/ole">
            <mc:AlternateContent xmlns:mc="http://schemas.openxmlformats.org/markup-compatibility/2006">
              <mc:Choice xmlns:v="urn:schemas-microsoft-com:vml" Requires="v">
                <p:oleObj spid="_x0000_s28169" name="Equation" r:id="rId21" imgW="1079280" imgH="279360" progId="Equation.DSMT4">
                  <p:embed/>
                </p:oleObj>
              </mc:Choice>
              <mc:Fallback>
                <p:oleObj name="Equation" r:id="rId21" imgW="1079280" imgH="279360" progId="Equation.DSMT4">
                  <p:embed/>
                  <p:pic>
                    <p:nvPicPr>
                      <p:cNvPr id="0" name=""/>
                      <p:cNvPicPr/>
                      <p:nvPr/>
                    </p:nvPicPr>
                    <p:blipFill>
                      <a:blip r:embed="rId22"/>
                      <a:stretch>
                        <a:fillRect/>
                      </a:stretch>
                    </p:blipFill>
                    <p:spPr>
                      <a:xfrm>
                        <a:off x="2402722" y="5303510"/>
                        <a:ext cx="670285" cy="173485"/>
                      </a:xfrm>
                      <a:prstGeom prst="rect">
                        <a:avLst/>
                      </a:prstGeom>
                    </p:spPr>
                  </p:pic>
                </p:oleObj>
              </mc:Fallback>
            </mc:AlternateContent>
          </a:graphicData>
        </a:graphic>
      </p:graphicFrame>
      <p:sp>
        <p:nvSpPr>
          <p:cNvPr id="29" name="Content Placeholder 28"/>
          <p:cNvSpPr>
            <a:spLocks noGrp="1"/>
          </p:cNvSpPr>
          <p:nvPr>
            <p:ph type="body" idx="16"/>
          </p:nvPr>
        </p:nvSpPr>
        <p:spPr>
          <a:xfrm>
            <a:off x="3232449" y="5244449"/>
            <a:ext cx="3861805" cy="274591"/>
          </a:xfrm>
        </p:spPr>
        <p:txBody>
          <a:bodyPr/>
          <a:lstStyle/>
          <a:p>
            <a:pPr marL="0" lvl="0" indent="0">
              <a:spcBef>
                <a:spcPts val="0"/>
              </a:spcBef>
              <a:buSzPts val="1800"/>
              <a:buNone/>
            </a:pPr>
            <a:r>
              <a:rPr lang="en-US" sz="1600" dirty="0">
                <a:solidFill>
                  <a:srgbClr val="000000"/>
                </a:solidFill>
                <a:latin typeface="+mn-lt"/>
              </a:rPr>
              <a:t>(for a 90% confidence interval), then</a:t>
            </a:r>
          </a:p>
        </p:txBody>
      </p:sp>
      <p:graphicFrame>
        <p:nvGraphicFramePr>
          <p:cNvPr id="40" name="Object 39" descr="N O R M period S period I N V left parenthesis 0.95 right parenthesis = 1.645 comma"/>
          <p:cNvGraphicFramePr>
            <a:graphicFrameLocks noChangeAspect="1"/>
          </p:cNvGraphicFramePr>
          <p:nvPr>
            <p:extLst>
              <p:ext uri="{D42A27DB-BD31-4B8C-83A1-F6EECF244321}">
                <p14:modId xmlns:p14="http://schemas.microsoft.com/office/powerpoint/2010/main" val="2241578754"/>
              </p:ext>
            </p:extLst>
          </p:nvPr>
        </p:nvGraphicFramePr>
        <p:xfrm>
          <a:off x="1318802" y="5605962"/>
          <a:ext cx="2078182" cy="209917"/>
        </p:xfrm>
        <a:graphic>
          <a:graphicData uri="http://schemas.openxmlformats.org/presentationml/2006/ole">
            <mc:AlternateContent xmlns:mc="http://schemas.openxmlformats.org/markup-compatibility/2006">
              <mc:Choice xmlns:v="urn:schemas-microsoft-com:vml" Requires="v">
                <p:oleObj spid="_x0000_s28170" name="Equation" r:id="rId23" imgW="2514600" imgH="253800" progId="Equation.DSMT4">
                  <p:embed/>
                </p:oleObj>
              </mc:Choice>
              <mc:Fallback>
                <p:oleObj name="Equation" r:id="rId23" imgW="2514600" imgH="253800" progId="Equation.DSMT4">
                  <p:embed/>
                  <p:pic>
                    <p:nvPicPr>
                      <p:cNvPr id="0" name=""/>
                      <p:cNvPicPr/>
                      <p:nvPr/>
                    </p:nvPicPr>
                    <p:blipFill>
                      <a:blip r:embed="rId24"/>
                      <a:stretch>
                        <a:fillRect/>
                      </a:stretch>
                    </p:blipFill>
                    <p:spPr>
                      <a:xfrm>
                        <a:off x="1318802" y="5605962"/>
                        <a:ext cx="2078182" cy="209917"/>
                      </a:xfrm>
                      <a:prstGeom prst="rect">
                        <a:avLst/>
                      </a:prstGeom>
                    </p:spPr>
                  </p:pic>
                </p:oleObj>
              </mc:Fallback>
            </mc:AlternateContent>
          </a:graphicData>
        </a:graphic>
      </p:graphicFrame>
      <p:sp>
        <p:nvSpPr>
          <p:cNvPr id="30" name="Content Placeholder 29"/>
          <p:cNvSpPr>
            <a:spLocks noGrp="1"/>
          </p:cNvSpPr>
          <p:nvPr>
            <p:ph type="body" idx="17"/>
          </p:nvPr>
        </p:nvSpPr>
        <p:spPr>
          <a:xfrm>
            <a:off x="568402" y="5876212"/>
            <a:ext cx="4488230" cy="287370"/>
          </a:xfrm>
        </p:spPr>
        <p:txBody>
          <a:bodyPr/>
          <a:lstStyle/>
          <a:p>
            <a:pPr marL="256032" lvl="0" indent="-256032">
              <a:spcBef>
                <a:spcPts val="0"/>
              </a:spcBef>
              <a:buSzPct val="100000"/>
            </a:pPr>
            <a:r>
              <a:rPr lang="en-US" sz="1600" dirty="0">
                <a:solidFill>
                  <a:srgbClr val="000000"/>
                </a:solidFill>
                <a:latin typeface="+mn-lt"/>
              </a:rPr>
              <a:t>The margin of error can also be computed by</a:t>
            </a:r>
          </a:p>
        </p:txBody>
      </p:sp>
      <p:graphicFrame>
        <p:nvGraphicFramePr>
          <p:cNvPr id="41" name="Object 40" descr="= CONFIDENCE period NORM left parenthesis alpha comma standard underscore deviation comma size right parenthesis period."/>
          <p:cNvGraphicFramePr>
            <a:graphicFrameLocks noChangeAspect="1"/>
          </p:cNvGraphicFramePr>
          <p:nvPr>
            <p:extLst>
              <p:ext uri="{D42A27DB-BD31-4B8C-83A1-F6EECF244321}">
                <p14:modId xmlns:p14="http://schemas.microsoft.com/office/powerpoint/2010/main" val="3904940016"/>
              </p:ext>
            </p:extLst>
          </p:nvPr>
        </p:nvGraphicFramePr>
        <p:xfrm>
          <a:off x="1955200" y="6200113"/>
          <a:ext cx="3845305" cy="190834"/>
        </p:xfrm>
        <a:graphic>
          <a:graphicData uri="http://schemas.openxmlformats.org/presentationml/2006/ole">
            <mc:AlternateContent xmlns:mc="http://schemas.openxmlformats.org/markup-compatibility/2006">
              <mc:Choice xmlns:v="urn:schemas-microsoft-com:vml" Requires="v">
                <p:oleObj spid="_x0000_s28171" name="Equation" r:id="rId25" imgW="5117760" imgH="253800" progId="Equation.DSMT4">
                  <p:embed/>
                </p:oleObj>
              </mc:Choice>
              <mc:Fallback>
                <p:oleObj name="Equation" r:id="rId25" imgW="5117760" imgH="253800" progId="Equation.DSMT4">
                  <p:embed/>
                  <p:pic>
                    <p:nvPicPr>
                      <p:cNvPr id="0" name=""/>
                      <p:cNvPicPr/>
                      <p:nvPr/>
                    </p:nvPicPr>
                    <p:blipFill>
                      <a:blip r:embed="rId26"/>
                      <a:stretch>
                        <a:fillRect/>
                      </a:stretch>
                    </p:blipFill>
                    <p:spPr>
                      <a:xfrm>
                        <a:off x="1955200" y="6200113"/>
                        <a:ext cx="3845305" cy="190834"/>
                      </a:xfrm>
                      <a:prstGeom prst="rect">
                        <a:avLst/>
                      </a:prstGeom>
                    </p:spPr>
                  </p:pic>
                </p:oleObj>
              </mc:Fallback>
            </mc:AlternateContent>
          </a:graphicData>
        </a:graphic>
      </p:graphicFrame>
    </p:spTree>
    <p:extLst>
      <p:ext uri="{BB962C8B-B14F-4D97-AF65-F5344CB8AC3E}">
        <p14:creationId xmlns:p14="http://schemas.microsoft.com/office/powerpoint/2010/main" val="4262428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200"/>
              <a:buFont typeface="Arial"/>
              <a:buNone/>
            </a:pPr>
            <a:r>
              <a:rPr lang="en-US" sz="3200" b="1" i="0" u="none" strike="noStrike" cap="none" dirty="0">
                <a:solidFill>
                  <a:srgbClr val="007FA3"/>
                </a:solidFill>
                <a:latin typeface="+mj-lt"/>
                <a:ea typeface="Arial"/>
                <a:cs typeface="Arial"/>
                <a:sym typeface="Arial"/>
              </a:rPr>
              <a:t>Example 6.8: Computing a Confidence Interval with a Known Standard Deviation</a:t>
            </a:r>
            <a:endParaRPr sz="3200" b="1" i="0" u="none" strike="noStrike" cap="none" dirty="0">
              <a:solidFill>
                <a:srgbClr val="007FA3"/>
              </a:solidFill>
              <a:latin typeface="+mj-lt"/>
              <a:ea typeface="Arial"/>
              <a:cs typeface="Arial"/>
              <a:sym typeface="Arial"/>
            </a:endParaRPr>
          </a:p>
        </p:txBody>
      </p:sp>
      <p:sp>
        <p:nvSpPr>
          <p:cNvPr id="418" name="Content Placeholder 2"/>
          <p:cNvSpPr txBox="1">
            <a:spLocks noGrp="1"/>
          </p:cNvSpPr>
          <p:nvPr>
            <p:ph type="body" idx="1"/>
          </p:nvPr>
        </p:nvSpPr>
        <p:spPr>
          <a:xfrm>
            <a:off x="457200" y="1621813"/>
            <a:ext cx="8229600" cy="2703299"/>
          </a:xfrm>
          <a:prstGeom prst="rect">
            <a:avLst/>
          </a:prstGeom>
          <a:noFill/>
          <a:ln>
            <a:noFill/>
          </a:ln>
        </p:spPr>
        <p:txBody>
          <a:bodyPr spcFirstLastPara="1" wrap="square" lIns="91425" tIns="91425" rIns="91425" bIns="91425" anchor="t" anchorCtr="0">
            <a:noAutofit/>
          </a:bodyPr>
          <a:lstStyle/>
          <a:p>
            <a:pPr marL="255650" lvl="0" indent="-255650">
              <a:buSzPts val="2400"/>
            </a:pPr>
            <a:r>
              <a:rPr lang="en-US" sz="2400" b="0" i="0" u="none" strike="noStrike" cap="none" dirty="0">
                <a:solidFill>
                  <a:srgbClr val="000000"/>
                </a:solidFill>
                <a:latin typeface="+mn-lt"/>
                <a:sym typeface="Arial"/>
              </a:rPr>
              <a:t>A production process fills bottles of liquid detergent. The standard deviation in filling volumes is constant at 15 </a:t>
            </a:r>
            <a:r>
              <a:rPr lang="en-US" sz="2400" dirty="0">
                <a:solidFill>
                  <a:srgbClr val="000000"/>
                </a:solidFill>
                <a:latin typeface="+mn-lt"/>
              </a:rPr>
              <a:t>m</a:t>
            </a:r>
            <a:r>
              <a:rPr lang="en-US" sz="100" dirty="0">
                <a:solidFill>
                  <a:schemeClr val="bg1"/>
                </a:solidFill>
                <a:latin typeface="+mn-lt"/>
              </a:rPr>
              <a:t>illi</a:t>
            </a:r>
            <a:r>
              <a:rPr lang="en-US" sz="2400" dirty="0">
                <a:solidFill>
                  <a:srgbClr val="000000"/>
                </a:solidFill>
                <a:latin typeface="+mn-lt"/>
              </a:rPr>
              <a:t>l</a:t>
            </a:r>
            <a:r>
              <a:rPr lang="en-US" sz="100" dirty="0">
                <a:solidFill>
                  <a:schemeClr val="bg1"/>
                </a:solidFill>
                <a:latin typeface="+mn-lt"/>
              </a:rPr>
              <a:t>iter</a:t>
            </a:r>
            <a:r>
              <a:rPr lang="en-US" sz="2400" dirty="0">
                <a:solidFill>
                  <a:srgbClr val="000000"/>
                </a:solidFill>
                <a:latin typeface="+mn-lt"/>
              </a:rPr>
              <a:t>s</a:t>
            </a:r>
            <a:r>
              <a:rPr lang="en-US" sz="2400" b="0" i="0" u="none" strike="noStrike" cap="none" dirty="0" smtClean="0">
                <a:solidFill>
                  <a:srgbClr val="000000"/>
                </a:solidFill>
                <a:latin typeface="+mn-lt"/>
                <a:sym typeface="Arial"/>
              </a:rPr>
              <a:t>. </a:t>
            </a:r>
            <a:r>
              <a:rPr lang="en-US" sz="2400" b="0" i="0" u="none" strike="noStrike" cap="none" dirty="0">
                <a:solidFill>
                  <a:srgbClr val="000000"/>
                </a:solidFill>
                <a:latin typeface="+mn-lt"/>
                <a:sym typeface="Arial"/>
              </a:rPr>
              <a:t>A sample of 25 bottles revealed a mean filling volume of 796 </a:t>
            </a:r>
            <a:r>
              <a:rPr lang="en-US" sz="2400" b="0" i="0" u="none" strike="noStrike" cap="none" dirty="0" smtClean="0">
                <a:solidFill>
                  <a:srgbClr val="000000"/>
                </a:solidFill>
                <a:latin typeface="+mn-lt"/>
                <a:sym typeface="Arial"/>
              </a:rPr>
              <a:t>m</a:t>
            </a:r>
            <a:r>
              <a:rPr lang="en-US" sz="100" b="0" i="0" u="none" strike="noStrike" cap="none" dirty="0" smtClean="0">
                <a:solidFill>
                  <a:schemeClr val="bg1"/>
                </a:solidFill>
                <a:latin typeface="+mn-lt"/>
                <a:sym typeface="Arial"/>
              </a:rPr>
              <a:t>illi</a:t>
            </a:r>
            <a:r>
              <a:rPr lang="en-US" sz="2400" b="0" i="0" u="none" strike="noStrike" cap="none" dirty="0" smtClean="0">
                <a:solidFill>
                  <a:srgbClr val="000000"/>
                </a:solidFill>
                <a:latin typeface="+mn-lt"/>
                <a:sym typeface="Arial"/>
              </a:rPr>
              <a:t>l</a:t>
            </a:r>
            <a:r>
              <a:rPr lang="en-US" sz="100" b="0" i="0" u="none" strike="noStrike" cap="none" dirty="0" smtClean="0">
                <a:solidFill>
                  <a:schemeClr val="bg1"/>
                </a:solidFill>
                <a:latin typeface="+mn-lt"/>
                <a:sym typeface="Arial"/>
              </a:rPr>
              <a:t>iter</a:t>
            </a:r>
            <a:r>
              <a:rPr lang="en-US" sz="2400" b="0" i="0" u="none" strike="noStrike" cap="none" dirty="0" smtClean="0">
                <a:solidFill>
                  <a:srgbClr val="000000"/>
                </a:solidFill>
                <a:latin typeface="+mn-lt"/>
                <a:sym typeface="Arial"/>
              </a:rPr>
              <a:t>s.</a:t>
            </a:r>
            <a:endParaRPr sz="2400" dirty="0">
              <a:latin typeface="+mn-lt"/>
            </a:endParaRPr>
          </a:p>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A 95% confidence interval estimate of the mean filling volume for the population is</a:t>
            </a:r>
            <a:endParaRPr sz="2400" dirty="0">
              <a:latin typeface="+mn-lt"/>
            </a:endParaRPr>
          </a:p>
        </p:txBody>
      </p:sp>
      <p:graphicFrame>
        <p:nvGraphicFramePr>
          <p:cNvPr id="3" name="Object 2" descr="x bar + or minus z sub start fraction alpha over 2 end fraction left parenthesis start fraction sigma over radical n end fraction right parenthesis."/>
          <p:cNvGraphicFramePr>
            <a:graphicFrameLocks noChangeAspect="1"/>
          </p:cNvGraphicFramePr>
          <p:nvPr>
            <p:extLst>
              <p:ext uri="{D42A27DB-BD31-4B8C-83A1-F6EECF244321}">
                <p14:modId xmlns:p14="http://schemas.microsoft.com/office/powerpoint/2010/main" val="1778655409"/>
              </p:ext>
            </p:extLst>
          </p:nvPr>
        </p:nvGraphicFramePr>
        <p:xfrm>
          <a:off x="3790950" y="4404424"/>
          <a:ext cx="1562100" cy="838200"/>
        </p:xfrm>
        <a:graphic>
          <a:graphicData uri="http://schemas.openxmlformats.org/presentationml/2006/ole">
            <mc:AlternateContent xmlns:mc="http://schemas.openxmlformats.org/markup-compatibility/2006">
              <mc:Choice xmlns:v="urn:schemas-microsoft-com:vml" Requires="v">
                <p:oleObj spid="_x0000_s12386" name="Equation" r:id="rId4" imgW="1562040" imgH="838080" progId="Equation.DSMT4">
                  <p:embed/>
                </p:oleObj>
              </mc:Choice>
              <mc:Fallback>
                <p:oleObj name="Equation" r:id="rId4" imgW="1562040" imgH="838080" progId="Equation.DSMT4">
                  <p:embed/>
                  <p:pic>
                    <p:nvPicPr>
                      <p:cNvPr id="0" name=""/>
                      <p:cNvPicPr/>
                      <p:nvPr/>
                    </p:nvPicPr>
                    <p:blipFill>
                      <a:blip r:embed="rId5"/>
                      <a:stretch>
                        <a:fillRect/>
                      </a:stretch>
                    </p:blipFill>
                    <p:spPr>
                      <a:xfrm>
                        <a:off x="3790950" y="4404424"/>
                        <a:ext cx="1562100" cy="838200"/>
                      </a:xfrm>
                      <a:prstGeom prst="rect">
                        <a:avLst/>
                      </a:prstGeom>
                    </p:spPr>
                  </p:pic>
                </p:oleObj>
              </mc:Fallback>
            </mc:AlternateContent>
          </a:graphicData>
        </a:graphic>
      </p:graphicFrame>
      <p:graphicFrame>
        <p:nvGraphicFramePr>
          <p:cNvPr id="4" name="Object 3" descr="= 796 + or minus 1.96 left parenthesis start fraction 15 over radical 25 end fraction right parenthesis = 796 + or minus 5.88, or left bracket 790.12 comma 801.88 right bracket."/>
          <p:cNvGraphicFramePr>
            <a:graphicFrameLocks noChangeAspect="1"/>
          </p:cNvGraphicFramePr>
          <p:nvPr>
            <p:extLst>
              <p:ext uri="{D42A27DB-BD31-4B8C-83A1-F6EECF244321}">
                <p14:modId xmlns:p14="http://schemas.microsoft.com/office/powerpoint/2010/main" val="3654694633"/>
              </p:ext>
            </p:extLst>
          </p:nvPr>
        </p:nvGraphicFramePr>
        <p:xfrm>
          <a:off x="889508" y="5321936"/>
          <a:ext cx="6527800" cy="431800"/>
        </p:xfrm>
        <a:graphic>
          <a:graphicData uri="http://schemas.openxmlformats.org/presentationml/2006/ole">
            <mc:AlternateContent xmlns:mc="http://schemas.openxmlformats.org/markup-compatibility/2006">
              <mc:Choice xmlns:v="urn:schemas-microsoft-com:vml" Requires="v">
                <p:oleObj spid="_x0000_s12387" name="Equation" r:id="rId6" imgW="6527520" imgH="431640" progId="Equation.DSMT4">
                  <p:embed/>
                </p:oleObj>
              </mc:Choice>
              <mc:Fallback>
                <p:oleObj name="Equation" r:id="rId6" imgW="6527520" imgH="431640" progId="Equation.DSMT4">
                  <p:embed/>
                  <p:pic>
                    <p:nvPicPr>
                      <p:cNvPr id="0" name=""/>
                      <p:cNvPicPr/>
                      <p:nvPr/>
                    </p:nvPicPr>
                    <p:blipFill>
                      <a:blip r:embed="rId7"/>
                      <a:stretch>
                        <a:fillRect/>
                      </a:stretch>
                    </p:blipFill>
                    <p:spPr>
                      <a:xfrm>
                        <a:off x="889508" y="5321936"/>
                        <a:ext cx="6527800" cy="431800"/>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Excel Workbook for Confidence Intervals</a:t>
            </a:r>
            <a:endParaRPr sz="3600" b="1" i="0" u="none" strike="noStrike" cap="none" dirty="0">
              <a:solidFill>
                <a:srgbClr val="007FA3"/>
              </a:solidFill>
              <a:latin typeface="+mj-lt"/>
              <a:ea typeface="Arial"/>
              <a:cs typeface="Arial"/>
              <a:sym typeface="Arial"/>
            </a:endParaRPr>
          </a:p>
        </p:txBody>
      </p:sp>
      <p:sp>
        <p:nvSpPr>
          <p:cNvPr id="426" name="Content Placeholder 2"/>
          <p:cNvSpPr txBox="1">
            <a:spLocks noGrp="1"/>
          </p:cNvSpPr>
          <p:nvPr>
            <p:ph type="body" idx="1"/>
          </p:nvPr>
        </p:nvSpPr>
        <p:spPr>
          <a:xfrm>
            <a:off x="457200" y="1621813"/>
            <a:ext cx="8229600" cy="1413995"/>
          </a:xfrm>
          <a:prstGeom prst="rect">
            <a:avLst/>
          </a:prstGeom>
          <a:noFill/>
          <a:ln>
            <a:noFill/>
          </a:ln>
        </p:spPr>
        <p:txBody>
          <a:bodyPr spcFirstLastPara="1" wrap="square" lIns="91425" tIns="91425" rIns="91425" bIns="91425" anchor="t" anchorCtr="0">
            <a:noAutofit/>
          </a:bodyPr>
          <a:lstStyle/>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ea typeface="Arial"/>
                <a:cs typeface="Arial"/>
                <a:sym typeface="Arial"/>
              </a:rPr>
              <a:t>The worksheet Population Mean Sigma Known in the Excel workbook Confidence Intervals computes this interval using the </a:t>
            </a:r>
            <a:r>
              <a:rPr lang="en-US" sz="2400" b="0" i="0" u="none" strike="noStrike" cap="none" dirty="0" smtClean="0">
                <a:solidFill>
                  <a:schemeClr val="dk1"/>
                </a:solidFill>
                <a:latin typeface="+mn-lt"/>
                <a:ea typeface="Arial"/>
                <a:cs typeface="Arial"/>
                <a:sym typeface="Arial"/>
              </a:rPr>
              <a:t>C</a:t>
            </a:r>
            <a:r>
              <a:rPr lang="en-US" sz="100" b="0" i="0" u="none" strike="noStrike" cap="none" dirty="0" smtClean="0">
                <a:solidFill>
                  <a:schemeClr val="dk1"/>
                </a:solidFill>
                <a:latin typeface="+mn-lt"/>
                <a:ea typeface="Arial"/>
                <a:cs typeface="Arial"/>
                <a:sym typeface="Arial"/>
              </a:rPr>
              <a:t> </a:t>
            </a:r>
            <a:r>
              <a:rPr lang="en-US" sz="2400" b="0" i="0" u="none" strike="noStrike" cap="none" dirty="0" smtClean="0">
                <a:solidFill>
                  <a:schemeClr val="dk1"/>
                </a:solidFill>
                <a:latin typeface="+mn-lt"/>
                <a:ea typeface="Arial"/>
                <a:cs typeface="Arial"/>
                <a:sym typeface="Arial"/>
              </a:rPr>
              <a:t>O</a:t>
            </a:r>
            <a:r>
              <a:rPr lang="en-US" sz="100" b="0" i="0" u="none" strike="noStrike" cap="none" dirty="0" smtClean="0">
                <a:solidFill>
                  <a:schemeClr val="dk1"/>
                </a:solidFill>
                <a:latin typeface="+mn-lt"/>
                <a:ea typeface="Arial"/>
                <a:cs typeface="Arial"/>
                <a:sym typeface="Arial"/>
              </a:rPr>
              <a:t> </a:t>
            </a:r>
            <a:r>
              <a:rPr lang="en-US" sz="2400" b="0" i="0" u="none" strike="noStrike" cap="none" dirty="0" smtClean="0">
                <a:solidFill>
                  <a:schemeClr val="dk1"/>
                </a:solidFill>
                <a:latin typeface="+mn-lt"/>
                <a:ea typeface="Arial"/>
                <a:cs typeface="Arial"/>
                <a:sym typeface="Arial"/>
              </a:rPr>
              <a:t>N</a:t>
            </a:r>
            <a:r>
              <a:rPr lang="en-US" sz="100" b="0" i="0" u="none" strike="noStrike" cap="none" dirty="0" smtClean="0">
                <a:solidFill>
                  <a:schemeClr val="dk1"/>
                </a:solidFill>
                <a:latin typeface="+mn-lt"/>
                <a:ea typeface="Arial"/>
                <a:cs typeface="Arial"/>
                <a:sym typeface="Arial"/>
              </a:rPr>
              <a:t> </a:t>
            </a:r>
            <a:r>
              <a:rPr lang="en-US" sz="2400" b="0" i="0" u="none" strike="noStrike" cap="none" dirty="0" smtClean="0">
                <a:solidFill>
                  <a:schemeClr val="dk1"/>
                </a:solidFill>
                <a:latin typeface="+mn-lt"/>
                <a:ea typeface="Arial"/>
                <a:cs typeface="Arial"/>
                <a:sym typeface="Arial"/>
              </a:rPr>
              <a:t>F</a:t>
            </a:r>
            <a:r>
              <a:rPr lang="en-US" sz="100" b="0" i="0" u="none" strike="noStrike" cap="none" dirty="0" smtClean="0">
                <a:solidFill>
                  <a:schemeClr val="dk1"/>
                </a:solidFill>
                <a:latin typeface="+mn-lt"/>
                <a:ea typeface="Arial"/>
                <a:cs typeface="Arial"/>
                <a:sym typeface="Arial"/>
              </a:rPr>
              <a:t> </a:t>
            </a:r>
            <a:r>
              <a:rPr lang="en-US" sz="2400" b="0" i="0" u="none" strike="noStrike" cap="none" dirty="0" smtClean="0">
                <a:solidFill>
                  <a:schemeClr val="dk1"/>
                </a:solidFill>
                <a:latin typeface="+mn-lt"/>
                <a:ea typeface="Arial"/>
                <a:cs typeface="Arial"/>
                <a:sym typeface="Arial"/>
              </a:rPr>
              <a:t>I</a:t>
            </a:r>
            <a:r>
              <a:rPr lang="en-US" sz="100" b="0" i="0" u="none" strike="noStrike" cap="none" dirty="0" smtClean="0">
                <a:solidFill>
                  <a:schemeClr val="dk1"/>
                </a:solidFill>
                <a:latin typeface="+mn-lt"/>
                <a:ea typeface="Arial"/>
                <a:cs typeface="Arial"/>
                <a:sym typeface="Arial"/>
              </a:rPr>
              <a:t> </a:t>
            </a:r>
            <a:r>
              <a:rPr lang="en-US" sz="2400" b="0" i="0" u="none" strike="noStrike" cap="none" dirty="0" smtClean="0">
                <a:solidFill>
                  <a:schemeClr val="dk1"/>
                </a:solidFill>
                <a:latin typeface="+mn-lt"/>
                <a:ea typeface="Arial"/>
                <a:cs typeface="Arial"/>
                <a:sym typeface="Arial"/>
              </a:rPr>
              <a:t>D</a:t>
            </a:r>
            <a:r>
              <a:rPr lang="en-US" sz="100" b="0" i="0" u="none" strike="noStrike" cap="none" dirty="0" smtClean="0">
                <a:solidFill>
                  <a:schemeClr val="dk1"/>
                </a:solidFill>
                <a:latin typeface="+mn-lt"/>
                <a:ea typeface="Arial"/>
                <a:cs typeface="Arial"/>
                <a:sym typeface="Arial"/>
              </a:rPr>
              <a:t> </a:t>
            </a:r>
            <a:r>
              <a:rPr lang="en-US" sz="2400" b="0" i="0" u="none" strike="noStrike" cap="none" dirty="0" smtClean="0">
                <a:solidFill>
                  <a:schemeClr val="dk1"/>
                </a:solidFill>
                <a:latin typeface="+mn-lt"/>
                <a:ea typeface="Arial"/>
                <a:cs typeface="Arial"/>
                <a:sym typeface="Arial"/>
              </a:rPr>
              <a:t>E</a:t>
            </a:r>
            <a:r>
              <a:rPr lang="en-US" sz="100" b="0" i="0" u="none" strike="noStrike" cap="none" dirty="0" smtClean="0">
                <a:solidFill>
                  <a:schemeClr val="dk1"/>
                </a:solidFill>
                <a:latin typeface="+mn-lt"/>
                <a:ea typeface="Arial"/>
                <a:cs typeface="Arial"/>
                <a:sym typeface="Arial"/>
              </a:rPr>
              <a:t> </a:t>
            </a:r>
            <a:r>
              <a:rPr lang="en-US" sz="2400" b="0" i="0" u="none" strike="noStrike" cap="none" dirty="0" smtClean="0">
                <a:solidFill>
                  <a:schemeClr val="dk1"/>
                </a:solidFill>
                <a:latin typeface="+mn-lt"/>
                <a:ea typeface="Arial"/>
                <a:cs typeface="Arial"/>
                <a:sym typeface="Arial"/>
              </a:rPr>
              <a:t>N</a:t>
            </a:r>
            <a:r>
              <a:rPr lang="en-US" sz="100" b="0" i="0" u="none" strike="noStrike" cap="none" dirty="0" smtClean="0">
                <a:solidFill>
                  <a:schemeClr val="dk1"/>
                </a:solidFill>
                <a:latin typeface="+mn-lt"/>
                <a:ea typeface="Arial"/>
                <a:cs typeface="Arial"/>
                <a:sym typeface="Arial"/>
              </a:rPr>
              <a:t> </a:t>
            </a:r>
            <a:r>
              <a:rPr lang="en-US" sz="2400" b="0" i="0" u="none" strike="noStrike" cap="none" dirty="0" smtClean="0">
                <a:solidFill>
                  <a:schemeClr val="dk1"/>
                </a:solidFill>
                <a:latin typeface="+mn-lt"/>
                <a:ea typeface="Arial"/>
                <a:cs typeface="Arial"/>
                <a:sym typeface="Arial"/>
              </a:rPr>
              <a:t>C</a:t>
            </a:r>
            <a:r>
              <a:rPr lang="en-US" sz="100" b="0" i="0" u="none" strike="noStrike" cap="none" dirty="0" smtClean="0">
                <a:solidFill>
                  <a:schemeClr val="dk1"/>
                </a:solidFill>
                <a:latin typeface="+mn-lt"/>
                <a:ea typeface="Arial"/>
                <a:cs typeface="Arial"/>
                <a:sym typeface="Arial"/>
              </a:rPr>
              <a:t> </a:t>
            </a:r>
            <a:r>
              <a:rPr lang="en-US" sz="2400" b="0" i="0" u="none" strike="noStrike" cap="none" dirty="0" smtClean="0">
                <a:solidFill>
                  <a:schemeClr val="dk1"/>
                </a:solidFill>
                <a:latin typeface="+mn-lt"/>
                <a:ea typeface="Arial"/>
                <a:cs typeface="Arial"/>
                <a:sym typeface="Arial"/>
              </a:rPr>
              <a:t>E.N</a:t>
            </a:r>
            <a:r>
              <a:rPr lang="en-US" sz="100" b="0" i="0" u="none" strike="noStrike" cap="none" dirty="0" smtClean="0">
                <a:solidFill>
                  <a:schemeClr val="dk1"/>
                </a:solidFill>
                <a:latin typeface="+mn-lt"/>
                <a:ea typeface="Arial"/>
                <a:cs typeface="Arial"/>
                <a:sym typeface="Arial"/>
              </a:rPr>
              <a:t> </a:t>
            </a:r>
            <a:r>
              <a:rPr lang="en-US" sz="2400" b="0" i="0" u="none" strike="noStrike" cap="none" dirty="0" smtClean="0">
                <a:solidFill>
                  <a:schemeClr val="dk1"/>
                </a:solidFill>
                <a:latin typeface="+mn-lt"/>
                <a:ea typeface="Arial"/>
                <a:cs typeface="Arial"/>
                <a:sym typeface="Arial"/>
              </a:rPr>
              <a:t>O</a:t>
            </a:r>
            <a:r>
              <a:rPr lang="en-US" sz="100" b="0" i="0" u="none" strike="noStrike" cap="none" dirty="0" smtClean="0">
                <a:solidFill>
                  <a:schemeClr val="dk1"/>
                </a:solidFill>
                <a:latin typeface="+mn-lt"/>
                <a:ea typeface="Arial"/>
                <a:cs typeface="Arial"/>
                <a:sym typeface="Arial"/>
              </a:rPr>
              <a:t> </a:t>
            </a:r>
            <a:r>
              <a:rPr lang="en-US" sz="2400" b="0" i="0" u="none" strike="noStrike" cap="none" dirty="0" smtClean="0">
                <a:solidFill>
                  <a:schemeClr val="dk1"/>
                </a:solidFill>
                <a:latin typeface="+mn-lt"/>
                <a:ea typeface="Arial"/>
                <a:cs typeface="Arial"/>
                <a:sym typeface="Arial"/>
              </a:rPr>
              <a:t>R</a:t>
            </a:r>
            <a:r>
              <a:rPr lang="en-US" sz="100" b="0" i="0" u="none" strike="noStrike" cap="none" dirty="0" smtClean="0">
                <a:solidFill>
                  <a:schemeClr val="dk1"/>
                </a:solidFill>
                <a:latin typeface="+mn-lt"/>
                <a:ea typeface="Arial"/>
                <a:cs typeface="Arial"/>
                <a:sym typeface="Arial"/>
              </a:rPr>
              <a:t> </a:t>
            </a:r>
            <a:r>
              <a:rPr lang="en-US" sz="2400" b="0" i="0" u="none" strike="noStrike" cap="none" dirty="0" smtClean="0">
                <a:solidFill>
                  <a:schemeClr val="dk1"/>
                </a:solidFill>
                <a:latin typeface="+mn-lt"/>
                <a:ea typeface="Arial"/>
                <a:cs typeface="Arial"/>
                <a:sym typeface="Arial"/>
              </a:rPr>
              <a:t>M </a:t>
            </a:r>
            <a:r>
              <a:rPr lang="en-US" sz="2400" b="0" i="0" u="none" strike="noStrike" cap="none" dirty="0" smtClean="0">
                <a:solidFill>
                  <a:srgbClr val="000000"/>
                </a:solidFill>
                <a:latin typeface="+mn-lt"/>
                <a:ea typeface="Arial"/>
                <a:cs typeface="Arial"/>
                <a:sym typeface="Arial"/>
              </a:rPr>
              <a:t>function.</a:t>
            </a:r>
            <a:endParaRPr sz="2400" b="0" i="0" u="none" strike="noStrike" cap="none" dirty="0">
              <a:solidFill>
                <a:srgbClr val="000000"/>
              </a:solidFill>
              <a:latin typeface="+mn-lt"/>
              <a:ea typeface="Arial"/>
              <a:cs typeface="Arial"/>
              <a:sym typeface="Arial"/>
            </a:endParaRPr>
          </a:p>
        </p:txBody>
      </p:sp>
      <p:pic>
        <p:nvPicPr>
          <p:cNvPr id="2" name="Picture 1" descr="A spreadsheet titled, confidence interval population mean, standard deviation known. The values in the spreadsheet are as follows. Alpha, 0.05. Standard deviation, 15. Sample size, 25. Sample average, 796. Confidence interval, 95%. Error, 5.879892. Lower, 790.1201. Upper, 801.8799."/>
          <p:cNvPicPr>
            <a:picLocks noChangeAspect="1"/>
          </p:cNvPicPr>
          <p:nvPr/>
        </p:nvPicPr>
        <p:blipFill>
          <a:blip r:embed="rId3"/>
          <a:stretch>
            <a:fillRect/>
          </a:stretch>
        </p:blipFill>
        <p:spPr>
          <a:xfrm>
            <a:off x="1390720" y="3191417"/>
            <a:ext cx="6362559" cy="26880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mj-lt"/>
              </a:rPr>
              <a:t>Confidence Interval Properties</a:t>
            </a:r>
          </a:p>
        </p:txBody>
      </p:sp>
      <p:sp>
        <p:nvSpPr>
          <p:cNvPr id="7" name="Content Placeholder 6"/>
          <p:cNvSpPr>
            <a:spLocks noGrp="1"/>
          </p:cNvSpPr>
          <p:nvPr>
            <p:ph type="body" idx="1"/>
          </p:nvPr>
        </p:nvSpPr>
        <p:spPr>
          <a:xfrm>
            <a:off x="457200" y="1600201"/>
            <a:ext cx="3621024" cy="539495"/>
          </a:xfrm>
        </p:spPr>
        <p:txBody>
          <a:bodyPr/>
          <a:lstStyle/>
          <a:p>
            <a:pPr marL="255588" indent="-255588">
              <a:buSzPct val="100000"/>
            </a:pPr>
            <a:r>
              <a:rPr lang="en-US" sz="2200" dirty="0">
                <a:solidFill>
                  <a:srgbClr val="000000"/>
                </a:solidFill>
                <a:latin typeface="+mn-lt"/>
              </a:rPr>
              <a:t>As the level of confidence,</a:t>
            </a:r>
            <a:endParaRPr lang="en-US" sz="2200" dirty="0">
              <a:latin typeface="+mn-lt"/>
            </a:endParaRPr>
          </a:p>
        </p:txBody>
      </p:sp>
      <p:graphicFrame>
        <p:nvGraphicFramePr>
          <p:cNvPr id="14" name="Object 13" descr="1 minus alpha"/>
          <p:cNvGraphicFramePr>
            <a:graphicFrameLocks noChangeAspect="1"/>
          </p:cNvGraphicFramePr>
          <p:nvPr>
            <p:extLst>
              <p:ext uri="{D42A27DB-BD31-4B8C-83A1-F6EECF244321}">
                <p14:modId xmlns:p14="http://schemas.microsoft.com/office/powerpoint/2010/main" val="2983002699"/>
              </p:ext>
            </p:extLst>
          </p:nvPr>
        </p:nvGraphicFramePr>
        <p:xfrm>
          <a:off x="4149206" y="1848658"/>
          <a:ext cx="611909" cy="300182"/>
        </p:xfrm>
        <a:graphic>
          <a:graphicData uri="http://schemas.openxmlformats.org/presentationml/2006/ole">
            <mc:AlternateContent xmlns:mc="http://schemas.openxmlformats.org/markup-compatibility/2006">
              <mc:Choice xmlns:v="urn:schemas-microsoft-com:vml" Requires="v">
                <p:oleObj spid="_x0000_s13410" name="Equation" r:id="rId3" imgW="672840" imgH="330120" progId="Equation.DSMT4">
                  <p:embed/>
                </p:oleObj>
              </mc:Choice>
              <mc:Fallback>
                <p:oleObj name="Equation" r:id="rId3" imgW="672840" imgH="330120" progId="Equation.DSMT4">
                  <p:embed/>
                  <p:pic>
                    <p:nvPicPr>
                      <p:cNvPr id="0" name=""/>
                      <p:cNvPicPr/>
                      <p:nvPr/>
                    </p:nvPicPr>
                    <p:blipFill>
                      <a:blip r:embed="rId4"/>
                      <a:stretch>
                        <a:fillRect/>
                      </a:stretch>
                    </p:blipFill>
                    <p:spPr>
                      <a:xfrm>
                        <a:off x="4149206" y="1848658"/>
                        <a:ext cx="611909" cy="300182"/>
                      </a:xfrm>
                      <a:prstGeom prst="rect">
                        <a:avLst/>
                      </a:prstGeom>
                    </p:spPr>
                  </p:pic>
                </p:oleObj>
              </mc:Fallback>
            </mc:AlternateContent>
          </a:graphicData>
        </a:graphic>
      </p:graphicFrame>
      <p:sp>
        <p:nvSpPr>
          <p:cNvPr id="8" name="Content Placeholder 7"/>
          <p:cNvSpPr>
            <a:spLocks noGrp="1"/>
          </p:cNvSpPr>
          <p:nvPr>
            <p:ph type="body" idx="2"/>
          </p:nvPr>
        </p:nvSpPr>
        <p:spPr>
          <a:xfrm>
            <a:off x="4850385" y="1814597"/>
            <a:ext cx="1431543" cy="379963"/>
          </a:xfrm>
        </p:spPr>
        <p:txBody>
          <a:bodyPr/>
          <a:lstStyle/>
          <a:p>
            <a:pPr marL="0" lvl="0" indent="0">
              <a:spcBef>
                <a:spcPts val="0"/>
              </a:spcBef>
              <a:buSzPts val="2400"/>
              <a:buNone/>
            </a:pPr>
            <a:r>
              <a:rPr lang="en-US" sz="2200" dirty="0">
                <a:solidFill>
                  <a:srgbClr val="000000"/>
                </a:solidFill>
                <a:latin typeface="+mn-lt"/>
              </a:rPr>
              <a:t>decreases,</a:t>
            </a:r>
          </a:p>
        </p:txBody>
      </p:sp>
      <p:graphicFrame>
        <p:nvGraphicFramePr>
          <p:cNvPr id="15" name="Object 14" descr="z sub start fraction alpha over 2 end fraction."/>
          <p:cNvGraphicFramePr>
            <a:graphicFrameLocks noChangeAspect="1"/>
          </p:cNvGraphicFramePr>
          <p:nvPr>
            <p:extLst>
              <p:ext uri="{D42A27DB-BD31-4B8C-83A1-F6EECF244321}">
                <p14:modId xmlns:p14="http://schemas.microsoft.com/office/powerpoint/2010/main" val="2068087075"/>
              </p:ext>
            </p:extLst>
          </p:nvPr>
        </p:nvGraphicFramePr>
        <p:xfrm>
          <a:off x="6371198" y="1814597"/>
          <a:ext cx="251901" cy="493305"/>
        </p:xfrm>
        <a:graphic>
          <a:graphicData uri="http://schemas.openxmlformats.org/presentationml/2006/ole">
            <mc:AlternateContent xmlns:mc="http://schemas.openxmlformats.org/markup-compatibility/2006">
              <mc:Choice xmlns:v="urn:schemas-microsoft-com:vml" Requires="v">
                <p:oleObj spid="_x0000_s13411" name="Equation" r:id="rId5" imgW="304560" imgH="596880" progId="Equation.DSMT4">
                  <p:embed/>
                </p:oleObj>
              </mc:Choice>
              <mc:Fallback>
                <p:oleObj name="Equation" r:id="rId5" imgW="304560" imgH="596880" progId="Equation.DSMT4">
                  <p:embed/>
                  <p:pic>
                    <p:nvPicPr>
                      <p:cNvPr id="0" name=""/>
                      <p:cNvPicPr/>
                      <p:nvPr/>
                    </p:nvPicPr>
                    <p:blipFill>
                      <a:blip r:embed="rId6"/>
                      <a:stretch>
                        <a:fillRect/>
                      </a:stretch>
                    </p:blipFill>
                    <p:spPr>
                      <a:xfrm>
                        <a:off x="6371198" y="1814597"/>
                        <a:ext cx="251901" cy="493305"/>
                      </a:xfrm>
                      <a:prstGeom prst="rect">
                        <a:avLst/>
                      </a:prstGeom>
                    </p:spPr>
                  </p:pic>
                </p:oleObj>
              </mc:Fallback>
            </mc:AlternateContent>
          </a:graphicData>
        </a:graphic>
      </p:graphicFrame>
      <p:sp>
        <p:nvSpPr>
          <p:cNvPr id="9" name="Content Placeholder 8"/>
          <p:cNvSpPr>
            <a:spLocks noGrp="1"/>
          </p:cNvSpPr>
          <p:nvPr>
            <p:ph type="body" idx="3"/>
          </p:nvPr>
        </p:nvSpPr>
        <p:spPr>
          <a:xfrm>
            <a:off x="727038" y="2357706"/>
            <a:ext cx="7356258" cy="378989"/>
          </a:xfrm>
        </p:spPr>
        <p:txBody>
          <a:bodyPr/>
          <a:lstStyle/>
          <a:p>
            <a:pPr marL="0" lvl="0" indent="0">
              <a:spcBef>
                <a:spcPts val="0"/>
              </a:spcBef>
              <a:buSzPts val="2400"/>
              <a:buNone/>
            </a:pPr>
            <a:r>
              <a:rPr lang="en-US" sz="2200" dirty="0">
                <a:latin typeface="+mn-lt"/>
              </a:rPr>
              <a:t>decreases, and the confidence interval becomes narrower.</a:t>
            </a:r>
          </a:p>
        </p:txBody>
      </p:sp>
      <p:sp>
        <p:nvSpPr>
          <p:cNvPr id="10" name="Content Placeholder 9"/>
          <p:cNvSpPr>
            <a:spLocks noGrp="1"/>
          </p:cNvSpPr>
          <p:nvPr>
            <p:ph type="body" idx="4"/>
          </p:nvPr>
        </p:nvSpPr>
        <p:spPr>
          <a:xfrm>
            <a:off x="457200" y="2809846"/>
            <a:ext cx="8229600" cy="1076353"/>
          </a:xfrm>
        </p:spPr>
        <p:txBody>
          <a:bodyPr/>
          <a:lstStyle/>
          <a:p>
            <a:pPr marL="742950" lvl="1" indent="-285750">
              <a:buSzPct val="100000"/>
            </a:pPr>
            <a:r>
              <a:rPr lang="en-US" sz="2200" dirty="0">
                <a:latin typeface="+mn-lt"/>
              </a:rPr>
              <a:t>For example, a 90% confidence interval will be narrower than a 95% confidence interval. Similarly, a 99% confidence interval will be wider than a 95% confidence interval.</a:t>
            </a:r>
          </a:p>
        </p:txBody>
      </p:sp>
      <p:sp>
        <p:nvSpPr>
          <p:cNvPr id="11" name="Content Placeholder 10"/>
          <p:cNvSpPr>
            <a:spLocks noGrp="1"/>
          </p:cNvSpPr>
          <p:nvPr>
            <p:ph type="body" idx="5"/>
          </p:nvPr>
        </p:nvSpPr>
        <p:spPr>
          <a:xfrm>
            <a:off x="457200" y="3959350"/>
            <a:ext cx="8229600" cy="1993394"/>
          </a:xfrm>
        </p:spPr>
        <p:txBody>
          <a:bodyPr/>
          <a:lstStyle/>
          <a:p>
            <a:pPr marL="256032" lvl="0" indent="-256032">
              <a:buSzPct val="100000"/>
            </a:pPr>
            <a:r>
              <a:rPr lang="en-US" sz="2200" dirty="0">
                <a:latin typeface="+mn-lt"/>
              </a:rPr>
              <a:t>Essentially, you must trade off a higher level of accuracy with the risk that the confidence interval does not contain the true mean.</a:t>
            </a:r>
          </a:p>
          <a:p>
            <a:pPr marL="742950" lvl="1" indent="-285750">
              <a:buSzPct val="100000"/>
            </a:pPr>
            <a:r>
              <a:rPr lang="en-US" sz="2200" dirty="0">
                <a:latin typeface="+mn-lt"/>
              </a:rPr>
              <a:t>To reduce the risk, you should consider increasing the sample size.</a:t>
            </a:r>
          </a:p>
        </p:txBody>
      </p:sp>
    </p:spTree>
    <p:extLst>
      <p:ext uri="{BB962C8B-B14F-4D97-AF65-F5344CB8AC3E}">
        <p14:creationId xmlns:p14="http://schemas.microsoft.com/office/powerpoint/2010/main" val="2620061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The </a:t>
            </a:r>
            <a:r>
              <a:rPr lang="en-US" sz="3600" b="1" i="1" u="none" strike="noStrike" cap="none" dirty="0">
                <a:solidFill>
                  <a:srgbClr val="007FA3"/>
                </a:solidFill>
                <a:latin typeface="+mj-lt"/>
                <a:ea typeface="Arial"/>
                <a:cs typeface="Arial"/>
                <a:sym typeface="Arial"/>
              </a:rPr>
              <a:t>t</a:t>
            </a:r>
            <a:r>
              <a:rPr lang="en-US" sz="3600" b="1" i="0" u="none" strike="noStrike" cap="none" dirty="0">
                <a:solidFill>
                  <a:srgbClr val="007FA3"/>
                </a:solidFill>
                <a:latin typeface="+mj-lt"/>
                <a:ea typeface="Arial"/>
                <a:cs typeface="Arial"/>
                <a:sym typeface="Arial"/>
              </a:rPr>
              <a:t>-Distribution</a:t>
            </a:r>
            <a:endParaRPr sz="3600" b="1" i="0" u="none" strike="noStrike" cap="none" dirty="0">
              <a:solidFill>
                <a:srgbClr val="007FA3"/>
              </a:solidFill>
              <a:latin typeface="+mj-lt"/>
              <a:ea typeface="Arial"/>
              <a:cs typeface="Arial"/>
              <a:sym typeface="Arial"/>
            </a:endParaRPr>
          </a:p>
        </p:txBody>
      </p:sp>
      <p:sp>
        <p:nvSpPr>
          <p:cNvPr id="442" name="Content Placeholder 2"/>
          <p:cNvSpPr txBox="1">
            <a:spLocks noGrp="1"/>
          </p:cNvSpPr>
          <p:nvPr>
            <p:ph type="body" idx="1"/>
          </p:nvPr>
        </p:nvSpPr>
        <p:spPr>
          <a:xfrm>
            <a:off x="457200" y="1617782"/>
            <a:ext cx="8229600" cy="2908497"/>
          </a:xfrm>
          <a:prstGeom prst="rect">
            <a:avLst/>
          </a:prstGeom>
          <a:noFill/>
          <a:ln>
            <a:noFill/>
          </a:ln>
        </p:spPr>
        <p:txBody>
          <a:bodyPr spcFirstLastPara="1" wrap="square" lIns="91425" tIns="91425" rIns="91425" bIns="91425" anchor="t" anchorCtr="0">
            <a:noAutofit/>
          </a:bodyPr>
          <a:lstStyle/>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ea typeface="Arial"/>
                <a:cs typeface="Arial"/>
                <a:sym typeface="Arial"/>
              </a:rPr>
              <a:t>The </a:t>
            </a:r>
            <a:r>
              <a:rPr lang="en-US" sz="2400" b="0" i="1" u="none" strike="noStrike" cap="none" dirty="0">
                <a:solidFill>
                  <a:srgbClr val="000000"/>
                </a:solidFill>
                <a:latin typeface="+mn-lt"/>
                <a:ea typeface="Arial"/>
                <a:cs typeface="Arial"/>
                <a:sym typeface="Arial"/>
              </a:rPr>
              <a:t>t</a:t>
            </a:r>
            <a:r>
              <a:rPr lang="en-US" sz="2400" b="0" i="0" u="none" strike="noStrike" cap="none" dirty="0">
                <a:solidFill>
                  <a:srgbClr val="000000"/>
                </a:solidFill>
                <a:latin typeface="+mn-lt"/>
                <a:ea typeface="Arial"/>
                <a:cs typeface="Arial"/>
                <a:sym typeface="Arial"/>
              </a:rPr>
              <a:t>-distribution is a family of probability distributions with a shape similar to the standard normal distribution. Different </a:t>
            </a:r>
            <a:r>
              <a:rPr lang="en-US" sz="2400" b="0" i="1" u="none" strike="noStrike" cap="none" dirty="0">
                <a:solidFill>
                  <a:srgbClr val="000000"/>
                </a:solidFill>
                <a:latin typeface="+mn-lt"/>
                <a:ea typeface="Arial"/>
                <a:cs typeface="Arial"/>
                <a:sym typeface="Arial"/>
              </a:rPr>
              <a:t>t</a:t>
            </a:r>
            <a:r>
              <a:rPr lang="en-US" sz="2400" b="0" i="0" u="none" strike="noStrike" cap="none" dirty="0">
                <a:solidFill>
                  <a:srgbClr val="000000"/>
                </a:solidFill>
                <a:latin typeface="+mn-lt"/>
                <a:ea typeface="Arial"/>
                <a:cs typeface="Arial"/>
                <a:sym typeface="Arial"/>
              </a:rPr>
              <a:t>-distributions are distinguished by an additional parameter, </a:t>
            </a:r>
            <a:r>
              <a:rPr lang="en-US" sz="2400" b="1" i="0" u="none" strike="noStrike" cap="none" dirty="0">
                <a:solidFill>
                  <a:srgbClr val="000000"/>
                </a:solidFill>
                <a:latin typeface="+mn-lt"/>
                <a:ea typeface="Arial"/>
                <a:cs typeface="Arial"/>
                <a:sym typeface="Arial"/>
              </a:rPr>
              <a:t>degrees of freedom (</a:t>
            </a:r>
            <a:r>
              <a:rPr lang="en-US" sz="2400" b="1" i="1" u="none" strike="noStrike" cap="none" dirty="0" smtClean="0">
                <a:solidFill>
                  <a:srgbClr val="000000"/>
                </a:solidFill>
                <a:latin typeface="+mn-lt"/>
                <a:ea typeface="Arial"/>
                <a:cs typeface="Arial"/>
                <a:sym typeface="Arial"/>
              </a:rPr>
              <a:t>d</a:t>
            </a:r>
            <a:r>
              <a:rPr lang="en-US" sz="100" b="1" i="1" u="none" strike="noStrike" cap="none" dirty="0" smtClean="0">
                <a:solidFill>
                  <a:srgbClr val="000000"/>
                </a:solidFill>
                <a:latin typeface="+mn-lt"/>
                <a:ea typeface="Arial"/>
                <a:cs typeface="Arial"/>
                <a:sym typeface="Arial"/>
              </a:rPr>
              <a:t> </a:t>
            </a:r>
            <a:r>
              <a:rPr lang="en-US" sz="2400" b="1" i="1" u="none" strike="noStrike" cap="none" dirty="0" smtClean="0">
                <a:solidFill>
                  <a:srgbClr val="000000"/>
                </a:solidFill>
                <a:latin typeface="+mn-lt"/>
                <a:ea typeface="Arial"/>
                <a:cs typeface="Arial"/>
                <a:sym typeface="Arial"/>
              </a:rPr>
              <a:t>f</a:t>
            </a:r>
            <a:r>
              <a:rPr lang="en-US" sz="2400" b="1" i="0" u="none" strike="noStrike" cap="none" dirty="0">
                <a:solidFill>
                  <a:srgbClr val="000000"/>
                </a:solidFill>
                <a:latin typeface="+mn-lt"/>
                <a:ea typeface="Arial"/>
                <a:cs typeface="Arial"/>
                <a:sym typeface="Arial"/>
              </a:rPr>
              <a:t>).</a:t>
            </a:r>
            <a:endParaRPr sz="2400" b="1" i="0" u="none" strike="noStrike" cap="none" dirty="0">
              <a:solidFill>
                <a:srgbClr val="000000"/>
              </a:solidFill>
              <a:latin typeface="+mn-lt"/>
              <a:ea typeface="Arial"/>
              <a:cs typeface="Arial"/>
              <a:sym typeface="Arial"/>
            </a:endParaRPr>
          </a:p>
          <a:p>
            <a:pPr marL="741553" marR="0" lvl="1" indent="-284353" algn="l" rtl="0">
              <a:spcBef>
                <a:spcPts val="600"/>
              </a:spcBef>
              <a:spcAft>
                <a:spcPts val="0"/>
              </a:spcAft>
              <a:buClr>
                <a:srgbClr val="007FA3"/>
              </a:buClr>
              <a:buSzPct val="100000"/>
              <a:buFont typeface="Arial"/>
              <a:buChar char="–"/>
            </a:pPr>
            <a:r>
              <a:rPr lang="en-US" sz="2400" b="0" i="0" u="none" strike="noStrike" cap="none" dirty="0">
                <a:solidFill>
                  <a:srgbClr val="000000"/>
                </a:solidFill>
                <a:latin typeface="+mn-lt"/>
                <a:ea typeface="Arial"/>
                <a:cs typeface="Arial"/>
                <a:sym typeface="Arial"/>
              </a:rPr>
              <a:t>As the number of degrees of freedom increases, the </a:t>
            </a:r>
            <a:r>
              <a:rPr lang="en-US" sz="2400" b="0" i="1" u="none" strike="noStrike" cap="none" dirty="0">
                <a:solidFill>
                  <a:srgbClr val="000000"/>
                </a:solidFill>
                <a:latin typeface="+mn-lt"/>
                <a:ea typeface="Arial"/>
                <a:cs typeface="Arial"/>
                <a:sym typeface="Arial"/>
              </a:rPr>
              <a:t>t</a:t>
            </a:r>
            <a:r>
              <a:rPr lang="en-US" sz="2400" b="0" i="0" u="none" strike="noStrike" cap="none" dirty="0">
                <a:solidFill>
                  <a:srgbClr val="000000"/>
                </a:solidFill>
                <a:latin typeface="+mn-lt"/>
                <a:ea typeface="Arial"/>
                <a:cs typeface="Arial"/>
                <a:sym typeface="Arial"/>
              </a:rPr>
              <a:t>-distribution converges to the standard normal distribution</a:t>
            </a:r>
            <a:endParaRPr sz="2400" b="0" i="1" u="none" strike="noStrike" cap="none" dirty="0">
              <a:solidFill>
                <a:srgbClr val="000000"/>
              </a:solidFill>
              <a:latin typeface="+mn-lt"/>
              <a:ea typeface="Arial"/>
              <a:cs typeface="Arial"/>
              <a:sym typeface="Arial"/>
            </a:endParaRPr>
          </a:p>
        </p:txBody>
      </p:sp>
      <p:pic>
        <p:nvPicPr>
          <p:cNvPr id="2" name="Picture 1" descr="An illustration displays three normal curves named standard normal, t distribution, 20 d f, and t distribution 5 d f. The maximum points of all the three curves are on the same vertical plane. The curve labeled, standard normal, has the highest maximum point and the curve labeled, t distribution, 5 d f, has the lowest maximum point."/>
          <p:cNvPicPr>
            <a:picLocks noChangeAspect="1"/>
          </p:cNvPicPr>
          <p:nvPr/>
        </p:nvPicPr>
        <p:blipFill>
          <a:blip r:embed="rId3"/>
          <a:stretch>
            <a:fillRect/>
          </a:stretch>
        </p:blipFill>
        <p:spPr>
          <a:xfrm>
            <a:off x="2499363" y="4592958"/>
            <a:ext cx="4145273" cy="169933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200"/>
              <a:buFont typeface="Arial"/>
              <a:buNone/>
            </a:pPr>
            <a:r>
              <a:rPr lang="en-US" sz="3200" b="1" i="0" u="none" strike="noStrike" cap="none" dirty="0">
                <a:solidFill>
                  <a:srgbClr val="007FA3"/>
                </a:solidFill>
                <a:latin typeface="+mj-lt"/>
                <a:ea typeface="Arial"/>
                <a:cs typeface="Arial"/>
                <a:sym typeface="Arial"/>
              </a:rPr>
              <a:t>Confidence Interval for the Mean with Unknown Population Standard Deviation</a:t>
            </a:r>
            <a:endParaRPr sz="3200" b="1" i="0" u="none" strike="noStrike" cap="none" dirty="0">
              <a:solidFill>
                <a:srgbClr val="007FA3"/>
              </a:solidFill>
              <a:latin typeface="+mj-lt"/>
              <a:ea typeface="Arial"/>
              <a:cs typeface="Arial"/>
              <a:sym typeface="Arial"/>
            </a:endParaRPr>
          </a:p>
        </p:txBody>
      </p:sp>
      <p:graphicFrame>
        <p:nvGraphicFramePr>
          <p:cNvPr id="2" name="Object 1" descr="x bar + or minus t sub start expression start fraction sigma over 2 end fraction, n minus 1 end expression left parenthesis start fraction s over radical n end fraction right parenthesis. This equation is labeled, 6.3."/>
          <p:cNvGraphicFramePr>
            <a:graphicFrameLocks noChangeAspect="1"/>
          </p:cNvGraphicFramePr>
          <p:nvPr>
            <p:extLst>
              <p:ext uri="{D42A27DB-BD31-4B8C-83A1-F6EECF244321}">
                <p14:modId xmlns:p14="http://schemas.microsoft.com/office/powerpoint/2010/main" val="2421560298"/>
              </p:ext>
            </p:extLst>
          </p:nvPr>
        </p:nvGraphicFramePr>
        <p:xfrm>
          <a:off x="2070100" y="1584372"/>
          <a:ext cx="5003800" cy="838200"/>
        </p:xfrm>
        <a:graphic>
          <a:graphicData uri="http://schemas.openxmlformats.org/presentationml/2006/ole">
            <mc:AlternateContent xmlns:mc="http://schemas.openxmlformats.org/markup-compatibility/2006">
              <mc:Choice xmlns:v="urn:schemas-microsoft-com:vml" Requires="v">
                <p:oleObj spid="_x0000_s14622" name="Equation" r:id="rId4" imgW="5003640" imgH="838080" progId="Equation.DSMT4">
                  <p:embed/>
                </p:oleObj>
              </mc:Choice>
              <mc:Fallback>
                <p:oleObj name="Equation" r:id="rId4" imgW="5003640" imgH="838080" progId="Equation.DSMT4">
                  <p:embed/>
                  <p:pic>
                    <p:nvPicPr>
                      <p:cNvPr id="0" name=""/>
                      <p:cNvPicPr/>
                      <p:nvPr/>
                    </p:nvPicPr>
                    <p:blipFill>
                      <a:blip r:embed="rId5"/>
                      <a:stretch>
                        <a:fillRect/>
                      </a:stretch>
                    </p:blipFill>
                    <p:spPr>
                      <a:xfrm>
                        <a:off x="2070100" y="1584372"/>
                        <a:ext cx="5003800" cy="838200"/>
                      </a:xfrm>
                      <a:prstGeom prst="rect">
                        <a:avLst/>
                      </a:prstGeom>
                    </p:spPr>
                  </p:pic>
                </p:oleObj>
              </mc:Fallback>
            </mc:AlternateContent>
          </a:graphicData>
        </a:graphic>
      </p:graphicFrame>
      <p:sp>
        <p:nvSpPr>
          <p:cNvPr id="450" name="Content Placeholder 2"/>
          <p:cNvSpPr txBox="1">
            <a:spLocks noGrp="1"/>
          </p:cNvSpPr>
          <p:nvPr>
            <p:ph type="body" idx="1"/>
          </p:nvPr>
        </p:nvSpPr>
        <p:spPr>
          <a:xfrm>
            <a:off x="762000" y="2667000"/>
            <a:ext cx="774192" cy="33223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400"/>
              <a:buFont typeface="Arial"/>
              <a:buNone/>
            </a:pPr>
            <a:r>
              <a:rPr lang="en-US" sz="2000" b="0" i="0" u="none" strike="noStrike" cap="none" dirty="0">
                <a:solidFill>
                  <a:schemeClr val="dk1"/>
                </a:solidFill>
                <a:latin typeface="+mn-lt"/>
                <a:sym typeface="Arial"/>
              </a:rPr>
              <a:t>where</a:t>
            </a:r>
            <a:endParaRPr sz="2000" dirty="0">
              <a:latin typeface="+mn-lt"/>
            </a:endParaRPr>
          </a:p>
        </p:txBody>
      </p:sp>
      <p:graphicFrame>
        <p:nvGraphicFramePr>
          <p:cNvPr id="3" name="Object 2" descr="t sub start fraction alpha over 2 end fraction"/>
          <p:cNvGraphicFramePr>
            <a:graphicFrameLocks noChangeAspect="1"/>
          </p:cNvGraphicFramePr>
          <p:nvPr>
            <p:extLst>
              <p:ext uri="{D42A27DB-BD31-4B8C-83A1-F6EECF244321}">
                <p14:modId xmlns:p14="http://schemas.microsoft.com/office/powerpoint/2010/main" val="3960126194"/>
              </p:ext>
            </p:extLst>
          </p:nvPr>
        </p:nvGraphicFramePr>
        <p:xfrm>
          <a:off x="1591535" y="2619726"/>
          <a:ext cx="230909" cy="542636"/>
        </p:xfrm>
        <a:graphic>
          <a:graphicData uri="http://schemas.openxmlformats.org/presentationml/2006/ole">
            <mc:AlternateContent xmlns:mc="http://schemas.openxmlformats.org/markup-compatibility/2006">
              <mc:Choice xmlns:v="urn:schemas-microsoft-com:vml" Requires="v">
                <p:oleObj spid="_x0000_s14623" name="Equation" r:id="rId6" imgW="253800" imgH="596880" progId="Equation.DSMT4">
                  <p:embed/>
                </p:oleObj>
              </mc:Choice>
              <mc:Fallback>
                <p:oleObj name="Equation" r:id="rId6" imgW="253800" imgH="596880" progId="Equation.DSMT4">
                  <p:embed/>
                  <p:pic>
                    <p:nvPicPr>
                      <p:cNvPr id="0" name=""/>
                      <p:cNvPicPr/>
                      <p:nvPr/>
                    </p:nvPicPr>
                    <p:blipFill>
                      <a:blip r:embed="rId7"/>
                      <a:stretch>
                        <a:fillRect/>
                      </a:stretch>
                    </p:blipFill>
                    <p:spPr>
                      <a:xfrm>
                        <a:off x="1591535" y="2619726"/>
                        <a:ext cx="230909" cy="542636"/>
                      </a:xfrm>
                      <a:prstGeom prst="rect">
                        <a:avLst/>
                      </a:prstGeom>
                    </p:spPr>
                  </p:pic>
                </p:oleObj>
              </mc:Fallback>
            </mc:AlternateContent>
          </a:graphicData>
        </a:graphic>
      </p:graphicFrame>
      <p:sp>
        <p:nvSpPr>
          <p:cNvPr id="452" name="Content Placeholder 3"/>
          <p:cNvSpPr txBox="1">
            <a:spLocks noGrp="1"/>
          </p:cNvSpPr>
          <p:nvPr>
            <p:ph type="body" idx="2"/>
          </p:nvPr>
        </p:nvSpPr>
        <p:spPr>
          <a:xfrm>
            <a:off x="1914363" y="2673191"/>
            <a:ext cx="4020093" cy="32604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400"/>
              <a:buFont typeface="Arial"/>
              <a:buNone/>
            </a:pPr>
            <a:r>
              <a:rPr lang="en-US" sz="2000" b="0" i="0" u="none" strike="noStrike" cap="none" dirty="0" smtClean="0">
                <a:solidFill>
                  <a:schemeClr val="dk1"/>
                </a:solidFill>
                <a:latin typeface="+mn-lt"/>
                <a:ea typeface="Arial"/>
                <a:cs typeface="Arial"/>
                <a:sym typeface="Arial"/>
              </a:rPr>
              <a:t>is the value of the </a:t>
            </a:r>
            <a:r>
              <a:rPr lang="en-US" sz="2000" b="0" i="1" u="none" strike="noStrike" cap="none" dirty="0" smtClean="0">
                <a:solidFill>
                  <a:schemeClr val="dk1"/>
                </a:solidFill>
                <a:latin typeface="+mn-lt"/>
                <a:ea typeface="Arial"/>
                <a:cs typeface="Arial"/>
                <a:sym typeface="Arial"/>
              </a:rPr>
              <a:t>t</a:t>
            </a:r>
            <a:r>
              <a:rPr lang="en-US" sz="2000" b="0" i="0" u="none" strike="noStrike" cap="none" dirty="0" smtClean="0">
                <a:solidFill>
                  <a:schemeClr val="dk1"/>
                </a:solidFill>
                <a:latin typeface="+mn-lt"/>
                <a:ea typeface="Arial"/>
                <a:cs typeface="Arial"/>
                <a:sym typeface="Arial"/>
              </a:rPr>
              <a:t>-distribution with</a:t>
            </a:r>
            <a:endParaRPr sz="2000" b="0" i="0" u="none" strike="noStrike" cap="none" dirty="0">
              <a:solidFill>
                <a:schemeClr val="dk1"/>
              </a:solidFill>
              <a:latin typeface="+mn-lt"/>
              <a:ea typeface="Arial"/>
              <a:cs typeface="Arial"/>
              <a:sym typeface="Arial"/>
            </a:endParaRPr>
          </a:p>
        </p:txBody>
      </p:sp>
      <p:graphicFrame>
        <p:nvGraphicFramePr>
          <p:cNvPr id="4" name="Object 3" descr="d f = n minus 1."/>
          <p:cNvGraphicFramePr>
            <a:graphicFrameLocks noChangeAspect="1"/>
          </p:cNvGraphicFramePr>
          <p:nvPr>
            <p:extLst>
              <p:ext uri="{D42A27DB-BD31-4B8C-83A1-F6EECF244321}">
                <p14:modId xmlns:p14="http://schemas.microsoft.com/office/powerpoint/2010/main" val="1214699732"/>
              </p:ext>
            </p:extLst>
          </p:nvPr>
        </p:nvGraphicFramePr>
        <p:xfrm>
          <a:off x="6026375" y="2697556"/>
          <a:ext cx="965620" cy="283388"/>
        </p:xfrm>
        <a:graphic>
          <a:graphicData uri="http://schemas.openxmlformats.org/presentationml/2006/ole">
            <mc:AlternateContent xmlns:mc="http://schemas.openxmlformats.org/markup-compatibility/2006">
              <mc:Choice xmlns:v="urn:schemas-microsoft-com:vml" Requires="v">
                <p:oleObj spid="_x0000_s14624" name="Equation" r:id="rId8" imgW="1168200" imgH="342720" progId="Equation.DSMT4">
                  <p:embed/>
                </p:oleObj>
              </mc:Choice>
              <mc:Fallback>
                <p:oleObj name="Equation" r:id="rId8" imgW="1168200" imgH="342720" progId="Equation.DSMT4">
                  <p:embed/>
                  <p:pic>
                    <p:nvPicPr>
                      <p:cNvPr id="0" name=""/>
                      <p:cNvPicPr/>
                      <p:nvPr/>
                    </p:nvPicPr>
                    <p:blipFill>
                      <a:blip r:embed="rId9"/>
                      <a:stretch>
                        <a:fillRect/>
                      </a:stretch>
                    </p:blipFill>
                    <p:spPr>
                      <a:xfrm>
                        <a:off x="6026375" y="2697556"/>
                        <a:ext cx="965620" cy="283388"/>
                      </a:xfrm>
                      <a:prstGeom prst="rect">
                        <a:avLst/>
                      </a:prstGeom>
                    </p:spPr>
                  </p:pic>
                </p:oleObj>
              </mc:Fallback>
            </mc:AlternateContent>
          </a:graphicData>
        </a:graphic>
      </p:graphicFrame>
      <p:sp>
        <p:nvSpPr>
          <p:cNvPr id="454" name="Content Placeholder 4"/>
          <p:cNvSpPr txBox="1">
            <a:spLocks noGrp="1"/>
          </p:cNvSpPr>
          <p:nvPr>
            <p:ph type="body" idx="3"/>
          </p:nvPr>
        </p:nvSpPr>
        <p:spPr>
          <a:xfrm>
            <a:off x="762000" y="3207863"/>
            <a:ext cx="2712720" cy="34001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400"/>
              <a:buFont typeface="Arial"/>
              <a:buNone/>
            </a:pPr>
            <a:r>
              <a:rPr lang="en-US" sz="2000" b="0" i="0" u="none" strike="noStrike" cap="none" dirty="0">
                <a:solidFill>
                  <a:schemeClr val="dk1"/>
                </a:solidFill>
                <a:latin typeface="+mn-lt"/>
                <a:sym typeface="Arial"/>
              </a:rPr>
              <a:t>for an upper tail area of</a:t>
            </a:r>
            <a:endParaRPr sz="2000" dirty="0">
              <a:latin typeface="+mn-lt"/>
            </a:endParaRPr>
          </a:p>
        </p:txBody>
      </p:sp>
      <p:graphicFrame>
        <p:nvGraphicFramePr>
          <p:cNvPr id="5" name="Object 4" descr="Start fraction alpha over 2 end fraction."/>
          <p:cNvGraphicFramePr>
            <a:graphicFrameLocks noChangeAspect="1"/>
          </p:cNvGraphicFramePr>
          <p:nvPr>
            <p:extLst>
              <p:ext uri="{D42A27DB-BD31-4B8C-83A1-F6EECF244321}">
                <p14:modId xmlns:p14="http://schemas.microsoft.com/office/powerpoint/2010/main" val="556891464"/>
              </p:ext>
            </p:extLst>
          </p:nvPr>
        </p:nvGraphicFramePr>
        <p:xfrm>
          <a:off x="3539207" y="3130651"/>
          <a:ext cx="251554" cy="494434"/>
        </p:xfrm>
        <a:graphic>
          <a:graphicData uri="http://schemas.openxmlformats.org/presentationml/2006/ole">
            <mc:AlternateContent xmlns:mc="http://schemas.openxmlformats.org/markup-compatibility/2006">
              <mc:Choice xmlns:v="urn:schemas-microsoft-com:vml" Requires="v">
                <p:oleObj spid="_x0000_s14625" name="Equation" r:id="rId10" imgW="368280" imgH="723600" progId="Equation.DSMT4">
                  <p:embed/>
                </p:oleObj>
              </mc:Choice>
              <mc:Fallback>
                <p:oleObj name="Equation" r:id="rId10" imgW="368280" imgH="723600" progId="Equation.DSMT4">
                  <p:embed/>
                  <p:pic>
                    <p:nvPicPr>
                      <p:cNvPr id="0" name=""/>
                      <p:cNvPicPr/>
                      <p:nvPr/>
                    </p:nvPicPr>
                    <p:blipFill>
                      <a:blip r:embed="rId11"/>
                      <a:stretch>
                        <a:fillRect/>
                      </a:stretch>
                    </p:blipFill>
                    <p:spPr>
                      <a:xfrm>
                        <a:off x="3539207" y="3130651"/>
                        <a:ext cx="251554" cy="494434"/>
                      </a:xfrm>
                      <a:prstGeom prst="rect">
                        <a:avLst/>
                      </a:prstGeom>
                    </p:spPr>
                  </p:pic>
                </p:oleObj>
              </mc:Fallback>
            </mc:AlternateContent>
          </a:graphicData>
        </a:graphic>
      </p:graphicFrame>
      <p:sp>
        <p:nvSpPr>
          <p:cNvPr id="456" name="Content Placeholder 5"/>
          <p:cNvSpPr txBox="1">
            <a:spLocks noGrp="1"/>
          </p:cNvSpPr>
          <p:nvPr>
            <p:ph type="body" idx="4"/>
          </p:nvPr>
        </p:nvSpPr>
        <p:spPr>
          <a:xfrm>
            <a:off x="457200" y="3670587"/>
            <a:ext cx="8229600" cy="499078"/>
          </a:xfrm>
          <a:prstGeom prst="rect">
            <a:avLst/>
          </a:prstGeom>
          <a:noFill/>
          <a:ln>
            <a:noFill/>
          </a:ln>
        </p:spPr>
        <p:txBody>
          <a:bodyPr spcFirstLastPara="1" wrap="square" lIns="0" tIns="0" rIns="0" bIns="0" anchor="t" anchorCtr="0">
            <a:noAutofit/>
          </a:bodyPr>
          <a:lstStyle/>
          <a:p>
            <a:pPr marL="256032" indent="-256032">
              <a:buSzPct val="100000"/>
            </a:pPr>
            <a:r>
              <a:rPr lang="en-US" sz="2000" b="0" i="1" u="none" strike="noStrike" cap="none" dirty="0">
                <a:solidFill>
                  <a:schemeClr val="dk1"/>
                </a:solidFill>
                <a:latin typeface="+mn-lt"/>
                <a:sym typeface="Arial"/>
              </a:rPr>
              <a:t>t</a:t>
            </a:r>
            <a:r>
              <a:rPr lang="en-US" sz="2000" b="0" i="0" u="none" strike="noStrike" cap="none" dirty="0">
                <a:solidFill>
                  <a:schemeClr val="dk1"/>
                </a:solidFill>
                <a:latin typeface="+mn-lt"/>
                <a:sym typeface="Arial"/>
              </a:rPr>
              <a:t> values are found in Table 2 of Appendix A or with </a:t>
            </a:r>
            <a:r>
              <a:rPr lang="en-US" sz="2000" b="0" i="0" u="none" strike="noStrike" cap="none" dirty="0" smtClean="0">
                <a:solidFill>
                  <a:schemeClr val="dk1"/>
                </a:solidFill>
                <a:latin typeface="+mn-lt"/>
                <a:sym typeface="Arial"/>
              </a:rPr>
              <a:t>the </a:t>
            </a:r>
            <a:r>
              <a:rPr lang="en-US" sz="2000" dirty="0">
                <a:latin typeface="+mn-lt"/>
              </a:rPr>
              <a:t>Excel </a:t>
            </a:r>
            <a:r>
              <a:rPr lang="en-US" sz="2000" dirty="0" smtClean="0">
                <a:latin typeface="+mn-lt"/>
              </a:rPr>
              <a:t>function</a:t>
            </a:r>
            <a:endParaRPr lang="en-US" sz="2000" dirty="0">
              <a:latin typeface="+mn-lt"/>
            </a:endParaRPr>
          </a:p>
        </p:txBody>
      </p:sp>
      <p:graphicFrame>
        <p:nvGraphicFramePr>
          <p:cNvPr id="6" name="Object 5" descr="T period I N V left parenthesis 1 minus start fraction alpha over 2 end fraction comma n minus 1 right parenthesis."/>
          <p:cNvGraphicFramePr>
            <a:graphicFrameLocks noChangeAspect="1"/>
          </p:cNvGraphicFramePr>
          <p:nvPr>
            <p:extLst>
              <p:ext uri="{D42A27DB-BD31-4B8C-83A1-F6EECF244321}">
                <p14:modId xmlns:p14="http://schemas.microsoft.com/office/powerpoint/2010/main" val="2474861641"/>
              </p:ext>
            </p:extLst>
          </p:nvPr>
        </p:nvGraphicFramePr>
        <p:xfrm>
          <a:off x="732183" y="4222708"/>
          <a:ext cx="2078182" cy="671735"/>
        </p:xfrm>
        <a:graphic>
          <a:graphicData uri="http://schemas.openxmlformats.org/presentationml/2006/ole">
            <mc:AlternateContent xmlns:mc="http://schemas.openxmlformats.org/markup-compatibility/2006">
              <mc:Choice xmlns:v="urn:schemas-microsoft-com:vml" Requires="v">
                <p:oleObj spid="_x0000_s14626" name="Equation" r:id="rId12" imgW="2514600" imgH="812520" progId="Equation.DSMT4">
                  <p:embed/>
                </p:oleObj>
              </mc:Choice>
              <mc:Fallback>
                <p:oleObj name="Equation" r:id="rId12" imgW="2514600" imgH="812520" progId="Equation.DSMT4">
                  <p:embed/>
                  <p:pic>
                    <p:nvPicPr>
                      <p:cNvPr id="0" name=""/>
                      <p:cNvPicPr/>
                      <p:nvPr/>
                    </p:nvPicPr>
                    <p:blipFill>
                      <a:blip r:embed="rId13"/>
                      <a:stretch>
                        <a:fillRect/>
                      </a:stretch>
                    </p:blipFill>
                    <p:spPr>
                      <a:xfrm>
                        <a:off x="732183" y="4222708"/>
                        <a:ext cx="2078182" cy="671735"/>
                      </a:xfrm>
                      <a:prstGeom prst="rect">
                        <a:avLst/>
                      </a:prstGeom>
                    </p:spPr>
                  </p:pic>
                </p:oleObj>
              </mc:Fallback>
            </mc:AlternateContent>
          </a:graphicData>
        </a:graphic>
      </p:graphicFrame>
      <p:sp>
        <p:nvSpPr>
          <p:cNvPr id="457" name="Content Placeholder 6"/>
          <p:cNvSpPr txBox="1">
            <a:spLocks noGrp="1"/>
          </p:cNvSpPr>
          <p:nvPr>
            <p:ph type="body" idx="5"/>
          </p:nvPr>
        </p:nvSpPr>
        <p:spPr>
          <a:xfrm>
            <a:off x="456040" y="4947486"/>
            <a:ext cx="2436248" cy="495598"/>
          </a:xfrm>
          <a:prstGeom prst="rect">
            <a:avLst/>
          </a:prstGeom>
          <a:noFill/>
          <a:ln>
            <a:noFill/>
          </a:ln>
        </p:spPr>
        <p:txBody>
          <a:bodyPr spcFirstLastPara="1" wrap="square" lIns="0" tIns="0" rIns="0" bIns="0" anchor="t" anchorCtr="0">
            <a:noAutofit/>
          </a:bodyPr>
          <a:lstStyle/>
          <a:p>
            <a:pPr marL="255588" lvl="0" indent="-255588">
              <a:buSzPct val="100000"/>
            </a:pPr>
            <a:r>
              <a:rPr lang="en-US" sz="2000" dirty="0">
                <a:latin typeface="+mn-lt"/>
              </a:rPr>
              <a:t>The Excel function</a:t>
            </a:r>
          </a:p>
        </p:txBody>
      </p:sp>
      <p:graphicFrame>
        <p:nvGraphicFramePr>
          <p:cNvPr id="7" name="Object 6" descr="= confidence period T left parenthesis alpha comma standard underscore deviation comma size right parenthesis."/>
          <p:cNvGraphicFramePr>
            <a:graphicFrameLocks noChangeAspect="1"/>
          </p:cNvGraphicFramePr>
          <p:nvPr>
            <p:extLst>
              <p:ext uri="{D42A27DB-BD31-4B8C-83A1-F6EECF244321}">
                <p14:modId xmlns:p14="http://schemas.microsoft.com/office/powerpoint/2010/main" val="4285859638"/>
              </p:ext>
            </p:extLst>
          </p:nvPr>
        </p:nvGraphicFramePr>
        <p:xfrm>
          <a:off x="2971800" y="5169484"/>
          <a:ext cx="5594297" cy="283388"/>
        </p:xfrm>
        <a:graphic>
          <a:graphicData uri="http://schemas.openxmlformats.org/presentationml/2006/ole">
            <mc:AlternateContent xmlns:mc="http://schemas.openxmlformats.org/markup-compatibility/2006">
              <mc:Choice xmlns:v="urn:schemas-microsoft-com:vml" Requires="v">
                <p:oleObj spid="_x0000_s14627" name="Equation" r:id="rId14" imgW="6769080" imgH="342720" progId="Equation.DSMT4">
                  <p:embed/>
                </p:oleObj>
              </mc:Choice>
              <mc:Fallback>
                <p:oleObj name="Equation" r:id="rId14" imgW="6769080" imgH="342720" progId="Equation.DSMT4">
                  <p:embed/>
                  <p:pic>
                    <p:nvPicPr>
                      <p:cNvPr id="0" name=""/>
                      <p:cNvPicPr/>
                      <p:nvPr/>
                    </p:nvPicPr>
                    <p:blipFill>
                      <a:blip r:embed="rId15"/>
                      <a:stretch>
                        <a:fillRect/>
                      </a:stretch>
                    </p:blipFill>
                    <p:spPr>
                      <a:xfrm>
                        <a:off x="2971800" y="5169484"/>
                        <a:ext cx="5594297" cy="283388"/>
                      </a:xfrm>
                      <a:prstGeom prst="rect">
                        <a:avLst/>
                      </a:prstGeom>
                    </p:spPr>
                  </p:pic>
                </p:oleObj>
              </mc:Fallback>
            </mc:AlternateContent>
          </a:graphicData>
        </a:graphic>
      </p:graphicFrame>
      <p:sp>
        <p:nvSpPr>
          <p:cNvPr id="459" name="Content Placeholder 7"/>
          <p:cNvSpPr txBox="1">
            <a:spLocks noGrp="1"/>
          </p:cNvSpPr>
          <p:nvPr>
            <p:ph type="body" idx="6"/>
          </p:nvPr>
        </p:nvSpPr>
        <p:spPr>
          <a:xfrm>
            <a:off x="732184" y="5525136"/>
            <a:ext cx="4953000" cy="369126"/>
          </a:xfrm>
          <a:prstGeom prst="rect">
            <a:avLst/>
          </a:prstGeom>
          <a:noFill/>
          <a:ln>
            <a:noFill/>
          </a:ln>
        </p:spPr>
        <p:txBody>
          <a:bodyPr spcFirstLastPara="1" wrap="square" lIns="0" tIns="0" rIns="0" bIns="0" anchor="t" anchorCtr="0">
            <a:noAutofit/>
          </a:bodyPr>
          <a:lstStyle/>
          <a:p>
            <a:pPr marL="0" lvl="0" indent="0">
              <a:spcBef>
                <a:spcPts val="0"/>
              </a:spcBef>
              <a:buSzPts val="2400"/>
              <a:buNone/>
            </a:pPr>
            <a:r>
              <a:rPr lang="en-US" sz="2000" dirty="0">
                <a:latin typeface="+mn-lt"/>
              </a:rPr>
              <a:t>can be used to compute the margin of error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200"/>
              <a:buFont typeface="Arial"/>
              <a:buNone/>
            </a:pPr>
            <a:r>
              <a:rPr lang="en-US" sz="3200" b="1" i="0" u="none" strike="noStrike" cap="none" dirty="0">
                <a:solidFill>
                  <a:srgbClr val="007FA3"/>
                </a:solidFill>
                <a:latin typeface="+mj-lt"/>
                <a:ea typeface="Arial"/>
                <a:cs typeface="Arial"/>
                <a:sym typeface="Arial"/>
              </a:rPr>
              <a:t>Example 6.9: Computing a Confidence Interval with Unknown Standard Deviation</a:t>
            </a:r>
            <a:endParaRPr sz="3200" b="1" i="0" u="none" strike="noStrike" cap="none" dirty="0">
              <a:solidFill>
                <a:srgbClr val="007FA3"/>
              </a:solidFill>
              <a:latin typeface="+mj-lt"/>
              <a:ea typeface="Arial"/>
              <a:cs typeface="Arial"/>
              <a:sym typeface="Arial"/>
            </a:endParaRPr>
          </a:p>
        </p:txBody>
      </p:sp>
      <p:sp>
        <p:nvSpPr>
          <p:cNvPr id="467" name="Content Placeholder 2"/>
          <p:cNvSpPr txBox="1">
            <a:spLocks noGrp="1"/>
          </p:cNvSpPr>
          <p:nvPr>
            <p:ph type="body" idx="1"/>
          </p:nvPr>
        </p:nvSpPr>
        <p:spPr>
          <a:xfrm>
            <a:off x="457201" y="1637183"/>
            <a:ext cx="8229600" cy="2050234"/>
          </a:xfrm>
          <a:prstGeom prst="rect">
            <a:avLst/>
          </a:prstGeom>
          <a:noFill/>
          <a:ln>
            <a:noFill/>
          </a:ln>
        </p:spPr>
        <p:txBody>
          <a:bodyPr spcFirstLastPara="1" wrap="square" lIns="91425" tIns="91425" rIns="91425" bIns="91425" anchor="t" anchorCtr="0">
            <a:noAutofit/>
          </a:bodyPr>
          <a:lstStyle/>
          <a:p>
            <a:pPr marL="255650" marR="0" lvl="0" indent="-255650" algn="l" rtl="0">
              <a:spcAft>
                <a:spcPts val="0"/>
              </a:spcAft>
              <a:buClr>
                <a:srgbClr val="007FA3"/>
              </a:buClr>
              <a:buSzPts val="2000"/>
              <a:buFont typeface="Arial"/>
              <a:buChar char="•"/>
            </a:pPr>
            <a:r>
              <a:rPr lang="en-US" sz="2000" b="0" i="0" u="none" strike="noStrike" cap="none" dirty="0">
                <a:solidFill>
                  <a:srgbClr val="000000"/>
                </a:solidFill>
                <a:latin typeface="+mn-lt"/>
                <a:ea typeface="Arial"/>
                <a:cs typeface="Arial"/>
                <a:sym typeface="Arial"/>
              </a:rPr>
              <a:t>Excel file </a:t>
            </a:r>
            <a:r>
              <a:rPr lang="en-US" sz="2000" b="0" u="none" strike="noStrike" cap="none" dirty="0">
                <a:solidFill>
                  <a:srgbClr val="000000"/>
                </a:solidFill>
                <a:latin typeface="+mn-lt"/>
                <a:ea typeface="Arial"/>
                <a:cs typeface="Arial"/>
                <a:sym typeface="Arial"/>
              </a:rPr>
              <a:t>Credit Approval Decisions</a:t>
            </a:r>
            <a:r>
              <a:rPr lang="en-US" sz="2000" b="0" i="0" u="none" strike="noStrike" cap="none" dirty="0">
                <a:solidFill>
                  <a:srgbClr val="000000"/>
                </a:solidFill>
                <a:latin typeface="+mn-lt"/>
                <a:ea typeface="Arial"/>
                <a:cs typeface="Arial"/>
                <a:sym typeface="Arial"/>
              </a:rPr>
              <a:t>. Find a 95% confidence interval estimate of the mean revolving balance of homeowner applicants (first, sort the data by homeowner).</a:t>
            </a:r>
            <a:endParaRPr sz="2000" b="0" i="0" u="none" strike="noStrike" cap="none" dirty="0">
              <a:solidFill>
                <a:srgbClr val="000000"/>
              </a:solidFill>
              <a:latin typeface="+mn-lt"/>
              <a:ea typeface="Arial"/>
              <a:cs typeface="Arial"/>
              <a:sym typeface="Arial"/>
            </a:endParaRPr>
          </a:p>
          <a:p>
            <a:pPr marL="255650" marR="0" lvl="0" indent="-255650" algn="l" rtl="0">
              <a:spcAft>
                <a:spcPts val="0"/>
              </a:spcAft>
              <a:buClr>
                <a:srgbClr val="007FA3"/>
              </a:buClr>
              <a:buSzPts val="2000"/>
              <a:buFont typeface="Arial"/>
              <a:buChar char="•"/>
            </a:pPr>
            <a:r>
              <a:rPr lang="en-US" sz="2000" b="0" i="0" u="none" strike="noStrike" cap="none" dirty="0">
                <a:solidFill>
                  <a:srgbClr val="000000"/>
                </a:solidFill>
                <a:latin typeface="+mn-lt"/>
                <a:ea typeface="Arial"/>
                <a:cs typeface="Arial"/>
                <a:sym typeface="Arial"/>
              </a:rPr>
              <a:t>Sample mean = </a:t>
            </a:r>
            <a:r>
              <a:rPr lang="en-US" sz="2000" b="0" i="0" u="none" strike="noStrike" cap="none" dirty="0" smtClean="0">
                <a:solidFill>
                  <a:srgbClr val="000000"/>
                </a:solidFill>
                <a:latin typeface="+mn-lt"/>
                <a:ea typeface="Arial"/>
                <a:cs typeface="Arial"/>
                <a:sym typeface="Arial"/>
              </a:rPr>
              <a:t>$12,630.37</a:t>
            </a:r>
            <a:r>
              <a:rPr lang="en-US" sz="2000" b="0" i="0" u="none" strike="noStrike" cap="none" dirty="0">
                <a:solidFill>
                  <a:srgbClr val="000000"/>
                </a:solidFill>
                <a:latin typeface="+mn-lt"/>
                <a:ea typeface="Arial"/>
                <a:cs typeface="Arial"/>
                <a:sym typeface="Arial"/>
              </a:rPr>
              <a:t>; </a:t>
            </a:r>
            <a:r>
              <a:rPr lang="en-US" sz="2000" b="0" i="1" u="none" strike="noStrike" cap="none" dirty="0">
                <a:solidFill>
                  <a:srgbClr val="000000"/>
                </a:solidFill>
                <a:latin typeface="+mn-lt"/>
                <a:ea typeface="Arial"/>
                <a:cs typeface="Arial"/>
                <a:sym typeface="Arial"/>
              </a:rPr>
              <a:t>s</a:t>
            </a:r>
            <a:r>
              <a:rPr lang="en-US" sz="2000" b="0" i="0" u="none" strike="noStrike" cap="none" dirty="0">
                <a:solidFill>
                  <a:srgbClr val="000000"/>
                </a:solidFill>
                <a:latin typeface="+mn-lt"/>
                <a:ea typeface="Arial"/>
                <a:cs typeface="Arial"/>
                <a:sym typeface="Arial"/>
              </a:rPr>
              <a:t> = </a:t>
            </a:r>
            <a:r>
              <a:rPr lang="en-US" sz="2000" b="0" i="0" u="none" strike="noStrike" cap="none" dirty="0" smtClean="0">
                <a:solidFill>
                  <a:srgbClr val="000000"/>
                </a:solidFill>
                <a:latin typeface="+mn-lt"/>
                <a:ea typeface="Arial"/>
                <a:cs typeface="Arial"/>
                <a:sym typeface="Arial"/>
              </a:rPr>
              <a:t>$5393.38</a:t>
            </a:r>
            <a:r>
              <a:rPr lang="en-US" sz="2000" b="0" i="0" u="none" strike="noStrike" cap="none" dirty="0">
                <a:solidFill>
                  <a:srgbClr val="000000"/>
                </a:solidFill>
                <a:latin typeface="+mn-lt"/>
                <a:ea typeface="Arial"/>
                <a:cs typeface="Arial"/>
                <a:sym typeface="Arial"/>
              </a:rPr>
              <a:t>; standard error = $1037.96;</a:t>
            </a:r>
            <a:endParaRPr sz="2000" b="0" i="0" u="none" strike="noStrike" cap="none" dirty="0">
              <a:solidFill>
                <a:srgbClr val="000000"/>
              </a:solidFill>
              <a:latin typeface="+mn-lt"/>
              <a:ea typeface="Arial"/>
              <a:cs typeface="Arial"/>
              <a:sym typeface="Arial"/>
            </a:endParaRPr>
          </a:p>
        </p:txBody>
      </p:sp>
      <p:graphicFrame>
        <p:nvGraphicFramePr>
          <p:cNvPr id="2" name="Object 1" descr="t sub start expression 0.025 comma 26 end expression = 2.056."/>
          <p:cNvGraphicFramePr>
            <a:graphicFrameLocks noChangeAspect="1"/>
          </p:cNvGraphicFramePr>
          <p:nvPr>
            <p:extLst>
              <p:ext uri="{D42A27DB-BD31-4B8C-83A1-F6EECF244321}">
                <p14:modId xmlns:p14="http://schemas.microsoft.com/office/powerpoint/2010/main" val="3407431729"/>
              </p:ext>
            </p:extLst>
          </p:nvPr>
        </p:nvGraphicFramePr>
        <p:xfrm>
          <a:off x="778013" y="3808748"/>
          <a:ext cx="1752600" cy="406400"/>
        </p:xfrm>
        <a:graphic>
          <a:graphicData uri="http://schemas.openxmlformats.org/presentationml/2006/ole">
            <mc:AlternateContent xmlns:mc="http://schemas.openxmlformats.org/markup-compatibility/2006">
              <mc:Choice xmlns:v="urn:schemas-microsoft-com:vml" Requires="v">
                <p:oleObj spid="_x0000_s15497" name="Equation" r:id="rId4" imgW="1752480" imgH="406080" progId="Equation.DSMT4">
                  <p:embed/>
                </p:oleObj>
              </mc:Choice>
              <mc:Fallback>
                <p:oleObj name="Equation" r:id="rId4" imgW="1752480" imgH="406080" progId="Equation.DSMT4">
                  <p:embed/>
                  <p:pic>
                    <p:nvPicPr>
                      <p:cNvPr id="0" name=""/>
                      <p:cNvPicPr/>
                      <p:nvPr/>
                    </p:nvPicPr>
                    <p:blipFill>
                      <a:blip r:embed="rId5"/>
                      <a:stretch>
                        <a:fillRect/>
                      </a:stretch>
                    </p:blipFill>
                    <p:spPr>
                      <a:xfrm>
                        <a:off x="778013" y="3808748"/>
                        <a:ext cx="1752600" cy="406400"/>
                      </a:xfrm>
                      <a:prstGeom prst="rect">
                        <a:avLst/>
                      </a:prstGeom>
                    </p:spPr>
                  </p:pic>
                </p:oleObj>
              </mc:Fallback>
            </mc:AlternateContent>
          </a:graphicData>
        </a:graphic>
      </p:graphicFrame>
      <p:graphicFrame>
        <p:nvGraphicFramePr>
          <p:cNvPr id="3" name="Object 2" descr="x bar + or minus t sub start expression start fraction alpha over 2 end fraction, n minus 1 end expression left parenthesis start fraction s over radical n end fraction right parenthesis. This equation is labeled, 6.3."/>
          <p:cNvGraphicFramePr>
            <a:graphicFrameLocks noChangeAspect="1"/>
          </p:cNvGraphicFramePr>
          <p:nvPr>
            <p:extLst>
              <p:ext uri="{D42A27DB-BD31-4B8C-83A1-F6EECF244321}">
                <p14:modId xmlns:p14="http://schemas.microsoft.com/office/powerpoint/2010/main" val="1550828527"/>
              </p:ext>
            </p:extLst>
          </p:nvPr>
        </p:nvGraphicFramePr>
        <p:xfrm>
          <a:off x="778013" y="4295686"/>
          <a:ext cx="3771900" cy="838200"/>
        </p:xfrm>
        <a:graphic>
          <a:graphicData uri="http://schemas.openxmlformats.org/presentationml/2006/ole">
            <mc:AlternateContent xmlns:mc="http://schemas.openxmlformats.org/markup-compatibility/2006">
              <mc:Choice xmlns:v="urn:schemas-microsoft-com:vml" Requires="v">
                <p:oleObj spid="_x0000_s15498" name="Equation" r:id="rId6" imgW="3771720" imgH="838080" progId="Equation.DSMT4">
                  <p:embed/>
                </p:oleObj>
              </mc:Choice>
              <mc:Fallback>
                <p:oleObj name="Equation" r:id="rId6" imgW="3771720" imgH="838080" progId="Equation.DSMT4">
                  <p:embed/>
                  <p:pic>
                    <p:nvPicPr>
                      <p:cNvPr id="0" name=""/>
                      <p:cNvPicPr/>
                      <p:nvPr/>
                    </p:nvPicPr>
                    <p:blipFill>
                      <a:blip r:embed="rId7"/>
                      <a:stretch>
                        <a:fillRect/>
                      </a:stretch>
                    </p:blipFill>
                    <p:spPr>
                      <a:xfrm>
                        <a:off x="778013" y="4295686"/>
                        <a:ext cx="3771900" cy="838200"/>
                      </a:xfrm>
                      <a:prstGeom prst="rect">
                        <a:avLst/>
                      </a:prstGeom>
                    </p:spPr>
                  </p:pic>
                </p:oleObj>
              </mc:Fallback>
            </mc:AlternateContent>
          </a:graphicData>
        </a:graphic>
      </p:graphicFrame>
      <p:graphicFrame>
        <p:nvGraphicFramePr>
          <p:cNvPr id="5" name="Object 4" descr="12,630.37 + or minus 2.056 left parenthesis start fraction 5393.38 over radical 27 end fraction right parenthesis."/>
          <p:cNvGraphicFramePr>
            <a:graphicFrameLocks noChangeAspect="1"/>
          </p:cNvGraphicFramePr>
          <p:nvPr>
            <p:extLst>
              <p:ext uri="{D42A27DB-BD31-4B8C-83A1-F6EECF244321}">
                <p14:modId xmlns:p14="http://schemas.microsoft.com/office/powerpoint/2010/main" val="1309505357"/>
              </p:ext>
            </p:extLst>
          </p:nvPr>
        </p:nvGraphicFramePr>
        <p:xfrm>
          <a:off x="778013" y="5214424"/>
          <a:ext cx="2949339" cy="692727"/>
        </p:xfrm>
        <a:graphic>
          <a:graphicData uri="http://schemas.openxmlformats.org/presentationml/2006/ole">
            <mc:AlternateContent xmlns:mc="http://schemas.openxmlformats.org/markup-compatibility/2006">
              <mc:Choice xmlns:v="urn:schemas-microsoft-com:vml" Requires="v">
                <p:oleObj spid="_x0000_s15499" name="Equation" r:id="rId8" imgW="3568680" imgH="838080" progId="Equation.DSMT4">
                  <p:embed/>
                </p:oleObj>
              </mc:Choice>
              <mc:Fallback>
                <p:oleObj name="Equation" r:id="rId8" imgW="3568680" imgH="838080" progId="Equation.DSMT4">
                  <p:embed/>
                  <p:pic>
                    <p:nvPicPr>
                      <p:cNvPr id="0" name=""/>
                      <p:cNvPicPr/>
                      <p:nvPr/>
                    </p:nvPicPr>
                    <p:blipFill>
                      <a:blip r:embed="rId9"/>
                      <a:stretch>
                        <a:fillRect/>
                      </a:stretch>
                    </p:blipFill>
                    <p:spPr>
                      <a:xfrm>
                        <a:off x="778013" y="5214424"/>
                        <a:ext cx="2949339" cy="692727"/>
                      </a:xfrm>
                      <a:prstGeom prst="rect">
                        <a:avLst/>
                      </a:prstGeom>
                    </p:spPr>
                  </p:pic>
                </p:oleObj>
              </mc:Fallback>
            </mc:AlternateContent>
          </a:graphicData>
        </a:graphic>
      </p:graphicFrame>
      <p:pic>
        <p:nvPicPr>
          <p:cNvPr id="4" name="Picture 3" descr="A spreadsheet titled, confidence interval for population mean, standard deviation unknown. The values in the spreadsheet are as follows. Alpha, 0.05. Sample standard deviation, 5393.38. Sample size, 27. Sample average, 12630.37. Confidence interval, 95%, t value, 2.056. Error, 2133.55. Lower, 10496.82. Upper, 14763.92."/>
          <p:cNvPicPr>
            <a:picLocks noChangeAspect="1"/>
          </p:cNvPicPr>
          <p:nvPr/>
        </p:nvPicPr>
        <p:blipFill>
          <a:blip r:embed="rId10"/>
          <a:stretch>
            <a:fillRect/>
          </a:stretch>
        </p:blipFill>
        <p:spPr>
          <a:xfrm>
            <a:off x="4766474" y="4201117"/>
            <a:ext cx="3840813" cy="186553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Confidence Interval for a Proportion</a:t>
            </a:r>
            <a:endParaRPr sz="3600" b="1" i="0" u="none" strike="noStrike" cap="none" dirty="0">
              <a:solidFill>
                <a:srgbClr val="007FA3"/>
              </a:solidFill>
              <a:latin typeface="+mj-lt"/>
              <a:ea typeface="Arial"/>
              <a:cs typeface="Arial"/>
              <a:sym typeface="Arial"/>
            </a:endParaRPr>
          </a:p>
        </p:txBody>
      </p:sp>
      <p:sp>
        <p:nvSpPr>
          <p:cNvPr id="477" name="Content Placeholder 2"/>
          <p:cNvSpPr txBox="1">
            <a:spLocks noGrp="1"/>
          </p:cNvSpPr>
          <p:nvPr>
            <p:ph type="body" idx="1"/>
          </p:nvPr>
        </p:nvSpPr>
        <p:spPr>
          <a:xfrm>
            <a:off x="457201" y="1600201"/>
            <a:ext cx="7036904" cy="665921"/>
          </a:xfrm>
          <a:prstGeom prst="rect">
            <a:avLst/>
          </a:prstGeom>
          <a:noFill/>
          <a:ln>
            <a:noFill/>
          </a:ln>
        </p:spPr>
        <p:txBody>
          <a:bodyPr spcFirstLastPara="1" wrap="square" lIns="91425" tIns="91425" rIns="91425" bIns="91425" anchor="t" anchorCtr="0">
            <a:noAutofit/>
          </a:bodyPr>
          <a:lstStyle/>
          <a:p>
            <a:pPr marL="255588" marR="0" lvl="0" indent="-255588" algn="l" rtl="0">
              <a:spcAft>
                <a:spcPts val="0"/>
              </a:spcAft>
              <a:buClr>
                <a:srgbClr val="007FA3"/>
              </a:buClr>
              <a:buSzPct val="100000"/>
              <a:buFont typeface="Arial"/>
              <a:buChar char="•"/>
            </a:pPr>
            <a:r>
              <a:rPr lang="en-US" sz="2400" b="0" i="0" u="none" strike="noStrike" cap="none" dirty="0">
                <a:solidFill>
                  <a:srgbClr val="000000"/>
                </a:solidFill>
                <a:latin typeface="+mn-lt"/>
                <a:ea typeface="Arial"/>
                <a:cs typeface="Arial"/>
                <a:sym typeface="Arial"/>
              </a:rPr>
              <a:t>An unbiased estimator of a population proportion</a:t>
            </a:r>
            <a:endParaRPr sz="2400" b="0" i="0" u="none" strike="noStrike" cap="none" dirty="0">
              <a:solidFill>
                <a:srgbClr val="000000"/>
              </a:solidFill>
              <a:latin typeface="+mn-lt"/>
              <a:ea typeface="Arial"/>
              <a:cs typeface="Arial"/>
              <a:sym typeface="Arial"/>
            </a:endParaRPr>
          </a:p>
        </p:txBody>
      </p:sp>
      <p:graphicFrame>
        <p:nvGraphicFramePr>
          <p:cNvPr id="2" name="Object 1" descr="Pi"/>
          <p:cNvGraphicFramePr>
            <a:graphicFrameLocks noChangeAspect="1"/>
          </p:cNvGraphicFramePr>
          <p:nvPr>
            <p:extLst>
              <p:ext uri="{D42A27DB-BD31-4B8C-83A1-F6EECF244321}">
                <p14:modId xmlns:p14="http://schemas.microsoft.com/office/powerpoint/2010/main" val="2177405655"/>
              </p:ext>
            </p:extLst>
          </p:nvPr>
        </p:nvGraphicFramePr>
        <p:xfrm>
          <a:off x="7587716" y="1991122"/>
          <a:ext cx="276606" cy="245872"/>
        </p:xfrm>
        <a:graphic>
          <a:graphicData uri="http://schemas.openxmlformats.org/presentationml/2006/ole">
            <mc:AlternateContent xmlns:mc="http://schemas.openxmlformats.org/markup-compatibility/2006">
              <mc:Choice xmlns:v="urn:schemas-microsoft-com:vml" Requires="v">
                <p:oleObj spid="_x0000_s16612" name="Equation" r:id="rId4" imgW="228600" imgH="203040" progId="Equation.DSMT4">
                  <p:embed/>
                </p:oleObj>
              </mc:Choice>
              <mc:Fallback>
                <p:oleObj name="Equation" r:id="rId4" imgW="228600" imgH="203040" progId="Equation.DSMT4">
                  <p:embed/>
                  <p:pic>
                    <p:nvPicPr>
                      <p:cNvPr id="0" name=""/>
                      <p:cNvPicPr/>
                      <p:nvPr/>
                    </p:nvPicPr>
                    <p:blipFill>
                      <a:blip r:embed="rId5"/>
                      <a:stretch>
                        <a:fillRect/>
                      </a:stretch>
                    </p:blipFill>
                    <p:spPr>
                      <a:xfrm>
                        <a:off x="7587716" y="1991122"/>
                        <a:ext cx="276606" cy="245872"/>
                      </a:xfrm>
                      <a:prstGeom prst="rect">
                        <a:avLst/>
                      </a:prstGeom>
                    </p:spPr>
                  </p:pic>
                </p:oleObj>
              </mc:Fallback>
            </mc:AlternateContent>
          </a:graphicData>
        </a:graphic>
      </p:graphicFrame>
      <p:sp>
        <p:nvSpPr>
          <p:cNvPr id="479" name="Content Placeholder 3"/>
          <p:cNvSpPr txBox="1">
            <a:spLocks noGrp="1"/>
          </p:cNvSpPr>
          <p:nvPr>
            <p:ph type="body" idx="2"/>
          </p:nvPr>
        </p:nvSpPr>
        <p:spPr>
          <a:xfrm>
            <a:off x="811907" y="2327242"/>
            <a:ext cx="3114050" cy="38614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700"/>
              <a:buFont typeface="Arial"/>
              <a:buNone/>
            </a:pPr>
            <a:r>
              <a:rPr lang="en-US" sz="2400" b="0" i="0" u="none" strike="noStrike" cap="none" dirty="0">
                <a:solidFill>
                  <a:schemeClr val="dk1"/>
                </a:solidFill>
                <a:latin typeface="+mn-lt"/>
                <a:sym typeface="Arial"/>
              </a:rPr>
              <a:t>(this is not the number</a:t>
            </a:r>
            <a:endParaRPr sz="2400" dirty="0">
              <a:latin typeface="+mn-lt"/>
            </a:endParaRPr>
          </a:p>
        </p:txBody>
      </p:sp>
      <p:graphicFrame>
        <p:nvGraphicFramePr>
          <p:cNvPr id="3" name="Object 2" descr="Pi = 3.14159 ellipsis right parenthesis"/>
          <p:cNvGraphicFramePr>
            <a:graphicFrameLocks noChangeAspect="1"/>
          </p:cNvGraphicFramePr>
          <p:nvPr>
            <p:extLst>
              <p:ext uri="{D42A27DB-BD31-4B8C-83A1-F6EECF244321}">
                <p14:modId xmlns:p14="http://schemas.microsoft.com/office/powerpoint/2010/main" val="805243675"/>
              </p:ext>
            </p:extLst>
          </p:nvPr>
        </p:nvGraphicFramePr>
        <p:xfrm>
          <a:off x="3993528" y="2359439"/>
          <a:ext cx="2006600" cy="342900"/>
        </p:xfrm>
        <a:graphic>
          <a:graphicData uri="http://schemas.openxmlformats.org/presentationml/2006/ole">
            <mc:AlternateContent xmlns:mc="http://schemas.openxmlformats.org/markup-compatibility/2006">
              <mc:Choice xmlns:v="urn:schemas-microsoft-com:vml" Requires="v">
                <p:oleObj spid="_x0000_s16613" name="Equation" r:id="rId6" imgW="2006280" imgH="342720" progId="Equation.DSMT4">
                  <p:embed/>
                </p:oleObj>
              </mc:Choice>
              <mc:Fallback>
                <p:oleObj name="Equation" r:id="rId6" imgW="2006280" imgH="342720" progId="Equation.DSMT4">
                  <p:embed/>
                  <p:pic>
                    <p:nvPicPr>
                      <p:cNvPr id="0" name=""/>
                      <p:cNvPicPr/>
                      <p:nvPr/>
                    </p:nvPicPr>
                    <p:blipFill>
                      <a:blip r:embed="rId7"/>
                      <a:stretch>
                        <a:fillRect/>
                      </a:stretch>
                    </p:blipFill>
                    <p:spPr>
                      <a:xfrm>
                        <a:off x="3993528" y="2359439"/>
                        <a:ext cx="2006600" cy="342900"/>
                      </a:xfrm>
                      <a:prstGeom prst="rect">
                        <a:avLst/>
                      </a:prstGeom>
                    </p:spPr>
                  </p:pic>
                </p:oleObj>
              </mc:Fallback>
            </mc:AlternateContent>
          </a:graphicData>
        </a:graphic>
      </p:graphicFrame>
      <p:sp>
        <p:nvSpPr>
          <p:cNvPr id="481" name="Content Placeholder 4"/>
          <p:cNvSpPr txBox="1">
            <a:spLocks noGrp="1"/>
          </p:cNvSpPr>
          <p:nvPr>
            <p:ph type="body" idx="3"/>
          </p:nvPr>
        </p:nvSpPr>
        <p:spPr>
          <a:xfrm>
            <a:off x="6087577" y="2335417"/>
            <a:ext cx="2061882" cy="36802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700"/>
              <a:buFont typeface="Arial"/>
              <a:buNone/>
            </a:pPr>
            <a:r>
              <a:rPr lang="en-US" sz="2400" b="0" i="0" u="none" strike="noStrike" cap="none" dirty="0">
                <a:solidFill>
                  <a:schemeClr val="dk1"/>
                </a:solidFill>
                <a:latin typeface="+mn-lt"/>
                <a:sym typeface="Arial"/>
              </a:rPr>
              <a:t>is the statistic</a:t>
            </a:r>
            <a:endParaRPr sz="2400" dirty="0">
              <a:latin typeface="+mn-lt"/>
            </a:endParaRPr>
          </a:p>
        </p:txBody>
      </p:sp>
      <p:graphicFrame>
        <p:nvGraphicFramePr>
          <p:cNvPr id="4" name="Object 3" descr="P hat = start fraction x over n end fraction"/>
          <p:cNvGraphicFramePr>
            <a:graphicFrameLocks noChangeAspect="1"/>
          </p:cNvGraphicFramePr>
          <p:nvPr>
            <p:extLst>
              <p:ext uri="{D42A27DB-BD31-4B8C-83A1-F6EECF244321}">
                <p14:modId xmlns:p14="http://schemas.microsoft.com/office/powerpoint/2010/main" val="234768393"/>
              </p:ext>
            </p:extLst>
          </p:nvPr>
        </p:nvGraphicFramePr>
        <p:xfrm>
          <a:off x="811907" y="2774504"/>
          <a:ext cx="749300" cy="736600"/>
        </p:xfrm>
        <a:graphic>
          <a:graphicData uri="http://schemas.openxmlformats.org/presentationml/2006/ole">
            <mc:AlternateContent xmlns:mc="http://schemas.openxmlformats.org/markup-compatibility/2006">
              <mc:Choice xmlns:v="urn:schemas-microsoft-com:vml" Requires="v">
                <p:oleObj spid="_x0000_s16614" name="Equation" r:id="rId8" imgW="749160" imgH="736560" progId="Equation.DSMT4">
                  <p:embed/>
                </p:oleObj>
              </mc:Choice>
              <mc:Fallback>
                <p:oleObj name="Equation" r:id="rId8" imgW="749160" imgH="736560" progId="Equation.DSMT4">
                  <p:embed/>
                  <p:pic>
                    <p:nvPicPr>
                      <p:cNvPr id="0" name=""/>
                      <p:cNvPicPr/>
                      <p:nvPr/>
                    </p:nvPicPr>
                    <p:blipFill>
                      <a:blip r:embed="rId9"/>
                      <a:stretch>
                        <a:fillRect/>
                      </a:stretch>
                    </p:blipFill>
                    <p:spPr>
                      <a:xfrm>
                        <a:off x="811907" y="2774504"/>
                        <a:ext cx="749300" cy="736600"/>
                      </a:xfrm>
                      <a:prstGeom prst="rect">
                        <a:avLst/>
                      </a:prstGeom>
                    </p:spPr>
                  </p:pic>
                </p:oleObj>
              </mc:Fallback>
            </mc:AlternateContent>
          </a:graphicData>
        </a:graphic>
      </p:graphicFrame>
      <p:sp>
        <p:nvSpPr>
          <p:cNvPr id="483" name="Content Placeholder 5"/>
          <p:cNvSpPr txBox="1">
            <a:spLocks noGrp="1"/>
          </p:cNvSpPr>
          <p:nvPr>
            <p:ph type="body" idx="4"/>
          </p:nvPr>
        </p:nvSpPr>
        <p:spPr>
          <a:xfrm>
            <a:off x="1648240" y="2931182"/>
            <a:ext cx="6501220" cy="398427"/>
          </a:xfrm>
          <a:prstGeom prst="rect">
            <a:avLst/>
          </a:prstGeom>
          <a:noFill/>
          <a:ln>
            <a:noFill/>
          </a:ln>
        </p:spPr>
        <p:txBody>
          <a:bodyPr spcFirstLastPara="1" wrap="square" lIns="0" tIns="0" rIns="0" bIns="0" anchor="t" anchorCtr="0">
            <a:noAutofit/>
          </a:bodyPr>
          <a:lstStyle/>
          <a:p>
            <a:pPr marL="0" lvl="0" indent="0">
              <a:spcBef>
                <a:spcPts val="0"/>
              </a:spcBef>
              <a:buSzPts val="2700"/>
              <a:buNone/>
            </a:pPr>
            <a:r>
              <a:rPr lang="en-US" sz="2400" b="0" i="0" u="none" strike="noStrike" cap="none" dirty="0">
                <a:solidFill>
                  <a:schemeClr val="dk1"/>
                </a:solidFill>
                <a:latin typeface="+mn-lt"/>
                <a:sym typeface="Arial"/>
              </a:rPr>
              <a:t>(the sample proportion), where </a:t>
            </a:r>
            <a:r>
              <a:rPr lang="en-US" sz="2400" b="0" i="1" u="none" strike="noStrike" cap="none" dirty="0">
                <a:solidFill>
                  <a:schemeClr val="dk1"/>
                </a:solidFill>
                <a:latin typeface="+mn-lt"/>
                <a:sym typeface="Arial"/>
              </a:rPr>
              <a:t>x</a:t>
            </a:r>
            <a:r>
              <a:rPr lang="en-US" sz="2400" b="0" i="0" u="none" strike="noStrike" cap="none" dirty="0">
                <a:solidFill>
                  <a:schemeClr val="dk1"/>
                </a:solidFill>
                <a:latin typeface="+mn-lt"/>
                <a:sym typeface="Arial"/>
              </a:rPr>
              <a:t> is </a:t>
            </a:r>
            <a:r>
              <a:rPr lang="en-US" sz="2400" b="0" i="0" u="none" strike="noStrike" cap="none" dirty="0" smtClean="0">
                <a:solidFill>
                  <a:schemeClr val="dk1"/>
                </a:solidFill>
                <a:latin typeface="+mn-lt"/>
                <a:sym typeface="Arial"/>
              </a:rPr>
              <a:t>the </a:t>
            </a:r>
            <a:r>
              <a:rPr lang="en-US" sz="2400" dirty="0">
                <a:latin typeface="+mn-lt"/>
              </a:rPr>
              <a:t>number</a:t>
            </a:r>
            <a:endParaRPr sz="2400" b="0" i="0" u="none" strike="noStrike" cap="none" dirty="0">
              <a:solidFill>
                <a:schemeClr val="dk1"/>
              </a:solidFill>
              <a:latin typeface="+mn-lt"/>
              <a:sym typeface="Arial"/>
            </a:endParaRPr>
          </a:p>
        </p:txBody>
      </p:sp>
      <p:sp>
        <p:nvSpPr>
          <p:cNvPr id="484" name="Content Placeholder 6"/>
          <p:cNvSpPr txBox="1">
            <a:spLocks noGrp="1"/>
          </p:cNvSpPr>
          <p:nvPr>
            <p:ph type="body" idx="5"/>
          </p:nvPr>
        </p:nvSpPr>
        <p:spPr>
          <a:xfrm>
            <a:off x="811907" y="3575568"/>
            <a:ext cx="7874893" cy="8382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700"/>
              <a:buFont typeface="Arial"/>
              <a:buNone/>
            </a:pPr>
            <a:r>
              <a:rPr lang="en-US" sz="2400" b="0" i="0" u="none" strike="noStrike" cap="none" dirty="0" smtClean="0">
                <a:solidFill>
                  <a:schemeClr val="dk1"/>
                </a:solidFill>
                <a:latin typeface="+mn-lt"/>
                <a:ea typeface="Arial"/>
                <a:cs typeface="Arial"/>
                <a:sym typeface="Arial"/>
              </a:rPr>
              <a:t>in </a:t>
            </a:r>
            <a:r>
              <a:rPr lang="en-US" sz="2400" b="0" i="0" u="none" strike="noStrike" cap="none" dirty="0">
                <a:solidFill>
                  <a:schemeClr val="dk1"/>
                </a:solidFill>
                <a:latin typeface="+mn-lt"/>
                <a:ea typeface="Arial"/>
                <a:cs typeface="Arial"/>
                <a:sym typeface="Arial"/>
              </a:rPr>
              <a:t>the sample having the desired characteristic and </a:t>
            </a:r>
            <a:r>
              <a:rPr lang="en-US" sz="2400" b="0" i="1" u="none" strike="noStrike" cap="none" dirty="0">
                <a:solidFill>
                  <a:schemeClr val="dk1"/>
                </a:solidFill>
                <a:latin typeface="+mn-lt"/>
                <a:ea typeface="Arial"/>
                <a:cs typeface="Arial"/>
                <a:sym typeface="Arial"/>
              </a:rPr>
              <a:t>n</a:t>
            </a:r>
            <a:r>
              <a:rPr lang="en-US" sz="2400" b="0" i="0" u="none" strike="noStrike" cap="none" dirty="0">
                <a:solidFill>
                  <a:schemeClr val="dk1"/>
                </a:solidFill>
                <a:latin typeface="+mn-lt"/>
                <a:ea typeface="Arial"/>
                <a:cs typeface="Arial"/>
                <a:sym typeface="Arial"/>
              </a:rPr>
              <a:t> is the sample size.</a:t>
            </a:r>
            <a:endParaRPr sz="2400" b="0" i="0" u="none" strike="noStrike" cap="none" dirty="0">
              <a:solidFill>
                <a:schemeClr val="dk1"/>
              </a:solidFill>
              <a:latin typeface="+mn-lt"/>
              <a:ea typeface="Arial"/>
              <a:cs typeface="Arial"/>
              <a:sym typeface="Arial"/>
            </a:endParaRPr>
          </a:p>
        </p:txBody>
      </p:sp>
      <p:sp>
        <p:nvSpPr>
          <p:cNvPr id="485" name="Content Placeholder 7"/>
          <p:cNvSpPr txBox="1">
            <a:spLocks noGrp="1"/>
          </p:cNvSpPr>
          <p:nvPr>
            <p:ph type="body" idx="6"/>
          </p:nvPr>
        </p:nvSpPr>
        <p:spPr>
          <a:xfrm>
            <a:off x="457200" y="4478233"/>
            <a:ext cx="537882" cy="565702"/>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2400" b="0" i="0" u="none" strike="noStrike" cap="none" dirty="0">
                <a:solidFill>
                  <a:schemeClr val="dk1"/>
                </a:solidFill>
                <a:latin typeface="+mn-lt"/>
                <a:sym typeface="Arial"/>
              </a:rPr>
              <a:t>A</a:t>
            </a:r>
            <a:endParaRPr sz="2400" dirty="0">
              <a:latin typeface="+mn-lt"/>
            </a:endParaRPr>
          </a:p>
        </p:txBody>
      </p:sp>
      <p:graphicFrame>
        <p:nvGraphicFramePr>
          <p:cNvPr id="5" name="Object 4" descr="100 left parenthesis 1 minus alpha right parenthesis %"/>
          <p:cNvGraphicFramePr>
            <a:graphicFrameLocks noChangeAspect="1"/>
          </p:cNvGraphicFramePr>
          <p:nvPr>
            <p:extLst>
              <p:ext uri="{D42A27DB-BD31-4B8C-83A1-F6EECF244321}">
                <p14:modId xmlns:p14="http://schemas.microsoft.com/office/powerpoint/2010/main" val="4099890428"/>
              </p:ext>
            </p:extLst>
          </p:nvPr>
        </p:nvGraphicFramePr>
        <p:xfrm>
          <a:off x="1091262" y="4703297"/>
          <a:ext cx="1648460" cy="377190"/>
        </p:xfrm>
        <a:graphic>
          <a:graphicData uri="http://schemas.openxmlformats.org/presentationml/2006/ole">
            <mc:AlternateContent xmlns:mc="http://schemas.openxmlformats.org/markup-compatibility/2006">
              <mc:Choice xmlns:v="urn:schemas-microsoft-com:vml" Requires="v">
                <p:oleObj spid="_x0000_s16615" name="Equation" r:id="rId10" imgW="1498320" imgH="342720" progId="Equation.DSMT4">
                  <p:embed/>
                </p:oleObj>
              </mc:Choice>
              <mc:Fallback>
                <p:oleObj name="Equation" r:id="rId10" imgW="1498320" imgH="342720" progId="Equation.DSMT4">
                  <p:embed/>
                  <p:pic>
                    <p:nvPicPr>
                      <p:cNvPr id="0" name=""/>
                      <p:cNvPicPr/>
                      <p:nvPr/>
                    </p:nvPicPr>
                    <p:blipFill>
                      <a:blip r:embed="rId11"/>
                      <a:stretch>
                        <a:fillRect/>
                      </a:stretch>
                    </p:blipFill>
                    <p:spPr>
                      <a:xfrm>
                        <a:off x="1091262" y="4703297"/>
                        <a:ext cx="1648460" cy="377190"/>
                      </a:xfrm>
                      <a:prstGeom prst="rect">
                        <a:avLst/>
                      </a:prstGeom>
                    </p:spPr>
                  </p:pic>
                </p:oleObj>
              </mc:Fallback>
            </mc:AlternateContent>
          </a:graphicData>
        </a:graphic>
      </p:graphicFrame>
      <p:sp>
        <p:nvSpPr>
          <p:cNvPr id="487" name="Content Placeholder 8"/>
          <p:cNvSpPr txBox="1">
            <a:spLocks noGrp="1"/>
          </p:cNvSpPr>
          <p:nvPr>
            <p:ph type="body" idx="7"/>
          </p:nvPr>
        </p:nvSpPr>
        <p:spPr>
          <a:xfrm>
            <a:off x="2835902" y="4650029"/>
            <a:ext cx="5423515" cy="41378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700"/>
              <a:buFont typeface="Arial"/>
              <a:buNone/>
            </a:pPr>
            <a:r>
              <a:rPr lang="en-US" sz="2400" b="0" i="0" u="none" strike="noStrike" cap="none" dirty="0">
                <a:solidFill>
                  <a:schemeClr val="dk1"/>
                </a:solidFill>
                <a:latin typeface="+mn-lt"/>
                <a:ea typeface="Arial"/>
                <a:cs typeface="Arial"/>
                <a:sym typeface="Arial"/>
              </a:rPr>
              <a:t>confidence interval for the proportion is</a:t>
            </a:r>
            <a:endParaRPr sz="2400" b="0" i="0" u="none" strike="noStrike" cap="none" dirty="0">
              <a:solidFill>
                <a:schemeClr val="dk1"/>
              </a:solidFill>
              <a:latin typeface="+mn-lt"/>
              <a:ea typeface="Arial"/>
              <a:cs typeface="Arial"/>
              <a:sym typeface="Arial"/>
            </a:endParaRPr>
          </a:p>
        </p:txBody>
      </p:sp>
      <p:graphicFrame>
        <p:nvGraphicFramePr>
          <p:cNvPr id="6" name="Object 5" descr="P hat + or minus z sub start fraction alpha over 2 end fraction the square root of start expression start fraction p hat left parenthesis 1 minus p hat right parenthesis over n end fraction end expression. This equation is labeled, 6.4"/>
          <p:cNvGraphicFramePr>
            <a:graphicFrameLocks noChangeAspect="1"/>
          </p:cNvGraphicFramePr>
          <p:nvPr>
            <p:extLst>
              <p:ext uri="{D42A27DB-BD31-4B8C-83A1-F6EECF244321}">
                <p14:modId xmlns:p14="http://schemas.microsoft.com/office/powerpoint/2010/main" val="3818327763"/>
              </p:ext>
            </p:extLst>
          </p:nvPr>
        </p:nvGraphicFramePr>
        <p:xfrm>
          <a:off x="2413000" y="5300073"/>
          <a:ext cx="4318000" cy="850900"/>
        </p:xfrm>
        <a:graphic>
          <a:graphicData uri="http://schemas.openxmlformats.org/presentationml/2006/ole">
            <mc:AlternateContent xmlns:mc="http://schemas.openxmlformats.org/markup-compatibility/2006">
              <mc:Choice xmlns:v="urn:schemas-microsoft-com:vml" Requires="v">
                <p:oleObj spid="_x0000_s16616" name="Equation" r:id="rId12" imgW="4317840" imgH="850680" progId="Equation.DSMT4">
                  <p:embed/>
                </p:oleObj>
              </mc:Choice>
              <mc:Fallback>
                <p:oleObj name="Equation" r:id="rId12" imgW="4317840" imgH="850680" progId="Equation.DSMT4">
                  <p:embed/>
                  <p:pic>
                    <p:nvPicPr>
                      <p:cNvPr id="0" name=""/>
                      <p:cNvPicPr/>
                      <p:nvPr/>
                    </p:nvPicPr>
                    <p:blipFill>
                      <a:blip r:embed="rId13"/>
                      <a:stretch>
                        <a:fillRect/>
                      </a:stretch>
                    </p:blipFill>
                    <p:spPr>
                      <a:xfrm>
                        <a:off x="2413000" y="5300073"/>
                        <a:ext cx="4318000" cy="85090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6.1: A Sampling Plan for a Market Research Study</a:t>
            </a:r>
            <a:endParaRPr sz="3600" b="1" i="0" u="none" strike="noStrike" cap="none" dirty="0">
              <a:solidFill>
                <a:srgbClr val="007FA3"/>
              </a:solidFill>
              <a:latin typeface="+mj-lt"/>
              <a:ea typeface="Arial"/>
              <a:cs typeface="Arial"/>
              <a:sym typeface="Arial"/>
            </a:endParaRPr>
          </a:p>
        </p:txBody>
      </p:sp>
      <p:sp>
        <p:nvSpPr>
          <p:cNvPr id="222" name="Content Placeholder 2"/>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A company wants to understand how golfers might respond to a membership program that provides discounts at golf courses.</a:t>
            </a:r>
            <a:endParaRPr sz="2000" dirty="0">
              <a:latin typeface="+mn-lt"/>
            </a:endParaRPr>
          </a:p>
          <a:p>
            <a:pPr marL="741553" marR="0" lvl="1" indent="-284353" algn="l" rtl="0">
              <a:spcBef>
                <a:spcPts val="600"/>
              </a:spcBef>
              <a:spcAft>
                <a:spcPts val="0"/>
              </a:spcAft>
              <a:buClr>
                <a:srgbClr val="007FA3"/>
              </a:buClr>
              <a:buSzPts val="2000"/>
              <a:buFont typeface="Arial"/>
              <a:buChar char="–"/>
            </a:pPr>
            <a:r>
              <a:rPr lang="en-US" sz="2000" b="0" i="0" u="none" strike="noStrike" cap="none" dirty="0">
                <a:solidFill>
                  <a:srgbClr val="000000"/>
                </a:solidFill>
                <a:latin typeface="+mn-lt"/>
                <a:sym typeface="Arial"/>
              </a:rPr>
              <a:t>Objective - estimate the proportion of golfers who would join the program</a:t>
            </a:r>
            <a:endParaRPr sz="2000" dirty="0">
              <a:latin typeface="+mn-lt"/>
            </a:endParaRPr>
          </a:p>
          <a:p>
            <a:pPr marL="741553" marR="0" lvl="1" indent="-284353" algn="l" rtl="0">
              <a:spcBef>
                <a:spcPts val="600"/>
              </a:spcBef>
              <a:spcAft>
                <a:spcPts val="0"/>
              </a:spcAft>
              <a:buClr>
                <a:srgbClr val="007FA3"/>
              </a:buClr>
              <a:buSzPts val="2000"/>
              <a:buFont typeface="Arial"/>
              <a:buChar char="–"/>
            </a:pPr>
            <a:r>
              <a:rPr lang="en-US" sz="2000" b="0" i="0" u="none" strike="noStrike" cap="none" dirty="0">
                <a:solidFill>
                  <a:srgbClr val="000000"/>
                </a:solidFill>
                <a:latin typeface="+mn-lt"/>
                <a:sym typeface="Arial"/>
              </a:rPr>
              <a:t>Target population - golfers over 25 years old</a:t>
            </a:r>
            <a:endParaRPr sz="2000" dirty="0">
              <a:latin typeface="+mn-lt"/>
            </a:endParaRPr>
          </a:p>
          <a:p>
            <a:pPr marL="741553" marR="0" lvl="1" indent="-284353" algn="l" rtl="0">
              <a:spcBef>
                <a:spcPts val="600"/>
              </a:spcBef>
              <a:spcAft>
                <a:spcPts val="0"/>
              </a:spcAft>
              <a:buClr>
                <a:srgbClr val="007FA3"/>
              </a:buClr>
              <a:buSzPts val="2000"/>
              <a:buFont typeface="Arial"/>
              <a:buChar char="–"/>
            </a:pPr>
            <a:r>
              <a:rPr lang="en-US" sz="2000" b="0" i="0" u="none" strike="noStrike" cap="none" dirty="0">
                <a:solidFill>
                  <a:srgbClr val="000000"/>
                </a:solidFill>
                <a:latin typeface="+mn-lt"/>
                <a:sym typeface="Arial"/>
              </a:rPr>
              <a:t>Population frame - golfers who purchased equipment at particular stores</a:t>
            </a:r>
            <a:endParaRPr sz="2000" dirty="0">
              <a:latin typeface="+mn-lt"/>
            </a:endParaRPr>
          </a:p>
          <a:p>
            <a:pPr marL="741553" marR="0" lvl="1" indent="-284353" algn="l" rtl="0">
              <a:spcBef>
                <a:spcPts val="600"/>
              </a:spcBef>
              <a:spcAft>
                <a:spcPts val="0"/>
              </a:spcAft>
              <a:buClr>
                <a:srgbClr val="007FA3"/>
              </a:buClr>
              <a:buSzPts val="2000"/>
              <a:buFont typeface="Arial"/>
              <a:buChar char="–"/>
            </a:pPr>
            <a:r>
              <a:rPr lang="en-US" sz="2000" b="0" i="0" u="none" strike="noStrike" cap="none" dirty="0">
                <a:solidFill>
                  <a:srgbClr val="000000"/>
                </a:solidFill>
                <a:latin typeface="+mn-lt"/>
                <a:sym typeface="Arial"/>
              </a:rPr>
              <a:t>Operational procedures - e-mail link to survey or direct-mail questionnaire</a:t>
            </a:r>
            <a:endParaRPr sz="2000" dirty="0">
              <a:latin typeface="+mn-lt"/>
            </a:endParaRPr>
          </a:p>
          <a:p>
            <a:pPr marL="741553" marR="0" lvl="1" indent="-284353" algn="l" rtl="0">
              <a:spcBef>
                <a:spcPts val="600"/>
              </a:spcBef>
              <a:spcAft>
                <a:spcPts val="0"/>
              </a:spcAft>
              <a:buClr>
                <a:srgbClr val="007FA3"/>
              </a:buClr>
              <a:buSzPts val="2000"/>
              <a:buFont typeface="Arial"/>
              <a:buChar char="–"/>
            </a:pPr>
            <a:r>
              <a:rPr lang="en-US" sz="2000" b="0" i="0" u="none" strike="noStrike" cap="none" dirty="0">
                <a:solidFill>
                  <a:srgbClr val="000000"/>
                </a:solidFill>
                <a:latin typeface="+mn-lt"/>
                <a:sym typeface="Arial"/>
              </a:rPr>
              <a:t>Statistical tools - PivotTables to summarize data by demographic groups and estimate likelihood of joining the program</a:t>
            </a:r>
            <a:endParaRPr sz="2000"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6.10: Computing a Confidence Interval for a Proportion</a:t>
            </a:r>
            <a:endParaRPr sz="3600" b="1" i="0" u="none" strike="noStrike" cap="none" dirty="0">
              <a:solidFill>
                <a:srgbClr val="007FA3"/>
              </a:solidFill>
              <a:latin typeface="+mj-lt"/>
              <a:ea typeface="Arial"/>
              <a:cs typeface="Arial"/>
              <a:sym typeface="Arial"/>
            </a:endParaRPr>
          </a:p>
        </p:txBody>
      </p:sp>
      <p:sp>
        <p:nvSpPr>
          <p:cNvPr id="494" name="Content Placeholder 2"/>
          <p:cNvSpPr txBox="1">
            <a:spLocks noGrp="1"/>
          </p:cNvSpPr>
          <p:nvPr>
            <p:ph type="body" idx="1"/>
          </p:nvPr>
        </p:nvSpPr>
        <p:spPr>
          <a:xfrm>
            <a:off x="457200" y="1600200"/>
            <a:ext cx="8229600" cy="1789043"/>
          </a:xfrm>
          <a:prstGeom prst="rect">
            <a:avLst/>
          </a:prstGeom>
          <a:noFill/>
          <a:ln>
            <a:noFill/>
          </a:ln>
        </p:spPr>
        <p:txBody>
          <a:bodyPr spcFirstLastPara="1" wrap="square" lIns="91425" tIns="91425" rIns="91425" bIns="91425" anchor="t" anchorCtr="0">
            <a:noAutofit/>
          </a:bodyPr>
          <a:lstStyle/>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ea typeface="Arial"/>
                <a:cs typeface="Arial"/>
                <a:sym typeface="Arial"/>
              </a:rPr>
              <a:t>Excel file Insurance Survey. We are interested in the proportion of individuals who would be willing to pay a lower premium for a higher deductible for their health insurance.</a:t>
            </a:r>
            <a:endParaRPr sz="2400" b="0" i="0" u="none" strike="noStrike" cap="none" dirty="0">
              <a:solidFill>
                <a:srgbClr val="000000"/>
              </a:solidFill>
              <a:latin typeface="+mn-lt"/>
              <a:ea typeface="Arial"/>
              <a:cs typeface="Arial"/>
              <a:sym typeface="Arial"/>
            </a:endParaRPr>
          </a:p>
        </p:txBody>
      </p:sp>
      <p:sp>
        <p:nvSpPr>
          <p:cNvPr id="495" name="Content Placeholder 3"/>
          <p:cNvSpPr txBox="1">
            <a:spLocks noGrp="1"/>
          </p:cNvSpPr>
          <p:nvPr>
            <p:ph type="body" idx="2"/>
          </p:nvPr>
        </p:nvSpPr>
        <p:spPr>
          <a:xfrm>
            <a:off x="457200" y="3518908"/>
            <a:ext cx="685800" cy="474789"/>
          </a:xfrm>
          <a:prstGeom prst="rect">
            <a:avLst/>
          </a:prstGeom>
          <a:noFill/>
          <a:ln>
            <a:noFill/>
          </a:ln>
        </p:spPr>
        <p:txBody>
          <a:bodyPr spcFirstLastPara="1" wrap="square" lIns="0" tIns="0" rIns="0" bIns="0" anchor="t" anchorCtr="0">
            <a:noAutofit/>
          </a:bodyPr>
          <a:lstStyle/>
          <a:p>
            <a:pPr marL="741600" marR="0" lvl="0" indent="-284400" algn="l" rtl="0">
              <a:spcBef>
                <a:spcPts val="600"/>
              </a:spcBef>
              <a:spcAft>
                <a:spcPts val="0"/>
              </a:spcAft>
              <a:buClr>
                <a:srgbClr val="007FA3"/>
              </a:buClr>
              <a:buSzPts val="2000"/>
              <a:buFont typeface="Arial"/>
              <a:buChar char="–"/>
            </a:pPr>
            <a:r>
              <a:rPr lang="en-US" sz="2400" b="0" i="0" u="none" strike="noStrike" cap="none" dirty="0" smtClean="0">
                <a:solidFill>
                  <a:schemeClr val="dk1"/>
                </a:solidFill>
                <a:latin typeface="+mn-lt"/>
                <a:ea typeface="Arial"/>
                <a:cs typeface="Arial"/>
                <a:sym typeface="Arial"/>
              </a:rPr>
              <a:t>  </a:t>
            </a:r>
            <a:endParaRPr sz="2400" b="0" i="0" u="none" strike="noStrike" cap="none" dirty="0">
              <a:solidFill>
                <a:schemeClr val="dk1"/>
              </a:solidFill>
              <a:latin typeface="+mn-lt"/>
              <a:ea typeface="Arial"/>
              <a:cs typeface="Arial"/>
              <a:sym typeface="Arial"/>
            </a:endParaRPr>
          </a:p>
        </p:txBody>
      </p:sp>
      <p:graphicFrame>
        <p:nvGraphicFramePr>
          <p:cNvPr id="2" name="Object 1" descr="Sample proportion = 6 twenty fourths = 0.25."/>
          <p:cNvGraphicFramePr>
            <a:graphicFrameLocks noChangeAspect="1"/>
          </p:cNvGraphicFramePr>
          <p:nvPr>
            <p:extLst>
              <p:ext uri="{D42A27DB-BD31-4B8C-83A1-F6EECF244321}">
                <p14:modId xmlns:p14="http://schemas.microsoft.com/office/powerpoint/2010/main" val="1301051100"/>
              </p:ext>
            </p:extLst>
          </p:nvPr>
        </p:nvGraphicFramePr>
        <p:xfrm>
          <a:off x="1226042" y="3491721"/>
          <a:ext cx="3717636" cy="658091"/>
        </p:xfrm>
        <a:graphic>
          <a:graphicData uri="http://schemas.openxmlformats.org/presentationml/2006/ole">
            <mc:AlternateContent xmlns:mc="http://schemas.openxmlformats.org/markup-compatibility/2006">
              <mc:Choice xmlns:v="urn:schemas-microsoft-com:vml" Requires="v">
                <p:oleObj spid="_x0000_s17546" name="Equation" r:id="rId4" imgW="4089240" imgH="723600" progId="Equation.DSMT4">
                  <p:embed/>
                </p:oleObj>
              </mc:Choice>
              <mc:Fallback>
                <p:oleObj name="Equation" r:id="rId4" imgW="4089240" imgH="723600" progId="Equation.DSMT4">
                  <p:embed/>
                  <p:pic>
                    <p:nvPicPr>
                      <p:cNvPr id="0" name=""/>
                      <p:cNvPicPr/>
                      <p:nvPr/>
                    </p:nvPicPr>
                    <p:blipFill>
                      <a:blip r:embed="rId5"/>
                      <a:stretch>
                        <a:fillRect/>
                      </a:stretch>
                    </p:blipFill>
                    <p:spPr>
                      <a:xfrm>
                        <a:off x="1226042" y="3491721"/>
                        <a:ext cx="3717636" cy="658091"/>
                      </a:xfrm>
                      <a:prstGeom prst="rect">
                        <a:avLst/>
                      </a:prstGeom>
                    </p:spPr>
                  </p:pic>
                </p:oleObj>
              </mc:Fallback>
            </mc:AlternateContent>
          </a:graphicData>
        </a:graphic>
      </p:graphicFrame>
      <p:sp>
        <p:nvSpPr>
          <p:cNvPr id="497" name="Content Placeholder 4"/>
          <p:cNvSpPr txBox="1">
            <a:spLocks noGrp="1"/>
          </p:cNvSpPr>
          <p:nvPr>
            <p:ph type="body" idx="3"/>
          </p:nvPr>
        </p:nvSpPr>
        <p:spPr>
          <a:xfrm>
            <a:off x="457200" y="4212532"/>
            <a:ext cx="3091070" cy="568191"/>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400"/>
              <a:buFont typeface="Arial"/>
              <a:buChar char="•"/>
            </a:pPr>
            <a:r>
              <a:rPr lang="en-US" sz="2400" b="0" i="0" u="none" strike="noStrike" cap="none" dirty="0">
                <a:solidFill>
                  <a:schemeClr val="dk1"/>
                </a:solidFill>
                <a:latin typeface="+mn-lt"/>
                <a:ea typeface="Arial"/>
                <a:cs typeface="Arial"/>
                <a:sym typeface="Arial"/>
              </a:rPr>
              <a:t>Confidence interval:</a:t>
            </a:r>
            <a:endParaRPr sz="2400" b="0" i="0" u="none" strike="noStrike" cap="none" dirty="0">
              <a:solidFill>
                <a:schemeClr val="dk1"/>
              </a:solidFill>
              <a:latin typeface="+mn-lt"/>
              <a:ea typeface="Arial"/>
              <a:cs typeface="Arial"/>
              <a:sym typeface="Arial"/>
            </a:endParaRPr>
          </a:p>
        </p:txBody>
      </p:sp>
      <p:graphicFrame>
        <p:nvGraphicFramePr>
          <p:cNvPr id="3" name="Object 2" descr="p hat + or minus z sub start fraction alpha over 2 end fraction the square root of start expression start fraction p hat left parenthesis 1 minus p hat right parenthesis over n end fraction end expression. This equation is labeled, 6.4"/>
          <p:cNvGraphicFramePr>
            <a:graphicFrameLocks noChangeAspect="1"/>
          </p:cNvGraphicFramePr>
          <p:nvPr>
            <p:extLst>
              <p:ext uri="{D42A27DB-BD31-4B8C-83A1-F6EECF244321}">
                <p14:modId xmlns:p14="http://schemas.microsoft.com/office/powerpoint/2010/main" val="642265857"/>
              </p:ext>
            </p:extLst>
          </p:nvPr>
        </p:nvGraphicFramePr>
        <p:xfrm>
          <a:off x="1226042" y="4843443"/>
          <a:ext cx="3211735" cy="703223"/>
        </p:xfrm>
        <a:graphic>
          <a:graphicData uri="http://schemas.openxmlformats.org/presentationml/2006/ole">
            <mc:AlternateContent xmlns:mc="http://schemas.openxmlformats.org/markup-compatibility/2006">
              <mc:Choice xmlns:v="urn:schemas-microsoft-com:vml" Requires="v">
                <p:oleObj spid="_x0000_s17547" name="Equation" r:id="rId6" imgW="3886200" imgH="850680" progId="Equation.DSMT4">
                  <p:embed/>
                </p:oleObj>
              </mc:Choice>
              <mc:Fallback>
                <p:oleObj name="Equation" r:id="rId6" imgW="3886200" imgH="850680" progId="Equation.DSMT4">
                  <p:embed/>
                  <p:pic>
                    <p:nvPicPr>
                      <p:cNvPr id="0" name=""/>
                      <p:cNvPicPr/>
                      <p:nvPr/>
                    </p:nvPicPr>
                    <p:blipFill>
                      <a:blip r:embed="rId7"/>
                      <a:stretch>
                        <a:fillRect/>
                      </a:stretch>
                    </p:blipFill>
                    <p:spPr>
                      <a:xfrm>
                        <a:off x="1226042" y="4843443"/>
                        <a:ext cx="3211735" cy="703223"/>
                      </a:xfrm>
                      <a:prstGeom prst="rect">
                        <a:avLst/>
                      </a:prstGeom>
                    </p:spPr>
                  </p:pic>
                </p:oleObj>
              </mc:Fallback>
            </mc:AlternateContent>
          </a:graphicData>
        </a:graphic>
      </p:graphicFrame>
      <p:graphicFrame>
        <p:nvGraphicFramePr>
          <p:cNvPr id="4" name="Object 3" descr="= 0.25 + or minus 1.96 the square root of start expression start fraction 0.25 left parenthesis 0.75 right parenthesis over 24 end fraction end expression = 0.25 + or minus 0.173, or left bracket 0.077 comma 0.423 right bracket."/>
          <p:cNvGraphicFramePr>
            <a:graphicFrameLocks noChangeAspect="1"/>
          </p:cNvGraphicFramePr>
          <p:nvPr>
            <p:extLst>
              <p:ext uri="{D42A27DB-BD31-4B8C-83A1-F6EECF244321}">
                <p14:modId xmlns:p14="http://schemas.microsoft.com/office/powerpoint/2010/main" val="2708006547"/>
              </p:ext>
            </p:extLst>
          </p:nvPr>
        </p:nvGraphicFramePr>
        <p:xfrm>
          <a:off x="1226042" y="5604012"/>
          <a:ext cx="5720248" cy="671735"/>
        </p:xfrm>
        <a:graphic>
          <a:graphicData uri="http://schemas.openxmlformats.org/presentationml/2006/ole">
            <mc:AlternateContent xmlns:mc="http://schemas.openxmlformats.org/markup-compatibility/2006">
              <mc:Choice xmlns:v="urn:schemas-microsoft-com:vml" Requires="v">
                <p:oleObj spid="_x0000_s17548" name="Equation" r:id="rId8" imgW="6921360" imgH="812520" progId="Equation.DSMT4">
                  <p:embed/>
                </p:oleObj>
              </mc:Choice>
              <mc:Fallback>
                <p:oleObj name="Equation" r:id="rId8" imgW="6921360" imgH="812520" progId="Equation.DSMT4">
                  <p:embed/>
                  <p:pic>
                    <p:nvPicPr>
                      <p:cNvPr id="0" name=""/>
                      <p:cNvPicPr/>
                      <p:nvPr/>
                    </p:nvPicPr>
                    <p:blipFill>
                      <a:blip r:embed="rId9"/>
                      <a:stretch>
                        <a:fillRect/>
                      </a:stretch>
                    </p:blipFill>
                    <p:spPr>
                      <a:xfrm>
                        <a:off x="1226042" y="5604012"/>
                        <a:ext cx="5720248" cy="671735"/>
                      </a:xfrm>
                      <a:prstGeom prst="rect">
                        <a:avLst/>
                      </a:prstGeom>
                    </p:spPr>
                  </p:pic>
                </p:oleObj>
              </mc:Fallback>
            </mc:AlternateContent>
          </a:graphicData>
        </a:graphic>
      </p:graphicFrame>
      <p:pic>
        <p:nvPicPr>
          <p:cNvPr id="5" name="Picture 4" descr="A spreadsheet titled, confidence interval for a proportion. The values in the spreadsheet are as follows. Alpha, 0.05. Sample proportion, 0.25. Sample size, 24. Confidence interval, 95%. z value, 1.96. Standard error, 0.088388. Lower, 0.076762. Upper, 0.423238."/>
          <p:cNvPicPr>
            <a:picLocks noChangeAspect="1"/>
          </p:cNvPicPr>
          <p:nvPr/>
        </p:nvPicPr>
        <p:blipFill>
          <a:blip r:embed="rId10"/>
          <a:stretch>
            <a:fillRect/>
          </a:stretch>
        </p:blipFill>
        <p:spPr>
          <a:xfrm>
            <a:off x="5775003" y="3499014"/>
            <a:ext cx="2635111" cy="199522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dirty="0">
                <a:latin typeface="+mj-lt"/>
              </a:rPr>
              <a:t>Example 6.11: Drawing a Conclusion About a Population Mean Using a Confidence Interval</a:t>
            </a:r>
            <a:endParaRPr lang="en-US" dirty="0">
              <a:latin typeface="+mj-lt"/>
            </a:endParaRPr>
          </a:p>
        </p:txBody>
      </p:sp>
      <p:sp>
        <p:nvSpPr>
          <p:cNvPr id="8" name="Content Placeholder 7"/>
          <p:cNvSpPr>
            <a:spLocks noGrp="1"/>
          </p:cNvSpPr>
          <p:nvPr>
            <p:ph type="body" idx="1"/>
          </p:nvPr>
        </p:nvSpPr>
        <p:spPr>
          <a:xfrm>
            <a:off x="457200" y="1600201"/>
            <a:ext cx="8229600" cy="824947"/>
          </a:xfrm>
        </p:spPr>
        <p:txBody>
          <a:bodyPr/>
          <a:lstStyle/>
          <a:p>
            <a:pPr marL="255588" indent="-255588">
              <a:buSzPct val="100000"/>
            </a:pPr>
            <a:r>
              <a:rPr lang="en-US" sz="2000" dirty="0">
                <a:solidFill>
                  <a:srgbClr val="000000"/>
                </a:solidFill>
                <a:latin typeface="+mn-lt"/>
              </a:rPr>
              <a:t>In Example 6.8, the required volume for the bottle-filling process is 800 and the sample mean is 796 </a:t>
            </a:r>
            <a:r>
              <a:rPr lang="en-US" sz="2000" dirty="0" smtClean="0">
                <a:solidFill>
                  <a:srgbClr val="000000"/>
                </a:solidFill>
                <a:latin typeface="+mn-lt"/>
              </a:rPr>
              <a:t>m</a:t>
            </a:r>
            <a:r>
              <a:rPr lang="en-US" sz="100" dirty="0" smtClean="0">
                <a:solidFill>
                  <a:schemeClr val="bg1"/>
                </a:solidFill>
                <a:latin typeface="+mn-lt"/>
              </a:rPr>
              <a:t>illi</a:t>
            </a:r>
            <a:r>
              <a:rPr lang="en-US" sz="2000" dirty="0" smtClean="0">
                <a:solidFill>
                  <a:srgbClr val="000000"/>
                </a:solidFill>
                <a:latin typeface="+mn-lt"/>
              </a:rPr>
              <a:t>l</a:t>
            </a:r>
            <a:r>
              <a:rPr lang="en-US" sz="100" dirty="0" smtClean="0">
                <a:solidFill>
                  <a:schemeClr val="bg1"/>
                </a:solidFill>
                <a:latin typeface="+mn-lt"/>
              </a:rPr>
              <a:t>iter</a:t>
            </a:r>
            <a:r>
              <a:rPr lang="en-US" sz="2000" dirty="0" smtClean="0">
                <a:solidFill>
                  <a:srgbClr val="000000"/>
                </a:solidFill>
                <a:latin typeface="+mn-lt"/>
              </a:rPr>
              <a:t>s</a:t>
            </a:r>
            <a:r>
              <a:rPr lang="en-US" sz="2000" dirty="0">
                <a:solidFill>
                  <a:srgbClr val="000000"/>
                </a:solidFill>
                <a:latin typeface="+mn-lt"/>
              </a:rPr>
              <a:t>. </a:t>
            </a:r>
            <a:r>
              <a:rPr lang="en-US" sz="2000" dirty="0" smtClean="0">
                <a:solidFill>
                  <a:srgbClr val="000000"/>
                </a:solidFill>
                <a:latin typeface="+mn-lt"/>
              </a:rPr>
              <a:t>We </a:t>
            </a:r>
            <a:r>
              <a:rPr lang="en-US" sz="2000" dirty="0">
                <a:solidFill>
                  <a:srgbClr val="000000"/>
                </a:solidFill>
                <a:latin typeface="+mn-lt"/>
              </a:rPr>
              <a:t>obtained a </a:t>
            </a:r>
            <a:r>
              <a:rPr lang="en-US" sz="2000" dirty="0" smtClean="0">
                <a:solidFill>
                  <a:srgbClr val="000000"/>
                </a:solidFill>
                <a:latin typeface="+mn-lt"/>
              </a:rPr>
              <a:t>confidence interval</a:t>
            </a:r>
            <a:endParaRPr lang="en-US" sz="2000" dirty="0">
              <a:latin typeface="+mn-lt"/>
            </a:endParaRPr>
          </a:p>
        </p:txBody>
      </p:sp>
      <p:graphicFrame>
        <p:nvGraphicFramePr>
          <p:cNvPr id="22" name="Object 21" descr="Left bracket 790.12 comma 801.88 right bracket."/>
          <p:cNvGraphicFramePr>
            <a:graphicFrameLocks noChangeAspect="1"/>
          </p:cNvGraphicFramePr>
          <p:nvPr>
            <p:extLst>
              <p:ext uri="{D42A27DB-BD31-4B8C-83A1-F6EECF244321}">
                <p14:modId xmlns:p14="http://schemas.microsoft.com/office/powerpoint/2010/main" val="1125955360"/>
              </p:ext>
            </p:extLst>
          </p:nvPr>
        </p:nvGraphicFramePr>
        <p:xfrm>
          <a:off x="729044" y="2497480"/>
          <a:ext cx="1858818" cy="300182"/>
        </p:xfrm>
        <a:graphic>
          <a:graphicData uri="http://schemas.openxmlformats.org/presentationml/2006/ole">
            <mc:AlternateContent xmlns:mc="http://schemas.openxmlformats.org/markup-compatibility/2006">
              <mc:Choice xmlns:v="urn:schemas-microsoft-com:vml" Requires="v">
                <p:oleObj spid="_x0000_s18479" name="Equation" r:id="rId3" imgW="2044440" imgH="330120" progId="Equation.DSMT4">
                  <p:embed/>
                </p:oleObj>
              </mc:Choice>
              <mc:Fallback>
                <p:oleObj name="Equation" r:id="rId3" imgW="2044440" imgH="330120" progId="Equation.DSMT4">
                  <p:embed/>
                  <p:pic>
                    <p:nvPicPr>
                      <p:cNvPr id="0" name=""/>
                      <p:cNvPicPr/>
                      <p:nvPr/>
                    </p:nvPicPr>
                    <p:blipFill>
                      <a:blip r:embed="rId4"/>
                      <a:stretch>
                        <a:fillRect/>
                      </a:stretch>
                    </p:blipFill>
                    <p:spPr>
                      <a:xfrm>
                        <a:off x="729044" y="2497480"/>
                        <a:ext cx="1858818" cy="300182"/>
                      </a:xfrm>
                      <a:prstGeom prst="rect">
                        <a:avLst/>
                      </a:prstGeom>
                    </p:spPr>
                  </p:pic>
                </p:oleObj>
              </mc:Fallback>
            </mc:AlternateContent>
          </a:graphicData>
        </a:graphic>
      </p:graphicFrame>
      <p:sp>
        <p:nvSpPr>
          <p:cNvPr id="9" name="Content Placeholder 8"/>
          <p:cNvSpPr>
            <a:spLocks noGrp="1"/>
          </p:cNvSpPr>
          <p:nvPr>
            <p:ph type="body" idx="2"/>
          </p:nvPr>
        </p:nvSpPr>
        <p:spPr>
          <a:xfrm>
            <a:off x="2713384" y="2497480"/>
            <a:ext cx="4740964" cy="327991"/>
          </a:xfrm>
        </p:spPr>
        <p:txBody>
          <a:bodyPr/>
          <a:lstStyle/>
          <a:p>
            <a:pPr marL="0" lvl="0" indent="0">
              <a:spcBef>
                <a:spcPts val="0"/>
              </a:spcBef>
              <a:buSzPts val="2400"/>
              <a:buNone/>
            </a:pPr>
            <a:r>
              <a:rPr lang="en-US" sz="2000" dirty="0">
                <a:solidFill>
                  <a:srgbClr val="000000"/>
                </a:solidFill>
                <a:latin typeface="+mn-lt"/>
              </a:rPr>
              <a:t>Should machine adjustments be made?</a:t>
            </a:r>
          </a:p>
        </p:txBody>
      </p:sp>
      <p:sp>
        <p:nvSpPr>
          <p:cNvPr id="10" name="Content Placeholder 9"/>
          <p:cNvSpPr>
            <a:spLocks noGrp="1"/>
          </p:cNvSpPr>
          <p:nvPr>
            <p:ph type="body" idx="3"/>
          </p:nvPr>
        </p:nvSpPr>
        <p:spPr>
          <a:xfrm>
            <a:off x="457200" y="3099090"/>
            <a:ext cx="3399183" cy="2556275"/>
          </a:xfrm>
        </p:spPr>
        <p:txBody>
          <a:bodyPr/>
          <a:lstStyle/>
          <a:p>
            <a:pPr marL="0" lvl="0" indent="0">
              <a:spcBef>
                <a:spcPts val="0"/>
              </a:spcBef>
              <a:buSzPts val="2400"/>
              <a:buNone/>
            </a:pPr>
            <a:r>
              <a:rPr lang="en-US" sz="2000" dirty="0">
                <a:solidFill>
                  <a:srgbClr val="000000"/>
                </a:solidFill>
                <a:latin typeface="+mn-lt"/>
              </a:rPr>
              <a:t>Although the sample mean is less than 800, the sample does not provide sufficient evidence to draw that conclusion that the population mean is less than 800 because 800 is contained within the confidence interval.</a:t>
            </a:r>
            <a:endParaRPr lang="en-US" sz="2000" dirty="0">
              <a:latin typeface="+mn-lt"/>
            </a:endParaRPr>
          </a:p>
        </p:txBody>
      </p:sp>
      <p:pic>
        <p:nvPicPr>
          <p:cNvPr id="24" name="Picture 23" descr="A spreadsheet titled, confidence interval for population mean, standard deviation known. The values in the spreadsheet are as follows. Alpha, 0.05. Standard deviation, 15. Sample size, 25. Sample average, 796. Confidence interval, 95%. Error, 5.879892. Lower, 790.1201. Upper, 801.8799."/>
          <p:cNvPicPr>
            <a:picLocks noChangeAspect="1"/>
          </p:cNvPicPr>
          <p:nvPr/>
        </p:nvPicPr>
        <p:blipFill>
          <a:blip r:embed="rId5"/>
          <a:stretch>
            <a:fillRect/>
          </a:stretch>
        </p:blipFill>
        <p:spPr>
          <a:xfrm>
            <a:off x="3998015" y="3474420"/>
            <a:ext cx="4688785" cy="1984143"/>
          </a:xfrm>
          <a:prstGeom prst="rect">
            <a:avLst/>
          </a:prstGeom>
        </p:spPr>
      </p:pic>
    </p:spTree>
    <p:extLst>
      <p:ext uri="{BB962C8B-B14F-4D97-AF65-F5344CB8AC3E}">
        <p14:creationId xmlns:p14="http://schemas.microsoft.com/office/powerpoint/2010/main" val="1621609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latin typeface="+mj-lt"/>
              </a:rPr>
              <a:t>Example 6.12: Using a Confidence Interval to Predict Election Returns</a:t>
            </a:r>
          </a:p>
        </p:txBody>
      </p:sp>
      <p:sp>
        <p:nvSpPr>
          <p:cNvPr id="11" name="Content Placeholder 10"/>
          <p:cNvSpPr>
            <a:spLocks noGrp="1"/>
          </p:cNvSpPr>
          <p:nvPr>
            <p:ph type="body" idx="1"/>
          </p:nvPr>
        </p:nvSpPr>
        <p:spPr>
          <a:xfrm>
            <a:off x="457200" y="1600200"/>
            <a:ext cx="8229600" cy="1038977"/>
          </a:xfrm>
        </p:spPr>
        <p:txBody>
          <a:bodyPr/>
          <a:lstStyle/>
          <a:p>
            <a:pPr marL="255588" lvl="0" indent="-255588">
              <a:buSzPct val="100000"/>
            </a:pPr>
            <a:r>
              <a:rPr lang="en-US" sz="1800" dirty="0">
                <a:solidFill>
                  <a:srgbClr val="000000"/>
                </a:solidFill>
                <a:latin typeface="+mn-lt"/>
              </a:rPr>
              <a:t>An exit poll of 1,300 voters found that 692 voted for a particular candidate in a two-person race. This represents a proportion of 53.23% of the sample. Could we conclude that the candidate will likely win the election?</a:t>
            </a:r>
          </a:p>
        </p:txBody>
      </p:sp>
      <p:sp>
        <p:nvSpPr>
          <p:cNvPr id="12" name="Content Placeholder 11"/>
          <p:cNvSpPr>
            <a:spLocks noGrp="1"/>
          </p:cNvSpPr>
          <p:nvPr>
            <p:ph type="body" idx="2"/>
          </p:nvPr>
        </p:nvSpPr>
        <p:spPr>
          <a:xfrm>
            <a:off x="457200" y="2730601"/>
            <a:ext cx="5019262" cy="506896"/>
          </a:xfrm>
        </p:spPr>
        <p:txBody>
          <a:bodyPr/>
          <a:lstStyle/>
          <a:p>
            <a:pPr marL="256032" lvl="0" indent="-256032">
              <a:buSzPct val="100000"/>
            </a:pPr>
            <a:r>
              <a:rPr lang="en-US" sz="1800" dirty="0">
                <a:solidFill>
                  <a:srgbClr val="000000"/>
                </a:solidFill>
                <a:latin typeface="+mn-lt"/>
              </a:rPr>
              <a:t>A 95% confidence interval for the proportion is</a:t>
            </a:r>
            <a:endParaRPr lang="en-US" sz="1800" dirty="0">
              <a:latin typeface="+mn-lt"/>
            </a:endParaRPr>
          </a:p>
        </p:txBody>
      </p:sp>
      <p:graphicFrame>
        <p:nvGraphicFramePr>
          <p:cNvPr id="25" name="Object 24" descr="Left bracket 0.505 comma 0.559 right bracket."/>
          <p:cNvGraphicFramePr>
            <a:graphicFrameLocks noChangeAspect="1"/>
          </p:cNvGraphicFramePr>
          <p:nvPr>
            <p:extLst>
              <p:ext uri="{D42A27DB-BD31-4B8C-83A1-F6EECF244321}">
                <p14:modId xmlns:p14="http://schemas.microsoft.com/office/powerpoint/2010/main" val="1052654750"/>
              </p:ext>
            </p:extLst>
          </p:nvPr>
        </p:nvGraphicFramePr>
        <p:xfrm>
          <a:off x="5551797" y="2952649"/>
          <a:ext cx="1448430" cy="272893"/>
        </p:xfrm>
        <a:graphic>
          <a:graphicData uri="http://schemas.openxmlformats.org/presentationml/2006/ole">
            <mc:AlternateContent xmlns:mc="http://schemas.openxmlformats.org/markup-compatibility/2006">
              <mc:Choice xmlns:v="urn:schemas-microsoft-com:vml" Requires="v">
                <p:oleObj spid="_x0000_s19548" name="Equation" r:id="rId3" imgW="1752480" imgH="330120" progId="Equation.DSMT4">
                  <p:embed/>
                </p:oleObj>
              </mc:Choice>
              <mc:Fallback>
                <p:oleObj name="Equation" r:id="rId3" imgW="1752480" imgH="330120" progId="Equation.DSMT4">
                  <p:embed/>
                  <p:pic>
                    <p:nvPicPr>
                      <p:cNvPr id="0" name=""/>
                      <p:cNvPicPr/>
                      <p:nvPr/>
                    </p:nvPicPr>
                    <p:blipFill>
                      <a:blip r:embed="rId4"/>
                      <a:stretch>
                        <a:fillRect/>
                      </a:stretch>
                    </p:blipFill>
                    <p:spPr>
                      <a:xfrm>
                        <a:off x="5551797" y="2952649"/>
                        <a:ext cx="1448430" cy="272893"/>
                      </a:xfrm>
                      <a:prstGeom prst="rect">
                        <a:avLst/>
                      </a:prstGeom>
                    </p:spPr>
                  </p:pic>
                </p:oleObj>
              </mc:Fallback>
            </mc:AlternateContent>
          </a:graphicData>
        </a:graphic>
      </p:graphicFrame>
      <p:sp>
        <p:nvSpPr>
          <p:cNvPr id="13" name="Content Placeholder 12"/>
          <p:cNvSpPr>
            <a:spLocks noGrp="1"/>
          </p:cNvSpPr>
          <p:nvPr>
            <p:ph type="body" idx="3"/>
          </p:nvPr>
        </p:nvSpPr>
        <p:spPr>
          <a:xfrm>
            <a:off x="715617" y="3328921"/>
            <a:ext cx="7971183" cy="606975"/>
          </a:xfrm>
        </p:spPr>
        <p:txBody>
          <a:bodyPr/>
          <a:lstStyle/>
          <a:p>
            <a:pPr marL="0" lvl="0" indent="0">
              <a:spcBef>
                <a:spcPts val="0"/>
              </a:spcBef>
              <a:buSzPts val="2000"/>
              <a:buNone/>
            </a:pPr>
            <a:r>
              <a:rPr lang="en-US" sz="1800" dirty="0">
                <a:solidFill>
                  <a:srgbClr val="000000"/>
                </a:solidFill>
                <a:latin typeface="+mn-lt"/>
              </a:rPr>
              <a:t>This suggests that the population proportion of voters who favor this candidate is highly likely to exceed 50%, so it is safe to predict the winner.</a:t>
            </a:r>
            <a:endParaRPr lang="en-US" sz="1800" dirty="0">
              <a:latin typeface="+mn-lt"/>
            </a:endParaRPr>
          </a:p>
        </p:txBody>
      </p:sp>
      <p:sp>
        <p:nvSpPr>
          <p:cNvPr id="14" name="Content Placeholder 13"/>
          <p:cNvSpPr>
            <a:spLocks noGrp="1"/>
          </p:cNvSpPr>
          <p:nvPr>
            <p:ph type="body" idx="4"/>
          </p:nvPr>
        </p:nvSpPr>
        <p:spPr>
          <a:xfrm>
            <a:off x="457200" y="4027316"/>
            <a:ext cx="8229600" cy="487020"/>
          </a:xfrm>
        </p:spPr>
        <p:txBody>
          <a:bodyPr/>
          <a:lstStyle/>
          <a:p>
            <a:pPr marL="256032" lvl="0" indent="-256032">
              <a:buSzPct val="100000"/>
            </a:pPr>
            <a:r>
              <a:rPr lang="en-US" sz="1800" dirty="0">
                <a:latin typeface="+mn-lt"/>
              </a:rPr>
              <a:t>If the sample proportion is 0.515,the confidence interval for </a:t>
            </a:r>
            <a:r>
              <a:rPr lang="en-US" sz="1800" dirty="0" smtClean="0">
                <a:latin typeface="+mn-lt"/>
              </a:rPr>
              <a:t>the </a:t>
            </a:r>
            <a:r>
              <a:rPr lang="en-US" sz="1800" dirty="0">
                <a:latin typeface="+mn-lt"/>
              </a:rPr>
              <a:t>population</a:t>
            </a:r>
          </a:p>
        </p:txBody>
      </p:sp>
      <p:sp>
        <p:nvSpPr>
          <p:cNvPr id="15" name="Content Placeholder 14"/>
          <p:cNvSpPr>
            <a:spLocks noGrp="1"/>
          </p:cNvSpPr>
          <p:nvPr>
            <p:ph type="body" idx="5"/>
          </p:nvPr>
        </p:nvSpPr>
        <p:spPr>
          <a:xfrm>
            <a:off x="715618" y="4585884"/>
            <a:ext cx="1381539" cy="288238"/>
          </a:xfrm>
        </p:spPr>
        <p:txBody>
          <a:bodyPr/>
          <a:lstStyle/>
          <a:p>
            <a:pPr marL="0" lvl="0" indent="0">
              <a:spcBef>
                <a:spcPts val="0"/>
              </a:spcBef>
              <a:buSzPts val="2000"/>
              <a:buNone/>
            </a:pPr>
            <a:r>
              <a:rPr lang="en-US" sz="1800" dirty="0" smtClean="0">
                <a:latin typeface="+mn-lt"/>
              </a:rPr>
              <a:t>proportion </a:t>
            </a:r>
            <a:r>
              <a:rPr lang="en-US" sz="1800" dirty="0">
                <a:latin typeface="+mn-lt"/>
              </a:rPr>
              <a:t>is</a:t>
            </a:r>
          </a:p>
        </p:txBody>
      </p:sp>
      <p:graphicFrame>
        <p:nvGraphicFramePr>
          <p:cNvPr id="26" name="Object 25" descr="Left bracket 0.488 comma 0.543 right bracket."/>
          <p:cNvGraphicFramePr>
            <a:graphicFrameLocks noChangeAspect="1"/>
          </p:cNvGraphicFramePr>
          <p:nvPr>
            <p:extLst>
              <p:ext uri="{D42A27DB-BD31-4B8C-83A1-F6EECF244321}">
                <p14:modId xmlns:p14="http://schemas.microsoft.com/office/powerpoint/2010/main" val="3906219383"/>
              </p:ext>
            </p:extLst>
          </p:nvPr>
        </p:nvGraphicFramePr>
        <p:xfrm>
          <a:off x="2186608" y="4615701"/>
          <a:ext cx="1307213" cy="248085"/>
        </p:xfrm>
        <a:graphic>
          <a:graphicData uri="http://schemas.openxmlformats.org/presentationml/2006/ole">
            <mc:AlternateContent xmlns:mc="http://schemas.openxmlformats.org/markup-compatibility/2006">
              <mc:Choice xmlns:v="urn:schemas-microsoft-com:vml" Requires="v">
                <p:oleObj spid="_x0000_s19549" name="Equation" r:id="rId5" imgW="1739880" imgH="330120" progId="Equation.DSMT4">
                  <p:embed/>
                </p:oleObj>
              </mc:Choice>
              <mc:Fallback>
                <p:oleObj name="Equation" r:id="rId5" imgW="1739880" imgH="330120" progId="Equation.DSMT4">
                  <p:embed/>
                  <p:pic>
                    <p:nvPicPr>
                      <p:cNvPr id="0" name=""/>
                      <p:cNvPicPr/>
                      <p:nvPr/>
                    </p:nvPicPr>
                    <p:blipFill>
                      <a:blip r:embed="rId6"/>
                      <a:stretch>
                        <a:fillRect/>
                      </a:stretch>
                    </p:blipFill>
                    <p:spPr>
                      <a:xfrm>
                        <a:off x="2186608" y="4615701"/>
                        <a:ext cx="1307213" cy="248085"/>
                      </a:xfrm>
                      <a:prstGeom prst="rect">
                        <a:avLst/>
                      </a:prstGeom>
                    </p:spPr>
                  </p:pic>
                </p:oleObj>
              </mc:Fallback>
            </mc:AlternateContent>
          </a:graphicData>
        </a:graphic>
      </p:graphicFrame>
      <p:sp>
        <p:nvSpPr>
          <p:cNvPr id="16" name="Content Placeholder 15"/>
          <p:cNvSpPr>
            <a:spLocks noGrp="1"/>
          </p:cNvSpPr>
          <p:nvPr>
            <p:ph type="body" idx="6"/>
          </p:nvPr>
        </p:nvSpPr>
        <p:spPr>
          <a:xfrm>
            <a:off x="3583272" y="4595624"/>
            <a:ext cx="5103528" cy="288238"/>
          </a:xfrm>
        </p:spPr>
        <p:txBody>
          <a:bodyPr/>
          <a:lstStyle/>
          <a:p>
            <a:pPr marL="0" lvl="0" indent="0">
              <a:spcBef>
                <a:spcPts val="0"/>
              </a:spcBef>
              <a:buSzPts val="2000"/>
              <a:buNone/>
            </a:pPr>
            <a:r>
              <a:rPr lang="en-US" sz="1800" dirty="0">
                <a:latin typeface="+mn-lt"/>
              </a:rPr>
              <a:t>Even though the </a:t>
            </a:r>
            <a:r>
              <a:rPr lang="en-US" sz="1800" dirty="0" smtClean="0">
                <a:latin typeface="+mn-lt"/>
              </a:rPr>
              <a:t>sample proportion </a:t>
            </a:r>
            <a:r>
              <a:rPr lang="en-US" sz="1800" dirty="0">
                <a:latin typeface="+mn-lt"/>
              </a:rPr>
              <a:t>is larger </a:t>
            </a:r>
            <a:r>
              <a:rPr lang="en-US" sz="1800" dirty="0" smtClean="0">
                <a:latin typeface="+mn-lt"/>
              </a:rPr>
              <a:t>than</a:t>
            </a:r>
            <a:endParaRPr lang="en-US" sz="1800" dirty="0">
              <a:latin typeface="+mn-lt"/>
            </a:endParaRPr>
          </a:p>
        </p:txBody>
      </p:sp>
      <p:sp>
        <p:nvSpPr>
          <p:cNvPr id="17" name="Content Placeholder 16"/>
          <p:cNvSpPr>
            <a:spLocks noGrp="1"/>
          </p:cNvSpPr>
          <p:nvPr>
            <p:ph type="body" idx="7"/>
          </p:nvPr>
        </p:nvSpPr>
        <p:spPr>
          <a:xfrm>
            <a:off x="715617" y="4945670"/>
            <a:ext cx="7971183" cy="888600"/>
          </a:xfrm>
        </p:spPr>
        <p:txBody>
          <a:bodyPr/>
          <a:lstStyle/>
          <a:p>
            <a:pPr marL="0" indent="0">
              <a:spcBef>
                <a:spcPts val="0"/>
              </a:spcBef>
              <a:buSzPts val="2000"/>
              <a:buNone/>
            </a:pPr>
            <a:r>
              <a:rPr lang="en-US" sz="1800" dirty="0" smtClean="0">
                <a:latin typeface="+mn-lt"/>
              </a:rPr>
              <a:t>50</a:t>
            </a:r>
            <a:r>
              <a:rPr lang="en-US" sz="1800" dirty="0">
                <a:latin typeface="+mn-lt"/>
              </a:rPr>
              <a:t>%, the sampling error is large, and the confidence interval suggests that it is reasonably likely that the true population proportion could be less than 50%, so you cannot predict the winner</a:t>
            </a:r>
            <a:r>
              <a:rPr lang="en-US" sz="1800" dirty="0" smtClean="0">
                <a:latin typeface="+mn-lt"/>
              </a:rPr>
              <a:t>.</a:t>
            </a:r>
            <a:endParaRPr lang="en-US" sz="1800" dirty="0">
              <a:latin typeface="+mn-lt"/>
            </a:endParaRPr>
          </a:p>
        </p:txBody>
      </p:sp>
    </p:spTree>
    <p:extLst>
      <p:ext uri="{BB962C8B-B14F-4D97-AF65-F5344CB8AC3E}">
        <p14:creationId xmlns:p14="http://schemas.microsoft.com/office/powerpoint/2010/main" val="3269383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latin typeface="+mj-lt"/>
              </a:rPr>
              <a:t>Data Visualization for Confidence Intervals</a:t>
            </a:r>
            <a:endParaRPr lang="en-US" dirty="0">
              <a:latin typeface="+mj-lt"/>
            </a:endParaRPr>
          </a:p>
        </p:txBody>
      </p:sp>
      <p:sp>
        <p:nvSpPr>
          <p:cNvPr id="11" name="Content Placeholder 10"/>
          <p:cNvSpPr>
            <a:spLocks noGrp="1"/>
          </p:cNvSpPr>
          <p:nvPr>
            <p:ph type="body" idx="1"/>
          </p:nvPr>
        </p:nvSpPr>
        <p:spPr/>
        <p:txBody>
          <a:bodyPr/>
          <a:lstStyle/>
          <a:p>
            <a:pPr marL="256032" indent="-256032"/>
            <a:r>
              <a:rPr lang="en-US" dirty="0" smtClean="0">
                <a:latin typeface="+mn-lt"/>
              </a:rPr>
              <a:t>We </a:t>
            </a:r>
            <a:r>
              <a:rPr lang="en-US" dirty="0">
                <a:latin typeface="+mn-lt"/>
              </a:rPr>
              <a:t>may use an Excel stock chart to visualize confidence intervals easily (the stock </a:t>
            </a:r>
            <a:r>
              <a:rPr lang="en-US" dirty="0" smtClean="0">
                <a:latin typeface="+mn-lt"/>
              </a:rPr>
              <a:t>chart requires </a:t>
            </a:r>
            <a:r>
              <a:rPr lang="en-US" dirty="0">
                <a:latin typeface="+mn-lt"/>
              </a:rPr>
              <a:t>that you have at least three variables). </a:t>
            </a:r>
            <a:endParaRPr lang="en-US" dirty="0" smtClean="0">
              <a:latin typeface="+mn-lt"/>
            </a:endParaRPr>
          </a:p>
          <a:p>
            <a:pPr marL="740664" lvl="1" indent="-283464"/>
            <a:r>
              <a:rPr lang="en-US" dirty="0" smtClean="0">
                <a:latin typeface="+mn-lt"/>
              </a:rPr>
              <a:t>This </a:t>
            </a:r>
            <a:r>
              <a:rPr lang="en-US" dirty="0">
                <a:latin typeface="+mn-lt"/>
              </a:rPr>
              <a:t>is particularly useful for </a:t>
            </a:r>
            <a:r>
              <a:rPr lang="en-US" dirty="0" smtClean="0">
                <a:latin typeface="+mn-lt"/>
              </a:rPr>
              <a:t>comparing confidence </a:t>
            </a:r>
            <a:r>
              <a:rPr lang="en-US" dirty="0">
                <a:latin typeface="+mn-lt"/>
              </a:rPr>
              <a:t>intervals for different groups</a:t>
            </a:r>
            <a:r>
              <a:rPr lang="en-US" dirty="0" smtClean="0">
                <a:latin typeface="+mn-lt"/>
              </a:rPr>
              <a:t>.</a:t>
            </a:r>
            <a:endParaRPr lang="en-US" dirty="0">
              <a:latin typeface="+mn-lt"/>
            </a:endParaRPr>
          </a:p>
        </p:txBody>
      </p:sp>
    </p:spTree>
    <p:extLst>
      <p:ext uri="{BB962C8B-B14F-4D97-AF65-F5344CB8AC3E}">
        <p14:creationId xmlns:p14="http://schemas.microsoft.com/office/powerpoint/2010/main" val="383752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j-lt"/>
              </a:rPr>
              <a:t>Example 6.13: Creating a Stock Chart for Confidence </a:t>
            </a:r>
            <a:r>
              <a:rPr lang="en-US" dirty="0" smtClean="0">
                <a:latin typeface="+mj-lt"/>
              </a:rPr>
              <a:t>Intervals </a:t>
            </a:r>
            <a:r>
              <a:rPr lang="en-US" sz="2000" b="0" dirty="0" smtClean="0">
                <a:latin typeface="+mj-lt"/>
              </a:rPr>
              <a:t>(1 of 3)</a:t>
            </a:r>
            <a:endParaRPr lang="en-US" sz="2000" b="0" dirty="0">
              <a:latin typeface="+mj-lt"/>
            </a:endParaRPr>
          </a:p>
        </p:txBody>
      </p:sp>
      <p:sp>
        <p:nvSpPr>
          <p:cNvPr id="5" name="Content Placeholder 4"/>
          <p:cNvSpPr>
            <a:spLocks noGrp="1"/>
          </p:cNvSpPr>
          <p:nvPr>
            <p:ph type="body" idx="1"/>
          </p:nvPr>
        </p:nvSpPr>
        <p:spPr>
          <a:xfrm>
            <a:off x="457200" y="1600199"/>
            <a:ext cx="8229600" cy="1341783"/>
          </a:xfrm>
        </p:spPr>
        <p:txBody>
          <a:bodyPr/>
          <a:lstStyle/>
          <a:p>
            <a:pPr marL="255588" indent="-255588">
              <a:buSzPct val="100000"/>
            </a:pPr>
            <a:r>
              <a:rPr lang="en-US" sz="2400" dirty="0">
                <a:latin typeface="+mn-lt"/>
              </a:rPr>
              <a:t>Suppose that we constructed confidence intervals for monthly credit card debt for a sample of banking customers in four age groups</a:t>
            </a:r>
            <a:r>
              <a:rPr lang="en-US" sz="2400" dirty="0" smtClean="0">
                <a:latin typeface="+mn-lt"/>
              </a:rPr>
              <a:t>.</a:t>
            </a:r>
            <a:endParaRPr lang="en-US" sz="2400"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1466550293"/>
              </p:ext>
            </p:extLst>
          </p:nvPr>
        </p:nvGraphicFramePr>
        <p:xfrm>
          <a:off x="1524000" y="3079689"/>
          <a:ext cx="6096000" cy="18542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215680273"/>
                    </a:ext>
                  </a:extLst>
                </a:gridCol>
                <a:gridCol w="1524000">
                  <a:extLst>
                    <a:ext uri="{9D8B030D-6E8A-4147-A177-3AD203B41FA5}">
                      <a16:colId xmlns:a16="http://schemas.microsoft.com/office/drawing/2014/main" val="3450603182"/>
                    </a:ext>
                  </a:extLst>
                </a:gridCol>
                <a:gridCol w="1524000">
                  <a:extLst>
                    <a:ext uri="{9D8B030D-6E8A-4147-A177-3AD203B41FA5}">
                      <a16:colId xmlns:a16="http://schemas.microsoft.com/office/drawing/2014/main" val="280842673"/>
                    </a:ext>
                  </a:extLst>
                </a:gridCol>
                <a:gridCol w="1524000">
                  <a:extLst>
                    <a:ext uri="{9D8B030D-6E8A-4147-A177-3AD203B41FA5}">
                      <a16:colId xmlns:a16="http://schemas.microsoft.com/office/drawing/2014/main" val="4247439891"/>
                    </a:ext>
                  </a:extLst>
                </a:gridCol>
              </a:tblGrid>
              <a:tr h="370840">
                <a:tc>
                  <a:txBody>
                    <a:bodyPr/>
                    <a:lstStyle/>
                    <a:p>
                      <a:pPr algn="ctr"/>
                      <a:r>
                        <a:rPr lang="en-US" b="1" dirty="0" smtClean="0"/>
                        <a:t>Age Group</a:t>
                      </a:r>
                      <a:endParaRPr lang="en-US" b="1" dirty="0"/>
                    </a:p>
                  </a:txBody>
                  <a:tcPr/>
                </a:tc>
                <a:tc>
                  <a:txBody>
                    <a:bodyPr/>
                    <a:lstStyle/>
                    <a:p>
                      <a:pPr algn="ctr"/>
                      <a:r>
                        <a:rPr lang="en-US" b="1" dirty="0" smtClean="0"/>
                        <a:t>Upper C</a:t>
                      </a:r>
                      <a:r>
                        <a:rPr lang="en-US" sz="100" b="1" dirty="0" smtClean="0"/>
                        <a:t> </a:t>
                      </a:r>
                      <a:r>
                        <a:rPr lang="en-US" b="1" dirty="0" smtClean="0"/>
                        <a:t>l</a:t>
                      </a:r>
                      <a:endParaRPr lang="en-US" b="1" dirty="0"/>
                    </a:p>
                  </a:txBody>
                  <a:tcPr/>
                </a:tc>
                <a:tc>
                  <a:txBody>
                    <a:bodyPr/>
                    <a:lstStyle/>
                    <a:p>
                      <a:pPr algn="ctr"/>
                      <a:r>
                        <a:rPr lang="en-US" b="1" dirty="0" smtClean="0"/>
                        <a:t>Lower C</a:t>
                      </a:r>
                      <a:r>
                        <a:rPr lang="en-US" sz="100" b="1" dirty="0" smtClean="0"/>
                        <a:t> </a:t>
                      </a:r>
                      <a:r>
                        <a:rPr lang="en-US" b="1" dirty="0" smtClean="0"/>
                        <a:t>l</a:t>
                      </a:r>
                      <a:endParaRPr lang="en-US" b="1" dirty="0"/>
                    </a:p>
                  </a:txBody>
                  <a:tcPr/>
                </a:tc>
                <a:tc>
                  <a:txBody>
                    <a:bodyPr/>
                    <a:lstStyle/>
                    <a:p>
                      <a:pPr algn="ctr"/>
                      <a:r>
                        <a:rPr lang="en-US" b="1" dirty="0" smtClean="0"/>
                        <a:t>Mean</a:t>
                      </a:r>
                      <a:endParaRPr lang="en-US" b="1" dirty="0"/>
                    </a:p>
                  </a:txBody>
                  <a:tcPr/>
                </a:tc>
                <a:extLst>
                  <a:ext uri="{0D108BD9-81ED-4DB2-BD59-A6C34878D82A}">
                    <a16:rowId xmlns:a16="http://schemas.microsoft.com/office/drawing/2014/main" val="621367413"/>
                  </a:ext>
                </a:extLst>
              </a:tr>
              <a:tr h="370840">
                <a:tc>
                  <a:txBody>
                    <a:bodyPr/>
                    <a:lstStyle/>
                    <a:p>
                      <a:pPr algn="ctr"/>
                      <a:r>
                        <a:rPr lang="en-US" dirty="0" smtClean="0"/>
                        <a:t>25-34</a:t>
                      </a:r>
                      <a:endParaRPr lang="en-US" dirty="0"/>
                    </a:p>
                  </a:txBody>
                  <a:tcPr/>
                </a:tc>
                <a:tc>
                  <a:txBody>
                    <a:bodyPr/>
                    <a:lstStyle/>
                    <a:p>
                      <a:pPr algn="ctr"/>
                      <a:r>
                        <a:rPr lang="en-US" dirty="0" smtClean="0"/>
                        <a:t>$2,103</a:t>
                      </a:r>
                      <a:endParaRPr lang="en-US" dirty="0"/>
                    </a:p>
                  </a:txBody>
                  <a:tcPr/>
                </a:tc>
                <a:tc>
                  <a:txBody>
                    <a:bodyPr/>
                    <a:lstStyle/>
                    <a:p>
                      <a:pPr algn="ctr"/>
                      <a:r>
                        <a:rPr lang="en-US" dirty="0" smtClean="0"/>
                        <a:t>$711</a:t>
                      </a:r>
                      <a:endParaRPr lang="en-US" dirty="0"/>
                    </a:p>
                  </a:txBody>
                  <a:tcPr/>
                </a:tc>
                <a:tc>
                  <a:txBody>
                    <a:bodyPr/>
                    <a:lstStyle/>
                    <a:p>
                      <a:pPr algn="ctr"/>
                      <a:r>
                        <a:rPr lang="en-US" dirty="0" smtClean="0"/>
                        <a:t>$1,407.14</a:t>
                      </a:r>
                      <a:endParaRPr lang="en-US" dirty="0"/>
                    </a:p>
                  </a:txBody>
                  <a:tcPr/>
                </a:tc>
                <a:extLst>
                  <a:ext uri="{0D108BD9-81ED-4DB2-BD59-A6C34878D82A}">
                    <a16:rowId xmlns:a16="http://schemas.microsoft.com/office/drawing/2014/main" val="4142066305"/>
                  </a:ext>
                </a:extLst>
              </a:tr>
              <a:tr h="370840">
                <a:tc>
                  <a:txBody>
                    <a:bodyPr/>
                    <a:lstStyle/>
                    <a:p>
                      <a:pPr algn="ctr"/>
                      <a:r>
                        <a:rPr lang="en-US" dirty="0" smtClean="0"/>
                        <a:t>35-44</a:t>
                      </a:r>
                      <a:endParaRPr lang="en-US" dirty="0"/>
                    </a:p>
                  </a:txBody>
                  <a:tcPr/>
                </a:tc>
                <a:tc>
                  <a:txBody>
                    <a:bodyPr/>
                    <a:lstStyle/>
                    <a:p>
                      <a:pPr algn="ctr"/>
                      <a:r>
                        <a:rPr lang="en-US" dirty="0" smtClean="0"/>
                        <a:t>$1,617</a:t>
                      </a:r>
                      <a:endParaRPr lang="en-US" dirty="0"/>
                    </a:p>
                  </a:txBody>
                  <a:tcPr/>
                </a:tc>
                <a:tc>
                  <a:txBody>
                    <a:bodyPr/>
                    <a:lstStyle/>
                    <a:p>
                      <a:pPr algn="ctr"/>
                      <a:r>
                        <a:rPr lang="en-US" dirty="0" smtClean="0"/>
                        <a:t>$872</a:t>
                      </a:r>
                      <a:endParaRPr lang="en-US" dirty="0"/>
                    </a:p>
                  </a:txBody>
                  <a:tcPr/>
                </a:tc>
                <a:tc>
                  <a:txBody>
                    <a:bodyPr/>
                    <a:lstStyle/>
                    <a:p>
                      <a:pPr algn="ctr"/>
                      <a:r>
                        <a:rPr lang="en-US" dirty="0" smtClean="0"/>
                        <a:t>$1,244.44</a:t>
                      </a:r>
                      <a:endParaRPr lang="en-US" dirty="0"/>
                    </a:p>
                  </a:txBody>
                  <a:tcPr/>
                </a:tc>
                <a:extLst>
                  <a:ext uri="{0D108BD9-81ED-4DB2-BD59-A6C34878D82A}">
                    <a16:rowId xmlns:a16="http://schemas.microsoft.com/office/drawing/2014/main" val="396807400"/>
                  </a:ext>
                </a:extLst>
              </a:tr>
              <a:tr h="370840">
                <a:tc>
                  <a:txBody>
                    <a:bodyPr/>
                    <a:lstStyle/>
                    <a:p>
                      <a:pPr algn="ctr"/>
                      <a:r>
                        <a:rPr lang="en-US" dirty="0" smtClean="0"/>
                        <a:t>45-54</a:t>
                      </a:r>
                      <a:endParaRPr lang="en-US" dirty="0"/>
                    </a:p>
                  </a:txBody>
                  <a:tcPr/>
                </a:tc>
                <a:tc>
                  <a:txBody>
                    <a:bodyPr/>
                    <a:lstStyle/>
                    <a:p>
                      <a:pPr algn="ctr"/>
                      <a:r>
                        <a:rPr lang="en-US" dirty="0" smtClean="0"/>
                        <a:t>$1,114</a:t>
                      </a:r>
                      <a:endParaRPr lang="en-US" dirty="0"/>
                    </a:p>
                  </a:txBody>
                  <a:tcPr/>
                </a:tc>
                <a:tc>
                  <a:txBody>
                    <a:bodyPr/>
                    <a:lstStyle/>
                    <a:p>
                      <a:pPr algn="ctr"/>
                      <a:r>
                        <a:rPr lang="en-US" dirty="0" smtClean="0"/>
                        <a:t>$468</a:t>
                      </a:r>
                      <a:endParaRPr lang="en-US" dirty="0"/>
                    </a:p>
                  </a:txBody>
                  <a:tcPr/>
                </a:tc>
                <a:tc>
                  <a:txBody>
                    <a:bodyPr/>
                    <a:lstStyle/>
                    <a:p>
                      <a:pPr algn="ctr"/>
                      <a:r>
                        <a:rPr lang="en-US" dirty="0" smtClean="0"/>
                        <a:t>$   791.30</a:t>
                      </a:r>
                      <a:endParaRPr lang="en-US" dirty="0"/>
                    </a:p>
                  </a:txBody>
                  <a:tcPr/>
                </a:tc>
                <a:extLst>
                  <a:ext uri="{0D108BD9-81ED-4DB2-BD59-A6C34878D82A}">
                    <a16:rowId xmlns:a16="http://schemas.microsoft.com/office/drawing/2014/main" val="3058786783"/>
                  </a:ext>
                </a:extLst>
              </a:tr>
              <a:tr h="370840">
                <a:tc>
                  <a:txBody>
                    <a:bodyPr/>
                    <a:lstStyle/>
                    <a:p>
                      <a:pPr algn="ctr"/>
                      <a:r>
                        <a:rPr lang="en-US" dirty="0" smtClean="0"/>
                        <a:t>55-64</a:t>
                      </a:r>
                      <a:endParaRPr lang="en-US" dirty="0"/>
                    </a:p>
                  </a:txBody>
                  <a:tcPr/>
                </a:tc>
                <a:tc>
                  <a:txBody>
                    <a:bodyPr/>
                    <a:lstStyle/>
                    <a:p>
                      <a:pPr algn="ctr"/>
                      <a:r>
                        <a:rPr lang="en-US" dirty="0" smtClean="0"/>
                        <a:t>$1,931</a:t>
                      </a:r>
                      <a:endParaRPr lang="en-US" dirty="0"/>
                    </a:p>
                  </a:txBody>
                  <a:tcPr/>
                </a:tc>
                <a:tc>
                  <a:txBody>
                    <a:bodyPr/>
                    <a:lstStyle/>
                    <a:p>
                      <a:pPr algn="ctr"/>
                      <a:r>
                        <a:rPr lang="en-US" dirty="0" smtClean="0"/>
                        <a:t>$309</a:t>
                      </a:r>
                      <a:endParaRPr lang="en-US" dirty="0"/>
                    </a:p>
                  </a:txBody>
                  <a:tcPr/>
                </a:tc>
                <a:tc>
                  <a:txBody>
                    <a:bodyPr/>
                    <a:lstStyle/>
                    <a:p>
                      <a:pPr algn="ctr"/>
                      <a:r>
                        <a:rPr lang="en-US" dirty="0" smtClean="0"/>
                        <a:t>$1,120.00</a:t>
                      </a:r>
                      <a:endParaRPr lang="en-US" dirty="0"/>
                    </a:p>
                  </a:txBody>
                  <a:tcPr/>
                </a:tc>
                <a:extLst>
                  <a:ext uri="{0D108BD9-81ED-4DB2-BD59-A6C34878D82A}">
                    <a16:rowId xmlns:a16="http://schemas.microsoft.com/office/drawing/2014/main" val="2728406695"/>
                  </a:ext>
                </a:extLst>
              </a:tr>
            </a:tbl>
          </a:graphicData>
        </a:graphic>
      </p:graphicFrame>
      <p:sp>
        <p:nvSpPr>
          <p:cNvPr id="6" name="Content Placeholder 5"/>
          <p:cNvSpPr>
            <a:spLocks noGrp="1"/>
          </p:cNvSpPr>
          <p:nvPr>
            <p:ph type="body" idx="2"/>
          </p:nvPr>
        </p:nvSpPr>
        <p:spPr>
          <a:xfrm>
            <a:off x="745435" y="5071596"/>
            <a:ext cx="7504043" cy="767442"/>
          </a:xfrm>
        </p:spPr>
        <p:txBody>
          <a:bodyPr/>
          <a:lstStyle/>
          <a:p>
            <a:pPr marL="0" indent="0">
              <a:spcBef>
                <a:spcPts val="0"/>
              </a:spcBef>
              <a:buSzPct val="100000"/>
              <a:buNone/>
            </a:pPr>
            <a:r>
              <a:rPr lang="en-US" sz="2400" dirty="0">
                <a:latin typeface="+mn-lt"/>
              </a:rPr>
              <a:t>The columns should correspond to the variable name, upper </a:t>
            </a:r>
            <a:r>
              <a:rPr lang="en-US" sz="2400" dirty="0" smtClean="0">
                <a:latin typeface="+mn-lt"/>
              </a:rPr>
              <a:t>C</a:t>
            </a:r>
            <a:r>
              <a:rPr lang="en-US" sz="100" dirty="0" smtClean="0">
                <a:latin typeface="+mn-lt"/>
              </a:rPr>
              <a:t> </a:t>
            </a:r>
            <a:r>
              <a:rPr lang="en-US" sz="2400" dirty="0" smtClean="0">
                <a:latin typeface="+mn-lt"/>
              </a:rPr>
              <a:t>I </a:t>
            </a:r>
            <a:r>
              <a:rPr lang="en-US" sz="2400" dirty="0">
                <a:latin typeface="+mn-lt"/>
              </a:rPr>
              <a:t>limit, lower </a:t>
            </a:r>
            <a:r>
              <a:rPr lang="en-US" sz="2400" dirty="0" smtClean="0">
                <a:latin typeface="+mn-lt"/>
              </a:rPr>
              <a:t>C</a:t>
            </a:r>
            <a:r>
              <a:rPr lang="en-US" sz="100" dirty="0" smtClean="0">
                <a:latin typeface="+mn-lt"/>
              </a:rPr>
              <a:t> </a:t>
            </a:r>
            <a:r>
              <a:rPr lang="en-US" sz="2400" dirty="0" smtClean="0">
                <a:latin typeface="+mn-lt"/>
              </a:rPr>
              <a:t>I </a:t>
            </a:r>
            <a:r>
              <a:rPr lang="en-US" sz="2400" dirty="0">
                <a:latin typeface="+mn-lt"/>
              </a:rPr>
              <a:t>limit, and mean, in that order</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403340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j-lt"/>
              </a:rPr>
              <a:t>Example 6.13: Creating a Stock Chart for Confidence Intervals </a:t>
            </a:r>
            <a:r>
              <a:rPr lang="en-US" sz="2000" b="0" dirty="0" smtClean="0">
                <a:latin typeface="+mj-lt"/>
              </a:rPr>
              <a:t>(2 </a:t>
            </a:r>
            <a:r>
              <a:rPr lang="en-US" sz="2000" b="0" dirty="0">
                <a:latin typeface="+mj-lt"/>
              </a:rPr>
              <a:t>of 3)</a:t>
            </a:r>
            <a:endParaRPr lang="en-US" dirty="0">
              <a:latin typeface="+mj-lt"/>
            </a:endParaRPr>
          </a:p>
        </p:txBody>
      </p:sp>
      <p:sp>
        <p:nvSpPr>
          <p:cNvPr id="5" name="Content Placeholder 4"/>
          <p:cNvSpPr>
            <a:spLocks noGrp="1"/>
          </p:cNvSpPr>
          <p:nvPr>
            <p:ph type="body" idx="1"/>
          </p:nvPr>
        </p:nvSpPr>
        <p:spPr>
          <a:xfrm>
            <a:off x="457200" y="1600200"/>
            <a:ext cx="8229600" cy="1321904"/>
          </a:xfrm>
        </p:spPr>
        <p:txBody>
          <a:bodyPr/>
          <a:lstStyle/>
          <a:p>
            <a:pPr marL="256032" indent="-256032">
              <a:buSzPct val="100000"/>
            </a:pPr>
            <a:r>
              <a:rPr lang="en-US" sz="2400" dirty="0">
                <a:latin typeface="+mn-lt"/>
              </a:rPr>
              <a:t>Next, highlight the range of this table and insert an Excel High-Low-Close Stock Chart. Right-click one of the confidence intervals in the chart and choose Format</a:t>
            </a:r>
          </a:p>
        </p:txBody>
      </p:sp>
      <p:graphicFrame>
        <p:nvGraphicFramePr>
          <p:cNvPr id="9" name="Object 8" descr="High to Low lines ellipsis"/>
          <p:cNvGraphicFramePr>
            <a:graphicFrameLocks noChangeAspect="1"/>
          </p:cNvGraphicFramePr>
          <p:nvPr>
            <p:extLst>
              <p:ext uri="{D42A27DB-BD31-4B8C-83A1-F6EECF244321}">
                <p14:modId xmlns:p14="http://schemas.microsoft.com/office/powerpoint/2010/main" val="405546624"/>
              </p:ext>
            </p:extLst>
          </p:nvPr>
        </p:nvGraphicFramePr>
        <p:xfrm>
          <a:off x="759585" y="3001203"/>
          <a:ext cx="2425700" cy="355600"/>
        </p:xfrm>
        <a:graphic>
          <a:graphicData uri="http://schemas.openxmlformats.org/presentationml/2006/ole">
            <mc:AlternateContent xmlns:mc="http://schemas.openxmlformats.org/markup-compatibility/2006">
              <mc:Choice xmlns:v="urn:schemas-microsoft-com:vml" Requires="v">
                <p:oleObj spid="_x0000_s20525" name="Equation" r:id="rId3" imgW="2425680" imgH="355320" progId="Equation.DSMT4">
                  <p:embed/>
                </p:oleObj>
              </mc:Choice>
              <mc:Fallback>
                <p:oleObj name="Equation" r:id="rId3" imgW="2425680" imgH="355320" progId="Equation.DSMT4">
                  <p:embed/>
                  <p:pic>
                    <p:nvPicPr>
                      <p:cNvPr id="0" name=""/>
                      <p:cNvPicPr/>
                      <p:nvPr/>
                    </p:nvPicPr>
                    <p:blipFill>
                      <a:blip r:embed="rId4"/>
                      <a:stretch>
                        <a:fillRect/>
                      </a:stretch>
                    </p:blipFill>
                    <p:spPr>
                      <a:xfrm>
                        <a:off x="759585" y="3001203"/>
                        <a:ext cx="2425700" cy="355600"/>
                      </a:xfrm>
                      <a:prstGeom prst="rect">
                        <a:avLst/>
                      </a:prstGeom>
                    </p:spPr>
                  </p:pic>
                </p:oleObj>
              </mc:Fallback>
            </mc:AlternateContent>
          </a:graphicData>
        </a:graphic>
      </p:graphicFrame>
      <p:sp>
        <p:nvSpPr>
          <p:cNvPr id="6" name="Content Placeholder 5"/>
          <p:cNvSpPr>
            <a:spLocks noGrp="1"/>
          </p:cNvSpPr>
          <p:nvPr>
            <p:ph type="body" idx="2"/>
          </p:nvPr>
        </p:nvSpPr>
        <p:spPr>
          <a:xfrm>
            <a:off x="3289852" y="2981325"/>
            <a:ext cx="4989443" cy="409633"/>
          </a:xfrm>
        </p:spPr>
        <p:txBody>
          <a:bodyPr/>
          <a:lstStyle/>
          <a:p>
            <a:pPr marL="0" indent="0">
              <a:spcBef>
                <a:spcPts val="0"/>
              </a:spcBef>
              <a:buNone/>
            </a:pPr>
            <a:r>
              <a:rPr lang="en-US" sz="2400" dirty="0">
                <a:latin typeface="+mn-lt"/>
              </a:rPr>
              <a:t>In the dropdown menu for High-Low</a:t>
            </a:r>
          </a:p>
        </p:txBody>
      </p:sp>
      <p:sp>
        <p:nvSpPr>
          <p:cNvPr id="7" name="Content Placeholder 6"/>
          <p:cNvSpPr>
            <a:spLocks noGrp="1"/>
          </p:cNvSpPr>
          <p:nvPr>
            <p:ph type="body" idx="3"/>
          </p:nvPr>
        </p:nvSpPr>
        <p:spPr>
          <a:xfrm>
            <a:off x="759585" y="3450178"/>
            <a:ext cx="7778128" cy="783891"/>
          </a:xfrm>
        </p:spPr>
        <p:txBody>
          <a:bodyPr/>
          <a:lstStyle/>
          <a:p>
            <a:pPr marL="0" indent="0">
              <a:spcBef>
                <a:spcPts val="0"/>
              </a:spcBef>
              <a:buNone/>
            </a:pPr>
            <a:r>
              <a:rPr lang="en-US" sz="2400" dirty="0">
                <a:latin typeface="+mn-lt"/>
              </a:rPr>
              <a:t>Line Options, choose one of the series (Upper </a:t>
            </a:r>
            <a:r>
              <a:rPr lang="en-US" sz="2400" dirty="0" smtClean="0">
                <a:latin typeface="+mn-lt"/>
              </a:rPr>
              <a:t>C</a:t>
            </a:r>
            <a:r>
              <a:rPr lang="en-US" sz="100" dirty="0" smtClean="0">
                <a:latin typeface="+mn-lt"/>
              </a:rPr>
              <a:t> </a:t>
            </a:r>
            <a:r>
              <a:rPr lang="en-US" sz="2400" dirty="0" smtClean="0">
                <a:latin typeface="+mn-lt"/>
              </a:rPr>
              <a:t>I</a:t>
            </a:r>
            <a:r>
              <a:rPr lang="en-US" sz="2400" dirty="0">
                <a:latin typeface="+mn-lt"/>
              </a:rPr>
              <a:t>, Lower </a:t>
            </a:r>
            <a:r>
              <a:rPr lang="en-US" sz="2400" dirty="0" smtClean="0">
                <a:latin typeface="+mn-lt"/>
              </a:rPr>
              <a:t>C</a:t>
            </a:r>
            <a:r>
              <a:rPr lang="en-US" sz="100" dirty="0" smtClean="0">
                <a:latin typeface="+mn-lt"/>
              </a:rPr>
              <a:t> </a:t>
            </a:r>
            <a:r>
              <a:rPr lang="en-US" sz="2400" dirty="0" smtClean="0">
                <a:latin typeface="+mn-lt"/>
              </a:rPr>
              <a:t>I</a:t>
            </a:r>
            <a:r>
              <a:rPr lang="en-US" sz="2400" dirty="0">
                <a:latin typeface="+mn-lt"/>
              </a:rPr>
              <a:t>, or Mean) to format the markers.</a:t>
            </a:r>
          </a:p>
        </p:txBody>
      </p:sp>
      <p:sp>
        <p:nvSpPr>
          <p:cNvPr id="8" name="Content Placeholder 7"/>
          <p:cNvSpPr>
            <a:spLocks noGrp="1"/>
          </p:cNvSpPr>
          <p:nvPr>
            <p:ph type="body" idx="4"/>
          </p:nvPr>
        </p:nvSpPr>
        <p:spPr>
          <a:xfrm>
            <a:off x="457200" y="4327443"/>
            <a:ext cx="8229600" cy="1675791"/>
          </a:xfrm>
        </p:spPr>
        <p:txBody>
          <a:bodyPr/>
          <a:lstStyle/>
          <a:p>
            <a:pPr marL="256032" indent="-256032">
              <a:buSzPct val="100000"/>
            </a:pPr>
            <a:r>
              <a:rPr lang="en-US" sz="2400" dirty="0">
                <a:latin typeface="+mn-lt"/>
              </a:rPr>
              <a:t>In the Format Data Series</a:t>
            </a:r>
            <a:r>
              <a:rPr lang="en-US" sz="2400" i="1" dirty="0">
                <a:latin typeface="+mn-lt"/>
              </a:rPr>
              <a:t> </a:t>
            </a:r>
            <a:r>
              <a:rPr lang="en-US" sz="2400" dirty="0">
                <a:latin typeface="+mn-lt"/>
              </a:rPr>
              <a:t>pane, click the paint icon and then Marker, making sure to expand the Marker Options</a:t>
            </a:r>
            <a:r>
              <a:rPr lang="en-US" sz="2400" i="1" dirty="0">
                <a:latin typeface="+mn-lt"/>
              </a:rPr>
              <a:t> </a:t>
            </a:r>
            <a:r>
              <a:rPr lang="en-US" sz="2400" dirty="0">
                <a:latin typeface="+mn-lt"/>
              </a:rPr>
              <a:t>menu. Choose the type of marker you wish and increase the width of the markers to make them more visible.</a:t>
            </a:r>
          </a:p>
        </p:txBody>
      </p:sp>
    </p:spTree>
    <p:extLst>
      <p:ext uri="{BB962C8B-B14F-4D97-AF65-F5344CB8AC3E}">
        <p14:creationId xmlns:p14="http://schemas.microsoft.com/office/powerpoint/2010/main" val="675947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Example 6.13: Creating a Stock Chart for Confidence Intervals </a:t>
            </a:r>
            <a:r>
              <a:rPr lang="en-US" sz="2000" b="0" dirty="0" smtClean="0">
                <a:latin typeface="+mj-lt"/>
              </a:rPr>
              <a:t>(3 </a:t>
            </a:r>
            <a:r>
              <a:rPr lang="en-US" sz="2000" b="0" dirty="0">
                <a:latin typeface="+mj-lt"/>
              </a:rPr>
              <a:t>of 3)</a:t>
            </a:r>
            <a:endParaRPr lang="en-US" dirty="0">
              <a:latin typeface="+mj-lt"/>
            </a:endParaRPr>
          </a:p>
        </p:txBody>
      </p:sp>
      <p:pic>
        <p:nvPicPr>
          <p:cNvPr id="5" name="Picture 4" descr="A spreadsheet displays a table that has 4 rows and 4 columns. The columns have the following headings from left to right. Age group, Upper C I, Lower C I, Mean. The row entries are as follows. Row 1. Age group, 25 to 34. Upper C I, $2103. Lower C I, $711. Mean, $1407.14. Row 2. Age group, 35 to 44. Upper C I, $1617. Lower C I, $872. Mean, $1244.44. Row 3. Age group, 45 to 54. Upper C I, $1114. Lower C I, $468. Mean, $791.30. Row 4. Age group, 55 to 64. Upper C I, $1931. Lower C I, $309. Mean, $1120.00. The data from the table is represented in the form of a high low close stock cha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04" y="1938944"/>
            <a:ext cx="7498080" cy="2964873"/>
          </a:xfrm>
          <a:prstGeom prst="rect">
            <a:avLst/>
          </a:prstGeom>
        </p:spPr>
      </p:pic>
    </p:spTree>
    <p:extLst>
      <p:ext uri="{BB962C8B-B14F-4D97-AF65-F5344CB8AC3E}">
        <p14:creationId xmlns:p14="http://schemas.microsoft.com/office/powerpoint/2010/main" val="222248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Prediction Intervals</a:t>
            </a:r>
            <a:endParaRPr sz="3600" b="1" i="0" u="none" strike="noStrike" cap="none" dirty="0">
              <a:solidFill>
                <a:srgbClr val="007FA3"/>
              </a:solidFill>
              <a:latin typeface="+mj-lt"/>
              <a:ea typeface="Arial"/>
              <a:cs typeface="Arial"/>
              <a:sym typeface="Arial"/>
            </a:endParaRPr>
          </a:p>
        </p:txBody>
      </p:sp>
      <p:sp>
        <p:nvSpPr>
          <p:cNvPr id="531" name="Content Placeholder 2"/>
          <p:cNvSpPr txBox="1">
            <a:spLocks noGrp="1"/>
          </p:cNvSpPr>
          <p:nvPr>
            <p:ph type="body" idx="1"/>
          </p:nvPr>
        </p:nvSpPr>
        <p:spPr>
          <a:xfrm>
            <a:off x="457200" y="1600199"/>
            <a:ext cx="8229600" cy="2961861"/>
          </a:xfrm>
          <a:prstGeom prst="rect">
            <a:avLst/>
          </a:prstGeom>
          <a:noFill/>
          <a:ln>
            <a:noFill/>
          </a:ln>
        </p:spPr>
        <p:txBody>
          <a:bodyPr spcFirstLastPara="1" wrap="square" lIns="91425" tIns="91425" rIns="91425" bIns="91425" anchor="t" anchorCtr="0">
            <a:noAutofit/>
          </a:bodyPr>
          <a:lstStyle/>
          <a:p>
            <a:pPr marL="255650" marR="0" lvl="0" indent="-255650" algn="l" rtl="0">
              <a:spcAft>
                <a:spcPts val="0"/>
              </a:spcAft>
              <a:buClr>
                <a:srgbClr val="007FA3"/>
              </a:buClr>
              <a:buSzPct val="100000"/>
              <a:buFont typeface="Arial"/>
              <a:buChar char="•"/>
            </a:pPr>
            <a:r>
              <a:rPr lang="en-US" sz="2400" b="0" i="0" u="none" strike="noStrike" cap="none" dirty="0">
                <a:solidFill>
                  <a:srgbClr val="000000"/>
                </a:solidFill>
                <a:latin typeface="+mn-lt"/>
                <a:sym typeface="Arial"/>
              </a:rPr>
              <a:t>A </a:t>
            </a:r>
            <a:r>
              <a:rPr lang="en-US" sz="2400" b="1" i="0" u="none" strike="noStrike" cap="none" dirty="0">
                <a:solidFill>
                  <a:srgbClr val="000000"/>
                </a:solidFill>
                <a:latin typeface="+mn-lt"/>
                <a:sym typeface="Arial"/>
              </a:rPr>
              <a:t>prediction interval </a:t>
            </a:r>
            <a:r>
              <a:rPr lang="en-US" sz="2400" b="0" i="0" u="none" strike="noStrike" cap="none" dirty="0">
                <a:solidFill>
                  <a:srgbClr val="000000"/>
                </a:solidFill>
                <a:latin typeface="+mn-lt"/>
                <a:sym typeface="Arial"/>
              </a:rPr>
              <a:t>is one that provides a range for predicting the value of a new observation from the same population.</a:t>
            </a:r>
            <a:endParaRPr sz="2400" dirty="0">
              <a:latin typeface="+mn-lt"/>
            </a:endParaRPr>
          </a:p>
          <a:p>
            <a:pPr marL="741553" marR="0" lvl="1" indent="-284353" algn="l" rtl="0">
              <a:spcBef>
                <a:spcPts val="600"/>
              </a:spcBef>
              <a:spcAft>
                <a:spcPts val="0"/>
              </a:spcAft>
              <a:buClr>
                <a:srgbClr val="007FA3"/>
              </a:buClr>
              <a:buSzPct val="100000"/>
              <a:buFont typeface="Arial"/>
              <a:buChar char="–"/>
            </a:pPr>
            <a:r>
              <a:rPr lang="en-US" sz="2400" b="0" i="0" u="none" strike="noStrike" cap="none" dirty="0">
                <a:solidFill>
                  <a:srgbClr val="000000"/>
                </a:solidFill>
                <a:latin typeface="+mn-lt"/>
                <a:sym typeface="Arial"/>
              </a:rPr>
              <a:t>A confidence interval is associated with the sampling distribution of a statistic, but a prediction interval is associated with the distribution of the random variable itself.</a:t>
            </a:r>
            <a:endParaRPr sz="2400" b="0" i="0" u="none" strike="noStrike" cap="none" dirty="0">
              <a:solidFill>
                <a:srgbClr val="000000"/>
              </a:solidFill>
              <a:latin typeface="+mn-lt"/>
              <a:sym typeface="Arial"/>
            </a:endParaRPr>
          </a:p>
        </p:txBody>
      </p:sp>
      <p:sp>
        <p:nvSpPr>
          <p:cNvPr id="532" name="Content Placeholder 3"/>
          <p:cNvSpPr txBox="1">
            <a:spLocks noGrp="1"/>
          </p:cNvSpPr>
          <p:nvPr>
            <p:ph type="body" idx="2"/>
          </p:nvPr>
        </p:nvSpPr>
        <p:spPr>
          <a:xfrm>
            <a:off x="457200" y="4650960"/>
            <a:ext cx="560182" cy="586961"/>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2400" b="0" i="0" u="none" strike="noStrike" cap="none" dirty="0">
                <a:solidFill>
                  <a:srgbClr val="000000"/>
                </a:solidFill>
                <a:latin typeface="+mn-lt"/>
                <a:ea typeface="Arial"/>
                <a:cs typeface="Arial"/>
                <a:sym typeface="Arial"/>
              </a:rPr>
              <a:t>A</a:t>
            </a:r>
            <a:endParaRPr sz="2400" b="0" i="0" u="none" strike="noStrike" cap="none" dirty="0">
              <a:solidFill>
                <a:schemeClr val="dk1"/>
              </a:solidFill>
              <a:latin typeface="+mn-lt"/>
              <a:ea typeface="Arial"/>
              <a:cs typeface="Arial"/>
              <a:sym typeface="Arial"/>
            </a:endParaRPr>
          </a:p>
        </p:txBody>
      </p:sp>
      <p:graphicFrame>
        <p:nvGraphicFramePr>
          <p:cNvPr id="2" name="Object 1" descr="100 left parenthesis 1 minus alpha right parenthesis %"/>
          <p:cNvGraphicFramePr>
            <a:graphicFrameLocks noChangeAspect="1"/>
          </p:cNvGraphicFramePr>
          <p:nvPr>
            <p:extLst>
              <p:ext uri="{D42A27DB-BD31-4B8C-83A1-F6EECF244321}">
                <p14:modId xmlns:p14="http://schemas.microsoft.com/office/powerpoint/2010/main" val="1890449857"/>
              </p:ext>
            </p:extLst>
          </p:nvPr>
        </p:nvGraphicFramePr>
        <p:xfrm>
          <a:off x="1086401" y="4881975"/>
          <a:ext cx="1498600" cy="342900"/>
        </p:xfrm>
        <a:graphic>
          <a:graphicData uri="http://schemas.openxmlformats.org/presentationml/2006/ole">
            <mc:AlternateContent xmlns:mc="http://schemas.openxmlformats.org/markup-compatibility/2006">
              <mc:Choice xmlns:v="urn:schemas-microsoft-com:vml" Requires="v">
                <p:oleObj spid="_x0000_s21588" name="Equation" r:id="rId4" imgW="1498320" imgH="342720" progId="Equation.DSMT4">
                  <p:embed/>
                </p:oleObj>
              </mc:Choice>
              <mc:Fallback>
                <p:oleObj name="Equation" r:id="rId4" imgW="1498320" imgH="342720" progId="Equation.DSMT4">
                  <p:embed/>
                  <p:pic>
                    <p:nvPicPr>
                      <p:cNvPr id="0" name=""/>
                      <p:cNvPicPr/>
                      <p:nvPr/>
                    </p:nvPicPr>
                    <p:blipFill>
                      <a:blip r:embed="rId5"/>
                      <a:stretch>
                        <a:fillRect/>
                      </a:stretch>
                    </p:blipFill>
                    <p:spPr>
                      <a:xfrm>
                        <a:off x="1086401" y="4881975"/>
                        <a:ext cx="1498600" cy="342900"/>
                      </a:xfrm>
                      <a:prstGeom prst="rect">
                        <a:avLst/>
                      </a:prstGeom>
                    </p:spPr>
                  </p:pic>
                </p:oleObj>
              </mc:Fallback>
            </mc:AlternateContent>
          </a:graphicData>
        </a:graphic>
      </p:graphicFrame>
      <p:sp>
        <p:nvSpPr>
          <p:cNvPr id="534" name="Content Placeholder 4"/>
          <p:cNvSpPr txBox="1">
            <a:spLocks noGrp="1"/>
          </p:cNvSpPr>
          <p:nvPr>
            <p:ph type="body" idx="3"/>
          </p:nvPr>
        </p:nvSpPr>
        <p:spPr>
          <a:xfrm>
            <a:off x="2663959" y="4843875"/>
            <a:ext cx="6022841" cy="381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700"/>
              <a:buFont typeface="Arial"/>
              <a:buNone/>
            </a:pPr>
            <a:r>
              <a:rPr lang="en-US" sz="2400" b="0" i="0" u="none" strike="noStrike" cap="none" dirty="0">
                <a:solidFill>
                  <a:schemeClr val="dk1"/>
                </a:solidFill>
                <a:latin typeface="+mn-lt"/>
                <a:ea typeface="Arial"/>
                <a:cs typeface="Arial"/>
                <a:sym typeface="Arial"/>
              </a:rPr>
              <a:t>prediction interval for a new observation is</a:t>
            </a:r>
            <a:endParaRPr sz="2400" b="0" i="0" u="none" strike="noStrike" cap="none" dirty="0">
              <a:solidFill>
                <a:schemeClr val="dk1"/>
              </a:solidFill>
              <a:latin typeface="+mn-lt"/>
              <a:ea typeface="Arial"/>
              <a:cs typeface="Arial"/>
              <a:sym typeface="Arial"/>
            </a:endParaRPr>
          </a:p>
        </p:txBody>
      </p:sp>
      <p:graphicFrame>
        <p:nvGraphicFramePr>
          <p:cNvPr id="3" name="Object 2" descr="x bar + or minus t sub start expression start fraction alpha over 2 end fraction, n minus 1 end expression left parenthesis s the square root of start expression 1 + start fraction 1 over n end fraction end expression. This equation is labeled, 6.5"/>
          <p:cNvGraphicFramePr>
            <a:graphicFrameLocks noChangeAspect="1"/>
          </p:cNvGraphicFramePr>
          <p:nvPr>
            <p:extLst>
              <p:ext uri="{D42A27DB-BD31-4B8C-83A1-F6EECF244321}">
                <p14:modId xmlns:p14="http://schemas.microsoft.com/office/powerpoint/2010/main" val="3611733791"/>
              </p:ext>
            </p:extLst>
          </p:nvPr>
        </p:nvGraphicFramePr>
        <p:xfrm>
          <a:off x="2110685" y="5321300"/>
          <a:ext cx="4533900" cy="939800"/>
        </p:xfrm>
        <a:graphic>
          <a:graphicData uri="http://schemas.openxmlformats.org/presentationml/2006/ole">
            <mc:AlternateContent xmlns:mc="http://schemas.openxmlformats.org/markup-compatibility/2006">
              <mc:Choice xmlns:v="urn:schemas-microsoft-com:vml" Requires="v">
                <p:oleObj spid="_x0000_s21589" name="Equation" r:id="rId6" imgW="4533840" imgH="939600" progId="Equation.DSMT4">
                  <p:embed/>
                </p:oleObj>
              </mc:Choice>
              <mc:Fallback>
                <p:oleObj name="Equation" r:id="rId6" imgW="4533840" imgH="939600" progId="Equation.DSMT4">
                  <p:embed/>
                  <p:pic>
                    <p:nvPicPr>
                      <p:cNvPr id="0" name=""/>
                      <p:cNvPicPr/>
                      <p:nvPr/>
                    </p:nvPicPr>
                    <p:blipFill>
                      <a:blip r:embed="rId7"/>
                      <a:stretch>
                        <a:fillRect/>
                      </a:stretch>
                    </p:blipFill>
                    <p:spPr>
                      <a:xfrm>
                        <a:off x="2110685" y="5321300"/>
                        <a:ext cx="4533900" cy="939800"/>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a:t>
            </a:r>
            <a:r>
              <a:rPr lang="en-US" sz="3600" b="1" i="0" u="none" strike="noStrike" cap="none" dirty="0" smtClean="0">
                <a:solidFill>
                  <a:srgbClr val="007FA3"/>
                </a:solidFill>
                <a:latin typeface="+mj-lt"/>
                <a:ea typeface="Arial"/>
                <a:cs typeface="Arial"/>
                <a:sym typeface="Arial"/>
              </a:rPr>
              <a:t>6.14: </a:t>
            </a:r>
            <a:r>
              <a:rPr lang="en-US" sz="3600" b="1" i="0" u="none" strike="noStrike" cap="none" dirty="0">
                <a:solidFill>
                  <a:srgbClr val="007FA3"/>
                </a:solidFill>
                <a:latin typeface="+mj-lt"/>
                <a:ea typeface="Arial"/>
                <a:cs typeface="Arial"/>
                <a:sym typeface="Arial"/>
              </a:rPr>
              <a:t>Computing a Prediction Interval</a:t>
            </a:r>
            <a:endParaRPr sz="3600" b="1" i="0" u="none" strike="noStrike" cap="none" dirty="0">
              <a:solidFill>
                <a:srgbClr val="007FA3"/>
              </a:solidFill>
              <a:latin typeface="+mj-lt"/>
              <a:ea typeface="Arial"/>
              <a:cs typeface="Arial"/>
              <a:sym typeface="Arial"/>
            </a:endParaRPr>
          </a:p>
        </p:txBody>
      </p:sp>
      <p:sp>
        <p:nvSpPr>
          <p:cNvPr id="541" name="Content Placeholder 2"/>
          <p:cNvSpPr txBox="1">
            <a:spLocks noGrp="1"/>
          </p:cNvSpPr>
          <p:nvPr>
            <p:ph type="body" idx="1"/>
          </p:nvPr>
        </p:nvSpPr>
        <p:spPr>
          <a:xfrm>
            <a:off x="476052" y="1611783"/>
            <a:ext cx="8229600" cy="1648252"/>
          </a:xfrm>
          <a:prstGeom prst="rect">
            <a:avLst/>
          </a:prstGeom>
          <a:noFill/>
          <a:ln>
            <a:noFill/>
          </a:ln>
        </p:spPr>
        <p:txBody>
          <a:bodyPr spcFirstLastPara="1" wrap="square" lIns="91425" tIns="91425" rIns="91425" bIns="91425" anchor="t" anchorCtr="0">
            <a:noAutofit/>
          </a:bodyPr>
          <a:lstStyle/>
          <a:p>
            <a:pPr marL="255650" marR="0" lvl="0" indent="-255650" algn="l" rtl="0">
              <a:spcAft>
                <a:spcPts val="0"/>
              </a:spcAft>
              <a:buClr>
                <a:srgbClr val="007FA3"/>
              </a:buClr>
              <a:buSzPct val="100000"/>
              <a:buFont typeface="Arial"/>
              <a:buChar char="•"/>
            </a:pPr>
            <a:r>
              <a:rPr lang="en-US" sz="2800" b="0" i="0" u="none" strike="noStrike" cap="none" dirty="0">
                <a:solidFill>
                  <a:srgbClr val="000000"/>
                </a:solidFill>
                <a:latin typeface="+mn-lt"/>
                <a:sym typeface="Arial"/>
              </a:rPr>
              <a:t>Compute a 95% prediction interval for the revolving balances of customers (Credit Approval Decisions)</a:t>
            </a:r>
            <a:endParaRPr sz="2800" dirty="0">
              <a:latin typeface="+mn-lt"/>
            </a:endParaRPr>
          </a:p>
        </p:txBody>
      </p:sp>
      <p:graphicFrame>
        <p:nvGraphicFramePr>
          <p:cNvPr id="3" name="Object 2" descr="x bar + or minus t sub start expression start fraction alpha over 2 end fraction, n minus 1 end expression left parenthesis s square root of start expression 1 + start fraction 1 over n end fraction end expression right parenthesis. This equation is labeled, 6.5&#10;"/>
          <p:cNvGraphicFramePr>
            <a:graphicFrameLocks noChangeAspect="1"/>
          </p:cNvGraphicFramePr>
          <p:nvPr>
            <p:extLst>
              <p:ext uri="{D42A27DB-BD31-4B8C-83A1-F6EECF244321}">
                <p14:modId xmlns:p14="http://schemas.microsoft.com/office/powerpoint/2010/main" val="3091207713"/>
              </p:ext>
            </p:extLst>
          </p:nvPr>
        </p:nvGraphicFramePr>
        <p:xfrm>
          <a:off x="2089150" y="3404635"/>
          <a:ext cx="4965700" cy="939800"/>
        </p:xfrm>
        <a:graphic>
          <a:graphicData uri="http://schemas.openxmlformats.org/presentationml/2006/ole">
            <mc:AlternateContent xmlns:mc="http://schemas.openxmlformats.org/markup-compatibility/2006">
              <mc:Choice xmlns:v="urn:schemas-microsoft-com:vml" Requires="v">
                <p:oleObj spid="_x0000_s22650" name="Equation" r:id="rId4" imgW="4965480" imgH="939600" progId="Equation.DSMT4">
                  <p:embed/>
                </p:oleObj>
              </mc:Choice>
              <mc:Fallback>
                <p:oleObj name="Equation" r:id="rId4" imgW="4965480" imgH="939600" progId="Equation.DSMT4">
                  <p:embed/>
                  <p:pic>
                    <p:nvPicPr>
                      <p:cNvPr id="0" name=""/>
                      <p:cNvPicPr/>
                      <p:nvPr/>
                    </p:nvPicPr>
                    <p:blipFill>
                      <a:blip r:embed="rId5"/>
                      <a:stretch>
                        <a:fillRect/>
                      </a:stretch>
                    </p:blipFill>
                    <p:spPr>
                      <a:xfrm>
                        <a:off x="2089150" y="3404635"/>
                        <a:ext cx="4965700" cy="939800"/>
                      </a:xfrm>
                      <a:prstGeom prst="rect">
                        <a:avLst/>
                      </a:prstGeom>
                    </p:spPr>
                  </p:pic>
                </p:oleObj>
              </mc:Fallback>
            </mc:AlternateContent>
          </a:graphicData>
        </a:graphic>
      </p:graphicFrame>
      <p:graphicFrame>
        <p:nvGraphicFramePr>
          <p:cNvPr id="4" name="Object 3" descr="$12,630.37 + or minus 2.056 left parenthesis $5,393.38 right parenthesis the square root of start expression 1 + start fraction 1 over 27 end fraction end expression, or"/>
          <p:cNvGraphicFramePr>
            <a:graphicFrameLocks noChangeAspect="1"/>
          </p:cNvGraphicFramePr>
          <p:nvPr>
            <p:extLst>
              <p:ext uri="{D42A27DB-BD31-4B8C-83A1-F6EECF244321}">
                <p14:modId xmlns:p14="http://schemas.microsoft.com/office/powerpoint/2010/main" val="3244102285"/>
              </p:ext>
            </p:extLst>
          </p:nvPr>
        </p:nvGraphicFramePr>
        <p:xfrm>
          <a:off x="2089150" y="4489035"/>
          <a:ext cx="5270500" cy="825500"/>
        </p:xfrm>
        <a:graphic>
          <a:graphicData uri="http://schemas.openxmlformats.org/presentationml/2006/ole">
            <mc:AlternateContent xmlns:mc="http://schemas.openxmlformats.org/markup-compatibility/2006">
              <mc:Choice xmlns:v="urn:schemas-microsoft-com:vml" Requires="v">
                <p:oleObj spid="_x0000_s22651" name="Equation" r:id="rId6" imgW="5270400" imgH="825480" progId="Equation.DSMT4">
                  <p:embed/>
                </p:oleObj>
              </mc:Choice>
              <mc:Fallback>
                <p:oleObj name="Equation" r:id="rId6" imgW="5270400" imgH="825480" progId="Equation.DSMT4">
                  <p:embed/>
                  <p:pic>
                    <p:nvPicPr>
                      <p:cNvPr id="0" name=""/>
                      <p:cNvPicPr/>
                      <p:nvPr/>
                    </p:nvPicPr>
                    <p:blipFill>
                      <a:blip r:embed="rId7"/>
                      <a:stretch>
                        <a:fillRect/>
                      </a:stretch>
                    </p:blipFill>
                    <p:spPr>
                      <a:xfrm>
                        <a:off x="2089150" y="4489035"/>
                        <a:ext cx="5270500" cy="825500"/>
                      </a:xfrm>
                      <a:prstGeom prst="rect">
                        <a:avLst/>
                      </a:prstGeom>
                    </p:spPr>
                  </p:pic>
                </p:oleObj>
              </mc:Fallback>
            </mc:AlternateContent>
          </a:graphicData>
        </a:graphic>
      </p:graphicFrame>
      <p:graphicFrame>
        <p:nvGraphicFramePr>
          <p:cNvPr id="5" name="Object 4" descr="left bracket $1.338.10, $23, 992.64 right bracket"/>
          <p:cNvGraphicFramePr>
            <a:graphicFrameLocks noChangeAspect="1"/>
          </p:cNvGraphicFramePr>
          <p:nvPr>
            <p:extLst>
              <p:ext uri="{D42A27DB-BD31-4B8C-83A1-F6EECF244321}">
                <p14:modId xmlns:p14="http://schemas.microsoft.com/office/powerpoint/2010/main" val="2495419149"/>
              </p:ext>
            </p:extLst>
          </p:nvPr>
        </p:nvGraphicFramePr>
        <p:xfrm>
          <a:off x="2089150" y="5459135"/>
          <a:ext cx="2895600" cy="342900"/>
        </p:xfrm>
        <a:graphic>
          <a:graphicData uri="http://schemas.openxmlformats.org/presentationml/2006/ole">
            <mc:AlternateContent xmlns:mc="http://schemas.openxmlformats.org/markup-compatibility/2006">
              <mc:Choice xmlns:v="urn:schemas-microsoft-com:vml" Requires="v">
                <p:oleObj spid="_x0000_s22652" name="Equation" r:id="rId8" imgW="2895480" imgH="342720" progId="Equation.DSMT4">
                  <p:embed/>
                </p:oleObj>
              </mc:Choice>
              <mc:Fallback>
                <p:oleObj name="Equation" r:id="rId8" imgW="2895480" imgH="342720" progId="Equation.DSMT4">
                  <p:embed/>
                  <p:pic>
                    <p:nvPicPr>
                      <p:cNvPr id="0" name=""/>
                      <p:cNvPicPr/>
                      <p:nvPr/>
                    </p:nvPicPr>
                    <p:blipFill>
                      <a:blip r:embed="rId9"/>
                      <a:stretch>
                        <a:fillRect/>
                      </a:stretch>
                    </p:blipFill>
                    <p:spPr>
                      <a:xfrm>
                        <a:off x="2089150" y="5459135"/>
                        <a:ext cx="2895600" cy="342900"/>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mj-lt"/>
              </a:rPr>
              <a:t>Confidence Intervals and Sample Size</a:t>
            </a:r>
          </a:p>
        </p:txBody>
      </p:sp>
      <p:sp>
        <p:nvSpPr>
          <p:cNvPr id="9" name="Content Placeholder 8"/>
          <p:cNvSpPr>
            <a:spLocks noGrp="1"/>
          </p:cNvSpPr>
          <p:nvPr>
            <p:ph type="body" idx="1"/>
          </p:nvPr>
        </p:nvSpPr>
        <p:spPr>
          <a:xfrm>
            <a:off x="457200" y="1600201"/>
            <a:ext cx="8229600" cy="526773"/>
          </a:xfrm>
        </p:spPr>
        <p:txBody>
          <a:bodyPr/>
          <a:lstStyle/>
          <a:p>
            <a:pPr marL="255650" indent="-255650">
              <a:buSzPct val="100000"/>
            </a:pPr>
            <a:r>
              <a:rPr lang="en-US" sz="2000" dirty="0">
                <a:solidFill>
                  <a:srgbClr val="000000"/>
                </a:solidFill>
                <a:latin typeface="+mn-lt"/>
              </a:rPr>
              <a:t>We can determine the appropriate sample size needed to estimate </a:t>
            </a:r>
            <a:r>
              <a:rPr lang="en-US" sz="2000" dirty="0" smtClean="0">
                <a:solidFill>
                  <a:srgbClr val="000000"/>
                </a:solidFill>
                <a:latin typeface="+mn-lt"/>
              </a:rPr>
              <a:t>the</a:t>
            </a:r>
            <a:endParaRPr lang="en-US" sz="2000" dirty="0">
              <a:solidFill>
                <a:srgbClr val="000000"/>
              </a:solidFill>
            </a:endParaRPr>
          </a:p>
        </p:txBody>
      </p:sp>
      <p:sp>
        <p:nvSpPr>
          <p:cNvPr id="10" name="Content Placeholder 9"/>
          <p:cNvSpPr>
            <a:spLocks noGrp="1"/>
          </p:cNvSpPr>
          <p:nvPr>
            <p:ph type="body" idx="2"/>
          </p:nvPr>
        </p:nvSpPr>
        <p:spPr>
          <a:xfrm>
            <a:off x="745435" y="2201358"/>
            <a:ext cx="6480313" cy="328899"/>
          </a:xfrm>
        </p:spPr>
        <p:txBody>
          <a:bodyPr/>
          <a:lstStyle/>
          <a:p>
            <a:pPr marL="0" indent="0">
              <a:spcBef>
                <a:spcPts val="0"/>
              </a:spcBef>
              <a:buSzPct val="100000"/>
              <a:buNone/>
            </a:pPr>
            <a:r>
              <a:rPr lang="en-US" sz="2000" dirty="0">
                <a:solidFill>
                  <a:srgbClr val="000000"/>
                </a:solidFill>
                <a:latin typeface="+mn-lt"/>
              </a:rPr>
              <a:t>population parameter within a specified level of precision</a:t>
            </a:r>
          </a:p>
        </p:txBody>
      </p:sp>
      <p:graphicFrame>
        <p:nvGraphicFramePr>
          <p:cNvPr id="23" name="Object 22" descr="Left parenthesis + or minus E right parenthesis."/>
          <p:cNvGraphicFramePr>
            <a:graphicFrameLocks noChangeAspect="1"/>
          </p:cNvGraphicFramePr>
          <p:nvPr>
            <p:extLst>
              <p:ext uri="{D42A27DB-BD31-4B8C-83A1-F6EECF244321}">
                <p14:modId xmlns:p14="http://schemas.microsoft.com/office/powerpoint/2010/main" val="2563326863"/>
              </p:ext>
            </p:extLst>
          </p:nvPr>
        </p:nvGraphicFramePr>
        <p:xfrm>
          <a:off x="7360124" y="2201358"/>
          <a:ext cx="553418" cy="324417"/>
        </p:xfrm>
        <a:graphic>
          <a:graphicData uri="http://schemas.openxmlformats.org/presentationml/2006/ole">
            <mc:AlternateContent xmlns:mc="http://schemas.openxmlformats.org/markup-compatibility/2006">
              <mc:Choice xmlns:v="urn:schemas-microsoft-com:vml" Requires="v">
                <p:oleObj spid="_x0000_s24742" name="Equation" r:id="rId3" imgW="736560" imgH="431640" progId="Equation.DSMT4">
                  <p:embed/>
                </p:oleObj>
              </mc:Choice>
              <mc:Fallback>
                <p:oleObj name="Equation" r:id="rId3" imgW="736560" imgH="431640" progId="Equation.DSMT4">
                  <p:embed/>
                  <p:pic>
                    <p:nvPicPr>
                      <p:cNvPr id="0" name=""/>
                      <p:cNvPicPr/>
                      <p:nvPr/>
                    </p:nvPicPr>
                    <p:blipFill>
                      <a:blip r:embed="rId4"/>
                      <a:stretch>
                        <a:fillRect/>
                      </a:stretch>
                    </p:blipFill>
                    <p:spPr>
                      <a:xfrm>
                        <a:off x="7360124" y="2201358"/>
                        <a:ext cx="553418" cy="324417"/>
                      </a:xfrm>
                      <a:prstGeom prst="rect">
                        <a:avLst/>
                      </a:prstGeom>
                    </p:spPr>
                  </p:pic>
                </p:oleObj>
              </mc:Fallback>
            </mc:AlternateContent>
          </a:graphicData>
        </a:graphic>
      </p:graphicFrame>
      <p:sp>
        <p:nvSpPr>
          <p:cNvPr id="11" name="Content Placeholder 10"/>
          <p:cNvSpPr>
            <a:spLocks noGrp="1"/>
          </p:cNvSpPr>
          <p:nvPr>
            <p:ph type="body" idx="3"/>
          </p:nvPr>
        </p:nvSpPr>
        <p:spPr>
          <a:xfrm>
            <a:off x="457201" y="2590220"/>
            <a:ext cx="3309730" cy="520728"/>
          </a:xfrm>
        </p:spPr>
        <p:txBody>
          <a:bodyPr/>
          <a:lstStyle/>
          <a:p>
            <a:pPr marL="256032" lvl="0" indent="-256032">
              <a:buSzPct val="100000"/>
            </a:pPr>
            <a:r>
              <a:rPr lang="en-US" sz="2000" dirty="0">
                <a:latin typeface="+mn-lt"/>
              </a:rPr>
              <a:t>Sample size for the mean:</a:t>
            </a:r>
          </a:p>
        </p:txBody>
      </p:sp>
      <p:graphicFrame>
        <p:nvGraphicFramePr>
          <p:cNvPr id="24" name="Object 23" descr="n is greater than or equal to left parenthesis z sub start fraction alpha over 2 end fraction right parenthesis squared start fraction sigma squared over E squared end fraction. This equation is labeled, 6.6&#10;"/>
          <p:cNvGraphicFramePr>
            <a:graphicFrameLocks noChangeAspect="1"/>
          </p:cNvGraphicFramePr>
          <p:nvPr>
            <p:extLst>
              <p:ext uri="{D42A27DB-BD31-4B8C-83A1-F6EECF244321}">
                <p14:modId xmlns:p14="http://schemas.microsoft.com/office/powerpoint/2010/main" val="3535838422"/>
              </p:ext>
            </p:extLst>
          </p:nvPr>
        </p:nvGraphicFramePr>
        <p:xfrm>
          <a:off x="2704165" y="3188024"/>
          <a:ext cx="2562853" cy="559885"/>
        </p:xfrm>
        <a:graphic>
          <a:graphicData uri="http://schemas.openxmlformats.org/presentationml/2006/ole">
            <mc:AlternateContent xmlns:mc="http://schemas.openxmlformats.org/markup-compatibility/2006">
              <mc:Choice xmlns:v="urn:schemas-microsoft-com:vml" Requires="v">
                <p:oleObj spid="_x0000_s24743" name="Equation" r:id="rId5" imgW="4127400" imgH="901440" progId="Equation.DSMT4">
                  <p:embed/>
                </p:oleObj>
              </mc:Choice>
              <mc:Fallback>
                <p:oleObj name="Equation" r:id="rId5" imgW="4127400" imgH="901440" progId="Equation.DSMT4">
                  <p:embed/>
                  <p:pic>
                    <p:nvPicPr>
                      <p:cNvPr id="3" name="Object 2"/>
                      <p:cNvPicPr/>
                      <p:nvPr/>
                    </p:nvPicPr>
                    <p:blipFill>
                      <a:blip r:embed="rId6"/>
                      <a:stretch>
                        <a:fillRect/>
                      </a:stretch>
                    </p:blipFill>
                    <p:spPr>
                      <a:xfrm>
                        <a:off x="2704165" y="3188024"/>
                        <a:ext cx="2562853" cy="559885"/>
                      </a:xfrm>
                      <a:prstGeom prst="rect">
                        <a:avLst/>
                      </a:prstGeom>
                    </p:spPr>
                  </p:pic>
                </p:oleObj>
              </mc:Fallback>
            </mc:AlternateContent>
          </a:graphicData>
        </a:graphic>
      </p:graphicFrame>
      <p:sp>
        <p:nvSpPr>
          <p:cNvPr id="12" name="Content Placeholder 11"/>
          <p:cNvSpPr>
            <a:spLocks noGrp="1"/>
          </p:cNvSpPr>
          <p:nvPr>
            <p:ph type="body" idx="4"/>
          </p:nvPr>
        </p:nvSpPr>
        <p:spPr>
          <a:xfrm>
            <a:off x="457200" y="3852675"/>
            <a:ext cx="3985591" cy="494701"/>
          </a:xfrm>
        </p:spPr>
        <p:txBody>
          <a:bodyPr/>
          <a:lstStyle/>
          <a:p>
            <a:pPr marL="256032" lvl="0" indent="-256032">
              <a:buSzPct val="100000"/>
            </a:pPr>
            <a:r>
              <a:rPr lang="en-US" sz="2000" dirty="0">
                <a:latin typeface="+mn-lt"/>
              </a:rPr>
              <a:t>Sample size for the proportion:</a:t>
            </a:r>
          </a:p>
        </p:txBody>
      </p:sp>
      <p:graphicFrame>
        <p:nvGraphicFramePr>
          <p:cNvPr id="25" name="Object 24" descr="n is greater than or equal to left parenthesis z sub start fraction alpha over 2 end fraction right parenthesis squared start fraction pi left parenthesis 1 minus pi right parenthesis over E squared end fraction. This equation is labeled, 6.7"/>
          <p:cNvGraphicFramePr>
            <a:graphicFrameLocks noChangeAspect="1"/>
          </p:cNvGraphicFramePr>
          <p:nvPr>
            <p:extLst>
              <p:ext uri="{D42A27DB-BD31-4B8C-83A1-F6EECF244321}">
                <p14:modId xmlns:p14="http://schemas.microsoft.com/office/powerpoint/2010/main" val="75970445"/>
              </p:ext>
            </p:extLst>
          </p:nvPr>
        </p:nvGraphicFramePr>
        <p:xfrm>
          <a:off x="2717337" y="4450843"/>
          <a:ext cx="2688306" cy="508986"/>
        </p:xfrm>
        <a:graphic>
          <a:graphicData uri="http://schemas.openxmlformats.org/presentationml/2006/ole">
            <mc:AlternateContent xmlns:mc="http://schemas.openxmlformats.org/markup-compatibility/2006">
              <mc:Choice xmlns:v="urn:schemas-microsoft-com:vml" Requires="v">
                <p:oleObj spid="_x0000_s24744" name="Equation" r:id="rId7" imgW="4762440" imgH="901440" progId="Equation.DSMT4">
                  <p:embed/>
                </p:oleObj>
              </mc:Choice>
              <mc:Fallback>
                <p:oleObj name="Equation" r:id="rId7" imgW="4762440" imgH="901440" progId="Equation.DSMT4">
                  <p:embed/>
                  <p:pic>
                    <p:nvPicPr>
                      <p:cNvPr id="4" name="Object 3"/>
                      <p:cNvPicPr/>
                      <p:nvPr/>
                    </p:nvPicPr>
                    <p:blipFill>
                      <a:blip r:embed="rId8"/>
                      <a:stretch>
                        <a:fillRect/>
                      </a:stretch>
                    </p:blipFill>
                    <p:spPr>
                      <a:xfrm>
                        <a:off x="2717337" y="4450843"/>
                        <a:ext cx="2688306" cy="508986"/>
                      </a:xfrm>
                      <a:prstGeom prst="rect">
                        <a:avLst/>
                      </a:prstGeom>
                    </p:spPr>
                  </p:pic>
                </p:oleObj>
              </mc:Fallback>
            </mc:AlternateContent>
          </a:graphicData>
        </a:graphic>
      </p:graphicFrame>
      <p:sp>
        <p:nvSpPr>
          <p:cNvPr id="13" name="Content Placeholder 12"/>
          <p:cNvSpPr>
            <a:spLocks noGrp="1"/>
          </p:cNvSpPr>
          <p:nvPr>
            <p:ph type="body" idx="5"/>
          </p:nvPr>
        </p:nvSpPr>
        <p:spPr>
          <a:xfrm>
            <a:off x="457200" y="5055742"/>
            <a:ext cx="8229600" cy="417141"/>
          </a:xfrm>
        </p:spPr>
        <p:txBody>
          <a:bodyPr/>
          <a:lstStyle/>
          <a:p>
            <a:pPr marL="740664" indent="-283464">
              <a:spcBef>
                <a:spcPts val="600"/>
              </a:spcBef>
              <a:buSzPct val="100000"/>
              <a:buFont typeface="Arial" panose="020B0604020202020204" pitchFamily="34" charset="0"/>
              <a:buChar char="–"/>
            </a:pPr>
            <a:r>
              <a:rPr lang="en-US" sz="2000" dirty="0">
                <a:latin typeface="+mn-lt"/>
              </a:rPr>
              <a:t>Use the sample proportion from a preliminary sample as an</a:t>
            </a:r>
          </a:p>
        </p:txBody>
      </p:sp>
      <p:sp>
        <p:nvSpPr>
          <p:cNvPr id="14" name="Content Placeholder 13"/>
          <p:cNvSpPr>
            <a:spLocks noGrp="1"/>
          </p:cNvSpPr>
          <p:nvPr>
            <p:ph type="body" idx="6"/>
          </p:nvPr>
        </p:nvSpPr>
        <p:spPr>
          <a:xfrm>
            <a:off x="1232452" y="5560276"/>
            <a:ext cx="1361661" cy="344706"/>
          </a:xfrm>
        </p:spPr>
        <p:txBody>
          <a:bodyPr/>
          <a:lstStyle/>
          <a:p>
            <a:pPr marL="0" indent="0">
              <a:spcBef>
                <a:spcPts val="0"/>
              </a:spcBef>
              <a:buNone/>
            </a:pPr>
            <a:r>
              <a:rPr lang="en-US" sz="2000" dirty="0">
                <a:latin typeface="+mn-lt"/>
              </a:rPr>
              <a:t>estimate of</a:t>
            </a:r>
          </a:p>
        </p:txBody>
      </p:sp>
      <p:graphicFrame>
        <p:nvGraphicFramePr>
          <p:cNvPr id="26" name="Object 25" descr="pi"/>
          <p:cNvGraphicFramePr>
            <a:graphicFrameLocks noChangeAspect="1"/>
          </p:cNvGraphicFramePr>
          <p:nvPr>
            <p:extLst>
              <p:ext uri="{D42A27DB-BD31-4B8C-83A1-F6EECF244321}">
                <p14:modId xmlns:p14="http://schemas.microsoft.com/office/powerpoint/2010/main" val="847929446"/>
              </p:ext>
            </p:extLst>
          </p:nvPr>
        </p:nvGraphicFramePr>
        <p:xfrm>
          <a:off x="2748367" y="5631029"/>
          <a:ext cx="228600" cy="203200"/>
        </p:xfrm>
        <a:graphic>
          <a:graphicData uri="http://schemas.openxmlformats.org/presentationml/2006/ole">
            <mc:AlternateContent xmlns:mc="http://schemas.openxmlformats.org/markup-compatibility/2006">
              <mc:Choice xmlns:v="urn:schemas-microsoft-com:vml" Requires="v">
                <p:oleObj spid="_x0000_s24745" name="Equation" r:id="rId9" imgW="228600" imgH="203040" progId="Equation.DSMT4">
                  <p:embed/>
                </p:oleObj>
              </mc:Choice>
              <mc:Fallback>
                <p:oleObj name="Equation" r:id="rId9" imgW="228600" imgH="203040" progId="Equation.DSMT4">
                  <p:embed/>
                  <p:pic>
                    <p:nvPicPr>
                      <p:cNvPr id="0" name=""/>
                      <p:cNvPicPr/>
                      <p:nvPr/>
                    </p:nvPicPr>
                    <p:blipFill>
                      <a:blip r:embed="rId10"/>
                      <a:stretch>
                        <a:fillRect/>
                      </a:stretch>
                    </p:blipFill>
                    <p:spPr>
                      <a:xfrm>
                        <a:off x="2748367" y="5631029"/>
                        <a:ext cx="228600" cy="203200"/>
                      </a:xfrm>
                      <a:prstGeom prst="rect">
                        <a:avLst/>
                      </a:prstGeom>
                    </p:spPr>
                  </p:pic>
                </p:oleObj>
              </mc:Fallback>
            </mc:AlternateContent>
          </a:graphicData>
        </a:graphic>
      </p:graphicFrame>
      <p:sp>
        <p:nvSpPr>
          <p:cNvPr id="15" name="Content Placeholder 14"/>
          <p:cNvSpPr>
            <a:spLocks noGrp="1"/>
          </p:cNvSpPr>
          <p:nvPr>
            <p:ph type="body" idx="7"/>
          </p:nvPr>
        </p:nvSpPr>
        <p:spPr>
          <a:xfrm>
            <a:off x="3186085" y="5560276"/>
            <a:ext cx="5095091" cy="304800"/>
          </a:xfrm>
        </p:spPr>
        <p:txBody>
          <a:bodyPr/>
          <a:lstStyle/>
          <a:p>
            <a:pPr marL="0" indent="0">
              <a:spcBef>
                <a:spcPts val="0"/>
              </a:spcBef>
              <a:buNone/>
            </a:pPr>
            <a:r>
              <a:rPr lang="en-US" sz="2000" dirty="0">
                <a:latin typeface="+mn-lt"/>
              </a:rPr>
              <a:t>or set p = 0.5 for a conservative estimate to</a:t>
            </a:r>
          </a:p>
        </p:txBody>
      </p:sp>
      <p:sp>
        <p:nvSpPr>
          <p:cNvPr id="16" name="Content Placeholder 15"/>
          <p:cNvSpPr>
            <a:spLocks noGrp="1"/>
          </p:cNvSpPr>
          <p:nvPr>
            <p:ph type="body" idx="8"/>
          </p:nvPr>
        </p:nvSpPr>
        <p:spPr>
          <a:xfrm>
            <a:off x="1232452" y="5992048"/>
            <a:ext cx="3856383" cy="304800"/>
          </a:xfrm>
        </p:spPr>
        <p:txBody>
          <a:bodyPr/>
          <a:lstStyle/>
          <a:p>
            <a:pPr marL="0" lvl="0" indent="0">
              <a:spcBef>
                <a:spcPts val="0"/>
              </a:spcBef>
              <a:buSzPts val="2000"/>
              <a:buNone/>
            </a:pPr>
            <a:r>
              <a:rPr lang="en-US" sz="2000" dirty="0">
                <a:latin typeface="+mn-lt"/>
              </a:rPr>
              <a:t>guarantee the required precision.</a:t>
            </a:r>
          </a:p>
        </p:txBody>
      </p:sp>
    </p:spTree>
    <p:extLst>
      <p:ext uri="{BB962C8B-B14F-4D97-AF65-F5344CB8AC3E}">
        <p14:creationId xmlns:p14="http://schemas.microsoft.com/office/powerpoint/2010/main" val="23259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Sampling Methods</a:t>
            </a:r>
            <a:endParaRPr sz="3600" b="1" i="0" u="none" strike="noStrike" cap="none" dirty="0">
              <a:solidFill>
                <a:srgbClr val="007FA3"/>
              </a:solidFill>
              <a:latin typeface="+mj-lt"/>
              <a:ea typeface="Arial"/>
              <a:cs typeface="Arial"/>
              <a:sym typeface="Arial"/>
            </a:endParaRPr>
          </a:p>
        </p:txBody>
      </p:sp>
      <p:sp>
        <p:nvSpPr>
          <p:cNvPr id="229" name="Content Placeholder 2"/>
          <p:cNvSpPr txBox="1">
            <a:spLocks noGrp="1"/>
          </p:cNvSpPr>
          <p:nvPr>
            <p:ph type="body" idx="1"/>
          </p:nvPr>
        </p:nvSpPr>
        <p:spPr>
          <a:xfrm>
            <a:off x="457200" y="1600200"/>
            <a:ext cx="8229600" cy="4681728"/>
          </a:xfrm>
          <a:prstGeom prst="rect">
            <a:avLst/>
          </a:prstGeom>
          <a:noFill/>
          <a:ln>
            <a:noFill/>
          </a:ln>
        </p:spPr>
        <p:txBody>
          <a:bodyPr spcFirstLastPara="1" wrap="square" lIns="91425" tIns="91425" rIns="91425" bIns="91425" anchor="t" anchorCtr="0">
            <a:noAutofit/>
          </a:bodyPr>
          <a:lstStyle/>
          <a:p>
            <a:pPr marL="255650" marR="0" lvl="0" indent="-255650" algn="l" rtl="0">
              <a:spcAft>
                <a:spcPts val="0"/>
              </a:spcAft>
              <a:buClr>
                <a:srgbClr val="007FA3"/>
              </a:buClr>
              <a:buSzPct val="100000"/>
              <a:buFont typeface="Arial"/>
              <a:buChar char="•"/>
            </a:pPr>
            <a:r>
              <a:rPr lang="en-US" sz="2400" b="0" i="0" u="none" strike="noStrike" cap="none" dirty="0">
                <a:solidFill>
                  <a:srgbClr val="000000"/>
                </a:solidFill>
                <a:latin typeface="+mn-lt"/>
                <a:sym typeface="Arial"/>
              </a:rPr>
              <a:t>Subjective Methods</a:t>
            </a:r>
            <a:endParaRPr sz="2400" dirty="0">
              <a:latin typeface="+mn-lt"/>
            </a:endParaRPr>
          </a:p>
          <a:p>
            <a:pPr marL="741553" marR="0" lvl="1" indent="-284353" algn="l" rtl="0">
              <a:spcBef>
                <a:spcPts val="600"/>
              </a:spcBef>
              <a:spcAft>
                <a:spcPts val="0"/>
              </a:spcAft>
              <a:buClr>
                <a:srgbClr val="007FA3"/>
              </a:buClr>
              <a:buSzPct val="100000"/>
              <a:buFont typeface="Arial"/>
              <a:buChar char="–"/>
            </a:pPr>
            <a:r>
              <a:rPr lang="en-US" sz="2400" b="1" i="0" u="none" strike="noStrike" cap="none" dirty="0">
                <a:solidFill>
                  <a:srgbClr val="000000"/>
                </a:solidFill>
                <a:latin typeface="+mn-lt"/>
                <a:sym typeface="Arial"/>
              </a:rPr>
              <a:t>Judgment sampling </a:t>
            </a:r>
            <a:r>
              <a:rPr lang="en-US" sz="2400" b="0" i="0" u="none" strike="noStrike" cap="none" dirty="0" smtClean="0">
                <a:solidFill>
                  <a:srgbClr val="000000"/>
                </a:solidFill>
                <a:latin typeface="+mn-lt"/>
                <a:sym typeface="Arial"/>
              </a:rPr>
              <a:t>- </a:t>
            </a:r>
            <a:r>
              <a:rPr lang="en-US" sz="2400" b="0" i="0" u="none" strike="noStrike" cap="none" dirty="0">
                <a:solidFill>
                  <a:srgbClr val="000000"/>
                </a:solidFill>
                <a:latin typeface="+mn-lt"/>
                <a:sym typeface="Arial"/>
              </a:rPr>
              <a:t>expert judgment is used to select the sample</a:t>
            </a:r>
            <a:endParaRPr sz="2400" dirty="0">
              <a:latin typeface="+mn-lt"/>
            </a:endParaRPr>
          </a:p>
          <a:p>
            <a:pPr marL="741553" marR="0" lvl="1" indent="-284353" algn="l" rtl="0">
              <a:spcBef>
                <a:spcPts val="600"/>
              </a:spcBef>
              <a:spcAft>
                <a:spcPts val="0"/>
              </a:spcAft>
              <a:buClr>
                <a:srgbClr val="007FA3"/>
              </a:buClr>
              <a:buSzPct val="100000"/>
              <a:buFont typeface="Arial"/>
              <a:buChar char="–"/>
            </a:pPr>
            <a:r>
              <a:rPr lang="en-US" sz="2400" b="1" i="0" u="none" strike="noStrike" cap="none" dirty="0">
                <a:solidFill>
                  <a:srgbClr val="000000"/>
                </a:solidFill>
                <a:latin typeface="+mn-lt"/>
                <a:sym typeface="Arial"/>
              </a:rPr>
              <a:t>Convenience sampling </a:t>
            </a:r>
            <a:r>
              <a:rPr lang="en-US" sz="2400" b="0" i="0" u="none" strike="noStrike" cap="none" dirty="0" smtClean="0">
                <a:solidFill>
                  <a:srgbClr val="000000"/>
                </a:solidFill>
                <a:latin typeface="+mn-lt"/>
                <a:sym typeface="Arial"/>
              </a:rPr>
              <a:t>- </a:t>
            </a:r>
            <a:r>
              <a:rPr lang="en-US" sz="2400" b="0" i="0" u="none" strike="noStrike" cap="none" dirty="0">
                <a:solidFill>
                  <a:srgbClr val="000000"/>
                </a:solidFill>
                <a:latin typeface="+mn-lt"/>
                <a:sym typeface="Arial"/>
              </a:rPr>
              <a:t>samples are selected based on the ease with which the data can be collected</a:t>
            </a:r>
            <a:endParaRPr sz="2400" dirty="0">
              <a:latin typeface="+mn-lt"/>
            </a:endParaRPr>
          </a:p>
          <a:p>
            <a:pPr marL="255650" marR="0" lvl="0" indent="-255650" algn="l" rtl="0">
              <a:spcAft>
                <a:spcPts val="0"/>
              </a:spcAft>
              <a:buClr>
                <a:srgbClr val="007FA3"/>
              </a:buClr>
              <a:buSzPct val="100000"/>
              <a:buFont typeface="Arial"/>
              <a:buChar char="•"/>
            </a:pPr>
            <a:r>
              <a:rPr lang="en-US" sz="2400" b="0" i="0" u="none" strike="noStrike" cap="none" dirty="0">
                <a:solidFill>
                  <a:srgbClr val="000000"/>
                </a:solidFill>
                <a:latin typeface="+mn-lt"/>
                <a:sym typeface="Arial"/>
              </a:rPr>
              <a:t>Probabilistic Sampling</a:t>
            </a:r>
            <a:endParaRPr sz="2400" dirty="0">
              <a:latin typeface="+mn-lt"/>
            </a:endParaRPr>
          </a:p>
          <a:p>
            <a:pPr marL="741553" marR="0" lvl="1" indent="-284353" algn="l" rtl="0">
              <a:spcBef>
                <a:spcPts val="600"/>
              </a:spcBef>
              <a:spcAft>
                <a:spcPts val="0"/>
              </a:spcAft>
              <a:buClr>
                <a:srgbClr val="007FA3"/>
              </a:buClr>
              <a:buSzPct val="100000"/>
              <a:buFont typeface="Arial"/>
              <a:buChar char="–"/>
            </a:pPr>
            <a:r>
              <a:rPr lang="en-US" sz="2400" b="1" i="0" u="none" strike="noStrike" cap="none" dirty="0">
                <a:solidFill>
                  <a:srgbClr val="000000"/>
                </a:solidFill>
                <a:latin typeface="+mn-lt"/>
                <a:sym typeface="Arial"/>
              </a:rPr>
              <a:t>Simple random sampling </a:t>
            </a:r>
            <a:r>
              <a:rPr lang="en-US" sz="2400" b="0" i="0" u="none" strike="noStrike" cap="none" dirty="0">
                <a:solidFill>
                  <a:srgbClr val="000000"/>
                </a:solidFill>
                <a:latin typeface="+mn-lt"/>
                <a:sym typeface="Arial"/>
              </a:rPr>
              <a:t>involves selecting items from a population so that every subset of a given size has an equal chance of being </a:t>
            </a:r>
            <a:r>
              <a:rPr lang="en-US" sz="2400" b="0" i="0" u="none" strike="noStrike" cap="none" dirty="0" smtClean="0">
                <a:solidFill>
                  <a:srgbClr val="000000"/>
                </a:solidFill>
                <a:latin typeface="+mn-lt"/>
                <a:sym typeface="Arial"/>
              </a:rPr>
              <a:t>selected.</a:t>
            </a:r>
            <a:endParaRPr sz="2400" b="0" i="0" u="none" strike="noStrike" cap="none" dirty="0">
              <a:solidFill>
                <a:srgbClr val="000000"/>
              </a:solidFill>
              <a:latin typeface="+mn-lt"/>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mj-lt"/>
              </a:rPr>
              <a:t>Example 6.15: Sample Size Determination for the Mean</a:t>
            </a:r>
          </a:p>
        </p:txBody>
      </p:sp>
      <p:sp>
        <p:nvSpPr>
          <p:cNvPr id="8" name="Content Placeholder 7"/>
          <p:cNvSpPr>
            <a:spLocks noGrp="1"/>
          </p:cNvSpPr>
          <p:nvPr>
            <p:ph type="body" idx="1"/>
          </p:nvPr>
        </p:nvSpPr>
        <p:spPr>
          <a:xfrm>
            <a:off x="457200" y="1600201"/>
            <a:ext cx="5675243" cy="576469"/>
          </a:xfrm>
        </p:spPr>
        <p:txBody>
          <a:bodyPr/>
          <a:lstStyle/>
          <a:p>
            <a:pPr marL="256032" lvl="0" indent="-256032">
              <a:buSzPts val="2400"/>
            </a:pPr>
            <a:r>
              <a:rPr lang="en-US" sz="2400" dirty="0">
                <a:solidFill>
                  <a:srgbClr val="000000"/>
                </a:solidFill>
                <a:latin typeface="+mn-lt"/>
              </a:rPr>
              <a:t>In Example 6.8, the sampling error was</a:t>
            </a:r>
          </a:p>
        </p:txBody>
      </p:sp>
      <p:graphicFrame>
        <p:nvGraphicFramePr>
          <p:cNvPr id="15" name="Object 14" descr="plus or minus 5.88 margin of error, M l s"/>
          <p:cNvGraphicFramePr>
            <a:graphicFrameLocks noChangeAspect="1"/>
          </p:cNvGraphicFramePr>
          <p:nvPr>
            <p:extLst>
              <p:ext uri="{D42A27DB-BD31-4B8C-83A1-F6EECF244321}">
                <p14:modId xmlns:p14="http://schemas.microsoft.com/office/powerpoint/2010/main" val="459306531"/>
              </p:ext>
            </p:extLst>
          </p:nvPr>
        </p:nvGraphicFramePr>
        <p:xfrm>
          <a:off x="6221894" y="1844814"/>
          <a:ext cx="1282700" cy="292100"/>
        </p:xfrm>
        <a:graphic>
          <a:graphicData uri="http://schemas.openxmlformats.org/presentationml/2006/ole">
            <mc:AlternateContent xmlns:mc="http://schemas.openxmlformats.org/markup-compatibility/2006">
              <mc:Choice xmlns:v="urn:schemas-microsoft-com:vml" Requires="v">
                <p:oleObj spid="_x0000_s25725" name="Equation" r:id="rId3" imgW="1282680" imgH="291960" progId="Equation.DSMT4">
                  <p:embed/>
                </p:oleObj>
              </mc:Choice>
              <mc:Fallback>
                <p:oleObj name="Equation" r:id="rId3" imgW="1282680" imgH="291960" progId="Equation.DSMT4">
                  <p:embed/>
                  <p:pic>
                    <p:nvPicPr>
                      <p:cNvPr id="0" name=""/>
                      <p:cNvPicPr/>
                      <p:nvPr/>
                    </p:nvPicPr>
                    <p:blipFill>
                      <a:blip r:embed="rId4"/>
                      <a:stretch>
                        <a:fillRect/>
                      </a:stretch>
                    </p:blipFill>
                    <p:spPr>
                      <a:xfrm>
                        <a:off x="6221894" y="1844814"/>
                        <a:ext cx="1282700" cy="292100"/>
                      </a:xfrm>
                      <a:prstGeom prst="rect">
                        <a:avLst/>
                      </a:prstGeom>
                    </p:spPr>
                  </p:pic>
                </p:oleObj>
              </mc:Fallback>
            </mc:AlternateContent>
          </a:graphicData>
        </a:graphic>
      </p:graphicFrame>
      <p:sp>
        <p:nvSpPr>
          <p:cNvPr id="9" name="Content Placeholder 8"/>
          <p:cNvSpPr>
            <a:spLocks noGrp="1"/>
          </p:cNvSpPr>
          <p:nvPr>
            <p:ph type="body" idx="2"/>
          </p:nvPr>
        </p:nvSpPr>
        <p:spPr>
          <a:xfrm>
            <a:off x="457200" y="2246586"/>
            <a:ext cx="8229600" cy="953813"/>
          </a:xfrm>
        </p:spPr>
        <p:txBody>
          <a:bodyPr/>
          <a:lstStyle/>
          <a:p>
            <a:pPr marL="256032" lvl="0" indent="-256032">
              <a:buSzPts val="2400"/>
            </a:pPr>
            <a:r>
              <a:rPr lang="en-US" sz="2400" dirty="0">
                <a:latin typeface="+mn-lt"/>
              </a:rPr>
              <a:t>What sample size is needed to reduce the margin of error to at most 3 </a:t>
            </a:r>
            <a:r>
              <a:rPr lang="en-US" sz="2400" dirty="0" smtClean="0">
                <a:latin typeface="+mn-lt"/>
              </a:rPr>
              <a:t>m</a:t>
            </a:r>
            <a:r>
              <a:rPr lang="en-US" sz="100" dirty="0" smtClean="0">
                <a:solidFill>
                  <a:schemeClr val="bg1"/>
                </a:solidFill>
                <a:latin typeface="+mn-lt"/>
              </a:rPr>
              <a:t>illi</a:t>
            </a:r>
            <a:r>
              <a:rPr lang="en-US" sz="2400" dirty="0" smtClean="0">
                <a:latin typeface="+mn-lt"/>
              </a:rPr>
              <a:t>l</a:t>
            </a:r>
            <a:r>
              <a:rPr lang="en-US" sz="100" dirty="0" smtClean="0">
                <a:solidFill>
                  <a:schemeClr val="bg1"/>
                </a:solidFill>
                <a:latin typeface="+mn-lt"/>
              </a:rPr>
              <a:t>iter</a:t>
            </a:r>
            <a:r>
              <a:rPr lang="en-US" sz="2400" dirty="0" smtClean="0">
                <a:latin typeface="+mn-lt"/>
              </a:rPr>
              <a:t>s</a:t>
            </a:r>
            <a:r>
              <a:rPr lang="en-US" sz="2400" dirty="0">
                <a:latin typeface="+mn-lt"/>
              </a:rPr>
              <a:t>?</a:t>
            </a:r>
          </a:p>
        </p:txBody>
      </p:sp>
      <p:graphicFrame>
        <p:nvGraphicFramePr>
          <p:cNvPr id="16" name="Object 15" descr="n is greater than or equal to left parenthesis z sub start fraction alpha over 2 end fraction right parenthesis squared start fraction left parenthesis sigma squared right parenthesis over E squared end fraction."/>
          <p:cNvGraphicFramePr>
            <a:graphicFrameLocks noChangeAspect="1"/>
          </p:cNvGraphicFramePr>
          <p:nvPr>
            <p:extLst>
              <p:ext uri="{D42A27DB-BD31-4B8C-83A1-F6EECF244321}">
                <p14:modId xmlns:p14="http://schemas.microsoft.com/office/powerpoint/2010/main" val="2393522998"/>
              </p:ext>
            </p:extLst>
          </p:nvPr>
        </p:nvGraphicFramePr>
        <p:xfrm>
          <a:off x="1373256" y="3270315"/>
          <a:ext cx="1854200" cy="901700"/>
        </p:xfrm>
        <a:graphic>
          <a:graphicData uri="http://schemas.openxmlformats.org/presentationml/2006/ole">
            <mc:AlternateContent xmlns:mc="http://schemas.openxmlformats.org/markup-compatibility/2006">
              <mc:Choice xmlns:v="urn:schemas-microsoft-com:vml" Requires="v">
                <p:oleObj spid="_x0000_s25726" name="Equation" r:id="rId5" imgW="1854000" imgH="901440" progId="Equation.DSMT4">
                  <p:embed/>
                </p:oleObj>
              </mc:Choice>
              <mc:Fallback>
                <p:oleObj name="Equation" r:id="rId5" imgW="1854000" imgH="901440" progId="Equation.DSMT4">
                  <p:embed/>
                  <p:pic>
                    <p:nvPicPr>
                      <p:cNvPr id="0" name=""/>
                      <p:cNvPicPr/>
                      <p:nvPr/>
                    </p:nvPicPr>
                    <p:blipFill>
                      <a:blip r:embed="rId6"/>
                      <a:stretch>
                        <a:fillRect/>
                      </a:stretch>
                    </p:blipFill>
                    <p:spPr>
                      <a:xfrm>
                        <a:off x="1373256" y="3270315"/>
                        <a:ext cx="1854200" cy="901700"/>
                      </a:xfrm>
                      <a:prstGeom prst="rect">
                        <a:avLst/>
                      </a:prstGeom>
                    </p:spPr>
                  </p:pic>
                </p:oleObj>
              </mc:Fallback>
            </mc:AlternateContent>
          </a:graphicData>
        </a:graphic>
      </p:graphicFrame>
      <p:graphicFrame>
        <p:nvGraphicFramePr>
          <p:cNvPr id="17" name="Object 16" descr="= left parenthesis 1.96 right parenthesis squared start fraction left parenthesis 15 squared right parenthesis over 3 squared end fraction = 96.04."/>
          <p:cNvGraphicFramePr>
            <a:graphicFrameLocks noChangeAspect="1"/>
          </p:cNvGraphicFramePr>
          <p:nvPr>
            <p:extLst>
              <p:ext uri="{D42A27DB-BD31-4B8C-83A1-F6EECF244321}">
                <p14:modId xmlns:p14="http://schemas.microsoft.com/office/powerpoint/2010/main" val="789368602"/>
              </p:ext>
            </p:extLst>
          </p:nvPr>
        </p:nvGraphicFramePr>
        <p:xfrm>
          <a:off x="1373256" y="4241931"/>
          <a:ext cx="2781300" cy="825500"/>
        </p:xfrm>
        <a:graphic>
          <a:graphicData uri="http://schemas.openxmlformats.org/presentationml/2006/ole">
            <mc:AlternateContent xmlns:mc="http://schemas.openxmlformats.org/markup-compatibility/2006">
              <mc:Choice xmlns:v="urn:schemas-microsoft-com:vml" Requires="v">
                <p:oleObj spid="_x0000_s25727" name="Equation" r:id="rId7" imgW="2781000" imgH="825480" progId="Equation.DSMT4">
                  <p:embed/>
                </p:oleObj>
              </mc:Choice>
              <mc:Fallback>
                <p:oleObj name="Equation" r:id="rId7" imgW="2781000" imgH="825480" progId="Equation.DSMT4">
                  <p:embed/>
                  <p:pic>
                    <p:nvPicPr>
                      <p:cNvPr id="0" name=""/>
                      <p:cNvPicPr/>
                      <p:nvPr/>
                    </p:nvPicPr>
                    <p:blipFill>
                      <a:blip r:embed="rId8"/>
                      <a:stretch>
                        <a:fillRect/>
                      </a:stretch>
                    </p:blipFill>
                    <p:spPr>
                      <a:xfrm>
                        <a:off x="1373256" y="4241931"/>
                        <a:ext cx="2781300" cy="825500"/>
                      </a:xfrm>
                      <a:prstGeom prst="rect">
                        <a:avLst/>
                      </a:prstGeom>
                    </p:spPr>
                  </p:pic>
                </p:oleObj>
              </mc:Fallback>
            </mc:AlternateContent>
          </a:graphicData>
        </a:graphic>
      </p:graphicFrame>
      <p:sp>
        <p:nvSpPr>
          <p:cNvPr id="11" name="Content Placeholder 10"/>
          <p:cNvSpPr>
            <a:spLocks noGrp="1"/>
          </p:cNvSpPr>
          <p:nvPr>
            <p:ph type="body" idx="4"/>
          </p:nvPr>
        </p:nvSpPr>
        <p:spPr>
          <a:xfrm>
            <a:off x="1373256" y="5137346"/>
            <a:ext cx="2234648" cy="806253"/>
          </a:xfrm>
        </p:spPr>
        <p:txBody>
          <a:bodyPr/>
          <a:lstStyle/>
          <a:p>
            <a:pPr marL="0" lvl="0" indent="0">
              <a:spcBef>
                <a:spcPts val="0"/>
              </a:spcBef>
              <a:buSzPts val="2400"/>
              <a:buNone/>
            </a:pPr>
            <a:r>
              <a:rPr lang="en-US" sz="2400" dirty="0">
                <a:latin typeface="+mn-lt"/>
              </a:rPr>
              <a:t>Round up to 97 samples.</a:t>
            </a:r>
          </a:p>
        </p:txBody>
      </p:sp>
      <p:pic>
        <p:nvPicPr>
          <p:cNvPr id="20" name="Picture 19" descr="A spreadsheet titled, confidence interval for population mean, standard deviation known. The values in the spreadsheet are as follows. Alpha, 0.05. Standard deviation, 15. Sample size, 97. Sample average, 796. Confidence interval, 95%. Error, 2.985063. Lower, 793.0149. Upper, 798.9851."/>
          <p:cNvPicPr>
            <a:picLocks noChangeAspect="1"/>
          </p:cNvPicPr>
          <p:nvPr/>
        </p:nvPicPr>
        <p:blipFill>
          <a:blip r:embed="rId9"/>
          <a:stretch>
            <a:fillRect/>
          </a:stretch>
        </p:blipFill>
        <p:spPr>
          <a:xfrm>
            <a:off x="4364361" y="3310071"/>
            <a:ext cx="4322439" cy="2700762"/>
          </a:xfrm>
          <a:prstGeom prst="rect">
            <a:avLst/>
          </a:prstGeom>
        </p:spPr>
      </p:pic>
    </p:spTree>
    <p:extLst>
      <p:ext uri="{BB962C8B-B14F-4D97-AF65-F5344CB8AC3E}">
        <p14:creationId xmlns:p14="http://schemas.microsoft.com/office/powerpoint/2010/main" val="2206303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a:t>
            </a:r>
            <a:r>
              <a:rPr lang="en-US" sz="3600" b="1" i="0" u="none" strike="noStrike" cap="none" dirty="0" smtClean="0">
                <a:solidFill>
                  <a:srgbClr val="007FA3"/>
                </a:solidFill>
                <a:latin typeface="+mj-lt"/>
                <a:ea typeface="Arial"/>
                <a:cs typeface="Arial"/>
                <a:sym typeface="Arial"/>
              </a:rPr>
              <a:t>6.16: </a:t>
            </a:r>
            <a:r>
              <a:rPr lang="en-US" sz="3600" b="1" i="0" u="none" strike="noStrike" cap="none" dirty="0">
                <a:solidFill>
                  <a:srgbClr val="007FA3"/>
                </a:solidFill>
                <a:latin typeface="+mj-lt"/>
                <a:ea typeface="Arial"/>
                <a:cs typeface="Arial"/>
                <a:sym typeface="Arial"/>
              </a:rPr>
              <a:t>Sample-Size Determination for a Proportion</a:t>
            </a:r>
            <a:endParaRPr sz="3600" b="1" i="0" u="none" strike="noStrike" cap="none" dirty="0">
              <a:solidFill>
                <a:srgbClr val="007FA3"/>
              </a:solidFill>
              <a:latin typeface="+mj-lt"/>
              <a:ea typeface="Arial"/>
              <a:cs typeface="Arial"/>
              <a:sym typeface="Arial"/>
            </a:endParaRPr>
          </a:p>
        </p:txBody>
      </p:sp>
      <p:sp>
        <p:nvSpPr>
          <p:cNvPr id="575" name="Content Placeholder 2"/>
          <p:cNvSpPr txBox="1">
            <a:spLocks noGrp="1"/>
          </p:cNvSpPr>
          <p:nvPr>
            <p:ph type="body" idx="1"/>
          </p:nvPr>
        </p:nvSpPr>
        <p:spPr>
          <a:xfrm>
            <a:off x="457200" y="1600201"/>
            <a:ext cx="7924800" cy="993912"/>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chemeClr val="tx2"/>
              </a:buClr>
              <a:buSzPct val="100000"/>
              <a:buFont typeface="Arial"/>
              <a:buChar char="•"/>
              <a:tabLst>
                <a:tab pos="228600" algn="l"/>
              </a:tabLst>
            </a:pPr>
            <a:r>
              <a:rPr lang="en-US" sz="2600" b="0" i="0" u="none" strike="noStrike" cap="none" dirty="0">
                <a:solidFill>
                  <a:srgbClr val="000000"/>
                </a:solidFill>
                <a:latin typeface="+mn-lt"/>
                <a:ea typeface="Arial"/>
                <a:cs typeface="Arial"/>
                <a:sym typeface="Arial"/>
              </a:rPr>
              <a:t>For the voting example we discussed, suppose that we wish to determine the number of voters to</a:t>
            </a:r>
            <a:endParaRPr sz="2600" b="0" i="0" u="none" strike="noStrike" cap="none" dirty="0">
              <a:solidFill>
                <a:srgbClr val="000000"/>
              </a:solidFill>
              <a:latin typeface="+mn-lt"/>
              <a:ea typeface="Arial"/>
              <a:cs typeface="Arial"/>
              <a:sym typeface="Arial"/>
            </a:endParaRPr>
          </a:p>
        </p:txBody>
      </p:sp>
      <p:sp>
        <p:nvSpPr>
          <p:cNvPr id="576" name="Content Placeholder 3"/>
          <p:cNvSpPr txBox="1">
            <a:spLocks noGrp="1"/>
          </p:cNvSpPr>
          <p:nvPr>
            <p:ph type="body" idx="2"/>
          </p:nvPr>
        </p:nvSpPr>
        <p:spPr>
          <a:xfrm>
            <a:off x="749301" y="2669970"/>
            <a:ext cx="6168334" cy="43103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700"/>
              <a:buFont typeface="Arial"/>
              <a:buNone/>
            </a:pPr>
            <a:r>
              <a:rPr lang="en-US" sz="2600" b="0" i="0" u="none" strike="noStrike" cap="none" dirty="0">
                <a:solidFill>
                  <a:srgbClr val="000000"/>
                </a:solidFill>
                <a:latin typeface="+mn-lt"/>
                <a:ea typeface="Arial"/>
                <a:cs typeface="Arial"/>
                <a:sym typeface="Arial"/>
              </a:rPr>
              <a:t>poll to ensure a sampling error of at most</a:t>
            </a:r>
            <a:endParaRPr sz="2600" b="0" i="0" u="none" strike="noStrike" cap="none" dirty="0">
              <a:solidFill>
                <a:srgbClr val="000000"/>
              </a:solidFill>
              <a:latin typeface="+mn-lt"/>
              <a:ea typeface="Arial"/>
              <a:cs typeface="Arial"/>
              <a:sym typeface="Arial"/>
            </a:endParaRPr>
          </a:p>
        </p:txBody>
      </p:sp>
      <p:graphicFrame>
        <p:nvGraphicFramePr>
          <p:cNvPr id="2" name="Object 1" descr="+ or minus 2%."/>
          <p:cNvGraphicFramePr>
            <a:graphicFrameLocks noChangeAspect="1"/>
          </p:cNvGraphicFramePr>
          <p:nvPr>
            <p:extLst>
              <p:ext uri="{D42A27DB-BD31-4B8C-83A1-F6EECF244321}">
                <p14:modId xmlns:p14="http://schemas.microsoft.com/office/powerpoint/2010/main" val="3924604722"/>
              </p:ext>
            </p:extLst>
          </p:nvPr>
        </p:nvGraphicFramePr>
        <p:xfrm>
          <a:off x="6997147" y="2741962"/>
          <a:ext cx="673100" cy="279400"/>
        </p:xfrm>
        <a:graphic>
          <a:graphicData uri="http://schemas.openxmlformats.org/presentationml/2006/ole">
            <mc:AlternateContent xmlns:mc="http://schemas.openxmlformats.org/markup-compatibility/2006">
              <mc:Choice xmlns:v="urn:schemas-microsoft-com:vml" Requires="v">
                <p:oleObj spid="_x0000_s26790" name="Equation" r:id="rId4" imgW="672840" imgH="279360" progId="Equation.DSMT4">
                  <p:embed/>
                </p:oleObj>
              </mc:Choice>
              <mc:Fallback>
                <p:oleObj name="Equation" r:id="rId4" imgW="672840" imgH="279360" progId="Equation.DSMT4">
                  <p:embed/>
                  <p:pic>
                    <p:nvPicPr>
                      <p:cNvPr id="0" name=""/>
                      <p:cNvPicPr/>
                      <p:nvPr/>
                    </p:nvPicPr>
                    <p:blipFill>
                      <a:blip r:embed="rId5"/>
                      <a:stretch>
                        <a:fillRect/>
                      </a:stretch>
                    </p:blipFill>
                    <p:spPr>
                      <a:xfrm>
                        <a:off x="6997147" y="2741962"/>
                        <a:ext cx="673100" cy="279400"/>
                      </a:xfrm>
                      <a:prstGeom prst="rect">
                        <a:avLst/>
                      </a:prstGeom>
                    </p:spPr>
                  </p:pic>
                </p:oleObj>
              </mc:Fallback>
            </mc:AlternateContent>
          </a:graphicData>
        </a:graphic>
      </p:graphicFrame>
      <p:sp>
        <p:nvSpPr>
          <p:cNvPr id="578" name="Content Placeholder 4"/>
          <p:cNvSpPr txBox="1">
            <a:spLocks noGrp="1"/>
          </p:cNvSpPr>
          <p:nvPr>
            <p:ph type="body" idx="3"/>
          </p:nvPr>
        </p:nvSpPr>
        <p:spPr>
          <a:xfrm>
            <a:off x="749301" y="3176866"/>
            <a:ext cx="3738282" cy="40409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700"/>
              <a:buFont typeface="Arial"/>
              <a:buNone/>
            </a:pPr>
            <a:r>
              <a:rPr lang="en-US" sz="2600" b="0" i="0" u="none" strike="noStrike" cap="none" dirty="0">
                <a:solidFill>
                  <a:schemeClr val="dk1"/>
                </a:solidFill>
                <a:latin typeface="+mn-lt"/>
                <a:sym typeface="Arial"/>
              </a:rPr>
              <a:t>With no information, use</a:t>
            </a:r>
            <a:endParaRPr sz="2600" dirty="0">
              <a:latin typeface="+mn-lt"/>
            </a:endParaRPr>
          </a:p>
        </p:txBody>
      </p:sp>
      <p:graphicFrame>
        <p:nvGraphicFramePr>
          <p:cNvPr id="3" name="Object 2" descr="Pi = 0.5."/>
          <p:cNvGraphicFramePr>
            <a:graphicFrameLocks noChangeAspect="1"/>
          </p:cNvGraphicFramePr>
          <p:nvPr>
            <p:extLst>
              <p:ext uri="{D42A27DB-BD31-4B8C-83A1-F6EECF244321}">
                <p14:modId xmlns:p14="http://schemas.microsoft.com/office/powerpoint/2010/main" val="1375354438"/>
              </p:ext>
            </p:extLst>
          </p:nvPr>
        </p:nvGraphicFramePr>
        <p:xfrm>
          <a:off x="4567095" y="3239211"/>
          <a:ext cx="1016000" cy="279400"/>
        </p:xfrm>
        <a:graphic>
          <a:graphicData uri="http://schemas.openxmlformats.org/presentationml/2006/ole">
            <mc:AlternateContent xmlns:mc="http://schemas.openxmlformats.org/markup-compatibility/2006">
              <mc:Choice xmlns:v="urn:schemas-microsoft-com:vml" Requires="v">
                <p:oleObj spid="_x0000_s26791" name="Equation" r:id="rId6" imgW="1015920" imgH="279360" progId="Equation.DSMT4">
                  <p:embed/>
                </p:oleObj>
              </mc:Choice>
              <mc:Fallback>
                <p:oleObj name="Equation" r:id="rId6" imgW="1015920" imgH="279360" progId="Equation.DSMT4">
                  <p:embed/>
                  <p:pic>
                    <p:nvPicPr>
                      <p:cNvPr id="0" name=""/>
                      <p:cNvPicPr/>
                      <p:nvPr/>
                    </p:nvPicPr>
                    <p:blipFill>
                      <a:blip r:embed="rId7"/>
                      <a:stretch>
                        <a:fillRect/>
                      </a:stretch>
                    </p:blipFill>
                    <p:spPr>
                      <a:xfrm>
                        <a:off x="4567095" y="3239211"/>
                        <a:ext cx="1016000" cy="279400"/>
                      </a:xfrm>
                      <a:prstGeom prst="rect">
                        <a:avLst/>
                      </a:prstGeom>
                    </p:spPr>
                  </p:pic>
                </p:oleObj>
              </mc:Fallback>
            </mc:AlternateContent>
          </a:graphicData>
        </a:graphic>
      </p:graphicFrame>
      <p:graphicFrame>
        <p:nvGraphicFramePr>
          <p:cNvPr id="4" name="Object 3" descr="n is greater than or equal to left parenthesis z sub start fraction alpha over 2 end fraction right parenthesis squared start fraction pi left parenthesis 1 minus pi right parenthesis over e squared end fraction."/>
          <p:cNvGraphicFramePr>
            <a:graphicFrameLocks noChangeAspect="1"/>
          </p:cNvGraphicFramePr>
          <p:nvPr>
            <p:extLst>
              <p:ext uri="{D42A27DB-BD31-4B8C-83A1-F6EECF244321}">
                <p14:modId xmlns:p14="http://schemas.microsoft.com/office/powerpoint/2010/main" val="4080181446"/>
              </p:ext>
            </p:extLst>
          </p:nvPr>
        </p:nvGraphicFramePr>
        <p:xfrm>
          <a:off x="2703168" y="3800633"/>
          <a:ext cx="2260600" cy="901700"/>
        </p:xfrm>
        <a:graphic>
          <a:graphicData uri="http://schemas.openxmlformats.org/presentationml/2006/ole">
            <mc:AlternateContent xmlns:mc="http://schemas.openxmlformats.org/markup-compatibility/2006">
              <mc:Choice xmlns:v="urn:schemas-microsoft-com:vml" Requires="v">
                <p:oleObj spid="_x0000_s26792" name="Equation" r:id="rId8" imgW="2260440" imgH="901440" progId="Equation.DSMT4">
                  <p:embed/>
                </p:oleObj>
              </mc:Choice>
              <mc:Fallback>
                <p:oleObj name="Equation" r:id="rId8" imgW="2260440" imgH="901440" progId="Equation.DSMT4">
                  <p:embed/>
                  <p:pic>
                    <p:nvPicPr>
                      <p:cNvPr id="0" name=""/>
                      <p:cNvPicPr/>
                      <p:nvPr/>
                    </p:nvPicPr>
                    <p:blipFill>
                      <a:blip r:embed="rId9"/>
                      <a:stretch>
                        <a:fillRect/>
                      </a:stretch>
                    </p:blipFill>
                    <p:spPr>
                      <a:xfrm>
                        <a:off x="2703168" y="3800633"/>
                        <a:ext cx="2260600" cy="901700"/>
                      </a:xfrm>
                      <a:prstGeom prst="rect">
                        <a:avLst/>
                      </a:prstGeom>
                    </p:spPr>
                  </p:pic>
                </p:oleObj>
              </mc:Fallback>
            </mc:AlternateContent>
          </a:graphicData>
        </a:graphic>
      </p:graphicFrame>
      <p:graphicFrame>
        <p:nvGraphicFramePr>
          <p:cNvPr id="5" name="Object 4" descr="= left parenthesis 1.96 right parenthesis squared start fraction left parenthesis 0.5 right parenthesis left parenthesis 1 minus 0.5 right parenthesis over 0.02 squared end fraction = 2,401."/>
          <p:cNvGraphicFramePr>
            <a:graphicFrameLocks noChangeAspect="1"/>
          </p:cNvGraphicFramePr>
          <p:nvPr>
            <p:extLst>
              <p:ext uri="{D42A27DB-BD31-4B8C-83A1-F6EECF244321}">
                <p14:modId xmlns:p14="http://schemas.microsoft.com/office/powerpoint/2010/main" val="2808935438"/>
              </p:ext>
            </p:extLst>
          </p:nvPr>
        </p:nvGraphicFramePr>
        <p:xfrm>
          <a:off x="2703168" y="4922010"/>
          <a:ext cx="3784600" cy="787400"/>
        </p:xfrm>
        <a:graphic>
          <a:graphicData uri="http://schemas.openxmlformats.org/presentationml/2006/ole">
            <mc:AlternateContent xmlns:mc="http://schemas.openxmlformats.org/markup-compatibility/2006">
              <mc:Choice xmlns:v="urn:schemas-microsoft-com:vml" Requires="v">
                <p:oleObj spid="_x0000_s26793" name="Equation" r:id="rId10" imgW="3784320" imgH="787320" progId="Equation.DSMT4">
                  <p:embed/>
                </p:oleObj>
              </mc:Choice>
              <mc:Fallback>
                <p:oleObj name="Equation" r:id="rId10" imgW="3784320" imgH="787320" progId="Equation.DSMT4">
                  <p:embed/>
                  <p:pic>
                    <p:nvPicPr>
                      <p:cNvPr id="0" name=""/>
                      <p:cNvPicPr/>
                      <p:nvPr/>
                    </p:nvPicPr>
                    <p:blipFill>
                      <a:blip r:embed="rId11"/>
                      <a:stretch>
                        <a:fillRect/>
                      </a:stretch>
                    </p:blipFill>
                    <p:spPr>
                      <a:xfrm>
                        <a:off x="2703168" y="4922010"/>
                        <a:ext cx="3784600" cy="78740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Example 6.2: Simple Random Sampling with Excel</a:t>
            </a:r>
          </a:p>
        </p:txBody>
      </p:sp>
      <p:sp>
        <p:nvSpPr>
          <p:cNvPr id="3" name="Content Placeholder 2"/>
          <p:cNvSpPr>
            <a:spLocks noGrp="1"/>
          </p:cNvSpPr>
          <p:nvPr>
            <p:ph type="body" idx="1"/>
          </p:nvPr>
        </p:nvSpPr>
        <p:spPr>
          <a:xfrm>
            <a:off x="457200" y="1600201"/>
            <a:ext cx="5479288" cy="585215"/>
          </a:xfrm>
        </p:spPr>
        <p:txBody>
          <a:bodyPr/>
          <a:lstStyle/>
          <a:p>
            <a:pPr marL="256032" indent="-256032">
              <a:buSzPct val="100000"/>
            </a:pPr>
            <a:r>
              <a:rPr lang="en-US" sz="2400" dirty="0">
                <a:solidFill>
                  <a:srgbClr val="000000"/>
                </a:solidFill>
                <a:latin typeface="+mn-lt"/>
              </a:rPr>
              <a:t>Sales Transactions </a:t>
            </a:r>
            <a:r>
              <a:rPr lang="en-US" sz="2400" dirty="0" smtClean="0">
                <a:solidFill>
                  <a:srgbClr val="000000"/>
                </a:solidFill>
                <a:latin typeface="+mn-lt"/>
              </a:rPr>
              <a:t>database</a:t>
            </a:r>
            <a:endParaRPr lang="en-US" sz="2400" dirty="0">
              <a:solidFill>
                <a:srgbClr val="000000"/>
              </a:solidFill>
              <a:latin typeface="+mn-lt"/>
            </a:endParaRPr>
          </a:p>
        </p:txBody>
      </p:sp>
      <p:graphicFrame>
        <p:nvGraphicFramePr>
          <p:cNvPr id="7" name="Object 6" descr="Step 1. Data. Step 2. Data analysis. Step 3. Sampling."/>
          <p:cNvGraphicFramePr>
            <a:graphicFrameLocks noChangeAspect="1"/>
          </p:cNvGraphicFramePr>
          <p:nvPr>
            <p:extLst>
              <p:ext uri="{D42A27DB-BD31-4B8C-83A1-F6EECF244321}">
                <p14:modId xmlns:p14="http://schemas.microsoft.com/office/powerpoint/2010/main" val="3847177926"/>
              </p:ext>
            </p:extLst>
          </p:nvPr>
        </p:nvGraphicFramePr>
        <p:xfrm>
          <a:off x="1085342" y="2249444"/>
          <a:ext cx="4508500" cy="355600"/>
        </p:xfrm>
        <a:graphic>
          <a:graphicData uri="http://schemas.openxmlformats.org/presentationml/2006/ole">
            <mc:AlternateContent xmlns:mc="http://schemas.openxmlformats.org/markup-compatibility/2006">
              <mc:Choice xmlns:v="urn:schemas-microsoft-com:vml" Requires="v">
                <p:oleObj spid="_x0000_s1150" name="Equation" r:id="rId3" imgW="4508280" imgH="355320" progId="Equation.DSMT4">
                  <p:embed/>
                </p:oleObj>
              </mc:Choice>
              <mc:Fallback>
                <p:oleObj name="Equation" r:id="rId3" imgW="4508280" imgH="355320" progId="Equation.DSMT4">
                  <p:embed/>
                  <p:pic>
                    <p:nvPicPr>
                      <p:cNvPr id="0" name=""/>
                      <p:cNvPicPr/>
                      <p:nvPr/>
                    </p:nvPicPr>
                    <p:blipFill>
                      <a:blip r:embed="rId4"/>
                      <a:stretch>
                        <a:fillRect/>
                      </a:stretch>
                    </p:blipFill>
                    <p:spPr>
                      <a:xfrm>
                        <a:off x="1085342" y="2249444"/>
                        <a:ext cx="4508500" cy="355600"/>
                      </a:xfrm>
                      <a:prstGeom prst="rect">
                        <a:avLst/>
                      </a:prstGeom>
                    </p:spPr>
                  </p:pic>
                </p:oleObj>
              </mc:Fallback>
            </mc:AlternateContent>
          </a:graphicData>
        </a:graphic>
      </p:graphicFrame>
      <p:sp>
        <p:nvSpPr>
          <p:cNvPr id="4" name="Content Placeholder 3"/>
          <p:cNvSpPr>
            <a:spLocks noGrp="1"/>
          </p:cNvSpPr>
          <p:nvPr>
            <p:ph type="body" idx="2"/>
          </p:nvPr>
        </p:nvSpPr>
        <p:spPr>
          <a:xfrm>
            <a:off x="457200" y="2669072"/>
            <a:ext cx="3794760" cy="458176"/>
          </a:xfrm>
        </p:spPr>
        <p:txBody>
          <a:bodyPr/>
          <a:lstStyle/>
          <a:p>
            <a:pPr marL="740664" indent="-283464">
              <a:spcBef>
                <a:spcPts val="600"/>
              </a:spcBef>
              <a:buSzPct val="100000"/>
              <a:buFont typeface="Arial" panose="020B0604020202020204" pitchFamily="34" charset="0"/>
              <a:buChar char="–"/>
            </a:pPr>
            <a:r>
              <a:rPr lang="en-US" sz="2400" dirty="0">
                <a:solidFill>
                  <a:srgbClr val="000000"/>
                </a:solidFill>
                <a:latin typeface="+mn-lt"/>
              </a:rPr>
              <a:t>Periodic selects every</a:t>
            </a:r>
            <a:endParaRPr lang="en-US" sz="2400" dirty="0">
              <a:latin typeface="+mn-lt"/>
            </a:endParaRPr>
          </a:p>
        </p:txBody>
      </p:sp>
      <p:graphicFrame>
        <p:nvGraphicFramePr>
          <p:cNvPr id="13" name="Object 12" descr="n super t h"/>
          <p:cNvGraphicFramePr>
            <a:graphicFrameLocks noChangeAspect="1"/>
          </p:cNvGraphicFramePr>
          <p:nvPr>
            <p:extLst>
              <p:ext uri="{D42A27DB-BD31-4B8C-83A1-F6EECF244321}">
                <p14:modId xmlns:p14="http://schemas.microsoft.com/office/powerpoint/2010/main" val="399130919"/>
              </p:ext>
            </p:extLst>
          </p:nvPr>
        </p:nvGraphicFramePr>
        <p:xfrm>
          <a:off x="4352544" y="2680228"/>
          <a:ext cx="406400" cy="381000"/>
        </p:xfrm>
        <a:graphic>
          <a:graphicData uri="http://schemas.openxmlformats.org/presentationml/2006/ole">
            <mc:AlternateContent xmlns:mc="http://schemas.openxmlformats.org/markup-compatibility/2006">
              <mc:Choice xmlns:v="urn:schemas-microsoft-com:vml" Requires="v">
                <p:oleObj spid="_x0000_s1151" name="Equation" r:id="rId5" imgW="406080" imgH="380880" progId="Equation.DSMT4">
                  <p:embed/>
                </p:oleObj>
              </mc:Choice>
              <mc:Fallback>
                <p:oleObj name="Equation" r:id="rId5" imgW="406080" imgH="380880" progId="Equation.DSMT4">
                  <p:embed/>
                  <p:pic>
                    <p:nvPicPr>
                      <p:cNvPr id="0" name=""/>
                      <p:cNvPicPr/>
                      <p:nvPr/>
                    </p:nvPicPr>
                    <p:blipFill>
                      <a:blip r:embed="rId6"/>
                      <a:stretch>
                        <a:fillRect/>
                      </a:stretch>
                    </p:blipFill>
                    <p:spPr>
                      <a:xfrm>
                        <a:off x="4352544" y="2680228"/>
                        <a:ext cx="406400" cy="381000"/>
                      </a:xfrm>
                      <a:prstGeom prst="rect">
                        <a:avLst/>
                      </a:prstGeom>
                    </p:spPr>
                  </p:pic>
                </p:oleObj>
              </mc:Fallback>
            </mc:AlternateContent>
          </a:graphicData>
        </a:graphic>
      </p:graphicFrame>
      <p:sp>
        <p:nvSpPr>
          <p:cNvPr id="8" name="Content Placeholder 7"/>
          <p:cNvSpPr>
            <a:spLocks noGrp="1"/>
          </p:cNvSpPr>
          <p:nvPr>
            <p:ph type="body" idx="3"/>
          </p:nvPr>
        </p:nvSpPr>
        <p:spPr>
          <a:xfrm>
            <a:off x="4914392" y="2751368"/>
            <a:ext cx="1131824" cy="394168"/>
          </a:xfrm>
        </p:spPr>
        <p:txBody>
          <a:bodyPr/>
          <a:lstStyle/>
          <a:p>
            <a:pPr marL="0" lvl="1" indent="0">
              <a:spcBef>
                <a:spcPts val="0"/>
              </a:spcBef>
              <a:buSzPts val="2000"/>
              <a:buNone/>
            </a:pPr>
            <a:r>
              <a:rPr lang="en-US" sz="2400" dirty="0">
                <a:solidFill>
                  <a:srgbClr val="000000"/>
                </a:solidFill>
                <a:latin typeface="+mn-lt"/>
              </a:rPr>
              <a:t>number</a:t>
            </a:r>
            <a:endParaRPr lang="en-US" sz="2400" dirty="0">
              <a:latin typeface="+mn-lt"/>
            </a:endParaRPr>
          </a:p>
        </p:txBody>
      </p:sp>
      <p:sp>
        <p:nvSpPr>
          <p:cNvPr id="9" name="Content Placeholder 8"/>
          <p:cNvSpPr>
            <a:spLocks noGrp="1"/>
          </p:cNvSpPr>
          <p:nvPr>
            <p:ph type="body" idx="4"/>
          </p:nvPr>
        </p:nvSpPr>
        <p:spPr>
          <a:xfrm>
            <a:off x="457200" y="3248152"/>
            <a:ext cx="5479288" cy="830072"/>
          </a:xfrm>
        </p:spPr>
        <p:txBody>
          <a:bodyPr/>
          <a:lstStyle/>
          <a:p>
            <a:pPr marL="741553" lvl="1" indent="-284353">
              <a:buSzPct val="100000"/>
            </a:pPr>
            <a:r>
              <a:rPr lang="en-US" sz="2400" dirty="0">
                <a:solidFill>
                  <a:srgbClr val="000000"/>
                </a:solidFill>
                <a:latin typeface="+mn-lt"/>
              </a:rPr>
              <a:t>Random selects a simple random sample</a:t>
            </a:r>
          </a:p>
        </p:txBody>
      </p:sp>
      <p:pic>
        <p:nvPicPr>
          <p:cNvPr id="15" name="Picture 14" descr="A dialog box titled sampling. The sampling dialog box has the following options. First option. Input. Input range with a text box, a check box labeled, labels. Second option. Sampling method. A radio button labeled, periodic, a text period with a text box. A radio button labeled, random, a text number of samples with a text box. The sampling dialog box has the following output options. Three radio buttons namely, Output range, new worksheet p l y, and new workbook."/>
          <p:cNvPicPr>
            <a:picLocks noChangeAspect="1"/>
          </p:cNvPicPr>
          <p:nvPr/>
        </p:nvPicPr>
        <p:blipFill>
          <a:blip r:embed="rId7"/>
          <a:stretch>
            <a:fillRect/>
          </a:stretch>
        </p:blipFill>
        <p:spPr>
          <a:xfrm>
            <a:off x="1950972" y="4180840"/>
            <a:ext cx="2491744" cy="2102409"/>
          </a:xfrm>
          <a:prstGeom prst="rect">
            <a:avLst/>
          </a:prstGeom>
        </p:spPr>
      </p:pic>
      <p:pic>
        <p:nvPicPr>
          <p:cNvPr id="17" name="Picture 16" descr="A spreadsheet titled, sample of customer identification numbers. The numbers are as follows. Row 2, 10009. Row 3, 10092. Row 4, 10102. Row 5, 10118. Row 6, 10167. Row 7, 10176. Row 8, 10256. Row 9, 10261. Row 10, 10266. Row 11, 10293. Row 12, 10320. Row 13, 10336. Row 14, 10355. Row 15, 10355. Row 16, 10357. Row 17, 10393. Row 18, 10413. Row 19, 10438. Row 20, 10438, Row 21, 10455. The rows 14, 15, 19, and 20 are highlighted."/>
          <p:cNvPicPr>
            <a:picLocks noChangeAspect="1"/>
          </p:cNvPicPr>
          <p:nvPr/>
        </p:nvPicPr>
        <p:blipFill>
          <a:blip r:embed="rId8"/>
          <a:stretch>
            <a:fillRect/>
          </a:stretch>
        </p:blipFill>
        <p:spPr>
          <a:xfrm>
            <a:off x="6463505" y="1548346"/>
            <a:ext cx="1662689" cy="3194379"/>
          </a:xfrm>
          <a:prstGeom prst="rect">
            <a:avLst/>
          </a:prstGeom>
        </p:spPr>
      </p:pic>
      <p:sp>
        <p:nvSpPr>
          <p:cNvPr id="10" name="Content Placeholder 9"/>
          <p:cNvSpPr>
            <a:spLocks noGrp="1"/>
          </p:cNvSpPr>
          <p:nvPr>
            <p:ph type="body" idx="5"/>
          </p:nvPr>
        </p:nvSpPr>
        <p:spPr>
          <a:xfrm>
            <a:off x="5281109" y="4895105"/>
            <a:ext cx="3405691" cy="1342424"/>
          </a:xfrm>
        </p:spPr>
        <p:txBody>
          <a:bodyPr/>
          <a:lstStyle/>
          <a:p>
            <a:pPr marL="50800" indent="0">
              <a:buNone/>
            </a:pPr>
            <a:r>
              <a:rPr lang="en-US" sz="2400" dirty="0">
                <a:solidFill>
                  <a:srgbClr val="000000"/>
                </a:solidFill>
                <a:latin typeface="+mn-lt"/>
              </a:rPr>
              <a:t>Sampling is done with replacement so duplicates may occur.</a:t>
            </a:r>
            <a:endParaRPr lang="en-US" sz="2400" dirty="0">
              <a:latin typeface="+mn-lt"/>
            </a:endParaRPr>
          </a:p>
        </p:txBody>
      </p:sp>
    </p:spTree>
    <p:extLst>
      <p:ext uri="{BB962C8B-B14F-4D97-AF65-F5344CB8AC3E}">
        <p14:creationId xmlns:p14="http://schemas.microsoft.com/office/powerpoint/2010/main" val="28050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j-lt"/>
              </a:rPr>
              <a:t>Additional Probabilistic Sampling Methods</a:t>
            </a:r>
          </a:p>
        </p:txBody>
      </p:sp>
      <p:sp>
        <p:nvSpPr>
          <p:cNvPr id="19" name="Content Placeholder 18"/>
          <p:cNvSpPr>
            <a:spLocks noGrp="1"/>
          </p:cNvSpPr>
          <p:nvPr>
            <p:ph type="body" idx="1"/>
          </p:nvPr>
        </p:nvSpPr>
        <p:spPr>
          <a:xfrm>
            <a:off x="457201" y="1600201"/>
            <a:ext cx="7364896" cy="506896"/>
          </a:xfrm>
        </p:spPr>
        <p:txBody>
          <a:bodyPr/>
          <a:lstStyle/>
          <a:p>
            <a:pPr marL="255588" indent="-255588">
              <a:buSzPct val="100000"/>
            </a:pPr>
            <a:r>
              <a:rPr lang="en-US" sz="1800" b="1" dirty="0">
                <a:solidFill>
                  <a:srgbClr val="000000"/>
                </a:solidFill>
                <a:latin typeface="+mn-lt"/>
              </a:rPr>
              <a:t>Systematic (periodic) sampling </a:t>
            </a:r>
            <a:r>
              <a:rPr lang="en-US" sz="1800" dirty="0" smtClean="0">
                <a:solidFill>
                  <a:srgbClr val="000000"/>
                </a:solidFill>
                <a:latin typeface="+mn-lt"/>
              </a:rPr>
              <a:t>- </a:t>
            </a:r>
            <a:r>
              <a:rPr lang="en-US" sz="1800" dirty="0">
                <a:solidFill>
                  <a:srgbClr val="000000"/>
                </a:solidFill>
                <a:latin typeface="+mn-lt"/>
              </a:rPr>
              <a:t>a sampling plan that </a:t>
            </a:r>
            <a:r>
              <a:rPr lang="en-US" sz="1800" dirty="0" smtClean="0">
                <a:solidFill>
                  <a:srgbClr val="000000"/>
                </a:solidFill>
                <a:latin typeface="+mn-lt"/>
              </a:rPr>
              <a:t>selects every</a:t>
            </a:r>
            <a:endParaRPr lang="en-US" sz="1800" dirty="0">
              <a:latin typeface="+mn-lt"/>
            </a:endParaRPr>
          </a:p>
        </p:txBody>
      </p:sp>
      <p:graphicFrame>
        <p:nvGraphicFramePr>
          <p:cNvPr id="23" name="Object 22" descr="n super t h"/>
          <p:cNvGraphicFramePr>
            <a:graphicFrameLocks noChangeAspect="1"/>
          </p:cNvGraphicFramePr>
          <p:nvPr>
            <p:extLst>
              <p:ext uri="{D42A27DB-BD31-4B8C-83A1-F6EECF244321}">
                <p14:modId xmlns:p14="http://schemas.microsoft.com/office/powerpoint/2010/main" val="2370734663"/>
              </p:ext>
            </p:extLst>
          </p:nvPr>
        </p:nvGraphicFramePr>
        <p:xfrm>
          <a:off x="7899043" y="1726028"/>
          <a:ext cx="314876" cy="314876"/>
        </p:xfrm>
        <a:graphic>
          <a:graphicData uri="http://schemas.openxmlformats.org/presentationml/2006/ole">
            <mc:AlternateContent xmlns:mc="http://schemas.openxmlformats.org/markup-compatibility/2006">
              <mc:Choice xmlns:v="urn:schemas-microsoft-com:vml" Requires="v">
                <p:oleObj spid="_x0000_s10290" name="Equation" r:id="rId3" imgW="380880" imgH="380880" progId="Equation.DSMT4">
                  <p:embed/>
                </p:oleObj>
              </mc:Choice>
              <mc:Fallback>
                <p:oleObj name="Equation" r:id="rId3" imgW="380880" imgH="380880" progId="Equation.DSMT4">
                  <p:embed/>
                  <p:pic>
                    <p:nvPicPr>
                      <p:cNvPr id="0" name=""/>
                      <p:cNvPicPr/>
                      <p:nvPr/>
                    </p:nvPicPr>
                    <p:blipFill>
                      <a:blip r:embed="rId4"/>
                      <a:stretch>
                        <a:fillRect/>
                      </a:stretch>
                    </p:blipFill>
                    <p:spPr>
                      <a:xfrm>
                        <a:off x="7899043" y="1726028"/>
                        <a:ext cx="314876" cy="314876"/>
                      </a:xfrm>
                      <a:prstGeom prst="rect">
                        <a:avLst/>
                      </a:prstGeom>
                    </p:spPr>
                  </p:pic>
                </p:oleObj>
              </mc:Fallback>
            </mc:AlternateContent>
          </a:graphicData>
        </a:graphic>
      </p:graphicFrame>
      <p:sp>
        <p:nvSpPr>
          <p:cNvPr id="20" name="Content Placeholder 19"/>
          <p:cNvSpPr>
            <a:spLocks noGrp="1"/>
          </p:cNvSpPr>
          <p:nvPr>
            <p:ph type="body" idx="2"/>
          </p:nvPr>
        </p:nvSpPr>
        <p:spPr>
          <a:xfrm>
            <a:off x="741282" y="2151952"/>
            <a:ext cx="2886501" cy="312951"/>
          </a:xfrm>
        </p:spPr>
        <p:txBody>
          <a:bodyPr/>
          <a:lstStyle/>
          <a:p>
            <a:pPr marL="0" indent="0">
              <a:spcBef>
                <a:spcPts val="0"/>
              </a:spcBef>
              <a:buNone/>
            </a:pPr>
            <a:r>
              <a:rPr lang="en-US" sz="1800" dirty="0">
                <a:solidFill>
                  <a:srgbClr val="000000"/>
                </a:solidFill>
                <a:latin typeface="+mn-lt"/>
              </a:rPr>
              <a:t>item from the </a:t>
            </a:r>
            <a:r>
              <a:rPr lang="en-US" sz="1800" dirty="0" smtClean="0">
                <a:solidFill>
                  <a:srgbClr val="000000"/>
                </a:solidFill>
                <a:latin typeface="+mn-lt"/>
              </a:rPr>
              <a:t>population.</a:t>
            </a:r>
            <a:endParaRPr lang="en-US" sz="1800" dirty="0">
              <a:latin typeface="+mn-lt"/>
            </a:endParaRPr>
          </a:p>
        </p:txBody>
      </p:sp>
      <p:sp>
        <p:nvSpPr>
          <p:cNvPr id="21" name="Content Placeholder 20"/>
          <p:cNvSpPr>
            <a:spLocks noGrp="1"/>
          </p:cNvSpPr>
          <p:nvPr>
            <p:ph type="body" idx="3"/>
          </p:nvPr>
        </p:nvSpPr>
        <p:spPr>
          <a:xfrm>
            <a:off x="457200" y="2520473"/>
            <a:ext cx="8229600" cy="3753785"/>
          </a:xfrm>
        </p:spPr>
        <p:txBody>
          <a:bodyPr/>
          <a:lstStyle/>
          <a:p>
            <a:pPr marL="255650" lvl="0" indent="-255650">
              <a:buSzPct val="100000"/>
            </a:pPr>
            <a:r>
              <a:rPr lang="en-US" sz="1800" b="1" dirty="0">
                <a:solidFill>
                  <a:srgbClr val="000000"/>
                </a:solidFill>
                <a:latin typeface="+mn-lt"/>
              </a:rPr>
              <a:t>Stratified sampling </a:t>
            </a:r>
            <a:r>
              <a:rPr lang="en-US" sz="1800" dirty="0">
                <a:solidFill>
                  <a:srgbClr val="000000"/>
                </a:solidFill>
                <a:latin typeface="+mn-lt"/>
              </a:rPr>
              <a:t>- applies to populations that are divided into natural subsets (called </a:t>
            </a:r>
            <a:r>
              <a:rPr lang="en-US" sz="1800" b="1" dirty="0">
                <a:solidFill>
                  <a:srgbClr val="000000"/>
                </a:solidFill>
                <a:latin typeface="+mn-lt"/>
              </a:rPr>
              <a:t>strata</a:t>
            </a:r>
            <a:r>
              <a:rPr lang="en-US" sz="1800" dirty="0">
                <a:solidFill>
                  <a:srgbClr val="000000"/>
                </a:solidFill>
                <a:latin typeface="+mn-lt"/>
              </a:rPr>
              <a:t>) and allocates the appropriate proportion of samples to each stratum.</a:t>
            </a:r>
            <a:endParaRPr lang="en-US" sz="1800" dirty="0">
              <a:latin typeface="+mn-lt"/>
            </a:endParaRPr>
          </a:p>
          <a:p>
            <a:pPr marL="255650" lvl="0" indent="-255650">
              <a:buSzPct val="100000"/>
            </a:pPr>
            <a:r>
              <a:rPr lang="en-US" sz="1800" b="1" dirty="0">
                <a:solidFill>
                  <a:srgbClr val="000000"/>
                </a:solidFill>
                <a:latin typeface="+mn-lt"/>
              </a:rPr>
              <a:t>Cluster sampling </a:t>
            </a:r>
            <a:r>
              <a:rPr lang="en-US" sz="1800" dirty="0">
                <a:solidFill>
                  <a:srgbClr val="000000"/>
                </a:solidFill>
                <a:latin typeface="+mn-lt"/>
              </a:rPr>
              <a:t>- based on dividing a population into subgroups (clusters), sampling a set of clusters, and (usually) conducting a complete census within the clusters sampled</a:t>
            </a:r>
            <a:endParaRPr lang="en-US" sz="1800" dirty="0">
              <a:latin typeface="+mn-lt"/>
            </a:endParaRPr>
          </a:p>
          <a:p>
            <a:pPr marL="255650" lvl="0" indent="-255650">
              <a:buSzPct val="100000"/>
            </a:pPr>
            <a:r>
              <a:rPr lang="en-US" sz="1800" b="1" dirty="0">
                <a:solidFill>
                  <a:srgbClr val="000000"/>
                </a:solidFill>
                <a:latin typeface="+mn-lt"/>
              </a:rPr>
              <a:t>Sampling from a continuous process</a:t>
            </a:r>
            <a:endParaRPr lang="en-US" sz="1800" dirty="0">
              <a:latin typeface="+mn-lt"/>
            </a:endParaRPr>
          </a:p>
          <a:p>
            <a:pPr marL="741553" lvl="1" indent="-284353">
              <a:buSzPct val="100000"/>
            </a:pPr>
            <a:r>
              <a:rPr lang="en-US" sz="1800" dirty="0">
                <a:solidFill>
                  <a:srgbClr val="000000"/>
                </a:solidFill>
                <a:latin typeface="+mn-lt"/>
              </a:rPr>
              <a:t>Select a time at random; then select the next </a:t>
            </a:r>
            <a:r>
              <a:rPr lang="en-US" sz="1800" i="1" dirty="0">
                <a:solidFill>
                  <a:srgbClr val="000000"/>
                </a:solidFill>
                <a:latin typeface="+mn-lt"/>
              </a:rPr>
              <a:t>n</a:t>
            </a:r>
            <a:r>
              <a:rPr lang="en-US" sz="1800" dirty="0">
                <a:solidFill>
                  <a:srgbClr val="000000"/>
                </a:solidFill>
                <a:latin typeface="+mn-lt"/>
              </a:rPr>
              <a:t> items produced after that time.</a:t>
            </a:r>
          </a:p>
          <a:p>
            <a:pPr marL="741553" lvl="1" indent="-284353">
              <a:buSzPct val="100000"/>
            </a:pPr>
            <a:r>
              <a:rPr lang="en-US" sz="1800" dirty="0">
                <a:solidFill>
                  <a:srgbClr val="000000"/>
                </a:solidFill>
                <a:latin typeface="+mn-lt"/>
              </a:rPr>
              <a:t>Select </a:t>
            </a:r>
            <a:r>
              <a:rPr lang="en-US" sz="1800" i="1" dirty="0">
                <a:solidFill>
                  <a:srgbClr val="000000"/>
                </a:solidFill>
                <a:latin typeface="+mn-lt"/>
              </a:rPr>
              <a:t>n</a:t>
            </a:r>
            <a:r>
              <a:rPr lang="en-US" sz="1800" dirty="0">
                <a:solidFill>
                  <a:srgbClr val="000000"/>
                </a:solidFill>
                <a:latin typeface="+mn-lt"/>
              </a:rPr>
              <a:t> times at random; then select the next item produced after each </a:t>
            </a:r>
            <a:r>
              <a:rPr lang="en-US" sz="1800" dirty="0" smtClean="0">
                <a:solidFill>
                  <a:srgbClr val="000000"/>
                </a:solidFill>
                <a:latin typeface="+mn-lt"/>
              </a:rPr>
              <a:t>of these </a:t>
            </a:r>
            <a:r>
              <a:rPr lang="en-US" sz="1800" dirty="0">
                <a:solidFill>
                  <a:srgbClr val="000000"/>
                </a:solidFill>
                <a:latin typeface="+mn-lt"/>
              </a:rPr>
              <a:t>times.</a:t>
            </a:r>
            <a:endParaRPr lang="en-US" sz="1800" dirty="0">
              <a:latin typeface="+mn-lt"/>
            </a:endParaRPr>
          </a:p>
        </p:txBody>
      </p:sp>
    </p:spTree>
    <p:extLst>
      <p:ext uri="{BB962C8B-B14F-4D97-AF65-F5344CB8AC3E}">
        <p14:creationId xmlns:p14="http://schemas.microsoft.com/office/powerpoint/2010/main" val="160665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Estimating Population Parameters</a:t>
            </a:r>
            <a:endParaRPr sz="3600" b="1" i="0" u="none" strike="noStrike" cap="none" dirty="0">
              <a:solidFill>
                <a:srgbClr val="007FA3"/>
              </a:solidFill>
              <a:latin typeface="+mj-lt"/>
              <a:ea typeface="Arial"/>
              <a:cs typeface="Arial"/>
              <a:sym typeface="Arial"/>
            </a:endParaRPr>
          </a:p>
        </p:txBody>
      </p:sp>
      <p:sp>
        <p:nvSpPr>
          <p:cNvPr id="252" name="Content Placeholder 2"/>
          <p:cNvSpPr txBox="1">
            <a:spLocks noGrp="1"/>
          </p:cNvSpPr>
          <p:nvPr>
            <p:ph type="body" idx="1"/>
          </p:nvPr>
        </p:nvSpPr>
        <p:spPr>
          <a:xfrm>
            <a:off x="457200" y="1600200"/>
            <a:ext cx="8229600" cy="4626864"/>
          </a:xfrm>
          <a:prstGeom prst="rect">
            <a:avLst/>
          </a:prstGeom>
          <a:noFill/>
          <a:ln>
            <a:noFill/>
          </a:ln>
        </p:spPr>
        <p:txBody>
          <a:bodyPr spcFirstLastPara="1" wrap="square" lIns="91425" tIns="91425" rIns="91425" bIns="91425" anchor="t" anchorCtr="0">
            <a:noAutofit/>
          </a:bodyPr>
          <a:lstStyle/>
          <a:p>
            <a:pPr marL="255650" marR="0" lvl="0" indent="-255650" algn="l" rtl="0">
              <a:spcAft>
                <a:spcPts val="0"/>
              </a:spcAft>
              <a:buClr>
                <a:srgbClr val="007FA3"/>
              </a:buClr>
              <a:buSzPct val="100000"/>
              <a:buFont typeface="Arial"/>
              <a:buChar char="•"/>
            </a:pPr>
            <a:r>
              <a:rPr lang="en-US" sz="2600" b="1" i="0" u="none" strike="noStrike" cap="none" dirty="0">
                <a:solidFill>
                  <a:srgbClr val="000000"/>
                </a:solidFill>
                <a:latin typeface="+mn-lt"/>
                <a:sym typeface="Arial"/>
              </a:rPr>
              <a:t>Estimation</a:t>
            </a:r>
            <a:r>
              <a:rPr lang="en-US" sz="2600" b="0" i="0" u="none" strike="noStrike" cap="none" dirty="0">
                <a:solidFill>
                  <a:srgbClr val="000000"/>
                </a:solidFill>
                <a:latin typeface="+mn-lt"/>
                <a:sym typeface="Arial"/>
              </a:rPr>
              <a:t> involves assessing the value of an unknown population parameter using sample </a:t>
            </a:r>
            <a:r>
              <a:rPr lang="en-US" sz="2600" b="0" i="0" u="none" strike="noStrike" cap="none" dirty="0" smtClean="0">
                <a:solidFill>
                  <a:srgbClr val="000000"/>
                </a:solidFill>
                <a:latin typeface="+mn-lt"/>
                <a:sym typeface="Arial"/>
              </a:rPr>
              <a:t>data.</a:t>
            </a:r>
            <a:endParaRPr sz="2600" dirty="0">
              <a:latin typeface="+mn-lt"/>
            </a:endParaRPr>
          </a:p>
          <a:p>
            <a:pPr marL="255650" marR="0" lvl="0" indent="-255650" algn="l" rtl="0">
              <a:spcAft>
                <a:spcPts val="0"/>
              </a:spcAft>
              <a:buClr>
                <a:srgbClr val="007FA3"/>
              </a:buClr>
              <a:buSzPct val="100000"/>
              <a:buFont typeface="Arial"/>
              <a:buChar char="•"/>
            </a:pPr>
            <a:r>
              <a:rPr lang="en-US" sz="2600" b="1" i="0" u="none" strike="noStrike" cap="none" dirty="0">
                <a:solidFill>
                  <a:srgbClr val="000000"/>
                </a:solidFill>
                <a:latin typeface="+mn-lt"/>
                <a:sym typeface="Arial"/>
              </a:rPr>
              <a:t>Estimators </a:t>
            </a:r>
            <a:r>
              <a:rPr lang="en-US" sz="2600" b="0" i="0" u="none" strike="noStrike" cap="none" dirty="0">
                <a:solidFill>
                  <a:srgbClr val="000000"/>
                </a:solidFill>
                <a:latin typeface="+mn-lt"/>
                <a:sym typeface="Arial"/>
              </a:rPr>
              <a:t>are the measures used to estimate population </a:t>
            </a:r>
            <a:r>
              <a:rPr lang="en-US" sz="2600" b="0" i="0" u="none" strike="noStrike" cap="none" dirty="0" smtClean="0">
                <a:solidFill>
                  <a:srgbClr val="000000"/>
                </a:solidFill>
                <a:latin typeface="+mn-lt"/>
                <a:sym typeface="Arial"/>
              </a:rPr>
              <a:t>parameters.</a:t>
            </a:r>
            <a:endParaRPr sz="2600" dirty="0">
              <a:latin typeface="+mn-lt"/>
            </a:endParaRPr>
          </a:p>
          <a:p>
            <a:pPr marL="741553" marR="0" lvl="1" indent="-284353" algn="l" rtl="0">
              <a:spcBef>
                <a:spcPts val="600"/>
              </a:spcBef>
              <a:spcAft>
                <a:spcPts val="0"/>
              </a:spcAft>
              <a:buClr>
                <a:srgbClr val="007FA3"/>
              </a:buClr>
              <a:buSzPct val="100000"/>
              <a:buFont typeface="Arial"/>
              <a:buChar char="–"/>
            </a:pPr>
            <a:r>
              <a:rPr lang="en-US" sz="2600" b="0" i="0" u="none" strike="noStrike" cap="none" dirty="0">
                <a:solidFill>
                  <a:srgbClr val="000000"/>
                </a:solidFill>
                <a:latin typeface="+mn-lt"/>
                <a:sym typeface="Arial"/>
              </a:rPr>
              <a:t>E.g., sample mean, sample variance, sample proportion</a:t>
            </a:r>
            <a:endParaRPr sz="2600" dirty="0">
              <a:latin typeface="+mn-lt"/>
            </a:endParaRPr>
          </a:p>
          <a:p>
            <a:pPr marL="255650" marR="0" lvl="0" indent="-255650" algn="l" rtl="0">
              <a:spcAft>
                <a:spcPts val="0"/>
              </a:spcAft>
              <a:buClr>
                <a:srgbClr val="007FA3"/>
              </a:buClr>
              <a:buSzPct val="100000"/>
              <a:buFont typeface="Arial"/>
              <a:buChar char="•"/>
            </a:pPr>
            <a:r>
              <a:rPr lang="en-US" sz="2600" b="0" i="0" u="none" strike="noStrike" cap="none" dirty="0">
                <a:solidFill>
                  <a:srgbClr val="000000"/>
                </a:solidFill>
                <a:latin typeface="+mn-lt"/>
                <a:sym typeface="Arial"/>
              </a:rPr>
              <a:t>A </a:t>
            </a:r>
            <a:r>
              <a:rPr lang="en-US" sz="2600" b="1" i="0" u="none" strike="noStrike" cap="none" dirty="0">
                <a:solidFill>
                  <a:srgbClr val="000000"/>
                </a:solidFill>
                <a:latin typeface="+mn-lt"/>
                <a:sym typeface="Arial"/>
              </a:rPr>
              <a:t>point estimate </a:t>
            </a:r>
            <a:r>
              <a:rPr lang="en-US" sz="2600" b="0" i="0" u="none" strike="noStrike" cap="none" dirty="0">
                <a:solidFill>
                  <a:srgbClr val="000000"/>
                </a:solidFill>
                <a:latin typeface="+mn-lt"/>
                <a:sym typeface="Arial"/>
              </a:rPr>
              <a:t>is a single number derived from sample data that is used to estimate the value of a population parameter</a:t>
            </a:r>
            <a:r>
              <a:rPr lang="en-US" sz="2600" b="0" i="0" u="none" strike="noStrike" cap="none" dirty="0" smtClean="0">
                <a:solidFill>
                  <a:srgbClr val="000000"/>
                </a:solidFill>
                <a:latin typeface="+mn-lt"/>
                <a:sym typeface="Arial"/>
              </a:rPr>
              <a:t>.</a:t>
            </a:r>
            <a:endParaRPr sz="26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j-lt"/>
              </a:rPr>
              <a:t>Unbiased Estimators</a:t>
            </a:r>
          </a:p>
        </p:txBody>
      </p:sp>
      <p:sp>
        <p:nvSpPr>
          <p:cNvPr id="5" name="Content Placeholder 4"/>
          <p:cNvSpPr>
            <a:spLocks noGrp="1"/>
          </p:cNvSpPr>
          <p:nvPr>
            <p:ph type="body" idx="1"/>
          </p:nvPr>
        </p:nvSpPr>
        <p:spPr>
          <a:xfrm>
            <a:off x="457200" y="1600200"/>
            <a:ext cx="8229600" cy="1453895"/>
          </a:xfrm>
        </p:spPr>
        <p:txBody>
          <a:bodyPr/>
          <a:lstStyle/>
          <a:p>
            <a:pPr marL="256032" lvl="0" indent="-256032"/>
            <a:r>
              <a:rPr lang="en-US" dirty="0">
                <a:solidFill>
                  <a:srgbClr val="000000"/>
                </a:solidFill>
                <a:latin typeface="+mn-lt"/>
              </a:rPr>
              <a:t>If the expected value of an estimator equals the population parameter it is intended to estimate, the estimator is said to be</a:t>
            </a:r>
            <a:r>
              <a:rPr lang="en-US" b="1" dirty="0">
                <a:solidFill>
                  <a:srgbClr val="000000"/>
                </a:solidFill>
                <a:latin typeface="+mn-lt"/>
              </a:rPr>
              <a:t> unbiased</a:t>
            </a:r>
            <a:r>
              <a:rPr lang="en-US" dirty="0">
                <a:solidFill>
                  <a:srgbClr val="000000"/>
                </a:solidFill>
                <a:latin typeface="+mn-lt"/>
              </a:rPr>
              <a:t>.</a:t>
            </a:r>
          </a:p>
        </p:txBody>
      </p:sp>
      <p:sp>
        <p:nvSpPr>
          <p:cNvPr id="6" name="Content Placeholder 5"/>
          <p:cNvSpPr>
            <a:spLocks noGrp="1"/>
          </p:cNvSpPr>
          <p:nvPr>
            <p:ph type="body" idx="2"/>
          </p:nvPr>
        </p:nvSpPr>
        <p:spPr>
          <a:xfrm>
            <a:off x="457200" y="3134378"/>
            <a:ext cx="3072384" cy="614662"/>
          </a:xfrm>
        </p:spPr>
        <p:txBody>
          <a:bodyPr/>
          <a:lstStyle/>
          <a:p>
            <a:pPr marL="255588" indent="-255588"/>
            <a:r>
              <a:rPr lang="en-US" dirty="0">
                <a:latin typeface="+mn-lt"/>
              </a:rPr>
              <a:t>The denominator</a:t>
            </a:r>
          </a:p>
        </p:txBody>
      </p:sp>
      <p:graphicFrame>
        <p:nvGraphicFramePr>
          <p:cNvPr id="19" name="Object 18" descr="n minus 1"/>
          <p:cNvGraphicFramePr>
            <a:graphicFrameLocks noChangeAspect="1"/>
          </p:cNvGraphicFramePr>
          <p:nvPr>
            <p:extLst>
              <p:ext uri="{D42A27DB-BD31-4B8C-83A1-F6EECF244321}">
                <p14:modId xmlns:p14="http://schemas.microsoft.com/office/powerpoint/2010/main" val="9128615"/>
              </p:ext>
            </p:extLst>
          </p:nvPr>
        </p:nvGraphicFramePr>
        <p:xfrm>
          <a:off x="3613658" y="3376676"/>
          <a:ext cx="622300" cy="317500"/>
        </p:xfrm>
        <a:graphic>
          <a:graphicData uri="http://schemas.openxmlformats.org/presentationml/2006/ole">
            <mc:AlternateContent xmlns:mc="http://schemas.openxmlformats.org/markup-compatibility/2006">
              <mc:Choice xmlns:v="urn:schemas-microsoft-com:vml" Requires="v">
                <p:oleObj spid="_x0000_s2294" name="Equation" r:id="rId3" imgW="622080" imgH="317160" progId="Equation.DSMT4">
                  <p:embed/>
                </p:oleObj>
              </mc:Choice>
              <mc:Fallback>
                <p:oleObj name="Equation" r:id="rId3" imgW="622080" imgH="317160" progId="Equation.DSMT4">
                  <p:embed/>
                  <p:pic>
                    <p:nvPicPr>
                      <p:cNvPr id="0" name=""/>
                      <p:cNvPicPr/>
                      <p:nvPr/>
                    </p:nvPicPr>
                    <p:blipFill>
                      <a:blip r:embed="rId4"/>
                      <a:stretch>
                        <a:fillRect/>
                      </a:stretch>
                    </p:blipFill>
                    <p:spPr>
                      <a:xfrm>
                        <a:off x="3613658" y="3376676"/>
                        <a:ext cx="622300" cy="317500"/>
                      </a:xfrm>
                      <a:prstGeom prst="rect">
                        <a:avLst/>
                      </a:prstGeom>
                    </p:spPr>
                  </p:pic>
                </p:oleObj>
              </mc:Fallback>
            </mc:AlternateContent>
          </a:graphicData>
        </a:graphic>
      </p:graphicFrame>
      <p:sp>
        <p:nvSpPr>
          <p:cNvPr id="7" name="Content Placeholder 6"/>
          <p:cNvSpPr>
            <a:spLocks noGrp="1"/>
          </p:cNvSpPr>
          <p:nvPr>
            <p:ph type="body" idx="3"/>
          </p:nvPr>
        </p:nvSpPr>
        <p:spPr>
          <a:xfrm>
            <a:off x="4329176" y="3328764"/>
            <a:ext cx="2980944" cy="438564"/>
          </a:xfrm>
        </p:spPr>
        <p:txBody>
          <a:bodyPr/>
          <a:lstStyle/>
          <a:p>
            <a:pPr marL="0" indent="0">
              <a:spcBef>
                <a:spcPts val="0"/>
              </a:spcBef>
              <a:buNone/>
            </a:pPr>
            <a:r>
              <a:rPr lang="en-US" dirty="0">
                <a:latin typeface="+mn-lt"/>
              </a:rPr>
              <a:t>used in computing</a:t>
            </a:r>
          </a:p>
        </p:txBody>
      </p:sp>
      <p:graphicFrame>
        <p:nvGraphicFramePr>
          <p:cNvPr id="20" name="Object 19" descr="s squared"/>
          <p:cNvGraphicFramePr>
            <a:graphicFrameLocks noChangeAspect="1"/>
          </p:cNvGraphicFramePr>
          <p:nvPr>
            <p:extLst>
              <p:ext uri="{D42A27DB-BD31-4B8C-83A1-F6EECF244321}">
                <p14:modId xmlns:p14="http://schemas.microsoft.com/office/powerpoint/2010/main" val="745908480"/>
              </p:ext>
            </p:extLst>
          </p:nvPr>
        </p:nvGraphicFramePr>
        <p:xfrm>
          <a:off x="7403338" y="3322320"/>
          <a:ext cx="317500" cy="381000"/>
        </p:xfrm>
        <a:graphic>
          <a:graphicData uri="http://schemas.openxmlformats.org/presentationml/2006/ole">
            <mc:AlternateContent xmlns:mc="http://schemas.openxmlformats.org/markup-compatibility/2006">
              <mc:Choice xmlns:v="urn:schemas-microsoft-com:vml" Requires="v">
                <p:oleObj spid="_x0000_s2295" name="Equation" r:id="rId5" imgW="317160" imgH="380880" progId="Equation.DSMT4">
                  <p:embed/>
                </p:oleObj>
              </mc:Choice>
              <mc:Fallback>
                <p:oleObj name="Equation" r:id="rId5" imgW="317160" imgH="380880" progId="Equation.DSMT4">
                  <p:embed/>
                  <p:pic>
                    <p:nvPicPr>
                      <p:cNvPr id="0" name=""/>
                      <p:cNvPicPr/>
                      <p:nvPr/>
                    </p:nvPicPr>
                    <p:blipFill>
                      <a:blip r:embed="rId6"/>
                      <a:stretch>
                        <a:fillRect/>
                      </a:stretch>
                    </p:blipFill>
                    <p:spPr>
                      <a:xfrm>
                        <a:off x="7403338" y="3322320"/>
                        <a:ext cx="317500" cy="381000"/>
                      </a:xfrm>
                      <a:prstGeom prst="rect">
                        <a:avLst/>
                      </a:prstGeom>
                    </p:spPr>
                  </p:pic>
                </p:oleObj>
              </mc:Fallback>
            </mc:AlternateContent>
          </a:graphicData>
        </a:graphic>
      </p:graphicFrame>
      <p:sp>
        <p:nvSpPr>
          <p:cNvPr id="8" name="Content Placeholder 7"/>
          <p:cNvSpPr>
            <a:spLocks noGrp="1"/>
          </p:cNvSpPr>
          <p:nvPr>
            <p:ph type="body" idx="4"/>
          </p:nvPr>
        </p:nvSpPr>
        <p:spPr>
          <a:xfrm>
            <a:off x="7814056" y="3344433"/>
            <a:ext cx="365760" cy="422895"/>
          </a:xfrm>
        </p:spPr>
        <p:txBody>
          <a:bodyPr/>
          <a:lstStyle/>
          <a:p>
            <a:pPr marL="0" indent="0">
              <a:spcBef>
                <a:spcPts val="0"/>
              </a:spcBef>
              <a:buNone/>
            </a:pPr>
            <a:r>
              <a:rPr lang="en-US" dirty="0">
                <a:latin typeface="+mn-lt"/>
              </a:rPr>
              <a:t>is</a:t>
            </a:r>
          </a:p>
        </p:txBody>
      </p:sp>
      <p:sp>
        <p:nvSpPr>
          <p:cNvPr id="9" name="Content Placeholder 8"/>
          <p:cNvSpPr>
            <a:spLocks noGrp="1"/>
          </p:cNvSpPr>
          <p:nvPr>
            <p:ph type="body" idx="5"/>
          </p:nvPr>
        </p:nvSpPr>
        <p:spPr>
          <a:xfrm>
            <a:off x="727456" y="3829323"/>
            <a:ext cx="7434072" cy="450069"/>
          </a:xfrm>
        </p:spPr>
        <p:txBody>
          <a:bodyPr/>
          <a:lstStyle/>
          <a:p>
            <a:pPr marL="0" indent="0">
              <a:spcBef>
                <a:spcPts val="0"/>
              </a:spcBef>
              <a:buNone/>
            </a:pPr>
            <a:r>
              <a:rPr lang="en-US" dirty="0">
                <a:latin typeface="+mn-lt"/>
              </a:rPr>
              <a:t>necessary to provide an unbiased estimator of</a:t>
            </a:r>
          </a:p>
        </p:txBody>
      </p:sp>
      <p:graphicFrame>
        <p:nvGraphicFramePr>
          <p:cNvPr id="21" name="Object 20" descr="sigma squared"/>
          <p:cNvGraphicFramePr>
            <a:graphicFrameLocks noChangeAspect="1"/>
          </p:cNvGraphicFramePr>
          <p:nvPr>
            <p:extLst>
              <p:ext uri="{D42A27DB-BD31-4B8C-83A1-F6EECF244321}">
                <p14:modId xmlns:p14="http://schemas.microsoft.com/office/powerpoint/2010/main" val="1019303725"/>
              </p:ext>
            </p:extLst>
          </p:nvPr>
        </p:nvGraphicFramePr>
        <p:xfrm>
          <a:off x="727456" y="4359675"/>
          <a:ext cx="482600" cy="381000"/>
        </p:xfrm>
        <a:graphic>
          <a:graphicData uri="http://schemas.openxmlformats.org/presentationml/2006/ole">
            <mc:AlternateContent xmlns:mc="http://schemas.openxmlformats.org/markup-compatibility/2006">
              <mc:Choice xmlns:v="urn:schemas-microsoft-com:vml" Requires="v">
                <p:oleObj spid="_x0000_s2296" name="Equation" r:id="rId7" imgW="482400" imgH="380880" progId="Equation.DSMT4">
                  <p:embed/>
                </p:oleObj>
              </mc:Choice>
              <mc:Fallback>
                <p:oleObj name="Equation" r:id="rId7" imgW="482400" imgH="380880" progId="Equation.DSMT4">
                  <p:embed/>
                  <p:pic>
                    <p:nvPicPr>
                      <p:cNvPr id="0" name=""/>
                      <p:cNvPicPr/>
                      <p:nvPr/>
                    </p:nvPicPr>
                    <p:blipFill>
                      <a:blip r:embed="rId8"/>
                      <a:stretch>
                        <a:fillRect/>
                      </a:stretch>
                    </p:blipFill>
                    <p:spPr>
                      <a:xfrm>
                        <a:off x="727456" y="4359675"/>
                        <a:ext cx="482600" cy="381000"/>
                      </a:xfrm>
                      <a:prstGeom prst="rect">
                        <a:avLst/>
                      </a:prstGeom>
                    </p:spPr>
                  </p:pic>
                </p:oleObj>
              </mc:Fallback>
            </mc:AlternateContent>
          </a:graphicData>
        </a:graphic>
      </p:graphicFrame>
      <p:graphicFrame>
        <p:nvGraphicFramePr>
          <p:cNvPr id="22" name="Object 21" descr="s squared = start fraction the sum of left parenthesis x sub i minus x bar right parenthesis squared from i = 1 to n over n minus 1 end fraction."/>
          <p:cNvGraphicFramePr>
            <a:graphicFrameLocks noChangeAspect="1"/>
          </p:cNvGraphicFramePr>
          <p:nvPr>
            <p:extLst>
              <p:ext uri="{D42A27DB-BD31-4B8C-83A1-F6EECF244321}">
                <p14:modId xmlns:p14="http://schemas.microsoft.com/office/powerpoint/2010/main" val="1281200560"/>
              </p:ext>
            </p:extLst>
          </p:nvPr>
        </p:nvGraphicFramePr>
        <p:xfrm>
          <a:off x="3492500" y="4850403"/>
          <a:ext cx="2159000" cy="1270000"/>
        </p:xfrm>
        <a:graphic>
          <a:graphicData uri="http://schemas.openxmlformats.org/presentationml/2006/ole">
            <mc:AlternateContent xmlns:mc="http://schemas.openxmlformats.org/markup-compatibility/2006">
              <mc:Choice xmlns:v="urn:schemas-microsoft-com:vml" Requires="v">
                <p:oleObj spid="_x0000_s2297" name="Equation" r:id="rId9" imgW="2158920" imgH="1269720" progId="Equation.DSMT4">
                  <p:embed/>
                </p:oleObj>
              </mc:Choice>
              <mc:Fallback>
                <p:oleObj name="Equation" r:id="rId9" imgW="2158920" imgH="1269720" progId="Equation.DSMT4">
                  <p:embed/>
                  <p:pic>
                    <p:nvPicPr>
                      <p:cNvPr id="0" name=""/>
                      <p:cNvPicPr/>
                      <p:nvPr/>
                    </p:nvPicPr>
                    <p:blipFill>
                      <a:blip r:embed="rId10"/>
                      <a:stretch>
                        <a:fillRect/>
                      </a:stretch>
                    </p:blipFill>
                    <p:spPr>
                      <a:xfrm>
                        <a:off x="3492500" y="4850403"/>
                        <a:ext cx="2159000" cy="1270000"/>
                      </a:xfrm>
                      <a:prstGeom prst="rect">
                        <a:avLst/>
                      </a:prstGeom>
                    </p:spPr>
                  </p:pic>
                </p:oleObj>
              </mc:Fallback>
            </mc:AlternateContent>
          </a:graphicData>
        </a:graphic>
      </p:graphicFrame>
    </p:spTree>
    <p:extLst>
      <p:ext uri="{BB962C8B-B14F-4D97-AF65-F5344CB8AC3E}">
        <p14:creationId xmlns:p14="http://schemas.microsoft.com/office/powerpoint/2010/main" val="12171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Sampling Error</a:t>
            </a:r>
            <a:endParaRPr sz="3600" b="1" i="0" u="none" strike="noStrike" cap="none" dirty="0">
              <a:solidFill>
                <a:srgbClr val="007FA3"/>
              </a:solidFill>
              <a:latin typeface="+mj-lt"/>
              <a:ea typeface="Arial"/>
              <a:cs typeface="Arial"/>
              <a:sym typeface="Arial"/>
            </a:endParaRPr>
          </a:p>
        </p:txBody>
      </p:sp>
      <p:sp>
        <p:nvSpPr>
          <p:cNvPr id="258" name="Content Placeholder 2"/>
          <p:cNvSpPr txBox="1">
            <a:spLocks noGrp="1"/>
          </p:cNvSpPr>
          <p:nvPr>
            <p:ph type="body" idx="1"/>
          </p:nvPr>
        </p:nvSpPr>
        <p:spPr>
          <a:xfrm>
            <a:off x="457200" y="1600200"/>
            <a:ext cx="8229600" cy="4361688"/>
          </a:xfrm>
          <a:prstGeom prst="rect">
            <a:avLst/>
          </a:prstGeom>
          <a:noFill/>
          <a:ln>
            <a:noFill/>
          </a:ln>
        </p:spPr>
        <p:txBody>
          <a:bodyPr spcFirstLastPara="1" wrap="square" lIns="91425" tIns="91425" rIns="91425" bIns="91425" anchor="t" anchorCtr="0">
            <a:noAutofit/>
          </a:bodyPr>
          <a:lstStyle/>
          <a:p>
            <a:pPr marL="255650" marR="0" lvl="0" indent="-255650" algn="l" rtl="0">
              <a:spcAft>
                <a:spcPts val="0"/>
              </a:spcAft>
              <a:buClr>
                <a:srgbClr val="007FA3"/>
              </a:buClr>
              <a:buSzPct val="100000"/>
              <a:buFont typeface="Arial"/>
              <a:buChar char="•"/>
            </a:pPr>
            <a:r>
              <a:rPr lang="en-US" sz="2600" b="1" i="0" u="none" strike="noStrike" cap="none" dirty="0">
                <a:solidFill>
                  <a:srgbClr val="000000"/>
                </a:solidFill>
                <a:latin typeface="+mn-lt"/>
                <a:sym typeface="Arial"/>
              </a:rPr>
              <a:t>Sampling (statistical) error </a:t>
            </a:r>
            <a:r>
              <a:rPr lang="en-US" sz="2600" b="0" i="0" u="none" strike="noStrike" cap="none" dirty="0">
                <a:solidFill>
                  <a:srgbClr val="000000"/>
                </a:solidFill>
                <a:latin typeface="+mn-lt"/>
                <a:sym typeface="Arial"/>
              </a:rPr>
              <a:t>occurs because samples are only a subset of the total population</a:t>
            </a:r>
            <a:endParaRPr sz="2600" dirty="0">
              <a:latin typeface="+mn-lt"/>
            </a:endParaRPr>
          </a:p>
          <a:p>
            <a:pPr marL="741553" marR="0" lvl="1" indent="-284353" algn="l" rtl="0">
              <a:spcBef>
                <a:spcPts val="600"/>
              </a:spcBef>
              <a:spcAft>
                <a:spcPts val="0"/>
              </a:spcAft>
              <a:buClr>
                <a:srgbClr val="007FA3"/>
              </a:buClr>
              <a:buSzPct val="100000"/>
              <a:buFont typeface="Arial"/>
              <a:buChar char="–"/>
            </a:pPr>
            <a:r>
              <a:rPr lang="en-US" sz="2600" b="0" i="0" u="none" strike="noStrike" cap="none" dirty="0">
                <a:solidFill>
                  <a:srgbClr val="000000"/>
                </a:solidFill>
                <a:latin typeface="+mn-lt"/>
                <a:sym typeface="Arial"/>
              </a:rPr>
              <a:t>Sampling error is inherent in any sampling process, and although it can be minimized, it cannot be totally avoided.</a:t>
            </a:r>
            <a:endParaRPr sz="2600" dirty="0">
              <a:latin typeface="+mn-lt"/>
            </a:endParaRPr>
          </a:p>
          <a:p>
            <a:pPr marL="255650" marR="0" lvl="0" indent="-255650" algn="l" rtl="0">
              <a:spcAft>
                <a:spcPts val="0"/>
              </a:spcAft>
              <a:buClr>
                <a:srgbClr val="007FA3"/>
              </a:buClr>
              <a:buSzPct val="100000"/>
              <a:buFont typeface="Arial"/>
              <a:buChar char="•"/>
            </a:pPr>
            <a:r>
              <a:rPr lang="en-US" sz="2600" b="1" i="0" u="none" strike="noStrike" cap="none" dirty="0">
                <a:solidFill>
                  <a:srgbClr val="000000"/>
                </a:solidFill>
                <a:latin typeface="+mn-lt"/>
                <a:sym typeface="Arial"/>
              </a:rPr>
              <a:t>Nonsampling error </a:t>
            </a:r>
            <a:r>
              <a:rPr lang="en-US" sz="2600" b="0" i="0" u="none" strike="noStrike" cap="none" dirty="0">
                <a:solidFill>
                  <a:srgbClr val="000000"/>
                </a:solidFill>
                <a:latin typeface="+mn-lt"/>
                <a:sym typeface="Arial"/>
              </a:rPr>
              <a:t>occurs when the sample does not represent the target population adequately.</a:t>
            </a:r>
            <a:endParaRPr sz="2600" b="0" i="0" u="none" strike="noStrike" cap="none" dirty="0">
              <a:solidFill>
                <a:srgbClr val="000000"/>
              </a:solidFill>
              <a:latin typeface="+mn-lt"/>
              <a:sym typeface="Arial"/>
            </a:endParaRPr>
          </a:p>
          <a:p>
            <a:pPr marL="741553" marR="0" lvl="1" indent="-284353" algn="l" rtl="0">
              <a:spcBef>
                <a:spcPts val="600"/>
              </a:spcBef>
              <a:spcAft>
                <a:spcPts val="0"/>
              </a:spcAft>
              <a:buClr>
                <a:srgbClr val="007FA3"/>
              </a:buClr>
              <a:buSzPct val="100000"/>
              <a:buFont typeface="Arial"/>
              <a:buChar char="–"/>
            </a:pPr>
            <a:r>
              <a:rPr lang="en-US" sz="2600" b="0" i="0" u="none" strike="noStrike" cap="none" dirty="0">
                <a:solidFill>
                  <a:srgbClr val="000000"/>
                </a:solidFill>
                <a:latin typeface="+mn-lt"/>
                <a:sym typeface="Arial"/>
              </a:rPr>
              <a:t>Nonsampling error usually results from a poor sample design or inadequate data reliability.</a:t>
            </a:r>
            <a:endParaRPr sz="2600" dirty="0">
              <a:latin typeface="+mn-lt"/>
            </a:endParaRPr>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2314</TotalTime>
  <Words>2773</Words>
  <Application>Microsoft Office PowerPoint</Application>
  <PresentationFormat>On-screen Show (4:3)</PresentationFormat>
  <Paragraphs>289</Paragraphs>
  <Slides>41</Slides>
  <Notes>24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6" baseType="lpstr">
      <vt:lpstr>Arial</vt:lpstr>
      <vt:lpstr>Noto Sans Symbols</vt:lpstr>
      <vt:lpstr>Verdana</vt:lpstr>
      <vt:lpstr>508 Lecture</vt:lpstr>
      <vt:lpstr>Equation</vt:lpstr>
      <vt:lpstr>Business Analytics: Methods, Models, and Decisions</vt:lpstr>
      <vt:lpstr>Statistical Sampling</vt:lpstr>
      <vt:lpstr>Example 6.1: A Sampling Plan for a Market Research Study</vt:lpstr>
      <vt:lpstr>Sampling Methods</vt:lpstr>
      <vt:lpstr>Example 6.2: Simple Random Sampling with Excel</vt:lpstr>
      <vt:lpstr>Additional Probabilistic Sampling Methods</vt:lpstr>
      <vt:lpstr>Estimating Population Parameters</vt:lpstr>
      <vt:lpstr>Unbiased Estimators</vt:lpstr>
      <vt:lpstr>Sampling Error</vt:lpstr>
      <vt:lpstr>Example 6.3: A Sampling Experiment (1 of 3)</vt:lpstr>
      <vt:lpstr>Example 6.3: A Sampling Experiment (2 of 3)</vt:lpstr>
      <vt:lpstr>Example 6.3: A Sampling Experiment (3 of 3)</vt:lpstr>
      <vt:lpstr>Example 6.4: Estimating Sampling Error Using the Empirical Rules</vt:lpstr>
      <vt:lpstr>Sampling Distributions</vt:lpstr>
      <vt:lpstr>Example 6.5: Computing the Standard Error of the Mean</vt:lpstr>
      <vt:lpstr>Central Limit Theorem</vt:lpstr>
      <vt:lpstr>Applying the Sampling Distribution of the Mean</vt:lpstr>
      <vt:lpstr>Example 6.6: Using the Standard Error in Probability Calculations</vt:lpstr>
      <vt:lpstr>Interval Estimates</vt:lpstr>
      <vt:lpstr>Example 6.7: Interval Estimates in the News</vt:lpstr>
      <vt:lpstr>Confidence Intervals</vt:lpstr>
      <vt:lpstr>Confidence Interval for the Mean with Known Population Standard Deviation</vt:lpstr>
      <vt:lpstr>Example 6.8: Computing a Confidence Interval with a Known Standard Deviation</vt:lpstr>
      <vt:lpstr>Excel Workbook for Confidence Intervals</vt:lpstr>
      <vt:lpstr>Confidence Interval Properties</vt:lpstr>
      <vt:lpstr>The t-Distribution</vt:lpstr>
      <vt:lpstr>Confidence Interval for the Mean with Unknown Population Standard Deviation</vt:lpstr>
      <vt:lpstr>Example 6.9: Computing a Confidence Interval with Unknown Standard Deviation</vt:lpstr>
      <vt:lpstr>Confidence Interval for a Proportion</vt:lpstr>
      <vt:lpstr>Example 6.10: Computing a Confidence Interval for a Proportion</vt:lpstr>
      <vt:lpstr>Example 6.11: Drawing a Conclusion About a Population Mean Using a Confidence Interval</vt:lpstr>
      <vt:lpstr>Example 6.12: Using a Confidence Interval to Predict Election Returns</vt:lpstr>
      <vt:lpstr>Data Visualization for Confidence Intervals</vt:lpstr>
      <vt:lpstr>Example 6.13: Creating a Stock Chart for Confidence Intervals (1 of 3)</vt:lpstr>
      <vt:lpstr>Example 6.13: Creating a Stock Chart for Confidence Intervals (2 of 3)</vt:lpstr>
      <vt:lpstr>Example 6.13: Creating a Stock Chart for Confidence Intervals (3 of 3)</vt:lpstr>
      <vt:lpstr>Prediction Intervals</vt:lpstr>
      <vt:lpstr>Example 6.14: Computing a Prediction Interval</vt:lpstr>
      <vt:lpstr>Confidence Intervals and Sample Size</vt:lpstr>
      <vt:lpstr>Example 6.15: Sample Size Determination for the Mean</vt:lpstr>
      <vt:lpstr>Example 6.16: Sample-Size Determination for a Proportion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Methods, Models, and Decisions, 3e</dc:title>
  <dc:subject>Math</dc:subject>
  <dc:creator>Evans</dc:creator>
  <cp:keywords>Math</cp:keywords>
  <cp:lastModifiedBy>Gunasekaran Meena, Swetha (Cognizant)</cp:lastModifiedBy>
  <cp:revision>112</cp:revision>
  <dcterms:modified xsi:type="dcterms:W3CDTF">2019-03-06T09:12:16Z</dcterms:modified>
</cp:coreProperties>
</file>