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8"/>
  </p:notesMasterIdLst>
  <p:handoutMasterIdLst>
    <p:handoutMasterId r:id="rId29"/>
  </p:handoutMasterIdLst>
  <p:sldIdLst>
    <p:sldId id="256" r:id="rId10"/>
    <p:sldId id="259" r:id="rId11"/>
    <p:sldId id="271" r:id="rId12"/>
    <p:sldId id="257" r:id="rId13"/>
    <p:sldId id="260" r:id="rId14"/>
    <p:sldId id="265" r:id="rId15"/>
    <p:sldId id="266" r:id="rId16"/>
    <p:sldId id="262" r:id="rId17"/>
    <p:sldId id="264" r:id="rId18"/>
    <p:sldId id="263" r:id="rId19"/>
    <p:sldId id="267" r:id="rId20"/>
    <p:sldId id="269" r:id="rId21"/>
    <p:sldId id="273" r:id="rId22"/>
    <p:sldId id="272" r:id="rId23"/>
    <p:sldId id="268" r:id="rId24"/>
    <p:sldId id="270" r:id="rId25"/>
    <p:sldId id="275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3" autoAdjust="0"/>
    <p:restoredTop sz="82992" autoAdjust="0"/>
  </p:normalViewPr>
  <p:slideViewPr>
    <p:cSldViewPr snapToGrid="0">
      <p:cViewPr varScale="1">
        <p:scale>
          <a:sx n="56" d="100"/>
          <a:sy n="56" d="100"/>
        </p:scale>
        <p:origin x="150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Functional Dependency (FD)</a:t>
            </a:r>
            <a:r>
              <a:rPr lang="en-US" dirty="0"/>
              <a:t> is a constraint that determines the relation of one attribute to another attribute in a Database Management System (DBMS). </a:t>
            </a:r>
          </a:p>
          <a:p>
            <a:endParaRPr lang="en-US" dirty="0"/>
          </a:p>
          <a:p>
            <a:r>
              <a:rPr lang="en-US" dirty="0"/>
              <a:t>For our unnormalized table, changing primary vet would require ALSO changing vet phone extension and vet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uru99.com/er-diagram-tutorial-dbms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identifying-and-non-identifying-relationships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rhelen@hobokenvets" TargetMode="External"/><Relationship Id="rId7" Type="http://schemas.openxmlformats.org/officeDocument/2006/relationships/hyperlink" Target="mailto:dralan@hobokenvets" TargetMode="External"/><Relationship Id="rId2" Type="http://schemas.openxmlformats.org/officeDocument/2006/relationships/hyperlink" Target="mailto:jsmith@mail.emai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doglover11@mail.email" TargetMode="External"/><Relationship Id="rId5" Type="http://schemas.openxmlformats.org/officeDocument/2006/relationships/hyperlink" Target="mailto:drsara@hobokenvets" TargetMode="External"/><Relationship Id="rId4" Type="http://schemas.openxmlformats.org/officeDocument/2006/relationships/hyperlink" Target="mailto:catfan@mail.emai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atabase-normaliz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Week 2: Entity-Relationship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3825" y="1725705"/>
            <a:ext cx="6299009" cy="1648865"/>
          </a:xfrm>
        </p:spPr>
        <p:txBody>
          <a:bodyPr/>
          <a:lstStyle/>
          <a:p>
            <a:r>
              <a:rPr lang="en-US" dirty="0"/>
              <a:t>MIS 632 A: Data Management Lab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Mengfang Sun</a:t>
            </a:r>
          </a:p>
          <a:p>
            <a:r>
              <a:rPr lang="en-US" dirty="0"/>
              <a:t>msun7@stevens.edu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479F4-DFFE-432B-94CE-F49FAA19E9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1C447-DAFA-4754-B81C-0C1DC06A2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Unique Key</a:t>
            </a:r>
            <a:r>
              <a:rPr lang="en-US" sz="2000" dirty="0"/>
              <a:t>: Column or group of columns that uniquely identifies a record in a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Tables can have more than one unique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Primary Key</a:t>
            </a:r>
            <a:r>
              <a:rPr lang="en-US" sz="2000" dirty="0"/>
              <a:t>: Unique Identifier of a row in a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one per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be NULL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Composite key such as “Name, Species, Date of Birth”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column such as “ID”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Foreign Key</a:t>
            </a:r>
            <a:r>
              <a:rPr lang="en-US" sz="2000" dirty="0"/>
              <a:t>:  Column in a table that is a primary key of another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to relate tables to each other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0C3F5B-55D9-4BF6-921E-AD773D12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“Key” Concepts</a:t>
            </a:r>
          </a:p>
        </p:txBody>
      </p:sp>
    </p:spTree>
    <p:extLst>
      <p:ext uri="{BB962C8B-B14F-4D97-AF65-F5344CB8AC3E}">
        <p14:creationId xmlns:p14="http://schemas.microsoft.com/office/powerpoint/2010/main" val="32028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4F698-0B87-4B97-A5B7-294DED771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BDA6-A3A6-4F60-892A-4AC0394B38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509311"/>
            <a:ext cx="4248879" cy="45845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Pet 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Breed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First Visit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Owner ID (FK)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Vet ID (FK)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91AAE-06C4-444E-9ED1-507959A4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183511"/>
            <a:ext cx="7303340" cy="958755"/>
          </a:xfrm>
        </p:spPr>
        <p:txBody>
          <a:bodyPr/>
          <a:lstStyle/>
          <a:p>
            <a:r>
              <a:rPr lang="en-US" dirty="0"/>
              <a:t>Veterinary Records Entity Attributes Revisited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234DF-993A-4F5C-B13D-F361BB9FA6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1715" y="771180"/>
            <a:ext cx="4248879" cy="56075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Owner 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Phone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Veterinarian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Vet 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Phone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109480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C660AE-1505-4D42-9704-B9205B5E80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67A9E-2C7D-46B6-8546-9613922A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471E5-08B5-4A3C-A00C-E69AF7C53098}"/>
              </a:ext>
            </a:extLst>
          </p:cNvPr>
          <p:cNvSpPr txBox="1"/>
          <p:nvPr/>
        </p:nvSpPr>
        <p:spPr>
          <a:xfrm>
            <a:off x="2551105" y="6070315"/>
            <a:ext cx="659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https://www.guru99.com/er-diagram-tutorial-dbms.html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876C-6DB4-4FBE-987F-B9A3549D9714}"/>
              </a:ext>
            </a:extLst>
          </p:cNvPr>
          <p:cNvSpPr txBox="1"/>
          <p:nvPr/>
        </p:nvSpPr>
        <p:spPr>
          <a:xfrm>
            <a:off x="256424" y="1352957"/>
            <a:ext cx="4589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One-to-One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One-to-Many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Many to One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Many-to-Many Relationships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E0724C-DEE9-4FAB-B120-475D297D4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9" y="3534572"/>
            <a:ext cx="5785147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F78613-43ED-4194-84E1-43DCE78233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D0C2D9-1B76-4A4E-9BF1-E4FF0AEA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Records ER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B203C-0F69-49F7-AB02-F3BA99AFB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" y="2186601"/>
            <a:ext cx="8811042" cy="28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C8EEA-C767-437B-A467-EF173D020C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4DE629-F1D8-40FE-8FCD-37500F14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Records Normalized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6E137-BEA7-4B33-965C-181073F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53" y="4848924"/>
            <a:ext cx="567690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CEA0FE-C4E2-43E5-80DE-BD9DF38B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3" y="1668252"/>
            <a:ext cx="5715000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241B66-D739-4331-AF8A-30618C49E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2" y="3353838"/>
            <a:ext cx="4714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BEDD0-C04D-450A-A46A-F0D7CAB267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2FC1-064B-49F2-9B16-6E6BFC9C5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Using </a:t>
            </a:r>
            <a:r>
              <a:rPr lang="en-US" sz="2800" dirty="0" err="1"/>
              <a:t>erwin</a:t>
            </a:r>
            <a:r>
              <a:rPr lang="en-US" sz="2800" dirty="0"/>
              <a:t>, create an entity-relationship diagram for the veterinary records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Submit an </a:t>
            </a:r>
            <a:r>
              <a:rPr lang="en-US" sz="2800" dirty="0" err="1"/>
              <a:t>erwin</a:t>
            </a:r>
            <a:r>
              <a:rPr lang="en-US" sz="2800" dirty="0"/>
              <a:t> file with your ER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C86D6B-C180-4B4C-859A-67852CA9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Homework Assignment 1</a:t>
            </a:r>
          </a:p>
        </p:txBody>
      </p:sp>
    </p:spTree>
    <p:extLst>
      <p:ext uri="{BB962C8B-B14F-4D97-AF65-F5344CB8AC3E}">
        <p14:creationId xmlns:p14="http://schemas.microsoft.com/office/powerpoint/2010/main" val="31959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4FAE6C-F63D-4A65-8FDD-6AAF1CEE64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28D1-B792-4D06-902B-AFF7E44F3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219" y="1178210"/>
            <a:ext cx="8691562" cy="49817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erwin</a:t>
            </a:r>
            <a:r>
              <a:rPr lang="en-US" sz="2400" dirty="0"/>
              <a:t>, create an 3NF entity-relationship diagram for the data in </a:t>
            </a:r>
            <a:r>
              <a:rPr lang="en-US" sz="2400" u="sng" dirty="0"/>
              <a:t>auto_claims.xlsx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Populated each table in your ER model with the actual data from the spreadsheet</a:t>
            </a:r>
          </a:p>
          <a:p>
            <a:r>
              <a:rPr lang="en-US" sz="2400" b="1" dirty="0"/>
              <a:t>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erwin</a:t>
            </a:r>
            <a:r>
              <a:rPr lang="en-US" sz="2400" dirty="0"/>
              <a:t> or image (screenshot, jpg or pdf) file of your ER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Excel or CSV files with your populated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Excel: One tab per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CSV: One csv file per table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8E923F-9005-4227-962E-83B6C30D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19" y="430072"/>
            <a:ext cx="7303340" cy="535863"/>
          </a:xfrm>
        </p:spPr>
        <p:txBody>
          <a:bodyPr/>
          <a:lstStyle/>
          <a:p>
            <a:r>
              <a:rPr lang="en-US" dirty="0"/>
              <a:t>Homework Assignment 2</a:t>
            </a:r>
          </a:p>
        </p:txBody>
      </p:sp>
    </p:spTree>
    <p:extLst>
      <p:ext uri="{BB962C8B-B14F-4D97-AF65-F5344CB8AC3E}">
        <p14:creationId xmlns:p14="http://schemas.microsoft.com/office/powerpoint/2010/main" val="122005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81B2C-708F-4E38-980A-1FBFB230BB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3D56-3130-4F10-BF09-B15DA54720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Identifying relationships exist when the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primary key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of the parent entity is included in the primary key of the child entity. On the other hand, a non-identifying relationship exists when the primary key of the parent entity is included in the child entity but not as part of the child entity's primary key.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hlinkClick r:id="rId2"/>
              </a:rPr>
              <a:t>Difference between identifying and non-identifying relationships -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B1359-0F37-4D64-B560-05139D7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non-identify relationship</a:t>
            </a:r>
          </a:p>
        </p:txBody>
      </p:sp>
    </p:spTree>
    <p:extLst>
      <p:ext uri="{BB962C8B-B14F-4D97-AF65-F5344CB8AC3E}">
        <p14:creationId xmlns:p14="http://schemas.microsoft.com/office/powerpoint/2010/main" val="283667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4152A5E-8A04-40E3-A45A-B223D7431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3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F0A62-1196-4721-8ABA-05B49AF2C9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6CB3-F4DF-4C78-A46E-71F45396EB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Entity-Relationship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Normalization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Assignment 1: Creating an 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Assignment 2: Normalization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need to submit: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Erwin file for Assignment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Erwin file and one excel/csv file for  Assignment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2F8E1-ACB6-44BD-82AA-94AF705C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35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69660-2195-4404-AD81-25EF0D4D5D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9994-8D83-4C29-8866-17BABDDB10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764104"/>
            <a:ext cx="8691562" cy="56968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Homework 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Due by Friday midnight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Homework Late Policy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Up to 24 hours late: 10% 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Up to 48 hours late: 20% 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Up to 72 hours late: 30% off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&gt; 72 hours late: Not accepted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C611C-EA80-484C-A480-59433DC5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28242"/>
            <a:ext cx="7303340" cy="535863"/>
          </a:xfrm>
        </p:spPr>
        <p:txBody>
          <a:bodyPr/>
          <a:lstStyle/>
          <a:p>
            <a:r>
              <a:rPr lang="en-US" dirty="0"/>
              <a:t>Grading Policy Reminders</a:t>
            </a:r>
          </a:p>
        </p:txBody>
      </p:sp>
    </p:spTree>
    <p:extLst>
      <p:ext uri="{BB962C8B-B14F-4D97-AF65-F5344CB8AC3E}">
        <p14:creationId xmlns:p14="http://schemas.microsoft.com/office/powerpoint/2010/main" val="356526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79F0E-2BC6-4243-80FD-4FF7113C5F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88973"/>
            <a:ext cx="8691562" cy="4804922"/>
          </a:xfrm>
        </p:spPr>
        <p:txBody>
          <a:bodyPr/>
          <a:lstStyle/>
          <a:p>
            <a:r>
              <a:rPr lang="en-US" sz="2400" dirty="0"/>
              <a:t>Entity-Relationship Modeling consists of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Entities</a:t>
            </a:r>
            <a:r>
              <a:rPr lang="en-US" sz="2400" dirty="0"/>
              <a:t>: Definable concept or object within 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Attributes</a:t>
            </a:r>
            <a:r>
              <a:rPr lang="en-US" sz="2400" dirty="0"/>
              <a:t>: Characteristics of a given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Relationships</a:t>
            </a:r>
            <a:r>
              <a:rPr lang="en-US" sz="2400" dirty="0"/>
              <a:t>: Definition of how entities relate to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One-to-one: Single entity relates to another single 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One-to-many: Single entity relates to many entities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8691A6-E31B-4C83-83D5-F41DCD8A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Modeling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3D65C-E0CF-4BBE-9960-F39AE7C1B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E4246-AA91-4BBF-A28B-F0B8E681A9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u="sng" dirty="0"/>
              <a:t>Logical</a:t>
            </a:r>
            <a:r>
              <a:rPr lang="en-US" sz="3200" dirty="0"/>
              <a:t> (Model)</a:t>
            </a: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Relationship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EDADE3-67CB-4F71-A445-6C6195CB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ER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E8C3C-729D-4624-B3AE-6E9B635472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u="sng" dirty="0"/>
              <a:t>Physical</a:t>
            </a:r>
            <a:r>
              <a:rPr lang="en-US" sz="3200" dirty="0"/>
              <a:t> (Database)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4030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81079-C73E-4BE3-9990-ECE20DA218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B92B6-B35A-4B52-87ED-780CAB2C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Records Sample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C08CA-5C63-4EAA-BA14-AB1ECD1CB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473957"/>
              </p:ext>
            </p:extLst>
          </p:nvPr>
        </p:nvGraphicFramePr>
        <p:xfrm>
          <a:off x="1" y="1527048"/>
          <a:ext cx="9143998" cy="4827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891">
                  <a:extLst>
                    <a:ext uri="{9D8B030D-6E8A-4147-A177-3AD203B41FA5}">
                      <a16:colId xmlns:a16="http://schemas.microsoft.com/office/drawing/2014/main" val="1393939849"/>
                    </a:ext>
                  </a:extLst>
                </a:gridCol>
                <a:gridCol w="612031">
                  <a:extLst>
                    <a:ext uri="{9D8B030D-6E8A-4147-A177-3AD203B41FA5}">
                      <a16:colId xmlns:a16="http://schemas.microsoft.com/office/drawing/2014/main" val="916098370"/>
                    </a:ext>
                  </a:extLst>
                </a:gridCol>
                <a:gridCol w="754901">
                  <a:extLst>
                    <a:ext uri="{9D8B030D-6E8A-4147-A177-3AD203B41FA5}">
                      <a16:colId xmlns:a16="http://schemas.microsoft.com/office/drawing/2014/main" val="936386354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2448059207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31114442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814635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1533017878"/>
                    </a:ext>
                  </a:extLst>
                </a:gridCol>
                <a:gridCol w="586825">
                  <a:extLst>
                    <a:ext uri="{9D8B030D-6E8A-4147-A177-3AD203B41FA5}">
                      <a16:colId xmlns:a16="http://schemas.microsoft.com/office/drawing/2014/main" val="2528129950"/>
                    </a:ext>
                  </a:extLst>
                </a:gridCol>
                <a:gridCol w="999699">
                  <a:extLst>
                    <a:ext uri="{9D8B030D-6E8A-4147-A177-3AD203B41FA5}">
                      <a16:colId xmlns:a16="http://schemas.microsoft.com/office/drawing/2014/main" val="2462378822"/>
                    </a:ext>
                  </a:extLst>
                </a:gridCol>
                <a:gridCol w="605381">
                  <a:extLst>
                    <a:ext uri="{9D8B030D-6E8A-4147-A177-3AD203B41FA5}">
                      <a16:colId xmlns:a16="http://schemas.microsoft.com/office/drawing/2014/main" val="4238501632"/>
                    </a:ext>
                  </a:extLst>
                </a:gridCol>
                <a:gridCol w="1247056">
                  <a:extLst>
                    <a:ext uri="{9D8B030D-6E8A-4147-A177-3AD203B41FA5}">
                      <a16:colId xmlns:a16="http://schemas.microsoft.com/office/drawing/2014/main" val="3902116407"/>
                    </a:ext>
                  </a:extLst>
                </a:gridCol>
                <a:gridCol w="859535">
                  <a:extLst>
                    <a:ext uri="{9D8B030D-6E8A-4147-A177-3AD203B41FA5}">
                      <a16:colId xmlns:a16="http://schemas.microsoft.com/office/drawing/2014/main" val="77311542"/>
                    </a:ext>
                  </a:extLst>
                </a:gridCol>
              </a:tblGrid>
              <a:tr h="69580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Species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Breed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Date of Birth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First Visit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Owner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Owner Address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Owner Phone</a:t>
                      </a:r>
                      <a:endParaRPr lang="en-US" sz="1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Owner Email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Primary Veterinarian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Vet Phone Extension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Vet Email</a:t>
                      </a:r>
                      <a:endParaRPr lang="en-US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979430100"/>
                  </a:ext>
                </a:extLst>
              </a:tr>
              <a:tr h="6958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Spot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canine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Dalmatian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10/1/20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12/15/20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John Smith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 River St, Hoboken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201-555-1234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 err="1">
                          <a:effectLst/>
                          <a:hlinkClick r:id="rId2"/>
                        </a:rPr>
                        <a:t>jsmith@mail.email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Helen Thompson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x3114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>
                          <a:effectLst/>
                          <a:hlinkClick r:id="rId3"/>
                        </a:rPr>
                        <a:t>drhelen@hobokenvets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3673797369"/>
                  </a:ext>
                </a:extLst>
              </a:tr>
              <a:tr h="6958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Fluffy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rabbit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n/a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1/1/18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12/1/20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Jane Doe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100 Washington St, Hoboken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201-555-9876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Helen Thompson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x3114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>
                          <a:effectLst/>
                          <a:hlinkClick r:id="rId3"/>
                        </a:rPr>
                        <a:t>drhelen@hobokenvets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342058162"/>
                  </a:ext>
                </a:extLst>
              </a:tr>
              <a:tr h="6958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Pirate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feline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American short hair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5/5/16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10/1/18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Michael Dawe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123 Main Street, Jersey City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201-555-5623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catfan@mail.email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Sara Gonzalez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x3115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>
                          <a:effectLst/>
                          <a:hlinkClick r:id="rId5"/>
                        </a:rPr>
                        <a:t>drsara@hobokenvets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3192286213"/>
                  </a:ext>
                </a:extLst>
              </a:tr>
              <a:tr h="6958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Ralph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canine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Cocker Spaniel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12/25/10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2/14/11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Peter Brown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57 Newark Street, Hoboken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201-555-6543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>
                          <a:effectLst/>
                          <a:hlinkClick r:id="rId6"/>
                        </a:rPr>
                        <a:t>doglover11@mail.email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Alan Richards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x3117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>
                          <a:effectLst/>
                          <a:hlinkClick r:id="rId7"/>
                        </a:rPr>
                        <a:t>dralan@hobokenvets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657942324"/>
                  </a:ext>
                </a:extLst>
              </a:tr>
              <a:tr h="6958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Toby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canine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Shih Tzu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3/29/05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4/15/07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Peter Brown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57 Newark Street, Hoboken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201-555-6543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>
                          <a:effectLst/>
                          <a:hlinkClick r:id="rId6"/>
                        </a:rPr>
                        <a:t>doglover11@mail.email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Sara Gonzalez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x3115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strike="noStrike" dirty="0" err="1">
                          <a:effectLst/>
                          <a:hlinkClick r:id="rId5"/>
                        </a:rPr>
                        <a:t>drsara@hobokenvets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2" marR="5432" marT="5432" marB="0" anchor="b"/>
                </a:tc>
                <a:extLst>
                  <a:ext uri="{0D108BD9-81ED-4DB2-BD59-A6C34878D82A}">
                    <a16:rowId xmlns:a16="http://schemas.microsoft.com/office/drawing/2014/main" val="411317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05EB1-C0E4-46E1-BFF0-39F9A1B4D9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B153-91D7-42CC-9E2A-8E71C6C6D2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Normal Form (1NF)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Each table cell should contain a single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Each record needs to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Second Normal Form (2NF)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1NF plus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Single-column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Third Normal Form (3NF)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2NF plus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Has no transitive functional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96A127-9FCF-4D3A-B29D-3733E2FB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BFA21-D65E-4414-879F-1329A6F2FCA8}"/>
              </a:ext>
            </a:extLst>
          </p:cNvPr>
          <p:cNvSpPr txBox="1"/>
          <p:nvPr/>
        </p:nvSpPr>
        <p:spPr>
          <a:xfrm>
            <a:off x="2590123" y="6094319"/>
            <a:ext cx="643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https://www.guru99.com/database-normalization.html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7AE8C-B059-4A3E-AF4C-608F45B8CC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FDEB7-0621-4EC7-8B60-1B4AD50A2C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Owner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Veterinarian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Owner -&gt; Pet (one to many)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Pet - &gt; Doctor (one to one)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24002F-D642-4946-8372-6326021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Veterinary Records Table</a:t>
            </a:r>
          </a:p>
        </p:txBody>
      </p:sp>
    </p:spTree>
    <p:extLst>
      <p:ext uri="{BB962C8B-B14F-4D97-AF65-F5344CB8AC3E}">
        <p14:creationId xmlns:p14="http://schemas.microsoft.com/office/powerpoint/2010/main" val="25579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4F698-0B87-4B97-A5B7-294DED7719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BDA6-A3A6-4F60-892A-4AC0394B38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Breed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Date of Birth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First Visit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Primary Veterinarian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91AAE-06C4-444E-9ED1-507959A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Records Entity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234DF-993A-4F5C-B13D-F361BB9FA6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Phone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Veterinarian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Phone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16031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39069</TotalTime>
  <Words>845</Words>
  <Application>Microsoft Office PowerPoint</Application>
  <PresentationFormat>On-screen Show (4:3)</PresentationFormat>
  <Paragraphs>220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Calibri</vt:lpstr>
      <vt:lpstr>Century Gothic</vt:lpstr>
      <vt:lpstr>Roboto</vt:lpstr>
      <vt:lpstr>Source Sans Pro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Agenda</vt:lpstr>
      <vt:lpstr>Grading Policy Reminders</vt:lpstr>
      <vt:lpstr>Entity-Relationship Modeling</vt:lpstr>
      <vt:lpstr>Logical vs. Physical ER Models</vt:lpstr>
      <vt:lpstr>Veterinary Records Sample Data</vt:lpstr>
      <vt:lpstr>Database Normalization</vt:lpstr>
      <vt:lpstr>Normalizing Veterinary Records Table</vt:lpstr>
      <vt:lpstr>Veterinary Records Entity Attributes</vt:lpstr>
      <vt:lpstr>“Key” Concepts</vt:lpstr>
      <vt:lpstr>Veterinary Records Entity Attributes Revisited</vt:lpstr>
      <vt:lpstr>ER Diagram Notations</vt:lpstr>
      <vt:lpstr>Veterinary Records ER Diagram</vt:lpstr>
      <vt:lpstr>Veterinary Records Normalized Tables</vt:lpstr>
      <vt:lpstr> Homework Assignment 1</vt:lpstr>
      <vt:lpstr>Homework Assignment 2</vt:lpstr>
      <vt:lpstr>Identify and non-identify relationship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Mengfang Sun</cp:lastModifiedBy>
  <cp:revision>970</cp:revision>
  <cp:lastPrinted>2016-08-09T14:57:31Z</cp:lastPrinted>
  <dcterms:created xsi:type="dcterms:W3CDTF">2013-11-01T14:42:31Z</dcterms:created>
  <dcterms:modified xsi:type="dcterms:W3CDTF">2021-09-12T17:59:06Z</dcterms:modified>
</cp:coreProperties>
</file>