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7"/>
  </p:notesMasterIdLst>
  <p:handoutMasterIdLst>
    <p:handoutMasterId r:id="rId28"/>
  </p:handoutMasterIdLst>
  <p:sldIdLst>
    <p:sldId id="256" r:id="rId10"/>
    <p:sldId id="257" r:id="rId11"/>
    <p:sldId id="272" r:id="rId12"/>
    <p:sldId id="270" r:id="rId13"/>
    <p:sldId id="275" r:id="rId14"/>
    <p:sldId id="274" r:id="rId15"/>
    <p:sldId id="273" r:id="rId16"/>
    <p:sldId id="284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67" d="100"/>
          <a:sy n="67" d="100"/>
        </p:scale>
        <p:origin x="118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rwin.com/bookshelf/public_html/2020R2/Content/User%20Guides/erwin%20Help/Online%20Help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.instructure.com/courses/54377/modules/items/1304438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ostgresql.org/ftp/odbc/versions/msi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Week 3: ER Modeling &amp; Normalization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3825" y="1725705"/>
            <a:ext cx="7264527" cy="1648865"/>
          </a:xfrm>
        </p:spPr>
        <p:txBody>
          <a:bodyPr/>
          <a:lstStyle/>
          <a:p>
            <a:r>
              <a:rPr lang="en-US" dirty="0"/>
              <a:t>MIS 632-A: Data Management 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Mengfang Sun</a:t>
            </a:r>
          </a:p>
          <a:p>
            <a:r>
              <a:rPr lang="en-US" dirty="0"/>
              <a:t>msun7@stevens.edu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9F73EE-545F-40F1-B780-1501F81BAE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82DB9-DC24-47D7-8957-E3A78D8704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ECBE44-3830-4002-9375-893C1A28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for MySQL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BA9F0A-18C0-48B9-AC78-DC7F4DD3E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0" y="1340990"/>
            <a:ext cx="3549832" cy="43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DCD4A-4804-4BCD-B0FA-94E7367F06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A9D2F-2B0C-4FFD-96F9-EA656524D5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sql</a:t>
            </a:r>
            <a:r>
              <a:rPr lang="en-US" dirty="0"/>
              <a:t> server 2019:  https://www.microsoft.com/en-us/Download/details.aspx?id=101064</a:t>
            </a:r>
          </a:p>
          <a:p>
            <a:pPr marL="342900" indent="-34290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ssms</a:t>
            </a:r>
            <a:r>
              <a:rPr lang="en-US" dirty="0"/>
              <a:t>: https://docs.microsoft.com/en-us/sql/ssms/download-sql-server-management-studio-ssms?view=sql-server-ver15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877A3-73FF-40DC-BE6C-4EE66C32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for SQL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D3DC0-DE28-4659-9C6F-CBAE2FF5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7" y="2528179"/>
            <a:ext cx="3626036" cy="4394426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43F8C0-E93C-45A8-956C-593FF1B55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77" y="2587324"/>
            <a:ext cx="4540483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E4DD-5970-42AE-8197-4C30B1B571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F2E4-4C2D-463B-B26D-B0C97D82F5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Sql</a:t>
            </a:r>
            <a:r>
              <a:rPr lang="en-US" dirty="0"/>
              <a:t> Server Configuration Manager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ssms</a:t>
            </a:r>
            <a:r>
              <a:rPr lang="en-US" dirty="0"/>
              <a:t>, use default value, click connect</a:t>
            </a:r>
          </a:p>
          <a:p>
            <a:pPr marL="342900" indent="-342900">
              <a:buAutoNum type="arabicPeriod"/>
            </a:pPr>
            <a:r>
              <a:rPr lang="en-US" dirty="0"/>
              <a:t>In object explorer window, right click, select properties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6848E-9994-4626-8D11-2045AF92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for SQL server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28D7DB-8136-4103-96B1-F092D303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9" y="1530689"/>
            <a:ext cx="4940554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039C5-648E-4ED2-BE0A-3E6EC1E9E7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96E5-0A17-49AB-814B-A137E00E6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1E3A27-1433-4F8B-B399-432C6C9C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for SQL server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2B9D7C-4369-469F-92EE-8AAD5E8FE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4" y="1175928"/>
            <a:ext cx="3764110" cy="4536713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ABDD98-B07A-4FD0-B99A-C402B75D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04" y="1145358"/>
            <a:ext cx="4375857" cy="45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9D2F6-BB71-41D1-809B-B30C2BE699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F4C9-7D2E-447B-BD09-BF0007FDB1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5. Right click SQL Server, select restart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6"/>
            </a:pPr>
            <a:r>
              <a:rPr lang="en-US" dirty="0"/>
              <a:t>Change login name </a:t>
            </a:r>
          </a:p>
          <a:p>
            <a:pPr marL="342900" indent="-342900">
              <a:buAutoNum type="arabicPeriod" startAt="6"/>
            </a:pPr>
            <a:r>
              <a:rPr lang="en-US" dirty="0"/>
              <a:t>Change password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542BF6-35EE-4235-B2DA-156D147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for SQL server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04E5B6-A188-44EC-B794-5D51FC4F4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7" y="1500388"/>
            <a:ext cx="7768137" cy="192861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B28743-5347-4A4F-8270-83B5A0D1F4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54" y="3429000"/>
            <a:ext cx="6259132" cy="35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3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989CD-AA6D-44D5-9960-E0AD96E8ED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7EB3E-6B74-4ADC-9335-1FA84AD495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3E95E-A5C6-4593-A43C-47CED02D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for SQL server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C711A3-9A24-4895-8E49-5616F127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1442434"/>
            <a:ext cx="6636091" cy="48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7E102-2287-4044-AB54-0B1E4DC2A6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ED69D-4E70-4E13-B47B-3F190C2796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CD737D-08D0-4E14-9F01-ABB35A72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for SQL server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8831DF-C4EE-4CE4-8D65-BA70045C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688"/>
            <a:ext cx="4476980" cy="3016405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1B8BAC-B91F-4D54-A1D9-C895F215F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55" y="2072340"/>
            <a:ext cx="4508732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erwin</a:t>
            </a:r>
            <a:r>
              <a:rPr lang="en-US" sz="2000" dirty="0"/>
              <a:t>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Week 3 Homework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00E16-84A8-4C67-B774-66AABB528A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A72D-0919-48FE-9E30-6019B01FDC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Forward engineering from </a:t>
            </a:r>
            <a:r>
              <a:rPr lang="en-US" sz="2000" dirty="0" err="1"/>
              <a:t>erwin</a:t>
            </a:r>
            <a:r>
              <a:rPr lang="en-US" sz="2000" dirty="0"/>
              <a:t> model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Reverse engineering from database to </a:t>
            </a:r>
            <a:r>
              <a:rPr lang="en-US" sz="2000" dirty="0" err="1"/>
              <a:t>erwin</a:t>
            </a:r>
            <a:r>
              <a:rPr lang="en-US" sz="20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Erwin Online User Guide: </a:t>
            </a:r>
            <a:r>
              <a:rPr lang="en-US" sz="2000" dirty="0">
                <a:hlinkClick r:id="rId2"/>
              </a:rPr>
              <a:t>https://erwin.com/bookshelf/public_html/2020R2/Content/User%20Guides/erwin%20Help/Online%20Help.html</a:t>
            </a:r>
            <a:r>
              <a:rPr lang="en-US" sz="20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E1567-A8C5-4FA7-9941-FFE09702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erwin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0453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E0F99-17FE-4D07-AACB-17AD29FD97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B17D-88D3-4E11-8775-5CF30E7DB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physical tables for the insurance claims database in the </a:t>
            </a:r>
            <a:r>
              <a:rPr lang="en-US" sz="2000" dirty="0" err="1"/>
              <a:t>postgres</a:t>
            </a:r>
            <a:r>
              <a:rPr lang="en-US" sz="2000" dirty="0"/>
              <a:t>/SQL server instance on your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Forward engineer from Erwin to Pgadmin4 </a:t>
            </a:r>
            <a:r>
              <a:rPr lang="en-US" sz="2000" u="sng" dirty="0"/>
              <a:t>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 the “</a:t>
            </a:r>
            <a:r>
              <a:rPr lang="en-US" sz="2400" b="1" i="0" u="sng" dirty="0">
                <a:effectLst/>
                <a:latin typeface="Lato Extended"/>
                <a:hlinkClick r:id="rId2" tooltip="Pgadmin4CreatedTable.sql"/>
              </a:rPr>
              <a:t>Pgadmin4CreatedTable.sql</a:t>
            </a:r>
            <a:r>
              <a:rPr lang="en-US" sz="2000" dirty="0"/>
              <a:t>” SQL script to pgadmin4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 the “</a:t>
            </a:r>
            <a:r>
              <a:rPr lang="en-US" sz="2400" b="1" i="0" dirty="0" err="1">
                <a:solidFill>
                  <a:srgbClr val="2D3B45"/>
                </a:solidFill>
                <a:effectLst/>
                <a:latin typeface="Lato Extended"/>
              </a:rPr>
              <a:t>InstructionForSQLServer.sql</a:t>
            </a:r>
            <a:r>
              <a:rPr lang="en-US" sz="2000" dirty="0"/>
              <a:t>” SQL script to SQL Server</a:t>
            </a:r>
          </a:p>
          <a:p>
            <a:r>
              <a:rPr lang="en-US" sz="2000" b="1" dirty="0"/>
              <a:t>Submission 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Screenshot of tables in your Pgadmin4 or SQL server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Screenshot of at each of the populated tables</a:t>
            </a:r>
          </a:p>
          <a:p>
            <a:r>
              <a:rPr lang="en-US" sz="2000" dirty="0"/>
              <a:t>HINT: When importing data into a table with a foreign key, </a:t>
            </a:r>
            <a:r>
              <a:rPr lang="en-US" sz="2000" dirty="0" err="1"/>
              <a:t>postgres</a:t>
            </a:r>
            <a:r>
              <a:rPr lang="en-US" sz="2000" dirty="0"/>
              <a:t> checks to make sure that key exists in the related table.  Consider this when you are deciding the order in which to import the </a:t>
            </a:r>
            <a:r>
              <a:rPr lang="en-US" sz="2000"/>
              <a:t>tables.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8F7DC3-E42E-4FE3-B41F-C1ECF281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7751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5816FA-5209-41DD-AD3D-D83AACE938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BDEA7-225B-4D28-9F17-EF06927791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be using the database we create in this homework assignment to do the class and homework assignments </a:t>
            </a:r>
            <a:r>
              <a:rPr lang="en-US" sz="2000" b="1" u="sng" dirty="0"/>
              <a:t>for the next three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do not create and populate these database tables in </a:t>
            </a:r>
            <a:r>
              <a:rPr lang="en-US" sz="2000" dirty="0" err="1"/>
              <a:t>postgres</a:t>
            </a:r>
            <a:r>
              <a:rPr lang="en-US" sz="2000" dirty="0"/>
              <a:t>/SQL server, you will not be able to do these future assignments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7A3579-6428-4C82-A85E-F5ABD9F6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Notes</a:t>
            </a:r>
          </a:p>
        </p:txBody>
      </p:sp>
    </p:spTree>
    <p:extLst>
      <p:ext uri="{BB962C8B-B14F-4D97-AF65-F5344CB8AC3E}">
        <p14:creationId xmlns:p14="http://schemas.microsoft.com/office/powerpoint/2010/main" val="48725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81270-2A59-4245-9838-99305A667D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71E35-CFEF-4012-B6AC-959E7BF2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418353"/>
            <a:ext cx="7303340" cy="971535"/>
          </a:xfrm>
        </p:spPr>
        <p:txBody>
          <a:bodyPr/>
          <a:lstStyle/>
          <a:p>
            <a:r>
              <a:rPr lang="en-US" dirty="0"/>
              <a:t>Homework Submission Example Requirement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4CA3C-AF71-4960-96F8-DDE64BA10FFD}"/>
              </a:ext>
            </a:extLst>
          </p:cNvPr>
          <p:cNvSpPr txBox="1"/>
          <p:nvPr/>
        </p:nvSpPr>
        <p:spPr>
          <a:xfrm>
            <a:off x="2953512" y="5541264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tables exist in your database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6B5607-CCF6-4B1D-A00B-8BE9580C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81" y="2324100"/>
            <a:ext cx="340856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B8B25-B0D7-4776-B40E-8897C25E6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0C832E-33D7-483E-9B94-FFB874AA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418353"/>
            <a:ext cx="7303340" cy="971535"/>
          </a:xfrm>
        </p:spPr>
        <p:txBody>
          <a:bodyPr/>
          <a:lstStyle/>
          <a:p>
            <a:r>
              <a:rPr lang="en-US" dirty="0"/>
              <a:t>Homework Submission Example</a:t>
            </a:r>
            <a:br>
              <a:rPr lang="en-US" dirty="0"/>
            </a:br>
            <a:r>
              <a:rPr lang="en-US" dirty="0"/>
              <a:t>Requirement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6F46C-C08F-4AFA-8C37-56F795CBF459}"/>
              </a:ext>
            </a:extLst>
          </p:cNvPr>
          <p:cNvSpPr txBox="1"/>
          <p:nvPr/>
        </p:nvSpPr>
        <p:spPr>
          <a:xfrm>
            <a:off x="2240280" y="5223621"/>
            <a:ext cx="522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Screenshot like the one above for each of the 6 tables</a:t>
            </a:r>
          </a:p>
          <a:p>
            <a:pPr algn="ctr"/>
            <a:r>
              <a:rPr lang="en-US" dirty="0"/>
              <a:t>to show data has been populated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149992E-DDE3-4413-93CC-00C9E317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04" y="1724025"/>
            <a:ext cx="5695949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73ECB-BD87-466E-85C7-3DA4AE5CCC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6E2B3-0DC8-4733-916C-D316D273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Submission Example</a:t>
            </a:r>
            <a:br>
              <a:rPr lang="en-US" dirty="0"/>
            </a:br>
            <a:r>
              <a:rPr lang="en-US"/>
              <a:t>Requirement 3(</a:t>
            </a:r>
            <a:r>
              <a:rPr lang="en-US" sz="3200"/>
              <a:t>Forward engineer</a:t>
            </a:r>
            <a:r>
              <a:rPr lang="en-US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CA1B7D-005C-4F70-9642-AF40501FE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26" y="1698536"/>
            <a:ext cx="4819898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7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7430B-8C9A-4772-AE72-0D35430D12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A432-FE53-4E1B-90D0-48A8A1F81B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Download</a:t>
            </a:r>
          </a:p>
          <a:p>
            <a:r>
              <a:rPr lang="en-US" dirty="0">
                <a:hlinkClick r:id="rId2"/>
              </a:rPr>
              <a:t>PostgreSQL: File Browser</a:t>
            </a:r>
            <a:r>
              <a:rPr lang="en-US" dirty="0"/>
              <a:t> </a:t>
            </a:r>
            <a:r>
              <a:rPr lang="en-US" dirty="0" err="1"/>
              <a:t>odbc</a:t>
            </a:r>
            <a:r>
              <a:rPr lang="en-US" dirty="0"/>
              <a:t> last version</a:t>
            </a:r>
          </a:p>
          <a:p>
            <a:r>
              <a:rPr lang="en-US" dirty="0"/>
              <a:t>2. Run as administrator</a:t>
            </a:r>
          </a:p>
          <a:p>
            <a:r>
              <a:rPr lang="en-US" dirty="0"/>
              <a:t>3. Choose second Tab</a:t>
            </a:r>
          </a:p>
          <a:p>
            <a:r>
              <a:rPr lang="en-US" dirty="0"/>
              <a:t>4. Add PostgreSQL Unicode(*64)</a:t>
            </a:r>
          </a:p>
          <a:p>
            <a:r>
              <a:rPr lang="en-US" dirty="0"/>
              <a:t>5.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C430F4-0594-4276-96A8-EB2E60C4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for MySQL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38539D-CF4C-475F-BAD7-858DA72D9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8" y="3237512"/>
            <a:ext cx="4356324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95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39676</TotalTime>
  <Words>458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Lato Extended</vt:lpstr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Agenda</vt:lpstr>
      <vt:lpstr>erwin Demo</vt:lpstr>
      <vt:lpstr>Homework Assignment</vt:lpstr>
      <vt:lpstr>Homework Assignment Notes</vt:lpstr>
      <vt:lpstr>Homework Submission Example Requirement 1</vt:lpstr>
      <vt:lpstr>Homework Submission Example Requirement 2</vt:lpstr>
      <vt:lpstr>Homework Submission Example Requirement 3(Forward engineer) </vt:lpstr>
      <vt:lpstr>Set up for MySQL</vt:lpstr>
      <vt:lpstr>Set up for MySQL</vt:lpstr>
      <vt:lpstr>Set up for SQL server</vt:lpstr>
      <vt:lpstr>Set up for SQL server</vt:lpstr>
      <vt:lpstr>Set up for SQL server</vt:lpstr>
      <vt:lpstr>Set up for SQL server</vt:lpstr>
      <vt:lpstr>Set up for SQL server</vt:lpstr>
      <vt:lpstr>Set up for SQL server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Mengfang Sun</cp:lastModifiedBy>
  <cp:revision>969</cp:revision>
  <cp:lastPrinted>2016-08-09T14:57:31Z</cp:lastPrinted>
  <dcterms:created xsi:type="dcterms:W3CDTF">2013-11-01T14:42:31Z</dcterms:created>
  <dcterms:modified xsi:type="dcterms:W3CDTF">2021-09-20T20:17:08Z</dcterms:modified>
</cp:coreProperties>
</file>