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9"/>
  </p:notesMasterIdLst>
  <p:handoutMasterIdLst>
    <p:handoutMasterId r:id="rId20"/>
  </p:handoutMasterIdLst>
  <p:sldIdLst>
    <p:sldId id="256" r:id="rId10"/>
    <p:sldId id="257" r:id="rId11"/>
    <p:sldId id="291" r:id="rId12"/>
    <p:sldId id="284" r:id="rId13"/>
    <p:sldId id="288" r:id="rId14"/>
    <p:sldId id="289" r:id="rId15"/>
    <p:sldId id="270" r:id="rId16"/>
    <p:sldId id="286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28"/>
    <a:srgbClr val="90152A"/>
    <a:srgbClr val="B12C3D"/>
    <a:srgbClr val="DF7023"/>
    <a:srgbClr val="0F78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85227" autoAdjust="0"/>
  </p:normalViewPr>
  <p:slideViewPr>
    <p:cSldViewPr snapToGrid="0">
      <p:cViewPr varScale="1">
        <p:scale>
          <a:sx n="57" d="100"/>
          <a:sy n="57" d="100"/>
        </p:scale>
        <p:origin x="14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TableName.Column</a:t>
            </a:r>
            <a:r>
              <a:rPr lang="en-US" dirty="0"/>
              <a:t> is like a person’s first and last name</a:t>
            </a:r>
          </a:p>
          <a:p>
            <a:r>
              <a:rPr lang="en-US" dirty="0"/>
              <a:t>If you only know one Tom, you can simply refer to him as Tom</a:t>
            </a:r>
          </a:p>
          <a:p>
            <a:r>
              <a:rPr lang="en-US" dirty="0"/>
              <a:t>But if you know two or more Toms, you need to use their last names to specify WHICH Tom (or at least their last initial)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Week 5: SQL 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3825" y="1725705"/>
            <a:ext cx="7264527" cy="1648865"/>
          </a:xfrm>
        </p:spPr>
        <p:txBody>
          <a:bodyPr/>
          <a:lstStyle/>
          <a:p>
            <a:r>
              <a:rPr lang="en-US"/>
              <a:t>MIS 632-A: </a:t>
            </a:r>
            <a:r>
              <a:rPr lang="en-US" dirty="0"/>
              <a:t>Data Management 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Mengfang Sun</a:t>
            </a:r>
          </a:p>
          <a:p>
            <a:r>
              <a:rPr lang="en-US" dirty="0"/>
              <a:t>msun7@stevens.edu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0A312-6F31-4F74-848A-3555D12DFD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AEFD48-30CE-4BE4-80A4-B26A8A44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Claims DB ER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BBAFD-9379-4B6A-8EF8-524A14DE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"/>
          <a:stretch/>
        </p:blipFill>
        <p:spPr>
          <a:xfrm>
            <a:off x="322485" y="1195200"/>
            <a:ext cx="8499029" cy="50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9076FB-84F5-40CC-B0AF-340C3CA8CD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EC352B-4DAC-4698-AC96-690159B97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954216"/>
            <a:ext cx="8691562" cy="513967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b="1" dirty="0"/>
              <a:t>INNER JOIN</a:t>
            </a:r>
          </a:p>
          <a:p>
            <a:r>
              <a:rPr lang="en-US" dirty="0"/>
              <a:t>Return only columns that contain the key in BOTH tables</a:t>
            </a:r>
          </a:p>
          <a:p>
            <a:pPr lvl="1">
              <a:spcAft>
                <a:spcPts val="0"/>
              </a:spcAft>
            </a:pPr>
            <a:r>
              <a:rPr lang="en-US" dirty="0"/>
              <a:t>SELECT &lt;columns&gt;</a:t>
            </a:r>
          </a:p>
          <a:p>
            <a:pPr lvl="1">
              <a:spcAft>
                <a:spcPts val="0"/>
              </a:spcAft>
            </a:pPr>
            <a:r>
              <a:rPr lang="en-US" dirty="0"/>
              <a:t>FROM Table1 INNER JOIN Table2</a:t>
            </a:r>
          </a:p>
          <a:p>
            <a:pPr lvl="1">
              <a:spcAft>
                <a:spcPts val="0"/>
              </a:spcAft>
            </a:pPr>
            <a:r>
              <a:rPr lang="en-US" dirty="0"/>
              <a:t>ON Table1.key1 = Table2.key2;</a:t>
            </a:r>
          </a:p>
          <a:p>
            <a:endParaRPr lang="en-US" b="1" dirty="0"/>
          </a:p>
          <a:p>
            <a:pPr>
              <a:spcAft>
                <a:spcPts val="0"/>
              </a:spcAft>
            </a:pPr>
            <a:r>
              <a:rPr lang="en-US" b="1" dirty="0"/>
              <a:t>LEFT OUTER JOIN</a:t>
            </a:r>
          </a:p>
          <a:p>
            <a:r>
              <a:rPr lang="en-US" dirty="0"/>
              <a:t>Return ALL columns from left table and only matching tables from right table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SELECT &lt;columns&gt;</a:t>
            </a:r>
          </a:p>
          <a:p>
            <a:pPr lvl="1">
              <a:spcAft>
                <a:spcPts val="0"/>
              </a:spcAft>
            </a:pPr>
            <a:r>
              <a:rPr lang="en-US" dirty="0"/>
              <a:t>FROM Table1 LEFT JOIN Table2</a:t>
            </a:r>
          </a:p>
          <a:p>
            <a:pPr lvl="1">
              <a:spcAft>
                <a:spcPts val="0"/>
              </a:spcAft>
            </a:pPr>
            <a:r>
              <a:rPr lang="en-US" dirty="0"/>
              <a:t>ON Table1.key1 = Table2.key2;</a:t>
            </a:r>
          </a:p>
          <a:p>
            <a:endParaRPr lang="en-US" dirty="0"/>
          </a:p>
          <a:p>
            <a:pPr>
              <a:spcAft>
                <a:spcPts val="0"/>
              </a:spcAft>
            </a:pPr>
            <a:r>
              <a:rPr lang="en-US" b="1" dirty="0"/>
              <a:t>RIGHT OUTER JOIN</a:t>
            </a:r>
          </a:p>
          <a:p>
            <a:r>
              <a:rPr lang="en-US" dirty="0"/>
              <a:t>Return ALL columns from right table and only matching tables from left table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SELECT &lt;columns&gt;</a:t>
            </a:r>
          </a:p>
          <a:p>
            <a:pPr lvl="1">
              <a:spcAft>
                <a:spcPts val="0"/>
              </a:spcAft>
            </a:pPr>
            <a:r>
              <a:rPr lang="en-US" dirty="0"/>
              <a:t>FROM Table1 RIGHT JOIN Table2</a:t>
            </a:r>
          </a:p>
          <a:p>
            <a:pPr lvl="1">
              <a:spcAft>
                <a:spcPts val="0"/>
              </a:spcAft>
            </a:pPr>
            <a:r>
              <a:rPr lang="en-US" dirty="0"/>
              <a:t>ON Table1.key1 = Table2.key2;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5EAC0D-F457-4DD4-804E-907A5574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334539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FC107-2D23-44DC-BD9A-93C3D728B8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58199D-D771-4DE3-B3CC-784542CE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A009E-74EA-4443-BA8C-60E2A7356BFD}"/>
              </a:ext>
            </a:extLst>
          </p:cNvPr>
          <p:cNvSpPr txBox="1"/>
          <p:nvPr/>
        </p:nvSpPr>
        <p:spPr>
          <a:xfrm>
            <a:off x="227013" y="1115879"/>
            <a:ext cx="88552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vehicle.vin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vehicle.car_type_id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car_type.car_make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car_type.car_model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vehicle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vehicle.car_type_id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car_type.car_type_id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D5546-91AB-4FE3-A258-7B51C13A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0" y="3182715"/>
            <a:ext cx="8318639" cy="309011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590E19-2DB7-47C5-A505-D54EE5A2C1E0}"/>
              </a:ext>
            </a:extLst>
          </p:cNvPr>
          <p:cNvCxnSpPr/>
          <p:nvPr/>
        </p:nvCxnSpPr>
        <p:spPr>
          <a:xfrm flipH="1" flipV="1">
            <a:off x="5103341" y="2316208"/>
            <a:ext cx="506627" cy="383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73AE0A-E864-4978-A17E-2EE6B56E7970}"/>
              </a:ext>
            </a:extLst>
          </p:cNvPr>
          <p:cNvSpPr txBox="1"/>
          <p:nvPr/>
        </p:nvSpPr>
        <p:spPr>
          <a:xfrm>
            <a:off x="3055282" y="2618168"/>
            <a:ext cx="59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tableName.Column</a:t>
            </a:r>
            <a:r>
              <a:rPr lang="en-US" dirty="0"/>
              <a:t> avoids ambiguity when more than one table in a join has a column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346441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821D8C-0D13-4D51-948B-56E614B7D1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7F3559-E5A6-4C50-BDFE-9D52946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82165-8B9C-4FA7-B11F-8E38B51393DA}"/>
              </a:ext>
            </a:extLst>
          </p:cNvPr>
          <p:cNvSpPr txBox="1"/>
          <p:nvPr/>
        </p:nvSpPr>
        <p:spPr>
          <a:xfrm>
            <a:off x="227013" y="1906366"/>
            <a:ext cx="9242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p.policy_number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claim_number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claim_date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policy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claim c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p.policy_number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c.policy_number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policy_number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170AE-45E1-4CE5-85BA-5AB4D94DC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82" y="3075833"/>
            <a:ext cx="5229348" cy="305708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8C26B1-25E0-481B-B345-B5E4C75371EB}"/>
              </a:ext>
            </a:extLst>
          </p:cNvPr>
          <p:cNvCxnSpPr>
            <a:cxnSpLocks/>
          </p:cNvCxnSpPr>
          <p:nvPr/>
        </p:nvCxnSpPr>
        <p:spPr>
          <a:xfrm flipH="1">
            <a:off x="6919784" y="5018224"/>
            <a:ext cx="970005" cy="554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466990-04D8-4E16-994D-85D7B49A9BE4}"/>
              </a:ext>
            </a:extLst>
          </p:cNvPr>
          <p:cNvSpPr txBox="1"/>
          <p:nvPr/>
        </p:nvSpPr>
        <p:spPr>
          <a:xfrm>
            <a:off x="7540857" y="3540896"/>
            <a:ext cx="160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value means there is record in the </a:t>
            </a:r>
            <a:r>
              <a:rPr lang="en-US" b="1" dirty="0"/>
              <a:t>claim</a:t>
            </a:r>
            <a:r>
              <a:rPr lang="en-US" dirty="0"/>
              <a:t> table for this policy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4042E-166F-4764-8131-19894895C405}"/>
              </a:ext>
            </a:extLst>
          </p:cNvPr>
          <p:cNvCxnSpPr>
            <a:cxnSpLocks/>
          </p:cNvCxnSpPr>
          <p:nvPr/>
        </p:nvCxnSpPr>
        <p:spPr>
          <a:xfrm>
            <a:off x="1037968" y="1660229"/>
            <a:ext cx="259491" cy="316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C737CD-2EA9-42D9-8C1A-5DD312AEF522}"/>
              </a:ext>
            </a:extLst>
          </p:cNvPr>
          <p:cNvSpPr txBox="1"/>
          <p:nvPr/>
        </p:nvSpPr>
        <p:spPr>
          <a:xfrm>
            <a:off x="257493" y="807614"/>
            <a:ext cx="271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p.policy_number</a:t>
            </a:r>
            <a:r>
              <a:rPr lang="en-US" b="1" dirty="0"/>
              <a:t> </a:t>
            </a:r>
            <a:r>
              <a:rPr lang="en-US" dirty="0"/>
              <a:t>specifies pulling </a:t>
            </a:r>
            <a:r>
              <a:rPr lang="en-US" b="1" dirty="0" err="1"/>
              <a:t>policy_number</a:t>
            </a:r>
            <a:r>
              <a:rPr lang="en-US" b="1" dirty="0"/>
              <a:t> </a:t>
            </a:r>
            <a:r>
              <a:rPr lang="en-US" dirty="0"/>
              <a:t>from </a:t>
            </a:r>
            <a:r>
              <a:rPr lang="en-US" b="1" dirty="0"/>
              <a:t>policy</a:t>
            </a:r>
            <a:r>
              <a:rPr lang="en-US" dirty="0"/>
              <a:t> table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9AEC95-4D48-48DE-80F3-E68404B4D1FF}"/>
              </a:ext>
            </a:extLst>
          </p:cNvPr>
          <p:cNvCxnSpPr/>
          <p:nvPr/>
        </p:nvCxnSpPr>
        <p:spPr>
          <a:xfrm flipH="1" flipV="1">
            <a:off x="4201297" y="2489886"/>
            <a:ext cx="370703" cy="27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C30AA-7D0D-4394-AE6F-8D6E1B3044CE}"/>
              </a:ext>
            </a:extLst>
          </p:cNvPr>
          <p:cNvSpPr txBox="1"/>
          <p:nvPr/>
        </p:nvSpPr>
        <p:spPr>
          <a:xfrm>
            <a:off x="4572000" y="2617566"/>
            <a:ext cx="367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“c” is a short-hand for the </a:t>
            </a:r>
            <a:r>
              <a:rPr lang="en-US" b="1" dirty="0"/>
              <a:t>claim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41316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E0F99-17FE-4D07-AACB-17AD29FD97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B17D-88D3-4E11-8775-5CF30E7DB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895865"/>
            <a:ext cx="8691562" cy="51980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Use the insurance claims database you created for the week 3 homework assignment to answer all questions in this assignment.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For each question in this assignment, provide the following: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SQL query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Table of data showing query results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Questions: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What is the customer information for customers who live in Los Angeles?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What is the average value of all approved claims?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Two parts: 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What are the top 5 policies by claim count?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What are the top 5 policies by total claim amount?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What is the vehicle identification number (VIN) and model year for cars with a policy expiration date after October 31, 2019 and a model year of 1985 or earlier?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List the cities in New York or New Jersey where customers who have policies with NO claims live.  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HINT: Do not list a city more than once, even if multiple customers live in that city.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8F7DC3-E42E-4FE3-B41F-C1ECF281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77515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675D7-14C4-4C1E-823B-D5A877072E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7CD3F-5520-4512-8EAD-BBD8E58A27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sz="2000" dirty="0"/>
              <a:t>What are the top 5 postal codes by policy count for customers who live in the District of Columbia?</a:t>
            </a:r>
          </a:p>
          <a:p>
            <a:pPr lvl="1"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postal_code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policy_count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policy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</a:p>
          <a:p>
            <a:pPr lvl="1"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c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p.customer_number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c.customer_number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'District of Columbia'</a:t>
            </a:r>
          </a:p>
          <a:p>
            <a:pPr lvl="1"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postal_code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policy_count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</a:p>
          <a:p>
            <a:pPr lvl="1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42AE1D-5FA0-411D-88F8-25A46C14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Submission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BB260-680C-4F2F-948D-7DC60434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21" y="4018819"/>
            <a:ext cx="3095357" cy="22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5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44137</TotalTime>
  <Words>579</Words>
  <Application>Microsoft Office PowerPoint</Application>
  <PresentationFormat>On-screen Show (4:3)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Agenda</vt:lpstr>
      <vt:lpstr>Insurance Claims DB ER Diagram</vt:lpstr>
      <vt:lpstr>JOINS</vt:lpstr>
      <vt:lpstr>INNER JOIN Example</vt:lpstr>
      <vt:lpstr>LEFT JOIN Example</vt:lpstr>
      <vt:lpstr>Homework Assignment</vt:lpstr>
      <vt:lpstr>Homework Submission Format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Mengfang Sun</cp:lastModifiedBy>
  <cp:revision>972</cp:revision>
  <cp:lastPrinted>2016-08-09T14:57:31Z</cp:lastPrinted>
  <dcterms:created xsi:type="dcterms:W3CDTF">2013-11-01T14:42:31Z</dcterms:created>
  <dcterms:modified xsi:type="dcterms:W3CDTF">2021-10-02T22:58:53Z</dcterms:modified>
</cp:coreProperties>
</file>