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</p:sldMasterIdLst>
  <p:notesMasterIdLst>
    <p:notesMasterId r:id="rId30"/>
  </p:notesMasterIdLst>
  <p:handoutMasterIdLst>
    <p:handoutMasterId r:id="rId31"/>
  </p:handoutMasterIdLst>
  <p:sldIdLst>
    <p:sldId id="256" r:id="rId10"/>
    <p:sldId id="259" r:id="rId11"/>
    <p:sldId id="291" r:id="rId12"/>
    <p:sldId id="257" r:id="rId13"/>
    <p:sldId id="276" r:id="rId14"/>
    <p:sldId id="278" r:id="rId15"/>
    <p:sldId id="292" r:id="rId16"/>
    <p:sldId id="293" r:id="rId17"/>
    <p:sldId id="294" r:id="rId18"/>
    <p:sldId id="281" r:id="rId19"/>
    <p:sldId id="282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270" r:id="rId28"/>
    <p:sldId id="25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0028"/>
    <a:srgbClr val="90152A"/>
    <a:srgbClr val="B12C3D"/>
    <a:srgbClr val="DF7023"/>
    <a:srgbClr val="0F787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3" autoAdjust="0"/>
    <p:restoredTop sz="85227" autoAdjust="0"/>
  </p:normalViewPr>
  <p:slideViewPr>
    <p:cSldViewPr snapToGrid="0">
      <p:cViewPr varScale="1">
        <p:scale>
          <a:sx n="57" d="100"/>
          <a:sy n="57" d="100"/>
        </p:scale>
        <p:origin x="1473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cannot insert multiple values of the same unique key (in this case, </a:t>
            </a:r>
            <a:r>
              <a:rPr lang="en-US" dirty="0" err="1"/>
              <a:t>car_type_id</a:t>
            </a:r>
            <a:r>
              <a:rPr lang="en-US" dirty="0"/>
              <a:t>) into a table</a:t>
            </a:r>
          </a:p>
          <a:p>
            <a:r>
              <a:rPr lang="en-US" dirty="0"/>
              <a:t>This will throw an error without the “ON CONFLICT” clause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5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6" y="-14942"/>
            <a:ext cx="2324100" cy="1320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2237110"/>
            <a:ext cx="8805158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5119112"/>
            <a:ext cx="9144000" cy="1738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0608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5528235"/>
            <a:ext cx="7884696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5067118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43858" y="1570617"/>
            <a:ext cx="7672698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309938" y="5206137"/>
            <a:ext cx="5565775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Insert Quote Attribution Here</a:t>
            </a:r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561545"/>
            <a:ext cx="557893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320315" y="4701328"/>
            <a:ext cx="557893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162932" y="1578919"/>
            <a:ext cx="3755643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162933" y="5766677"/>
            <a:ext cx="3755642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8920"/>
            <a:ext cx="4242014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5067207" y="1573229"/>
            <a:ext cx="1851807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023274" y="1573229"/>
            <a:ext cx="183949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067207" y="3914118"/>
            <a:ext cx="1851807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023274" y="3914118"/>
            <a:ext cx="183949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2054"/>
            <a:ext cx="4242014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39486" y="1578919"/>
            <a:ext cx="4557485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84057" y="3690747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884057" y="1578919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6343" y="1572054"/>
            <a:ext cx="1720170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39486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39939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652483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623811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624264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229186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227013" y="1585784"/>
            <a:ext cx="848155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46744" y="1578919"/>
            <a:ext cx="421744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42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72705" y="1572054"/>
            <a:ext cx="4217756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673015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22622" y="524511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276426" y="524566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Here</a:t>
            </a:r>
            <a:br>
              <a:rPr lang="en-US" dirty="0"/>
            </a:br>
            <a:r>
              <a:rPr lang="en-US" dirty="0"/>
              <a:t>Email Here</a:t>
            </a:r>
            <a:br>
              <a:rPr lang="en-US" dirty="0"/>
            </a:br>
            <a:r>
              <a:rPr lang="en-US" dirty="0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5428" y="678404"/>
            <a:ext cx="3544298" cy="3028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0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7063" y="1170132"/>
            <a:ext cx="5216937" cy="5687868"/>
          </a:xfrm>
          <a:prstGeom prst="rect">
            <a:avLst/>
          </a:prstGeom>
        </p:spPr>
      </p:pic>
      <p:sp>
        <p:nvSpPr>
          <p:cNvPr id="20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emf"/><Relationship Id="rId5" Type="http://schemas.openxmlformats.org/officeDocument/2006/relationships/image" Target="../media/image11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e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Week 6: SQL Part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23825" y="1725705"/>
            <a:ext cx="7264527" cy="1648865"/>
          </a:xfrm>
        </p:spPr>
        <p:txBody>
          <a:bodyPr/>
          <a:lstStyle/>
          <a:p>
            <a:r>
              <a:rPr lang="en-US"/>
              <a:t>MIS 632-A: </a:t>
            </a:r>
            <a:r>
              <a:rPr lang="en-US" dirty="0"/>
              <a:t>Data Management Lab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Mengfang Sun</a:t>
            </a:r>
          </a:p>
          <a:p>
            <a:r>
              <a:rPr lang="en-US" dirty="0"/>
              <a:t>msun7@stevens.edu</a:t>
            </a:r>
          </a:p>
        </p:txBody>
      </p:sp>
    </p:spTree>
    <p:extLst>
      <p:ext uri="{BB962C8B-B14F-4D97-AF65-F5344CB8AC3E}">
        <p14:creationId xmlns:p14="http://schemas.microsoft.com/office/powerpoint/2010/main" val="91275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B2E83F-9131-4EAB-8B15-FD9D591263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18EE2-D71E-4F10-AF03-4F6A5A80DD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Subqueries let you evaluate a query on its 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Subqueries can be used in the FROM clause or in a WHERE clause (such as in conjunction with an IN)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C2FB53-6166-4EF5-93B2-77D0A809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</p:spTree>
    <p:extLst>
      <p:ext uri="{BB962C8B-B14F-4D97-AF65-F5344CB8AC3E}">
        <p14:creationId xmlns:p14="http://schemas.microsoft.com/office/powerpoint/2010/main" val="277262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C4C10-A76C-46B9-92DA-5DA645F5EB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E81643-04C5-4F34-977C-7782DDB9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Subquery in FROM Clause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76E57D-499E-4BC4-BF8B-567761199FB8}"/>
              </a:ext>
            </a:extLst>
          </p:cNvPr>
          <p:cNvSpPr txBox="1"/>
          <p:nvPr/>
        </p:nvSpPr>
        <p:spPr>
          <a:xfrm>
            <a:off x="624686" y="1570598"/>
            <a:ext cx="87728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p.policy_number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claim_number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claim_date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amount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policy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left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c.*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claim c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inner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status s 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c.status_id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s.status_id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status =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'denied'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sq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p.policy_number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sq.policy_number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3405F9-66B8-4EA9-BC8F-A4B34285F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284" y="4074201"/>
            <a:ext cx="5048955" cy="21720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D14F9A-1579-402B-8DBE-4F5294A42EC7}"/>
              </a:ext>
            </a:extLst>
          </p:cNvPr>
          <p:cNvSpPr txBox="1"/>
          <p:nvPr/>
        </p:nvSpPr>
        <p:spPr>
          <a:xfrm>
            <a:off x="1864082" y="954216"/>
            <a:ext cx="5544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query shows all policy numbers, but only shows claims information if the policy had a </a:t>
            </a:r>
            <a:r>
              <a:rPr lang="en-US" b="1" dirty="0"/>
              <a:t>denied</a:t>
            </a:r>
            <a:r>
              <a:rPr lang="en-US" dirty="0"/>
              <a:t> claim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ACFF7E-ADEF-4B16-B091-D26D858FA5DB}"/>
              </a:ext>
            </a:extLst>
          </p:cNvPr>
          <p:cNvCxnSpPr/>
          <p:nvPr/>
        </p:nvCxnSpPr>
        <p:spPr>
          <a:xfrm flipH="1" flipV="1">
            <a:off x="7304239" y="2996588"/>
            <a:ext cx="594855" cy="9364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DFDE9A-9F35-41CD-BFFB-9F24FC212FAD}"/>
              </a:ext>
            </a:extLst>
          </p:cNvPr>
          <p:cNvSpPr txBox="1"/>
          <p:nvPr/>
        </p:nvSpPr>
        <p:spPr>
          <a:xfrm>
            <a:off x="7409002" y="3928895"/>
            <a:ext cx="1525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Subquery enclosed by parentheses</a:t>
            </a:r>
          </a:p>
        </p:txBody>
      </p:sp>
    </p:spTree>
    <p:extLst>
      <p:ext uri="{BB962C8B-B14F-4D97-AF65-F5344CB8AC3E}">
        <p14:creationId xmlns:p14="http://schemas.microsoft.com/office/powerpoint/2010/main" val="3802793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91418A-A960-4131-AAF2-77B7B6C69A3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8353A6-EF1B-49E4-B011-71B9392B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Subquery in WHERE Clause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7C7DF1-EF05-4A79-8D1F-F8679402F2B8}"/>
              </a:ext>
            </a:extLst>
          </p:cNvPr>
          <p:cNvSpPr txBox="1"/>
          <p:nvPr/>
        </p:nvSpPr>
        <p:spPr>
          <a:xfrm>
            <a:off x="1314047" y="1778690"/>
            <a:ext cx="74706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vin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vehicle 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car_type_id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car_type_id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car_type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car_make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'Mitsubishi'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C7F7A-B4E6-4264-AB3A-CE956601CCEB}"/>
              </a:ext>
            </a:extLst>
          </p:cNvPr>
          <p:cNvSpPr txBox="1"/>
          <p:nvPr/>
        </p:nvSpPr>
        <p:spPr>
          <a:xfrm>
            <a:off x="1449356" y="1181787"/>
            <a:ext cx="668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query shows all vehicle ID numbers (VINs) for all Mitsubishi cars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61F5DF-3F04-42BB-AC39-37E9D7BCC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637" y="3429000"/>
            <a:ext cx="4391638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72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2128F9-FFB2-4A5C-96C7-0F43B22CDFE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76903-7277-4D72-AD29-AF10D8A95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SQL queries can be used to change data within a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INSERT statements add rows to an existing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UPDATE statements change one or more columns in an existing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DELETE statements remove one or more rows in an existing table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E60271-3EAD-4713-8B1A-A7F3E971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</a:t>
            </a:r>
          </a:p>
        </p:txBody>
      </p:sp>
    </p:spTree>
    <p:extLst>
      <p:ext uri="{BB962C8B-B14F-4D97-AF65-F5344CB8AC3E}">
        <p14:creationId xmlns:p14="http://schemas.microsoft.com/office/powerpoint/2010/main" val="395523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90BBC5-3635-4941-89F1-580736FBB8C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2B8FFD-85C6-433F-99D7-723A6560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Statement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84865A-36F8-41AB-8DEF-EE5162B62ACA}"/>
              </a:ext>
            </a:extLst>
          </p:cNvPr>
          <p:cNvSpPr txBox="1"/>
          <p:nvPr/>
        </p:nvSpPr>
        <p:spPr>
          <a:xfrm>
            <a:off x="1109082" y="3268203"/>
            <a:ext cx="76755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car_type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car_type_id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car_make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car_model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600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'Stevens'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'Duck'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CC098A-FCC6-4958-9D18-AC4DD7FA8970}"/>
              </a:ext>
            </a:extLst>
          </p:cNvPr>
          <p:cNvCxnSpPr/>
          <p:nvPr/>
        </p:nvCxnSpPr>
        <p:spPr>
          <a:xfrm flipH="1" flipV="1">
            <a:off x="4389120" y="3914534"/>
            <a:ext cx="570155" cy="903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915A93-8F0C-4C9F-81B3-60F67CD2889D}"/>
              </a:ext>
            </a:extLst>
          </p:cNvPr>
          <p:cNvSpPr txBox="1"/>
          <p:nvPr/>
        </p:nvSpPr>
        <p:spPr>
          <a:xfrm>
            <a:off x="1658929" y="4669298"/>
            <a:ext cx="7125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value to be inserted</a:t>
            </a:r>
          </a:p>
          <a:p>
            <a:r>
              <a:rPr lang="en-US" dirty="0"/>
              <a:t>Multiple values can be inserted by separating sets of values with a comma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41803E-ADE8-4736-B73E-98B544AEEEAC}"/>
              </a:ext>
            </a:extLst>
          </p:cNvPr>
          <p:cNvCxnSpPr/>
          <p:nvPr/>
        </p:nvCxnSpPr>
        <p:spPr>
          <a:xfrm>
            <a:off x="2667896" y="2764715"/>
            <a:ext cx="419549" cy="503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4D8A73-E19E-4222-ABCC-C03CD956670E}"/>
              </a:ext>
            </a:extLst>
          </p:cNvPr>
          <p:cNvSpPr txBox="1"/>
          <p:nvPr/>
        </p:nvSpPr>
        <p:spPr>
          <a:xfrm>
            <a:off x="1700740" y="2395383"/>
            <a:ext cx="19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to insert row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6D4E87-1482-449D-B0BB-1212BD19D984}"/>
              </a:ext>
            </a:extLst>
          </p:cNvPr>
          <p:cNvCxnSpPr/>
          <p:nvPr/>
        </p:nvCxnSpPr>
        <p:spPr>
          <a:xfrm flipH="1">
            <a:off x="6615953" y="2395383"/>
            <a:ext cx="570155" cy="872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6DB1BA8-DFBF-48D2-AEB9-E7B625D2BF8D}"/>
              </a:ext>
            </a:extLst>
          </p:cNvPr>
          <p:cNvSpPr txBox="1"/>
          <p:nvPr/>
        </p:nvSpPr>
        <p:spPr>
          <a:xfrm>
            <a:off x="4098644" y="1708980"/>
            <a:ext cx="5045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Field names of values to be inserted</a:t>
            </a:r>
          </a:p>
          <a:p>
            <a:r>
              <a:rPr lang="en-US" dirty="0"/>
              <a:t>Can be in any order, but order of values must match</a:t>
            </a:r>
          </a:p>
        </p:txBody>
      </p:sp>
    </p:spTree>
    <p:extLst>
      <p:ext uri="{BB962C8B-B14F-4D97-AF65-F5344CB8AC3E}">
        <p14:creationId xmlns:p14="http://schemas.microsoft.com/office/powerpoint/2010/main" val="566908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5F4A0D-E86E-4359-9180-EB6BCC390DE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106A6A-6AC1-4699-9105-E5026C631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with SELECT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404AD-1FC7-422C-B050-21F6952CE2C3}"/>
              </a:ext>
            </a:extLst>
          </p:cNvPr>
          <p:cNvSpPr txBox="1"/>
          <p:nvPr/>
        </p:nvSpPr>
        <p:spPr>
          <a:xfrm>
            <a:off x="1243012" y="2394512"/>
            <a:ext cx="73033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vehicle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car_type_id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model_year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vin)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car_type_id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'1985'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'JTDBT4K33C1970518'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car_type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car_make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'Toyota'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car_model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'Prius'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E46065-9B83-4EF5-B53D-E39902EF12E7}"/>
              </a:ext>
            </a:extLst>
          </p:cNvPr>
          <p:cNvCxnSpPr>
            <a:cxnSpLocks/>
          </p:cNvCxnSpPr>
          <p:nvPr/>
        </p:nvCxnSpPr>
        <p:spPr>
          <a:xfrm flipH="1">
            <a:off x="5809129" y="1767826"/>
            <a:ext cx="591671" cy="626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9FFC4C4-9B79-4D8D-9FA5-7B2CB63B2503}"/>
              </a:ext>
            </a:extLst>
          </p:cNvPr>
          <p:cNvSpPr txBox="1"/>
          <p:nvPr/>
        </p:nvSpPr>
        <p:spPr>
          <a:xfrm>
            <a:off x="3825618" y="1369714"/>
            <a:ext cx="495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order doesn’t match column order in table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137749-CDC8-41BC-BA05-5E732D52732D}"/>
              </a:ext>
            </a:extLst>
          </p:cNvPr>
          <p:cNvCxnSpPr/>
          <p:nvPr/>
        </p:nvCxnSpPr>
        <p:spPr>
          <a:xfrm flipV="1">
            <a:off x="2743200" y="3594841"/>
            <a:ext cx="839096" cy="1654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98B506-BE13-49FF-A346-505B65BD2C5F}"/>
              </a:ext>
            </a:extLst>
          </p:cNvPr>
          <p:cNvSpPr txBox="1"/>
          <p:nvPr/>
        </p:nvSpPr>
        <p:spPr>
          <a:xfrm>
            <a:off x="537584" y="5303620"/>
            <a:ext cx="823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statement allows you to lookup the </a:t>
            </a:r>
            <a:r>
              <a:rPr lang="en-US" dirty="0" err="1"/>
              <a:t>car_type_id</a:t>
            </a:r>
            <a:r>
              <a:rPr lang="en-US" dirty="0"/>
              <a:t> for a Toyota Prius in the query</a:t>
            </a:r>
          </a:p>
        </p:txBody>
      </p:sp>
    </p:spTree>
    <p:extLst>
      <p:ext uri="{BB962C8B-B14F-4D97-AF65-F5344CB8AC3E}">
        <p14:creationId xmlns:p14="http://schemas.microsoft.com/office/powerpoint/2010/main" val="941542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A37F02-161F-4EDC-9F90-FDA51AA5218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4BAF4-D51A-423C-A887-2271575C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Statement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2B4E7-D745-426E-8D1C-688E464E8695}"/>
              </a:ext>
            </a:extLst>
          </p:cNvPr>
          <p:cNvSpPr txBox="1"/>
          <p:nvPr/>
        </p:nvSpPr>
        <p:spPr>
          <a:xfrm>
            <a:off x="1667435" y="2505670"/>
            <a:ext cx="64599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car_type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car_make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'Stevens Institute of Technology'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car_model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'Duck'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D81064-9373-4590-84FE-F7BB37EB032D}"/>
              </a:ext>
            </a:extLst>
          </p:cNvPr>
          <p:cNvCxnSpPr/>
          <p:nvPr/>
        </p:nvCxnSpPr>
        <p:spPr>
          <a:xfrm flipH="1">
            <a:off x="3270325" y="1742739"/>
            <a:ext cx="608358" cy="762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59C4B2D-B3E3-4665-8779-16908DACE747}"/>
              </a:ext>
            </a:extLst>
          </p:cNvPr>
          <p:cNvSpPr txBox="1"/>
          <p:nvPr/>
        </p:nvSpPr>
        <p:spPr>
          <a:xfrm>
            <a:off x="3534384" y="1397674"/>
            <a:ext cx="164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to update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0DB36C-6F96-4AC9-895E-F5FBC83713CA}"/>
              </a:ext>
            </a:extLst>
          </p:cNvPr>
          <p:cNvCxnSpPr/>
          <p:nvPr/>
        </p:nvCxnSpPr>
        <p:spPr>
          <a:xfrm flipH="1">
            <a:off x="6788075" y="1767006"/>
            <a:ext cx="742278" cy="976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266C7F-F71F-484C-B856-0A1F206CE69C}"/>
              </a:ext>
            </a:extLst>
          </p:cNvPr>
          <p:cNvSpPr txBox="1"/>
          <p:nvPr/>
        </p:nvSpPr>
        <p:spPr>
          <a:xfrm>
            <a:off x="7046259" y="1409398"/>
            <a:ext cx="116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value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D00E0D-9AF1-44C5-B611-A6DC243A2A8D}"/>
              </a:ext>
            </a:extLst>
          </p:cNvPr>
          <p:cNvCxnSpPr/>
          <p:nvPr/>
        </p:nvCxnSpPr>
        <p:spPr>
          <a:xfrm>
            <a:off x="1231847" y="2505670"/>
            <a:ext cx="1005744" cy="461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0231E82-4F8E-49C0-87A5-1B8A4A97591A}"/>
              </a:ext>
            </a:extLst>
          </p:cNvPr>
          <p:cNvSpPr txBox="1"/>
          <p:nvPr/>
        </p:nvSpPr>
        <p:spPr>
          <a:xfrm>
            <a:off x="354455" y="2124204"/>
            <a:ext cx="159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Field to update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E33605-76C4-4CCF-A7A5-B3FF129FBF9A}"/>
              </a:ext>
            </a:extLst>
          </p:cNvPr>
          <p:cNvCxnSpPr/>
          <p:nvPr/>
        </p:nvCxnSpPr>
        <p:spPr>
          <a:xfrm flipH="1" flipV="1">
            <a:off x="3878683" y="3429000"/>
            <a:ext cx="693317" cy="10784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51D12AE-6FB8-4D11-A9CD-3E8A107462AC}"/>
              </a:ext>
            </a:extLst>
          </p:cNvPr>
          <p:cNvSpPr txBox="1"/>
          <p:nvPr/>
        </p:nvSpPr>
        <p:spPr>
          <a:xfrm>
            <a:off x="2197526" y="4503757"/>
            <a:ext cx="5232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Criteria of WHERE to update</a:t>
            </a:r>
          </a:p>
          <a:p>
            <a:pPr algn="ctr"/>
            <a:r>
              <a:rPr lang="en-US" b="1" dirty="0"/>
              <a:t>This is very important</a:t>
            </a:r>
          </a:p>
          <a:p>
            <a:pPr algn="ctr"/>
            <a:r>
              <a:rPr lang="en-US" dirty="0"/>
              <a:t>Leaving off the WHERE clause will update EVERY ROW</a:t>
            </a:r>
          </a:p>
        </p:txBody>
      </p:sp>
    </p:spTree>
    <p:extLst>
      <p:ext uri="{BB962C8B-B14F-4D97-AF65-F5344CB8AC3E}">
        <p14:creationId xmlns:p14="http://schemas.microsoft.com/office/powerpoint/2010/main" val="4177077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53009B-CC77-4FE6-9C44-DFFF19E6AB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418E9-7641-4DAE-9F8D-90D1A245B8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You cannot insert multiple values of the same unique key (in this case, </a:t>
            </a:r>
            <a:r>
              <a:rPr lang="en-US" sz="1800" dirty="0" err="1"/>
              <a:t>car_type_id</a:t>
            </a:r>
            <a:r>
              <a:rPr lang="en-US" sz="1800" dirty="0"/>
              <a:t>) into a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will throw an error without the “ON CONFLICT” clause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is a construct unique to </a:t>
            </a:r>
            <a:r>
              <a:rPr lang="en-US" sz="1800" dirty="0" err="1"/>
              <a:t>postgres</a:t>
            </a:r>
            <a:endParaRPr lang="en-US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34BA11-72B7-436A-809D-78366791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2" y="418353"/>
            <a:ext cx="8110163" cy="535863"/>
          </a:xfrm>
        </p:spPr>
        <p:txBody>
          <a:bodyPr/>
          <a:lstStyle/>
          <a:p>
            <a:r>
              <a:rPr lang="en-US" dirty="0"/>
              <a:t>UPSERT – Combining INSERT and UPDATE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C359B-FEFF-4EF4-A724-0276C087806C}"/>
              </a:ext>
            </a:extLst>
          </p:cNvPr>
          <p:cNvSpPr txBox="1"/>
          <p:nvPr/>
        </p:nvSpPr>
        <p:spPr>
          <a:xfrm>
            <a:off x="1347394" y="2773091"/>
            <a:ext cx="76755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car_type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car_type_id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car_make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car_model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600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'Stevens'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'Duck'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conflict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nothing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CE996D-9CDD-4193-A3A6-2E70677A894E}"/>
              </a:ext>
            </a:extLst>
          </p:cNvPr>
          <p:cNvSpPr txBox="1"/>
          <p:nvPr/>
        </p:nvSpPr>
        <p:spPr>
          <a:xfrm>
            <a:off x="1109082" y="4369990"/>
            <a:ext cx="76755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 into </a:t>
            </a:r>
            <a:r>
              <a:rPr lang="en-US" sz="1800" b="1" dirty="0" err="1">
                <a:latin typeface="Consolas" panose="020B0609020204030204" pitchFamily="49" charset="0"/>
              </a:rPr>
              <a:t>car_type</a:t>
            </a:r>
            <a:r>
              <a:rPr lang="en-US" sz="1800" b="1" dirty="0"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latin typeface="Consolas" panose="020B0609020204030204" pitchFamily="49" charset="0"/>
              </a:rPr>
              <a:t>car_type_id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</a:rPr>
              <a:t>car_make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</a:rPr>
              <a:t>car_model</a:t>
            </a:r>
            <a:r>
              <a:rPr lang="en-US" sz="1800" b="1" dirty="0"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 </a:t>
            </a:r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600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'St'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'Duck'</a:t>
            </a:r>
            <a:r>
              <a:rPr lang="en-US" sz="1800" b="1" dirty="0"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on conflict(</a:t>
            </a:r>
            <a:r>
              <a:rPr lang="en-U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car_type_id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) DO UPDATE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set </a:t>
            </a:r>
            <a:r>
              <a:rPr lang="en-U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car_make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excluded.car_make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, </a:t>
            </a:r>
          </a:p>
          <a:p>
            <a:pPr algn="l"/>
            <a:r>
              <a:rPr lang="en-U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car_model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excluded.car_model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A0F71B-F8CD-4D8E-BBCA-662D8A11470D}"/>
              </a:ext>
            </a:extLst>
          </p:cNvPr>
          <p:cNvSpPr txBox="1"/>
          <p:nvPr/>
        </p:nvSpPr>
        <p:spPr>
          <a:xfrm>
            <a:off x="819228" y="3679779"/>
            <a:ext cx="7517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statement above inserts a new row only if there is no </a:t>
            </a:r>
            <a:r>
              <a:rPr lang="en-US" dirty="0" err="1"/>
              <a:t>car_type_id</a:t>
            </a:r>
            <a:r>
              <a:rPr lang="en-US" dirty="0"/>
              <a:t> = 600 and otherwise does nothing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C16DC2-34EA-48DA-A61C-770F423BFD2A}"/>
              </a:ext>
            </a:extLst>
          </p:cNvPr>
          <p:cNvSpPr txBox="1"/>
          <p:nvPr/>
        </p:nvSpPr>
        <p:spPr>
          <a:xfrm>
            <a:off x="1109082" y="5717128"/>
            <a:ext cx="7520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statement above inserts a new row if there is no </a:t>
            </a:r>
            <a:r>
              <a:rPr lang="en-US" dirty="0" err="1"/>
              <a:t>car_type_id</a:t>
            </a:r>
            <a:r>
              <a:rPr lang="en-US" dirty="0"/>
              <a:t> = 600 and otherwise updates the </a:t>
            </a:r>
            <a:r>
              <a:rPr lang="en-US" dirty="0" err="1"/>
              <a:t>car_make</a:t>
            </a:r>
            <a:r>
              <a:rPr lang="en-US" dirty="0"/>
              <a:t> and </a:t>
            </a:r>
            <a:r>
              <a:rPr lang="en-US" dirty="0" err="1"/>
              <a:t>car_model</a:t>
            </a:r>
            <a:r>
              <a:rPr lang="en-US" dirty="0"/>
              <a:t> values for </a:t>
            </a:r>
            <a:r>
              <a:rPr lang="en-US" dirty="0" err="1"/>
              <a:t>car_type_id</a:t>
            </a:r>
            <a:r>
              <a:rPr lang="en-US" dirty="0"/>
              <a:t> = 600 </a:t>
            </a:r>
          </a:p>
        </p:txBody>
      </p:sp>
    </p:spTree>
    <p:extLst>
      <p:ext uri="{BB962C8B-B14F-4D97-AF65-F5344CB8AC3E}">
        <p14:creationId xmlns:p14="http://schemas.microsoft.com/office/powerpoint/2010/main" val="1453603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4749DC-D1A4-43A3-B6B8-2A9343E88F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43E47-6D41-4024-A7B6-04B0797DB9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US" sz="2400" dirty="0"/>
              <a:t>Use DELETE statements with extreme caution!!!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470CDE-44FE-4435-A5C1-580071AC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Statement Example</a:t>
            </a:r>
          </a:p>
        </p:txBody>
      </p:sp>
      <p:pic>
        <p:nvPicPr>
          <p:cNvPr id="6" name="Graphic 5" descr="Warning with solid fill">
            <a:extLst>
              <a:ext uri="{FF2B5EF4-FFF2-40B4-BE49-F238E27FC236}">
                <a16:creationId xmlns:a16="http://schemas.microsoft.com/office/drawing/2014/main" id="{48FB70AE-CCC8-4573-A421-5BA9526E4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1198" y="1666467"/>
            <a:ext cx="2081604" cy="20816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5729BB-9D61-47D4-A0B8-1A145B3CD94B}"/>
              </a:ext>
            </a:extLst>
          </p:cNvPr>
          <p:cNvSpPr txBox="1"/>
          <p:nvPr/>
        </p:nvSpPr>
        <p:spPr>
          <a:xfrm>
            <a:off x="3092824" y="4115116"/>
            <a:ext cx="4593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delete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car_type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car_model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'Duck'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43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5E0F99-17FE-4D07-AACB-17AD29FD977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1B17D-88D3-4E11-8775-5CF30E7DB5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895864"/>
            <a:ext cx="8691562" cy="5461735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Use the insurance claims database you created for the week 3 homework assignment to answer all questions in this assignment.</a:t>
            </a:r>
          </a:p>
          <a:p>
            <a:pPr>
              <a:spcAft>
                <a:spcPts val="0"/>
              </a:spcAft>
            </a:pPr>
            <a:r>
              <a:rPr lang="en-US" dirty="0"/>
              <a:t>Please provide the code for the SQL query you used to answer each question.  You may also be asked to provide additional information (see each question for details).</a:t>
            </a:r>
          </a:p>
          <a:p>
            <a:pPr>
              <a:spcAft>
                <a:spcPts val="0"/>
              </a:spcAft>
            </a:pPr>
            <a:r>
              <a:rPr lang="en-US" dirty="0"/>
              <a:t>Questions:</a:t>
            </a:r>
          </a:p>
          <a:p>
            <a:pPr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What are the unique car makes for all vehicles that contain the letters “TM” in their vehicle identification number (VIN)?</a:t>
            </a:r>
          </a:p>
          <a:p>
            <a:pPr marL="7429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addition to the SQL query, show a table of the query results</a:t>
            </a:r>
          </a:p>
          <a:p>
            <a:pPr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Change the car make from “Chevrolet” to “Chevy” for every car model with that make in the car type table.</a:t>
            </a:r>
          </a:p>
          <a:p>
            <a:pPr marL="7429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addition to the SQL query, provide the answer to the following question: How many rows were updated?</a:t>
            </a:r>
          </a:p>
          <a:p>
            <a:pPr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Add a new pending claim for policy 104332058-X with the following details: </a:t>
            </a:r>
          </a:p>
          <a:p>
            <a:pPr marL="7429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Claim Number: 565071285-9</a:t>
            </a:r>
          </a:p>
          <a:p>
            <a:pPr marL="7429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Claim Date: December 31, 2018</a:t>
            </a:r>
          </a:p>
          <a:p>
            <a:pPr marL="7429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Claim Amount: $5,000</a:t>
            </a:r>
          </a:p>
          <a:p>
            <a:pPr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Remove the policy associated with the vehicle that has a VIN ending in “21733”</a:t>
            </a:r>
          </a:p>
          <a:p>
            <a:pPr>
              <a:spcAft>
                <a:spcPts val="0"/>
              </a:spcAft>
            </a:pPr>
            <a:r>
              <a:rPr lang="en-US" dirty="0"/>
              <a:t>5. Using at least one subquery, set the status of all claims with a date earlier than October 1, 2018 and a status of “pending” to have a new status of “denied.”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addition to the SQL query, provide the answer to the following question: How many rows were updated?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8F7DC3-E42E-4FE3-B41F-C1ECF281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</p:spTree>
    <p:extLst>
      <p:ext uri="{BB962C8B-B14F-4D97-AF65-F5344CB8AC3E}">
        <p14:creationId xmlns:p14="http://schemas.microsoft.com/office/powerpoint/2010/main" val="177515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5C97D1-30A2-44BD-A211-3F9696A59C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EB308-F483-45F4-9556-9509BFD1F0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will continue to use the insurance claims database you built in the Week 3 Homework.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A5246D-9B19-4E37-8B08-8885EBBB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</p:spTree>
    <p:extLst>
      <p:ext uri="{BB962C8B-B14F-4D97-AF65-F5344CB8AC3E}">
        <p14:creationId xmlns:p14="http://schemas.microsoft.com/office/powerpoint/2010/main" val="1069517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76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90A312-6F31-4F74-848A-3555D12DFD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AEFD48-30CE-4BE4-80A4-B26A8A44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Insurance Claims DB ER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9BBAFD-9379-4B6A-8EF8-524A14DE72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4"/>
          <a:stretch/>
        </p:blipFill>
        <p:spPr>
          <a:xfrm>
            <a:off x="322485" y="1195200"/>
            <a:ext cx="8499029" cy="506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2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Advanced Filtering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like / </a:t>
            </a:r>
            <a:r>
              <a:rPr lang="en-US" sz="2000" dirty="0" err="1"/>
              <a:t>ilike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 / not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Subqueries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manipulation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INSERT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UPDATE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DELETE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551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C7333D-2BB5-47A6-BA52-182599D83C2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6EAD5-C96A-4997-912E-1C689DE9AF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Wildcard Matching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LIKE</a:t>
            </a:r>
            <a:r>
              <a:rPr lang="en-US" sz="2400" dirty="0"/>
              <a:t> allows filtering with wildcard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ILIKE</a:t>
            </a:r>
            <a:r>
              <a:rPr lang="en-US" sz="2400" dirty="0"/>
              <a:t> is the case-insensitive version of LIKE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% acts as the wildcard symbol in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Matching a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IN</a:t>
            </a:r>
            <a:r>
              <a:rPr lang="en-US" sz="2400" dirty="0"/>
              <a:t> allows you to match one or more elements in a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NOT IN </a:t>
            </a:r>
            <a:r>
              <a:rPr lang="en-US" sz="2400" dirty="0"/>
              <a:t>allows you to match on all but the elements in a given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8D45B3-6158-4AF1-8FA3-B9CEFB2F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Filtering</a:t>
            </a:r>
          </a:p>
        </p:txBody>
      </p:sp>
    </p:spTree>
    <p:extLst>
      <p:ext uri="{BB962C8B-B14F-4D97-AF65-F5344CB8AC3E}">
        <p14:creationId xmlns:p14="http://schemas.microsoft.com/office/powerpoint/2010/main" val="404804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B6C2A7-0D82-44FA-925E-4DA25F14C06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FA3C6B-5218-4876-B62E-61B7C5DA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/ ILIKE Examples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D7CEDA-BA06-415D-8567-B74161B58F9F}"/>
              </a:ext>
            </a:extLst>
          </p:cNvPr>
          <p:cNvSpPr txBox="1"/>
          <p:nvPr/>
        </p:nvSpPr>
        <p:spPr>
          <a:xfrm>
            <a:off x="2366463" y="1226132"/>
            <a:ext cx="45935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like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'Hal%'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499D49-487E-4E42-A666-FDD8CE617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83" y="2421379"/>
            <a:ext cx="8602275" cy="63826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782F2FB-66BF-47DE-B1CD-BBA9A1A7C67D}"/>
              </a:ext>
            </a:extLst>
          </p:cNvPr>
          <p:cNvSpPr txBox="1"/>
          <p:nvPr/>
        </p:nvSpPr>
        <p:spPr>
          <a:xfrm>
            <a:off x="2684034" y="3429000"/>
            <a:ext cx="45935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distinct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state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state </a:t>
            </a:r>
            <a:r>
              <a:rPr lang="en-U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ilike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'%carol%'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C45626-01C7-4EA1-928A-98AD38716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876" y="5107920"/>
            <a:ext cx="2962688" cy="104789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895007-AC62-48DA-A595-D73E3D0DB952}"/>
              </a:ext>
            </a:extLst>
          </p:cNvPr>
          <p:cNvCxnSpPr>
            <a:cxnSpLocks/>
          </p:cNvCxnSpPr>
          <p:nvPr/>
        </p:nvCxnSpPr>
        <p:spPr>
          <a:xfrm flipH="1" flipV="1">
            <a:off x="4776395" y="4352330"/>
            <a:ext cx="753036" cy="467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D70A3A-1B86-45E7-85DC-3A1BBCFD9A38}"/>
              </a:ext>
            </a:extLst>
          </p:cNvPr>
          <p:cNvSpPr txBox="1"/>
          <p:nvPr/>
        </p:nvSpPr>
        <p:spPr>
          <a:xfrm>
            <a:off x="5222477" y="4741200"/>
            <a:ext cx="230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insensitive match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7C2629-A4A0-4F02-8E4B-2F969822E85E}"/>
              </a:ext>
            </a:extLst>
          </p:cNvPr>
          <p:cNvCxnSpPr>
            <a:cxnSpLocks/>
          </p:cNvCxnSpPr>
          <p:nvPr/>
        </p:nvCxnSpPr>
        <p:spPr>
          <a:xfrm flipH="1" flipV="1">
            <a:off x="4663220" y="3716462"/>
            <a:ext cx="1855914" cy="347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899B8EB-995A-4926-951E-8859F024638E}"/>
              </a:ext>
            </a:extLst>
          </p:cNvPr>
          <p:cNvSpPr txBox="1"/>
          <p:nvPr/>
        </p:nvSpPr>
        <p:spPr>
          <a:xfrm>
            <a:off x="6475884" y="3740671"/>
            <a:ext cx="2017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each unique value only once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787BD9-A053-48C8-8ACB-275215DF5E19}"/>
              </a:ext>
            </a:extLst>
          </p:cNvPr>
          <p:cNvCxnSpPr/>
          <p:nvPr/>
        </p:nvCxnSpPr>
        <p:spPr>
          <a:xfrm flipH="1">
            <a:off x="5680038" y="1355464"/>
            <a:ext cx="215153" cy="494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206BDED-5D11-49C8-B500-7AE345C644C3}"/>
              </a:ext>
            </a:extLst>
          </p:cNvPr>
          <p:cNvSpPr txBox="1"/>
          <p:nvPr/>
        </p:nvSpPr>
        <p:spPr>
          <a:xfrm>
            <a:off x="5642096" y="1006794"/>
            <a:ext cx="195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Wildcard character</a:t>
            </a:r>
          </a:p>
        </p:txBody>
      </p:sp>
    </p:spTree>
    <p:extLst>
      <p:ext uri="{BB962C8B-B14F-4D97-AF65-F5344CB8AC3E}">
        <p14:creationId xmlns:p14="http://schemas.microsoft.com/office/powerpoint/2010/main" val="193324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54AD50-8905-4863-A713-37FA7F54BEA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15F847-3FC6-43A7-9DCB-D54D838A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AF4F7-E447-4BB7-998B-2243249A7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330" y="3837791"/>
            <a:ext cx="4620270" cy="16004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CF59D5-33AE-4848-AC55-8C4536786397}"/>
              </a:ext>
            </a:extLst>
          </p:cNvPr>
          <p:cNvSpPr txBox="1"/>
          <p:nvPr/>
        </p:nvSpPr>
        <p:spPr>
          <a:xfrm>
            <a:off x="1385529" y="1674674"/>
            <a:ext cx="63729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claim_number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amount,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claim_date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status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claim c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inner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status s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c.status_id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s.status_id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status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'approved'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'pending'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claim_number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limit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62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54AD50-8905-4863-A713-37FA7F54BEA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15F847-3FC6-43A7-9DCB-D54D838A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IN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9FDC4-C182-4DDA-B844-0B6052DFE191}"/>
              </a:ext>
            </a:extLst>
          </p:cNvPr>
          <p:cNvSpPr txBox="1"/>
          <p:nvPr/>
        </p:nvSpPr>
        <p:spPr>
          <a:xfrm>
            <a:off x="452922" y="1215391"/>
            <a:ext cx="86910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car_type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car_make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'Volvo'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car_model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'S60'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'S70'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'S90'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491911-0C69-481C-9D9E-7F5BF5CC9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49" y="2251669"/>
            <a:ext cx="4124901" cy="20481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AED629-BAC1-4D28-A027-73A698993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527" y="5153979"/>
            <a:ext cx="3019846" cy="76210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1ED374-541B-4E16-AC2C-D17AEA85798C}"/>
              </a:ext>
            </a:extLst>
          </p:cNvPr>
          <p:cNvCxnSpPr>
            <a:cxnSpLocks/>
          </p:cNvCxnSpPr>
          <p:nvPr/>
        </p:nvCxnSpPr>
        <p:spPr>
          <a:xfrm flipV="1">
            <a:off x="4647304" y="5787614"/>
            <a:ext cx="1011218" cy="303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653241-AF76-4EE5-B7D0-A0258B619D81}"/>
              </a:ext>
            </a:extLst>
          </p:cNvPr>
          <p:cNvSpPr txBox="1"/>
          <p:nvPr/>
        </p:nvSpPr>
        <p:spPr>
          <a:xfrm>
            <a:off x="966850" y="6091608"/>
            <a:ext cx="415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 total car types by Volvo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4274261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906614-F1DB-4B83-AC23-F1CD0059CD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105009-2C35-40AC-8CC5-B17EFF09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Not Equal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3BAEFD-FA1A-4F90-8FA1-663E2DAD0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444" y="4609925"/>
            <a:ext cx="3839111" cy="7716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0F5004-B8F3-4D2B-87D7-97090FC3DE14}"/>
              </a:ext>
            </a:extLst>
          </p:cNvPr>
          <p:cNvSpPr txBox="1"/>
          <p:nvPr/>
        </p:nvSpPr>
        <p:spPr>
          <a:xfrm>
            <a:off x="227013" y="1476442"/>
            <a:ext cx="45935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car_type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car_model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'Prowler'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car_make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'Chrysler'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9B6C7D-8400-4738-8B78-550DA4960AF1}"/>
              </a:ext>
            </a:extLst>
          </p:cNvPr>
          <p:cNvSpPr txBox="1"/>
          <p:nvPr/>
        </p:nvSpPr>
        <p:spPr>
          <a:xfrm>
            <a:off x="4429460" y="1476442"/>
            <a:ext cx="45935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car_type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car_model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'Prowler'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car_make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&lt;&gt;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'Chrysler'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6C3F05-17FD-4DF5-B844-D30165C5729B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1710469" y="2571080"/>
            <a:ext cx="2718910" cy="1122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DFEFF1-4C8F-4A71-8DA3-D3BBB885334D}"/>
              </a:ext>
            </a:extLst>
          </p:cNvPr>
          <p:cNvSpPr txBox="1"/>
          <p:nvPr/>
        </p:nvSpPr>
        <p:spPr>
          <a:xfrm>
            <a:off x="3878683" y="3693702"/>
            <a:ext cx="110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Equal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67F82D-DBED-4794-A167-F91402CFF4D3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429379" y="2620722"/>
            <a:ext cx="1261416" cy="1072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01936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4316D"/>
      </a:accent1>
      <a:accent2>
        <a:srgbClr val="DF702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45709</TotalTime>
  <Words>1219</Words>
  <Application>Microsoft Office PowerPoint</Application>
  <PresentationFormat>On-screen Show (4:3)</PresentationFormat>
  <Paragraphs>155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Arial</vt:lpstr>
      <vt:lpstr>Calibri</vt:lpstr>
      <vt:lpstr>Century Gothic</vt:lpstr>
      <vt:lpstr>Consolas</vt:lpstr>
      <vt:lpstr>Times New Roman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PowerPoint Presentation</vt:lpstr>
      <vt:lpstr>Reminders</vt:lpstr>
      <vt:lpstr>Insurance Claims DB ER Diagram</vt:lpstr>
      <vt:lpstr>Agenda</vt:lpstr>
      <vt:lpstr>Advanced Filtering</vt:lpstr>
      <vt:lpstr>LIKE / ILIKE Examples</vt:lpstr>
      <vt:lpstr>IN Example</vt:lpstr>
      <vt:lpstr>NOT IN Example</vt:lpstr>
      <vt:lpstr>BONUS: Not Equal</vt:lpstr>
      <vt:lpstr>Subqueries</vt:lpstr>
      <vt:lpstr>Subquery in FROM Clause</vt:lpstr>
      <vt:lpstr>Subquery in WHERE Clause</vt:lpstr>
      <vt:lpstr>Data Manipulation</vt:lpstr>
      <vt:lpstr>INSERT Statement Example</vt:lpstr>
      <vt:lpstr>INSERT with SELECT Statement</vt:lpstr>
      <vt:lpstr>UPDATE Statement Example</vt:lpstr>
      <vt:lpstr>UPSERT – Combining INSERT and UPDATE</vt:lpstr>
      <vt:lpstr>DELETE Statement Example</vt:lpstr>
      <vt:lpstr>Homework Assignment</vt:lpstr>
      <vt:lpstr>PowerPoint Presentation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lastModifiedBy>Mengfang Sun</cp:lastModifiedBy>
  <cp:revision>975</cp:revision>
  <cp:lastPrinted>2016-08-09T14:57:31Z</cp:lastPrinted>
  <dcterms:created xsi:type="dcterms:W3CDTF">2013-11-01T14:42:31Z</dcterms:created>
  <dcterms:modified xsi:type="dcterms:W3CDTF">2021-10-12T20:49:12Z</dcterms:modified>
</cp:coreProperties>
</file>