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0" r:id="rId3"/>
    <p:sldId id="257" r:id="rId4"/>
    <p:sldId id="261" r:id="rId5"/>
    <p:sldId id="259" r:id="rId6"/>
    <p:sldId id="262" r:id="rId7"/>
    <p:sldId id="409" r:id="rId8"/>
    <p:sldId id="263" r:id="rId9"/>
    <p:sldId id="410" r:id="rId10"/>
    <p:sldId id="264" r:id="rId11"/>
    <p:sldId id="408" r:id="rId12"/>
    <p:sldId id="411" r:id="rId13"/>
    <p:sldId id="364" r:id="rId14"/>
    <p:sldId id="412" r:id="rId15"/>
    <p:sldId id="373" r:id="rId16"/>
    <p:sldId id="413" r:id="rId17"/>
    <p:sldId id="421" r:id="rId18"/>
    <p:sldId id="414" r:id="rId19"/>
    <p:sldId id="420" r:id="rId20"/>
    <p:sldId id="422" r:id="rId21"/>
    <p:sldId id="423" r:id="rId22"/>
    <p:sldId id="424" r:id="rId23"/>
    <p:sldId id="425" r:id="rId24"/>
    <p:sldId id="428" r:id="rId25"/>
    <p:sldId id="42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89CF2-13B8-4911-8CCC-731227ED9F51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4FCF9-2AC8-4D78-8817-EA1CB5A19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7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69115CDC-7437-4F12-AF1E-5F9140D34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EC4B4D5-7BA3-4D67-9B6A-D9F6D10B1E49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22882" name="Rectangle 1026">
            <a:extLst>
              <a:ext uri="{FF2B5EF4-FFF2-40B4-BE49-F238E27FC236}">
                <a16:creationId xmlns:a16="http://schemas.microsoft.com/office/drawing/2014/main" id="{A52F04DD-7D39-41CF-9F26-71C3FAFC76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5395" name="Rectangle 1027">
            <a:extLst>
              <a:ext uri="{FF2B5EF4-FFF2-40B4-BE49-F238E27FC236}">
                <a16:creationId xmlns:a16="http://schemas.microsoft.com/office/drawing/2014/main" id="{39694C5C-BD3A-4D37-9714-6D34C4F08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>
            <a:extLst>
              <a:ext uri="{FF2B5EF4-FFF2-40B4-BE49-F238E27FC236}">
                <a16:creationId xmlns:a16="http://schemas.microsoft.com/office/drawing/2014/main" id="{251559A8-A3DB-464F-BE54-EEEC91692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44AD705-A5E0-4A23-BDAE-AAF36A4B0BD7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24930" name="Rectangle 1026">
            <a:extLst>
              <a:ext uri="{FF2B5EF4-FFF2-40B4-BE49-F238E27FC236}">
                <a16:creationId xmlns:a16="http://schemas.microsoft.com/office/drawing/2014/main" id="{FE9BD912-9211-49F7-A5F1-F6E369DF08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43" name="Rectangle 1027">
            <a:extLst>
              <a:ext uri="{FF2B5EF4-FFF2-40B4-BE49-F238E27FC236}">
                <a16:creationId xmlns:a16="http://schemas.microsoft.com/office/drawing/2014/main" id="{BA50B1F2-E33B-4CB1-B236-7364A6106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5184BF06-A761-4313-B1EF-CF2173401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A7B58AB-FF2D-4BC9-A2DF-98EFE680B933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44307634-367E-49B7-B554-0E84D4ABFC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03" name="Rectangle 1027">
            <a:extLst>
              <a:ext uri="{FF2B5EF4-FFF2-40B4-BE49-F238E27FC236}">
                <a16:creationId xmlns:a16="http://schemas.microsoft.com/office/drawing/2014/main" id="{A840550E-376F-4028-A23F-B8C456938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33D52474-F8A4-4D83-B711-E5494F46A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F5EC93E-C132-459C-899D-D5F6C367E3B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D42AEC31-A32C-4CB1-8124-6ABB0B651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DA15FBE7-E830-44DD-AF9C-8BBC23942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473ACC34-87CE-49E2-B973-E502074A8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02FA954-9A6B-45D5-88C7-CC7448C136E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9BEA7323-EB93-4502-829F-BF91EE310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4A2F41C6-9A40-41E2-90E6-C5373DE5D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6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6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449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8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7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9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70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1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34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07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8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0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2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5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EE1589-1A43-4B68-B1A0-312AB84ABA9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7556-CF89-4BF3-858F-F8D250FB9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01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22FB-A02A-4E0B-90CC-73FFFAF0E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5486B-2547-4E66-A4D5-CAA9A0049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</a:p>
          <a:p>
            <a:r>
              <a:rPr lang="en-IN" dirty="0"/>
              <a:t>Kaushik M RAO</a:t>
            </a:r>
          </a:p>
        </p:txBody>
      </p:sp>
    </p:spTree>
    <p:extLst>
      <p:ext uri="{BB962C8B-B14F-4D97-AF65-F5344CB8AC3E}">
        <p14:creationId xmlns:p14="http://schemas.microsoft.com/office/powerpoint/2010/main" val="3558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78E5-F99B-481E-857B-190873EF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3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F0F2C77-A7EC-4AEE-93CA-107420CF8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57" y="2468721"/>
            <a:ext cx="6486525" cy="3248025"/>
          </a:xfrm>
        </p:spPr>
      </p:pic>
    </p:spTree>
    <p:extLst>
      <p:ext uri="{BB962C8B-B14F-4D97-AF65-F5344CB8AC3E}">
        <p14:creationId xmlns:p14="http://schemas.microsoft.com/office/powerpoint/2010/main" val="280741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1026">
            <a:extLst>
              <a:ext uri="{FF2B5EF4-FFF2-40B4-BE49-F238E27FC236}">
                <a16:creationId xmlns:a16="http://schemas.microsoft.com/office/drawing/2014/main" id="{208A03BF-429E-4399-89B2-E9C1D624E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6575" y="76201"/>
            <a:ext cx="5486400" cy="113982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000" dirty="0"/>
              <a:t>Exercise #4</a:t>
            </a:r>
            <a:br>
              <a:rPr lang="en-US" sz="4000" dirty="0"/>
            </a:br>
            <a:r>
              <a:rPr lang="en-US" sz="4000" dirty="0"/>
              <a:t>Hint: Recursion Example</a:t>
            </a:r>
          </a:p>
        </p:txBody>
      </p:sp>
      <p:sp>
        <p:nvSpPr>
          <p:cNvPr id="306179" name="Rectangle 1027">
            <a:extLst>
              <a:ext uri="{FF2B5EF4-FFF2-40B4-BE49-F238E27FC236}">
                <a16:creationId xmlns:a16="http://schemas.microsoft.com/office/drawing/2014/main" id="{B62C6E47-32AF-46B5-B5F7-142E18D6E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43075"/>
            <a:ext cx="2997200" cy="41148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Parts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Large Parts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Small Parts</a:t>
            </a:r>
          </a:p>
        </p:txBody>
      </p:sp>
      <p:sp>
        <p:nvSpPr>
          <p:cNvPr id="125953" name="Footer Placeholder 4">
            <a:extLst>
              <a:ext uri="{FF2B5EF4-FFF2-40B4-BE49-F238E27FC236}">
                <a16:creationId xmlns:a16="http://schemas.microsoft.com/office/drawing/2014/main" id="{55F66FAD-060F-4E8D-833F-DAB16F03AD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J. Morabito 2021</a:t>
            </a:r>
          </a:p>
        </p:txBody>
      </p:sp>
      <p:sp>
        <p:nvSpPr>
          <p:cNvPr id="125957" name="Slide Number Placeholder 1">
            <a:extLst>
              <a:ext uri="{FF2B5EF4-FFF2-40B4-BE49-F238E27FC236}">
                <a16:creationId xmlns:a16="http://schemas.microsoft.com/office/drawing/2014/main" id="{194310A3-B579-4A83-BE48-C94431DD84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80CF59-D2DB-4D91-BDB0-66021617342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25956" name="Rectangle 1028">
            <a:extLst>
              <a:ext uri="{FF2B5EF4-FFF2-40B4-BE49-F238E27FC236}">
                <a16:creationId xmlns:a16="http://schemas.microsoft.com/office/drawing/2014/main" id="{0582BBB8-488F-4E43-9DB1-DA90F1C0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1466851"/>
            <a:ext cx="4564062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2400" i="1"/>
              <a:t>Selected Semantics</a:t>
            </a:r>
          </a:p>
          <a:p>
            <a:r>
              <a:rPr lang="en-US" altLang="en-US" sz="2400"/>
              <a:t>Large parts contain small parts</a:t>
            </a:r>
          </a:p>
          <a:p>
            <a:r>
              <a:rPr lang="en-US" altLang="en-US" sz="2400"/>
              <a:t>But several small parts contain other small parts</a:t>
            </a:r>
          </a:p>
          <a:p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(This is known as the</a:t>
            </a:r>
          </a:p>
          <a:p>
            <a:pPr>
              <a:buFontTx/>
              <a:buNone/>
            </a:pPr>
            <a:r>
              <a:rPr lang="en-US" altLang="en-US" sz="2400"/>
              <a:t>  </a:t>
            </a:r>
            <a:r>
              <a:rPr lang="ja-JP" altLang="en-US" sz="2400">
                <a:latin typeface="Arial" panose="020B0604020202020204" pitchFamily="34" charset="0"/>
              </a:rPr>
              <a:t>“</a:t>
            </a:r>
            <a:r>
              <a:rPr lang="en-US" altLang="ja-JP" sz="2400"/>
              <a:t>parts-explosion</a:t>
            </a:r>
            <a:r>
              <a:rPr lang="ja-JP" altLang="en-US" sz="2400">
                <a:latin typeface="Arial" panose="020B0604020202020204" pitchFamily="34" charset="0"/>
              </a:rPr>
              <a:t>”</a:t>
            </a:r>
            <a:r>
              <a:rPr lang="en-US" altLang="ja-JP" sz="2400"/>
              <a:t> example)</a:t>
            </a: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8C9F-2938-4B1E-B55A-5323CFCB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4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EC4326-0184-4CF4-AFA5-0305F152B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23" y="2052638"/>
            <a:ext cx="7156930" cy="4195762"/>
          </a:xfrm>
        </p:spPr>
      </p:pic>
    </p:spTree>
    <p:extLst>
      <p:ext uri="{BB962C8B-B14F-4D97-AF65-F5344CB8AC3E}">
        <p14:creationId xmlns:p14="http://schemas.microsoft.com/office/powerpoint/2010/main" val="136089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C79CF6B0-9658-477C-86C6-85AA0F2EF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sz="4000" dirty="0"/>
              <a:t>A More Complex Example #5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58F8A813-AD3C-46E2-989E-99A13F415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190626"/>
            <a:ext cx="7772400" cy="5000625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Doctor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Patient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Subscriber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Symptom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Appointment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Bill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Payment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Insurance Company</a:t>
            </a:r>
          </a:p>
        </p:txBody>
      </p:sp>
      <p:sp>
        <p:nvSpPr>
          <p:cNvPr id="128001" name="Footer Placeholder 4">
            <a:extLst>
              <a:ext uri="{FF2B5EF4-FFF2-40B4-BE49-F238E27FC236}">
                <a16:creationId xmlns:a16="http://schemas.microsoft.com/office/drawing/2014/main" id="{A7ECD9BF-CBA0-4A6F-99C5-0472F4BFE4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J. Morabito 2021</a:t>
            </a:r>
          </a:p>
        </p:txBody>
      </p:sp>
      <p:sp>
        <p:nvSpPr>
          <p:cNvPr id="128005" name="Slide Number Placeholder 1">
            <a:extLst>
              <a:ext uri="{FF2B5EF4-FFF2-40B4-BE49-F238E27FC236}">
                <a16:creationId xmlns:a16="http://schemas.microsoft.com/office/drawing/2014/main" id="{D378B0B7-A19A-4886-AEEA-B6D03DD45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5CEA2A-73B0-4535-80C2-88912991077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F802AF00-D19B-400A-8BFA-3088E6AC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1350963"/>
            <a:ext cx="558678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Selected Semantics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 A patient need not have insurance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 Both patient and/or the insurance company may make payments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 A bill can have several payments associated with 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54C9-73EB-4284-B879-0324AE55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Problem5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11451DF-B661-4AB2-9DEA-E2D88F76A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595" y="629643"/>
            <a:ext cx="7647605" cy="5547320"/>
          </a:xfrm>
        </p:spPr>
      </p:pic>
    </p:spTree>
    <p:extLst>
      <p:ext uri="{BB962C8B-B14F-4D97-AF65-F5344CB8AC3E}">
        <p14:creationId xmlns:p14="http://schemas.microsoft.com/office/powerpoint/2010/main" val="237495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46257AE6-6FAA-42DC-A2D7-7639F2896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76201"/>
            <a:ext cx="6562725" cy="57467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000" dirty="0"/>
              <a:t>Another Complex Example #6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D4D40954-AC8F-4BF8-A2BC-AEA1B79202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1038" y="1103313"/>
            <a:ext cx="7772400" cy="4818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Employee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Department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Office Equipment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Equipment Ownership</a:t>
            </a:r>
          </a:p>
          <a:p>
            <a:pPr>
              <a:lnSpc>
                <a:spcPct val="90000"/>
              </a:lnSpc>
            </a:pPr>
            <a:r>
              <a:rPr lang="en-US" altLang="en-US"/>
              <a:t>Job Classifications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Job Title #1, …Job Title #n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Supervisor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Supervisee </a:t>
            </a:r>
          </a:p>
          <a:p>
            <a:pPr>
              <a:lnSpc>
                <a:spcPct val="90000"/>
              </a:lnSpc>
            </a:pPr>
            <a:r>
              <a:rPr lang="en-US" altLang="en-US"/>
              <a:t>Benefits</a:t>
            </a:r>
          </a:p>
        </p:txBody>
      </p:sp>
      <p:sp>
        <p:nvSpPr>
          <p:cNvPr id="130049" name="Footer Placeholder 4">
            <a:extLst>
              <a:ext uri="{FF2B5EF4-FFF2-40B4-BE49-F238E27FC236}">
                <a16:creationId xmlns:a16="http://schemas.microsoft.com/office/drawing/2014/main" id="{3200BE70-4DD7-4DCA-BAB7-0EFDBE1F8C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J. Morabito 2021</a:t>
            </a:r>
          </a:p>
        </p:txBody>
      </p:sp>
      <p:sp>
        <p:nvSpPr>
          <p:cNvPr id="130052" name="Slide Number Placeholder 1">
            <a:extLst>
              <a:ext uri="{FF2B5EF4-FFF2-40B4-BE49-F238E27FC236}">
                <a16:creationId xmlns:a16="http://schemas.microsoft.com/office/drawing/2014/main" id="{55A9D880-60D6-49B6-A4A3-E2005BA19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646FC-08C3-4D39-9F10-370A8AD836B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30053" name="Text Box 4">
            <a:extLst>
              <a:ext uri="{FF2B5EF4-FFF2-40B4-BE49-F238E27FC236}">
                <a16:creationId xmlns:a16="http://schemas.microsoft.com/office/drawing/2014/main" id="{DDCAE725-E966-4DDF-9960-F81E4B887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1376363"/>
            <a:ext cx="194786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Selected Semantics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 Office arrangement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4CC7-097F-4CF3-94F8-07725DF2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6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4EF8CF3-584C-4B8C-B086-A10D7B3A8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85" y="2052638"/>
            <a:ext cx="7980806" cy="4195762"/>
          </a:xfrm>
        </p:spPr>
      </p:pic>
    </p:spTree>
    <p:extLst>
      <p:ext uri="{BB962C8B-B14F-4D97-AF65-F5344CB8AC3E}">
        <p14:creationId xmlns:p14="http://schemas.microsoft.com/office/powerpoint/2010/main" val="121202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>
            <a:extLst>
              <a:ext uri="{FF2B5EF4-FFF2-40B4-BE49-F238E27FC236}">
                <a16:creationId xmlns:a16="http://schemas.microsoft.com/office/drawing/2014/main" id="{ABDF5E19-FFA2-4BDA-85D9-B8FB0C24C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Subtyping Example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47D0-0A78-4562-86A8-079D9422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038" y="1371600"/>
            <a:ext cx="7772400" cy="4114800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dirty="0"/>
              <a:t>Subtype the entity “Stevens Community”; that is, the community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dirty="0"/>
              <a:t>Identify the criteria for each subtype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dirty="0"/>
              <a:t>Subtype to 2 or 4 levels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US" altLang="en-US" dirty="0"/>
          </a:p>
          <a:p>
            <a:pPr marL="514350" indent="-514350">
              <a:buNone/>
            </a:pPr>
            <a:r>
              <a:rPr lang="en-US" altLang="en-US" dirty="0"/>
              <a:t>Hint: I’m asking you to subtype the Stevens community (i.e., people), not the Stevens physical structures or policies.</a:t>
            </a:r>
          </a:p>
          <a:p>
            <a:pPr marL="514350" indent="-514350">
              <a:buNone/>
            </a:pPr>
            <a:endParaRPr lang="en-US" altLang="en-US" dirty="0"/>
          </a:p>
        </p:txBody>
      </p:sp>
      <p:sp>
        <p:nvSpPr>
          <p:cNvPr id="132099" name="Footer Placeholder 3">
            <a:extLst>
              <a:ext uri="{FF2B5EF4-FFF2-40B4-BE49-F238E27FC236}">
                <a16:creationId xmlns:a16="http://schemas.microsoft.com/office/drawing/2014/main" id="{0494D422-75A0-463E-B1B4-CC4C40641D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J. Morabito 2021</a:t>
            </a:r>
          </a:p>
        </p:txBody>
      </p:sp>
      <p:sp>
        <p:nvSpPr>
          <p:cNvPr id="132100" name="Slide Number Placeholder 4">
            <a:extLst>
              <a:ext uri="{FF2B5EF4-FFF2-40B4-BE49-F238E27FC236}">
                <a16:creationId xmlns:a16="http://schemas.microsoft.com/office/drawing/2014/main" id="{6CA677EC-7170-451C-8459-D8461DC01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CB111E-8F9C-472B-9B2F-47EA2E92597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67B-7423-4596-8027-ED405A7F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8" y="449036"/>
            <a:ext cx="10515600" cy="1325563"/>
          </a:xfrm>
        </p:spPr>
        <p:txBody>
          <a:bodyPr/>
          <a:lstStyle/>
          <a:p>
            <a:r>
              <a:rPr lang="en-IN" dirty="0"/>
              <a:t>Problem 7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E9514DD-004C-408F-BE28-3BAEA6E2B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47" y="590815"/>
            <a:ext cx="7601510" cy="6126920"/>
          </a:xfrm>
        </p:spPr>
      </p:pic>
    </p:spTree>
    <p:extLst>
      <p:ext uri="{BB962C8B-B14F-4D97-AF65-F5344CB8AC3E}">
        <p14:creationId xmlns:p14="http://schemas.microsoft.com/office/powerpoint/2010/main" val="29873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>
            <a:extLst>
              <a:ext uri="{FF2B5EF4-FFF2-40B4-BE49-F238E27FC236}">
                <a16:creationId xmlns:a16="http://schemas.microsoft.com/office/drawing/2014/main" id="{2673C6D3-5336-4444-B4DA-D2840683F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/>
              <a:t>Problem 8</a:t>
            </a:r>
          </a:p>
        </p:txBody>
      </p:sp>
      <p:sp>
        <p:nvSpPr>
          <p:cNvPr id="133122" name="Content Placeholder 2">
            <a:extLst>
              <a:ext uri="{FF2B5EF4-FFF2-40B4-BE49-F238E27FC236}">
                <a16:creationId xmlns:a16="http://schemas.microsoft.com/office/drawing/2014/main" id="{803ED98A-F62C-4BDA-90AD-F72C14C5F3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44650" y="1690688"/>
            <a:ext cx="7997190" cy="5127626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altLang="en-US" sz="2600" dirty="0"/>
              <a:t>Develop the specifications for a major activity, such as purchasing a new home or purchasing an automobile</a:t>
            </a:r>
          </a:p>
          <a:p>
            <a:r>
              <a:rPr lang="en-US" altLang="en-US" sz="2600" dirty="0"/>
              <a:t>The solution should contain a contract map, with a set of interrelated contracts (contract map – see slides #48-50)</a:t>
            </a:r>
          </a:p>
          <a:p>
            <a:pPr lvl="1"/>
            <a:r>
              <a:rPr lang="en-US" altLang="en-US" dirty="0"/>
              <a:t>The major activity corresponds to the super contract</a:t>
            </a:r>
          </a:p>
          <a:p>
            <a:pPr lvl="1"/>
            <a:r>
              <a:rPr lang="en-US" altLang="en-US" dirty="0"/>
              <a:t>The super contract level should contain 2 subcontracts (several)</a:t>
            </a:r>
          </a:p>
          <a:p>
            <a:r>
              <a:rPr lang="en-US" altLang="en-US" sz="2600" dirty="0"/>
              <a:t>Each contract (super &amp; sub) is to be fully specified in terms of its {invariants, pre-conditions, post-conditions, triggers} (see 2 examples on sides 51-52)</a:t>
            </a:r>
          </a:p>
          <a:p>
            <a:r>
              <a:rPr lang="en-US" altLang="en-US" sz="2600" dirty="0"/>
              <a:t>Any major activity is OK (hiring an employee is used as an example on slide 49), keeping in mind the requirement for a contract map, with a specification for a super contract and at least 2 subcontracts</a:t>
            </a:r>
          </a:p>
          <a:p>
            <a:pPr lvl="1"/>
            <a:r>
              <a:rPr lang="en-US" altLang="en-US" dirty="0"/>
              <a:t>Use slide #49 as a guide. Each contract will be specified as shown in slides #51 or #52</a:t>
            </a:r>
          </a:p>
        </p:txBody>
      </p:sp>
      <p:sp>
        <p:nvSpPr>
          <p:cNvPr id="133123" name="Footer Placeholder 3">
            <a:extLst>
              <a:ext uri="{FF2B5EF4-FFF2-40B4-BE49-F238E27FC236}">
                <a16:creationId xmlns:a16="http://schemas.microsoft.com/office/drawing/2014/main" id="{EC5C728A-99D4-43C4-A2A7-E803FCFE76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903913" y="6524626"/>
            <a:ext cx="2895600" cy="32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J. Morabito 2021</a:t>
            </a:r>
          </a:p>
        </p:txBody>
      </p:sp>
      <p:sp>
        <p:nvSpPr>
          <p:cNvPr id="133124" name="Slide Number Placeholder 4">
            <a:extLst>
              <a:ext uri="{FF2B5EF4-FFF2-40B4-BE49-F238E27FC236}">
                <a16:creationId xmlns:a16="http://schemas.microsoft.com/office/drawing/2014/main" id="{5209DF44-2E49-42B7-8EC7-2437DB7A2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61388" y="63373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96FD8-8128-4E03-B7DF-07D51EE5D51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9068-3F3B-41D8-8920-FD210542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6088-DD42-4724-9920-0012328D7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Exercise #1 • Discuss the database table options available when implementing subtype associations. • Discuss the considerations you would use in choosing one design over the others • Your answer should be in the form of a textual description and possibly graphics (you may use PowerPoint)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740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2F58-02D0-4A66-955B-C0A41939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8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D50F769-FD01-4372-A175-7EC7D7CAD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43" y="2520156"/>
            <a:ext cx="4271282" cy="3839216"/>
          </a:xfrm>
        </p:spPr>
      </p:pic>
    </p:spTree>
    <p:extLst>
      <p:ext uri="{BB962C8B-B14F-4D97-AF65-F5344CB8AC3E}">
        <p14:creationId xmlns:p14="http://schemas.microsoft.com/office/powerpoint/2010/main" val="2110811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64C4-DD31-4E76-9E6D-C2F77B01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purchasing a new building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DFC9-657F-416E-BD93-6B2FBC63D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Invariant </a:t>
            </a:r>
          </a:p>
          <a:p>
            <a:pPr marL="0" indent="0">
              <a:buNone/>
            </a:pPr>
            <a:r>
              <a:rPr lang="en-US" dirty="0"/>
              <a:t>• Client needs to find the right property like  right </a:t>
            </a:r>
            <a:r>
              <a:rPr lang="en-US" dirty="0" err="1"/>
              <a:t>location,easy</a:t>
            </a:r>
            <a:r>
              <a:rPr lang="en-US" dirty="0"/>
              <a:t> to commute and  necessary shops near by.</a:t>
            </a:r>
          </a:p>
          <a:p>
            <a:pPr marL="0" indent="0">
              <a:buNone/>
            </a:pPr>
            <a:r>
              <a:rPr lang="en-US" dirty="0"/>
              <a:t>• Client needs to secure financing  from either bank or personal savings.</a:t>
            </a:r>
          </a:p>
          <a:p>
            <a:pPr marL="0" indent="0">
              <a:buNone/>
            </a:pPr>
            <a:r>
              <a:rPr lang="en-US" dirty="0"/>
              <a:t>• Building should be available for purchase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56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02A1-818B-432F-A89D-A681BE08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AA43-139C-4473-9D11-AD4015CF1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The building and client exist at the same time</a:t>
            </a:r>
          </a:p>
          <a:p>
            <a:pPr marL="0" indent="0">
              <a:buNone/>
            </a:pPr>
            <a:r>
              <a:rPr lang="en-US" dirty="0"/>
              <a:t> • View availability of the building</a:t>
            </a:r>
          </a:p>
          <a:p>
            <a:pPr marL="0" indent="0">
              <a:buNone/>
            </a:pPr>
            <a:r>
              <a:rPr lang="en-US" dirty="0"/>
              <a:t>• Make an offer for the property for</a:t>
            </a:r>
          </a:p>
          <a:p>
            <a:pPr marL="0" indent="0">
              <a:buNone/>
            </a:pPr>
            <a:r>
              <a:rPr lang="en-US" dirty="0"/>
              <a:t>•  Negotiate the offer for</a:t>
            </a:r>
          </a:p>
          <a:p>
            <a:pPr marL="0" indent="0">
              <a:buNone/>
            </a:pPr>
            <a:r>
              <a:rPr lang="en-US" dirty="0"/>
              <a:t>Post Condition </a:t>
            </a:r>
          </a:p>
          <a:p>
            <a:pPr marL="0" indent="0">
              <a:buNone/>
            </a:pPr>
            <a:r>
              <a:rPr lang="en-US" dirty="0"/>
              <a:t>• Client decides what price to pay for.</a:t>
            </a:r>
          </a:p>
          <a:p>
            <a:pPr marL="0" indent="0">
              <a:buNone/>
            </a:pPr>
            <a:r>
              <a:rPr lang="en-US" dirty="0"/>
              <a:t>• Building is no  longer available after sold</a:t>
            </a:r>
          </a:p>
          <a:p>
            <a:pPr marL="0" indent="0">
              <a:buNone/>
            </a:pPr>
            <a:r>
              <a:rPr lang="en-US" dirty="0"/>
              <a:t>Trigger</a:t>
            </a:r>
          </a:p>
          <a:p>
            <a:pPr marL="0" indent="0">
              <a:buNone/>
            </a:pPr>
            <a:r>
              <a:rPr lang="en-US" dirty="0"/>
              <a:t> • Offer is finalized  when the owner buys the building.</a:t>
            </a:r>
          </a:p>
          <a:p>
            <a:pPr marL="0" indent="0">
              <a:buNone/>
            </a:pPr>
            <a:r>
              <a:rPr lang="en-US" dirty="0"/>
              <a:t>• Client secures finances from the loans or savings.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16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0D93-0BA1-4736-9F86-C11CFFF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 for Update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D90C-6895-4401-94D3-30AFDA41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Invariant </a:t>
            </a:r>
          </a:p>
          <a:p>
            <a:pPr marL="0" indent="0">
              <a:buNone/>
            </a:pPr>
            <a:r>
              <a:rPr lang="en-US" dirty="0"/>
              <a:t>• Building should be owned by one owner only</a:t>
            </a:r>
          </a:p>
          <a:p>
            <a:pPr marL="0" indent="0">
              <a:buNone/>
            </a:pPr>
            <a:r>
              <a:rPr lang="en-US" dirty="0"/>
              <a:t>Precondition</a:t>
            </a:r>
          </a:p>
          <a:p>
            <a:pPr marL="0" indent="0">
              <a:buNone/>
            </a:pPr>
            <a:r>
              <a:rPr lang="en-US" dirty="0"/>
              <a:t> • The client owns the building </a:t>
            </a:r>
          </a:p>
          <a:p>
            <a:pPr marL="0" indent="0">
              <a:buNone/>
            </a:pPr>
            <a:r>
              <a:rPr lang="en-US" dirty="0"/>
              <a:t> Post condition </a:t>
            </a:r>
          </a:p>
          <a:p>
            <a:pPr marL="0" indent="0">
              <a:buNone/>
            </a:pPr>
            <a:r>
              <a:rPr lang="en-US" dirty="0"/>
              <a:t>• Client’s is legally the owner of the building </a:t>
            </a:r>
          </a:p>
          <a:p>
            <a:pPr marL="0" indent="0">
              <a:buNone/>
            </a:pPr>
            <a:r>
              <a:rPr lang="en-US" dirty="0"/>
              <a:t>Trigger</a:t>
            </a:r>
          </a:p>
          <a:p>
            <a:pPr marL="0" indent="0">
              <a:buNone/>
            </a:pPr>
            <a:r>
              <a:rPr lang="en-US" dirty="0"/>
              <a:t> • Owner name changed to client name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511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E50-DA6A-4D8B-8CE9-C832CE1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for Update Lease Terms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41C8-C790-4459-8247-E3D589F1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Invariant </a:t>
            </a:r>
          </a:p>
          <a:p>
            <a:pPr marL="0" indent="0">
              <a:buNone/>
            </a:pPr>
            <a:r>
              <a:rPr lang="en-US" dirty="0"/>
              <a:t>• The building is leased </a:t>
            </a:r>
          </a:p>
          <a:p>
            <a:pPr marL="0" indent="0">
              <a:buNone/>
            </a:pPr>
            <a:r>
              <a:rPr lang="en-US" dirty="0"/>
              <a:t> Precondition </a:t>
            </a:r>
          </a:p>
          <a:p>
            <a:pPr marL="0" indent="0">
              <a:buNone/>
            </a:pPr>
            <a:r>
              <a:rPr lang="en-US" dirty="0"/>
              <a:t>• The lease should be for at least 12 months </a:t>
            </a:r>
          </a:p>
          <a:p>
            <a:pPr marL="0" indent="0">
              <a:buNone/>
            </a:pPr>
            <a:r>
              <a:rPr lang="en-US" dirty="0"/>
              <a:t>• Client creates new lease for all tenants </a:t>
            </a:r>
          </a:p>
          <a:p>
            <a:pPr marL="0" indent="0">
              <a:buNone/>
            </a:pPr>
            <a:r>
              <a:rPr lang="en-US" dirty="0"/>
              <a:t> Post Condition </a:t>
            </a:r>
          </a:p>
          <a:p>
            <a:pPr marL="0" indent="0">
              <a:buNone/>
            </a:pPr>
            <a:r>
              <a:rPr lang="en-US" dirty="0"/>
              <a:t>• New lease for 12 months for all tenants is generated </a:t>
            </a:r>
          </a:p>
          <a:p>
            <a:pPr marL="0" indent="0">
              <a:buNone/>
            </a:pPr>
            <a:r>
              <a:rPr lang="en-US" dirty="0"/>
              <a:t> Trigger </a:t>
            </a:r>
          </a:p>
          <a:p>
            <a:pPr marL="0" indent="0">
              <a:buNone/>
            </a:pPr>
            <a:r>
              <a:rPr lang="en-US" dirty="0"/>
              <a:t>• Client send new lease to all tenants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50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8059-605F-41F4-8EC0-BCF9E091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 for Update Tenants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0552-D7F3-49C6-9059-445185CD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Invariant </a:t>
            </a:r>
          </a:p>
          <a:p>
            <a:pPr marL="0" indent="0">
              <a:buNone/>
            </a:pPr>
            <a:r>
              <a:rPr lang="en-US" dirty="0"/>
              <a:t>• Tenants remains still  in the building </a:t>
            </a:r>
          </a:p>
          <a:p>
            <a:pPr marL="0" indent="0">
              <a:buNone/>
            </a:pPr>
            <a:r>
              <a:rPr lang="en-US" dirty="0"/>
              <a:t>Precondition </a:t>
            </a:r>
          </a:p>
          <a:p>
            <a:pPr marL="0" indent="0">
              <a:buNone/>
            </a:pPr>
            <a:r>
              <a:rPr lang="en-US" dirty="0"/>
              <a:t>• New lease is generated by client</a:t>
            </a:r>
          </a:p>
          <a:p>
            <a:pPr marL="0" indent="0">
              <a:buNone/>
            </a:pPr>
            <a:r>
              <a:rPr lang="en-US" dirty="0"/>
              <a:t> • Client has all tenants’ information </a:t>
            </a:r>
          </a:p>
          <a:p>
            <a:pPr marL="0" indent="0">
              <a:buNone/>
            </a:pPr>
            <a:r>
              <a:rPr lang="en-US" dirty="0"/>
              <a:t> Postcondition</a:t>
            </a:r>
          </a:p>
          <a:p>
            <a:pPr marL="0" indent="0">
              <a:buNone/>
            </a:pPr>
            <a:r>
              <a:rPr lang="en-US" dirty="0"/>
              <a:t> • Tenants are updated with the new lease </a:t>
            </a:r>
          </a:p>
          <a:p>
            <a:pPr marL="0" indent="0">
              <a:buNone/>
            </a:pPr>
            <a:r>
              <a:rPr lang="en-US" dirty="0"/>
              <a:t> Trigger </a:t>
            </a:r>
          </a:p>
          <a:p>
            <a:pPr marL="0" indent="0">
              <a:buNone/>
            </a:pPr>
            <a:r>
              <a:rPr lang="en-US" dirty="0"/>
              <a:t>• Tenants sign the lease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22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C8A6-AB8F-4E66-B7EF-CC76486C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0240-2392-4506-A56E-D0943EAC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There can be supertype table with all sub type table attributes mapped to single supertype table.</a:t>
            </a:r>
          </a:p>
          <a:p>
            <a:r>
              <a:rPr lang="en-IN" dirty="0"/>
              <a:t>There also can be a  subtype tables with properties of the supertype mapped  down into each subtype table.</a:t>
            </a:r>
          </a:p>
          <a:p>
            <a:r>
              <a:rPr lang="en-IN" dirty="0"/>
              <a:t> There also can be a  direct mapping {supertype +(set) of subtype) tables.</a:t>
            </a:r>
          </a:p>
        </p:txBody>
      </p:sp>
    </p:spTree>
    <p:extLst>
      <p:ext uri="{BB962C8B-B14F-4D97-AF65-F5344CB8AC3E}">
        <p14:creationId xmlns:p14="http://schemas.microsoft.com/office/powerpoint/2010/main" val="142312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4C33-7C14-4427-BB34-F8F24586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9AC5-59E9-40FD-B7BF-8A179026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 create a single table which consists of all the attributes of the supertype and the subtype table. </a:t>
            </a:r>
          </a:p>
          <a:p>
            <a:pPr marL="0" indent="0">
              <a:buNone/>
            </a:pPr>
            <a:r>
              <a:rPr lang="en-US" dirty="0"/>
              <a:t>• We can  select this option when the subtypes contain only few differences from the data stored in supertype.</a:t>
            </a:r>
          </a:p>
          <a:p>
            <a:pPr marL="0" indent="0">
              <a:buNone/>
            </a:pPr>
            <a:r>
              <a:rPr lang="en-US" dirty="0"/>
              <a:t>• This  method eliminates the need of creating  joins which are costly as all data can be retrieved  from one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14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EB64-866D-4B15-A3F8-2C5004F6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FA7-F5BB-4906-867F-DA107CAC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we have  created tables for each subtypes, adding attributes of the supertype to each of these tables. </a:t>
            </a:r>
          </a:p>
          <a:p>
            <a:pPr marL="0" indent="0">
              <a:buNone/>
            </a:pPr>
            <a:r>
              <a:rPr lang="en-US" dirty="0"/>
              <a:t>• When the number of common attributes from the supertype table is less, we will implement the subtype tables. </a:t>
            </a:r>
          </a:p>
          <a:p>
            <a:pPr marL="0" indent="0">
              <a:buNone/>
            </a:pPr>
            <a:r>
              <a:rPr lang="en-US" dirty="0"/>
              <a:t>• There is possibility of redundance as the attributes of the supertype will be repeated.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good to use Subtype queries  when we  have  many subtype in same query.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good to use when there is little </a:t>
            </a:r>
            <a:r>
              <a:rPr lang="en-US" dirty="0" err="1"/>
              <a:t>sparity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85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82D3-6363-4470-9BE1-CF3097F8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tables, each with properties of the supertype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665D-F1B8-4510-A7C9-97A508FC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It is  Good approach  for high sparsity (subtype)</a:t>
            </a:r>
          </a:p>
          <a:p>
            <a:pPr marL="0" indent="0">
              <a:buNone/>
            </a:pPr>
            <a:r>
              <a:rPr lang="en-US" dirty="0"/>
              <a:t>•  It is Good for queries on individual (subtype)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supertype table will consist of all the attributes that are common between the subtype tables.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use this option when there are a good number of shared/common attributes and also good b=number of different attributes between the subtype tables.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Here, joins will be required to carry out querying on the tables.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5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Footer Placeholder 4">
            <a:extLst>
              <a:ext uri="{FF2B5EF4-FFF2-40B4-BE49-F238E27FC236}">
                <a16:creationId xmlns:a16="http://schemas.microsoft.com/office/drawing/2014/main" id="{65E5D8CA-9C54-4AD9-92AB-B7191E749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J. Morabito 2021</a:t>
            </a:r>
          </a:p>
        </p:txBody>
      </p:sp>
      <p:sp>
        <p:nvSpPr>
          <p:cNvPr id="314370" name="Rectangle 1026">
            <a:extLst>
              <a:ext uri="{FF2B5EF4-FFF2-40B4-BE49-F238E27FC236}">
                <a16:creationId xmlns:a16="http://schemas.microsoft.com/office/drawing/2014/main" id="{2AF06386-B23E-4F0B-B0C6-ABE0DA9B6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57526" y="76200"/>
            <a:ext cx="5802313" cy="533400"/>
          </a:xfrm>
        </p:spPr>
        <p:txBody>
          <a:bodyPr/>
          <a:lstStyle/>
          <a:p>
            <a:pPr algn="l">
              <a:defRPr/>
            </a:pPr>
            <a:r>
              <a:rPr lang="en-US" sz="4000" dirty="0"/>
              <a:t>Exercise #2</a:t>
            </a:r>
          </a:p>
        </p:txBody>
      </p:sp>
      <p:sp>
        <p:nvSpPr>
          <p:cNvPr id="314371" name="Rectangle 1027">
            <a:extLst>
              <a:ext uri="{FF2B5EF4-FFF2-40B4-BE49-F238E27FC236}">
                <a16:creationId xmlns:a16="http://schemas.microsoft.com/office/drawing/2014/main" id="{4094138C-B75E-4505-9D8B-ADB375733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419225"/>
            <a:ext cx="3357563" cy="41148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Department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Employee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Project</a:t>
            </a:r>
          </a:p>
        </p:txBody>
      </p:sp>
      <p:sp>
        <p:nvSpPr>
          <p:cNvPr id="121860" name="Rectangle 1028">
            <a:extLst>
              <a:ext uri="{FF2B5EF4-FFF2-40B4-BE49-F238E27FC236}">
                <a16:creationId xmlns:a16="http://schemas.microsoft.com/office/drawing/2014/main" id="{BA1D255B-10E8-48AD-A66D-67E124DAF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6" y="1238251"/>
            <a:ext cx="43465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2400" i="1"/>
              <a:t>Selected Semantics</a:t>
            </a:r>
          </a:p>
          <a:p>
            <a:r>
              <a:rPr lang="en-US" altLang="en-US" sz="2400"/>
              <a:t>An employee must belong to one and only one department (if a Department is dissolved, the Employee instances must be assigned to another department or be terminated)</a:t>
            </a:r>
          </a:p>
          <a:p>
            <a:r>
              <a:rPr lang="en-US" altLang="en-US" sz="2400"/>
              <a:t>A project need not have anyone assigned to it</a:t>
            </a:r>
          </a:p>
          <a:p>
            <a:r>
              <a:rPr lang="en-US" altLang="en-US" sz="2400"/>
              <a:t>An employee need not be assigned to a project</a:t>
            </a:r>
          </a:p>
        </p:txBody>
      </p:sp>
      <p:sp>
        <p:nvSpPr>
          <p:cNvPr id="121861" name="Slide Number Placeholder 1">
            <a:extLst>
              <a:ext uri="{FF2B5EF4-FFF2-40B4-BE49-F238E27FC236}">
                <a16:creationId xmlns:a16="http://schemas.microsoft.com/office/drawing/2014/main" id="{28F5E310-A210-4EF7-A901-F159518E1F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AFA0D-7CDD-40F2-9C12-AD0E659F53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00C5-D856-4B2E-AB2F-983EF9BB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Solution 2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5C7DA60-F5B5-4722-802C-289BFB0E9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996281"/>
            <a:ext cx="4996835" cy="3500279"/>
          </a:xfrm>
        </p:spPr>
      </p:pic>
    </p:spTree>
    <p:extLst>
      <p:ext uri="{BB962C8B-B14F-4D97-AF65-F5344CB8AC3E}">
        <p14:creationId xmlns:p14="http://schemas.microsoft.com/office/powerpoint/2010/main" val="372929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1026">
            <a:extLst>
              <a:ext uri="{FF2B5EF4-FFF2-40B4-BE49-F238E27FC236}">
                <a16:creationId xmlns:a16="http://schemas.microsoft.com/office/drawing/2014/main" id="{77CFD700-EB82-410F-9D20-EFDD79DE5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6575" y="104775"/>
            <a:ext cx="2865438" cy="5334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000" dirty="0"/>
              <a:t>Exercise #3</a:t>
            </a:r>
          </a:p>
        </p:txBody>
      </p:sp>
      <p:sp>
        <p:nvSpPr>
          <p:cNvPr id="316419" name="Rectangle 1027">
            <a:extLst>
              <a:ext uri="{FF2B5EF4-FFF2-40B4-BE49-F238E27FC236}">
                <a16:creationId xmlns:a16="http://schemas.microsoft.com/office/drawing/2014/main" id="{6FA2AB90-EA4E-4938-AAA7-3C33ADA67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0725" y="1266825"/>
            <a:ext cx="3365500" cy="41148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Shipping Order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Line Item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Supplier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Part</a:t>
            </a:r>
          </a:p>
        </p:txBody>
      </p:sp>
      <p:sp>
        <p:nvSpPr>
          <p:cNvPr id="123905" name="Footer Placeholder 4">
            <a:extLst>
              <a:ext uri="{FF2B5EF4-FFF2-40B4-BE49-F238E27FC236}">
                <a16:creationId xmlns:a16="http://schemas.microsoft.com/office/drawing/2014/main" id="{E48748D9-4966-4B4B-8762-846F4B3BA3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J. Morabito 2021</a:t>
            </a:r>
          </a:p>
        </p:txBody>
      </p:sp>
      <p:sp>
        <p:nvSpPr>
          <p:cNvPr id="123909" name="Slide Number Placeholder 1">
            <a:extLst>
              <a:ext uri="{FF2B5EF4-FFF2-40B4-BE49-F238E27FC236}">
                <a16:creationId xmlns:a16="http://schemas.microsoft.com/office/drawing/2014/main" id="{5EC7D99A-5835-4FE3-A5B4-2100898AE5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734BF8-15B0-407A-8680-9FE686C014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3908" name="Rectangle 1028">
            <a:extLst>
              <a:ext uri="{FF2B5EF4-FFF2-40B4-BE49-F238E27FC236}">
                <a16:creationId xmlns:a16="http://schemas.microsoft.com/office/drawing/2014/main" id="{4EFADFB5-4BAA-4907-BE49-E59C9712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6" y="1238251"/>
            <a:ext cx="43465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2400" i="1"/>
              <a:t>Selected Semantics</a:t>
            </a:r>
          </a:p>
          <a:p>
            <a:r>
              <a:rPr lang="en-US" altLang="en-US" sz="2400"/>
              <a:t>A shipping order must include at least one line item</a:t>
            </a:r>
          </a:p>
          <a:p>
            <a:r>
              <a:rPr lang="en-US" altLang="en-US" sz="2400"/>
              <a:t>A line item represents a part from a given supplier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2240</TotalTime>
  <Words>1099</Words>
  <Application>Microsoft Office PowerPoint</Application>
  <PresentationFormat>Widescreen</PresentationFormat>
  <Paragraphs>164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Assignment 03</vt:lpstr>
      <vt:lpstr>Question1</vt:lpstr>
      <vt:lpstr>Problem1</vt:lpstr>
      <vt:lpstr>Supertype Table</vt:lpstr>
      <vt:lpstr>Sub Type Table</vt:lpstr>
      <vt:lpstr>Subtype tables, each with properties of the supertype</vt:lpstr>
      <vt:lpstr>Exercise #2</vt:lpstr>
      <vt:lpstr>   Solution 2</vt:lpstr>
      <vt:lpstr>Exercise #3</vt:lpstr>
      <vt:lpstr>Solution 3</vt:lpstr>
      <vt:lpstr>Exercise #4 Hint: Recursion Example</vt:lpstr>
      <vt:lpstr>Problem 4</vt:lpstr>
      <vt:lpstr>A More Complex Example #5</vt:lpstr>
      <vt:lpstr>Problem5</vt:lpstr>
      <vt:lpstr>Another Complex Example #6</vt:lpstr>
      <vt:lpstr>Solution 6</vt:lpstr>
      <vt:lpstr>Subtyping Example 7</vt:lpstr>
      <vt:lpstr>Problem 7</vt:lpstr>
      <vt:lpstr>Problem 8</vt:lpstr>
      <vt:lpstr>Problem 8</vt:lpstr>
      <vt:lpstr>Specification of purchasing a new building </vt:lpstr>
      <vt:lpstr>Preconditions</vt:lpstr>
      <vt:lpstr>Specification for Update ownership</vt:lpstr>
      <vt:lpstr>Specification for Update Lease Terms</vt:lpstr>
      <vt:lpstr>Specification for Update Tenants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03</dc:title>
  <dc:creator>Kaushik Rao</dc:creator>
  <cp:lastModifiedBy>Kaushik Rao</cp:lastModifiedBy>
  <cp:revision>7</cp:revision>
  <dcterms:created xsi:type="dcterms:W3CDTF">2021-10-22T18:15:11Z</dcterms:created>
  <dcterms:modified xsi:type="dcterms:W3CDTF">2021-10-25T17:34:13Z</dcterms:modified>
</cp:coreProperties>
</file>