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8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1E4DB-BA5E-42EA-B3AE-D32934A834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A1E9C-B782-4FD0-8ED6-10CC8CB0B770}">
      <dgm:prSet phldrT="[Text]" custT="1"/>
      <dgm:spPr/>
      <dgm:t>
        <a:bodyPr/>
        <a:lstStyle/>
        <a:p>
          <a:r>
            <a:rPr lang="en-US" sz="1200" b="1" dirty="0"/>
            <a:t>BI&amp;A  1.0 Web Search Engines</a:t>
          </a:r>
        </a:p>
      </dgm:t>
    </dgm:pt>
    <dgm:pt modelId="{E95BC716-2185-449E-BC8C-A3878029E832}" type="parTrans" cxnId="{89BDDCAE-D442-49A3-B89D-D29C1280BEA2}">
      <dgm:prSet/>
      <dgm:spPr/>
      <dgm:t>
        <a:bodyPr/>
        <a:lstStyle/>
        <a:p>
          <a:endParaRPr lang="en-US"/>
        </a:p>
      </dgm:t>
    </dgm:pt>
    <dgm:pt modelId="{3A4A2A8B-BD02-4340-84D3-1F0A8412DB15}" type="sibTrans" cxnId="{89BDDCAE-D442-49A3-B89D-D29C1280BEA2}">
      <dgm:prSet/>
      <dgm:spPr/>
      <dgm:t>
        <a:bodyPr/>
        <a:lstStyle/>
        <a:p>
          <a:endParaRPr lang="en-US"/>
        </a:p>
      </dgm:t>
    </dgm:pt>
    <dgm:pt modelId="{783BE9CD-8772-4672-879E-4E0B3E5C6E84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Allow organizations to present their businesses online</a:t>
          </a:r>
        </a:p>
      </dgm:t>
    </dgm:pt>
    <dgm:pt modelId="{C7D42EC6-17C4-4F10-804E-E14D5749283A}" type="parTrans" cxnId="{7D6ADE71-ED27-456F-A13A-8297D34EA91B}">
      <dgm:prSet/>
      <dgm:spPr/>
      <dgm:t>
        <a:bodyPr/>
        <a:lstStyle/>
        <a:p>
          <a:endParaRPr lang="en-US"/>
        </a:p>
      </dgm:t>
    </dgm:pt>
    <dgm:pt modelId="{B9061A7C-47B3-4E9B-B71D-1C0E3870018E}" type="sibTrans" cxnId="{7D6ADE71-ED27-456F-A13A-8297D34EA91B}">
      <dgm:prSet/>
      <dgm:spPr/>
      <dgm:t>
        <a:bodyPr/>
        <a:lstStyle/>
        <a:p>
          <a:endParaRPr lang="en-US"/>
        </a:p>
      </dgm:t>
    </dgm:pt>
    <dgm:pt modelId="{1E5E7BE0-381A-4F81-B214-F3E62505853A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Interact with their customers directly</a:t>
          </a:r>
        </a:p>
      </dgm:t>
    </dgm:pt>
    <dgm:pt modelId="{66DAFCC1-274E-4591-90E5-5565A6D2D9F2}" type="parTrans" cxnId="{776A50E0-3441-46EA-A9B6-F83F2E478D15}">
      <dgm:prSet/>
      <dgm:spPr/>
      <dgm:t>
        <a:bodyPr/>
        <a:lstStyle/>
        <a:p>
          <a:endParaRPr lang="en-US"/>
        </a:p>
      </dgm:t>
    </dgm:pt>
    <dgm:pt modelId="{A94AABAE-7605-44C2-9004-29434B61DE4E}" type="sibTrans" cxnId="{776A50E0-3441-46EA-A9B6-F83F2E478D15}">
      <dgm:prSet/>
      <dgm:spPr/>
      <dgm:t>
        <a:bodyPr/>
        <a:lstStyle/>
        <a:p>
          <a:endParaRPr lang="en-US"/>
        </a:p>
      </dgm:t>
    </dgm:pt>
    <dgm:pt modelId="{B1055698-A274-4178-B3BD-56450EC4A065}">
      <dgm:prSet phldrT="[Text]" custT="1"/>
      <dgm:spPr/>
      <dgm:t>
        <a:bodyPr/>
        <a:lstStyle/>
        <a:p>
          <a:r>
            <a:rPr lang="en-US" sz="1200" b="1" dirty="0"/>
            <a:t>BI&amp;A 2.0 Web  Intelligence &amp; Analytics</a:t>
          </a:r>
        </a:p>
      </dgm:t>
    </dgm:pt>
    <dgm:pt modelId="{2C40FDD1-FEFA-408A-A411-D8E4DCA01B95}" type="parTrans" cxnId="{2E9F1053-A6BA-49DE-942C-F07C9DE4D5D5}">
      <dgm:prSet/>
      <dgm:spPr/>
      <dgm:t>
        <a:bodyPr/>
        <a:lstStyle/>
        <a:p>
          <a:endParaRPr lang="en-US"/>
        </a:p>
      </dgm:t>
    </dgm:pt>
    <dgm:pt modelId="{1E64FD77-51F1-47A5-A7D2-FE09EFA62053}" type="sibTrans" cxnId="{2E9F1053-A6BA-49DE-942C-F07C9DE4D5D5}">
      <dgm:prSet/>
      <dgm:spPr/>
      <dgm:t>
        <a:bodyPr/>
        <a:lstStyle/>
        <a:p>
          <a:endParaRPr lang="en-US"/>
        </a:p>
      </dgm:t>
    </dgm:pt>
    <dgm:pt modelId="{5DEE0FD7-A6A1-4907-95A7-8446E0914850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Information can be gathered from the web and organized and visualized through various text and web mining techniques</a:t>
          </a:r>
        </a:p>
      </dgm:t>
    </dgm:pt>
    <dgm:pt modelId="{279DAC58-5869-44CF-9EA9-97FC62425AB7}" type="parTrans" cxnId="{A517594F-B1B8-40D1-963A-2669D781C88C}">
      <dgm:prSet/>
      <dgm:spPr/>
      <dgm:t>
        <a:bodyPr/>
        <a:lstStyle/>
        <a:p>
          <a:endParaRPr lang="en-US"/>
        </a:p>
      </dgm:t>
    </dgm:pt>
    <dgm:pt modelId="{F44815FC-8377-4697-99A6-1612E6650529}" type="sibTrans" cxnId="{A517594F-B1B8-40D1-963A-2669D781C88C}">
      <dgm:prSet/>
      <dgm:spPr/>
      <dgm:t>
        <a:bodyPr/>
        <a:lstStyle/>
        <a:p>
          <a:endParaRPr lang="en-US"/>
        </a:p>
      </dgm:t>
    </dgm:pt>
    <dgm:pt modelId="{604DA4E8-59D9-4761-9089-1F299F7D1BD7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After 2004 have also created an abundance of user-generated content from various online social media such as forums, online groups, web blogs, social networking sites, social multimedia sites, and even virtual worlds and social games</a:t>
          </a:r>
        </a:p>
      </dgm:t>
    </dgm:pt>
    <dgm:pt modelId="{0ACA4C59-52E5-4093-8DFB-ECE0A98B3166}" type="parTrans" cxnId="{D0C9364A-2782-422D-BBD6-CFBE13244F81}">
      <dgm:prSet/>
      <dgm:spPr/>
      <dgm:t>
        <a:bodyPr/>
        <a:lstStyle/>
        <a:p>
          <a:endParaRPr lang="en-US"/>
        </a:p>
      </dgm:t>
    </dgm:pt>
    <dgm:pt modelId="{6AE95749-D354-4903-9F15-2668B5B68B0C}" type="sibTrans" cxnId="{D0C9364A-2782-422D-BBD6-CFBE13244F81}">
      <dgm:prSet/>
      <dgm:spPr/>
      <dgm:t>
        <a:bodyPr/>
        <a:lstStyle/>
        <a:p>
          <a:endParaRPr lang="en-US"/>
        </a:p>
      </dgm:t>
    </dgm:pt>
    <dgm:pt modelId="{857C62BC-868C-4F93-9758-ED0C7A979DF9}">
      <dgm:prSet phldrT="[Text]" custT="1"/>
      <dgm:spPr/>
      <dgm:t>
        <a:bodyPr/>
        <a:lstStyle/>
        <a:p>
          <a:r>
            <a:rPr lang="en-US" sz="1200" b="1" dirty="0"/>
            <a:t>BI&amp;A 3.0 is </a:t>
          </a:r>
        </a:p>
        <a:p>
          <a:r>
            <a:rPr lang="en-US" sz="1200" b="1" dirty="0"/>
            <a:t>Emerging</a:t>
          </a:r>
        </a:p>
      </dgm:t>
    </dgm:pt>
    <dgm:pt modelId="{0EE2FD31-C4E0-4B03-BD03-DDA4FD433A98}" type="parTrans" cxnId="{97B6A187-8A99-4EC0-9C1D-1BCAAE354DEB}">
      <dgm:prSet/>
      <dgm:spPr/>
      <dgm:t>
        <a:bodyPr/>
        <a:lstStyle/>
        <a:p>
          <a:endParaRPr lang="en-US"/>
        </a:p>
      </dgm:t>
    </dgm:pt>
    <dgm:pt modelId="{017D09CE-F780-4E08-AF35-E81195F75DE7}" type="sibTrans" cxnId="{97B6A187-8A99-4EC0-9C1D-1BCAAE354DEB}">
      <dgm:prSet/>
      <dgm:spPr/>
      <dgm:t>
        <a:bodyPr/>
        <a:lstStyle/>
        <a:p>
          <a:endParaRPr lang="en-US"/>
        </a:p>
      </dgm:t>
    </dgm:pt>
    <dgm:pt modelId="{5EA2A90F-FFBE-477A-A42A-073BD15B8BF3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Downloadable applications, from travel advisories to multi-player games, are transforming different facets of society, from education to healthcare and from entertainment to governments. </a:t>
          </a:r>
        </a:p>
      </dgm:t>
    </dgm:pt>
    <dgm:pt modelId="{6B47C67E-6BB8-4AB5-8726-8E40D15BA0C5}" type="parTrans" cxnId="{A97FD4FF-473C-4E66-B6CE-1005BCC8C96A}">
      <dgm:prSet/>
      <dgm:spPr/>
      <dgm:t>
        <a:bodyPr/>
        <a:lstStyle/>
        <a:p>
          <a:endParaRPr lang="en-US"/>
        </a:p>
      </dgm:t>
    </dgm:pt>
    <dgm:pt modelId="{34E8017F-89D3-48D3-A313-A0B8BF3845FB}" type="sibTrans" cxnId="{A97FD4FF-473C-4E66-B6CE-1005BCC8C96A}">
      <dgm:prSet/>
      <dgm:spPr/>
      <dgm:t>
        <a:bodyPr/>
        <a:lstStyle/>
        <a:p>
          <a:endParaRPr lang="en-US"/>
        </a:p>
      </dgm:t>
    </dgm:pt>
    <dgm:pt modelId="{095E7F44-C06C-4451-BE22-BD800411BFFA}">
      <dgm:prSet phldrT="[Text]"/>
      <dgm:spPr/>
      <dgm:t>
        <a:bodyPr/>
        <a:lstStyle/>
        <a:p>
          <a:pPr algn="just">
            <a:lnSpc>
              <a:spcPct val="100000"/>
            </a:lnSpc>
          </a:pPr>
          <a:endParaRPr lang="en-US" dirty="0"/>
        </a:p>
      </dgm:t>
    </dgm:pt>
    <dgm:pt modelId="{3E9307F5-A3BC-4AF8-8EB0-95834C72DB25}" type="parTrans" cxnId="{33DFF00B-763B-4EED-866D-AD20DE88127E}">
      <dgm:prSet/>
      <dgm:spPr/>
      <dgm:t>
        <a:bodyPr/>
        <a:lstStyle/>
        <a:p>
          <a:endParaRPr lang="en-US"/>
        </a:p>
      </dgm:t>
    </dgm:pt>
    <dgm:pt modelId="{6F89ADFA-AF07-4955-AE57-940025C44486}" type="sibTrans" cxnId="{33DFF00B-763B-4EED-866D-AD20DE88127E}">
      <dgm:prSet/>
      <dgm:spPr/>
      <dgm:t>
        <a:bodyPr/>
        <a:lstStyle/>
        <a:p>
          <a:endParaRPr lang="en-US"/>
        </a:p>
      </dgm:t>
    </dgm:pt>
    <dgm:pt modelId="{45B77172-FBF1-4B20-9AAA-240B823728A0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IP-specific user search and interaction logs that are collected seamlessly through cookies and server logs</a:t>
          </a:r>
        </a:p>
      </dgm:t>
    </dgm:pt>
    <dgm:pt modelId="{6E8C0429-D795-4EFD-AB98-EDC2A71D6733}" type="parTrans" cxnId="{69747D1B-BC68-465E-A4D6-3CB8C4251711}">
      <dgm:prSet/>
      <dgm:spPr/>
      <dgm:t>
        <a:bodyPr/>
        <a:lstStyle/>
        <a:p>
          <a:endParaRPr lang="en-US"/>
        </a:p>
      </dgm:t>
    </dgm:pt>
    <dgm:pt modelId="{DACE012D-9B79-464D-B5B5-621B9552C205}" type="sibTrans" cxnId="{69747D1B-BC68-465E-A4D6-3CB8C4251711}">
      <dgm:prSet/>
      <dgm:spPr/>
      <dgm:t>
        <a:bodyPr/>
        <a:lstStyle/>
        <a:p>
          <a:endParaRPr lang="en-US"/>
        </a:p>
      </dgm:t>
    </dgm:pt>
    <dgm:pt modelId="{930F3EF9-25A6-413E-B347-A58E43E7668C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Moreover, “Internet of Things” are opening up exciting new steams of innovative applications</a:t>
          </a:r>
        </a:p>
      </dgm:t>
    </dgm:pt>
    <dgm:pt modelId="{3D2FBC73-0EFF-46D3-9201-73A0A12CEDF9}" type="parTrans" cxnId="{3E2ECF63-68FE-41A9-B0E3-A7D43706C77B}">
      <dgm:prSet/>
      <dgm:spPr/>
    </dgm:pt>
    <dgm:pt modelId="{CDFDBFD3-C75C-4AA2-956B-7EB9AB74FE99}" type="sibTrans" cxnId="{3E2ECF63-68FE-41A9-B0E3-A7D43706C77B}">
      <dgm:prSet/>
      <dgm:spPr/>
    </dgm:pt>
    <dgm:pt modelId="{D5C6ED61-E3DF-4317-BA77-B93DEFE25BFD}" type="pres">
      <dgm:prSet presAssocID="{2221E4DB-BA5E-42EA-B3AE-D32934A83487}" presName="linearFlow" presStyleCnt="0">
        <dgm:presLayoutVars>
          <dgm:dir/>
          <dgm:animLvl val="lvl"/>
          <dgm:resizeHandles val="exact"/>
        </dgm:presLayoutVars>
      </dgm:prSet>
      <dgm:spPr/>
    </dgm:pt>
    <dgm:pt modelId="{73EA2376-68BC-4911-922D-1262077D7AB8}" type="pres">
      <dgm:prSet presAssocID="{466A1E9C-B782-4FD0-8ED6-10CC8CB0B770}" presName="composite" presStyleCnt="0"/>
      <dgm:spPr/>
    </dgm:pt>
    <dgm:pt modelId="{A41F9E9B-28B9-4912-AB16-8520BEF0AF08}" type="pres">
      <dgm:prSet presAssocID="{466A1E9C-B782-4FD0-8ED6-10CC8CB0B77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B225946-AB90-4096-B1DE-49C79247FB65}" type="pres">
      <dgm:prSet presAssocID="{466A1E9C-B782-4FD0-8ED6-10CC8CB0B770}" presName="descendantText" presStyleLbl="alignAcc1" presStyleIdx="0" presStyleCnt="3">
        <dgm:presLayoutVars>
          <dgm:bulletEnabled val="1"/>
        </dgm:presLayoutVars>
      </dgm:prSet>
      <dgm:spPr/>
    </dgm:pt>
    <dgm:pt modelId="{A8FD4F68-6EAC-451E-A116-B031F70ACC3C}" type="pres">
      <dgm:prSet presAssocID="{3A4A2A8B-BD02-4340-84D3-1F0A8412DB15}" presName="sp" presStyleCnt="0"/>
      <dgm:spPr/>
    </dgm:pt>
    <dgm:pt modelId="{A4540DDC-F49A-4967-A658-C1B3B58C2203}" type="pres">
      <dgm:prSet presAssocID="{B1055698-A274-4178-B3BD-56450EC4A065}" presName="composite" presStyleCnt="0"/>
      <dgm:spPr/>
    </dgm:pt>
    <dgm:pt modelId="{BC7A7941-B3F7-4B68-AD38-ADD4F77C6EC0}" type="pres">
      <dgm:prSet presAssocID="{B1055698-A274-4178-B3BD-56450EC4A06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BB70F9B-F56B-425D-ADCD-3C1998895D75}" type="pres">
      <dgm:prSet presAssocID="{B1055698-A274-4178-B3BD-56450EC4A065}" presName="descendantText" presStyleLbl="alignAcc1" presStyleIdx="1" presStyleCnt="3">
        <dgm:presLayoutVars>
          <dgm:bulletEnabled val="1"/>
        </dgm:presLayoutVars>
      </dgm:prSet>
      <dgm:spPr/>
    </dgm:pt>
    <dgm:pt modelId="{0645C389-AA08-4AE6-BA47-EC01E55585A6}" type="pres">
      <dgm:prSet presAssocID="{1E64FD77-51F1-47A5-A7D2-FE09EFA62053}" presName="sp" presStyleCnt="0"/>
      <dgm:spPr/>
    </dgm:pt>
    <dgm:pt modelId="{AABB3066-05D1-4552-A852-A40CD593831F}" type="pres">
      <dgm:prSet presAssocID="{857C62BC-868C-4F93-9758-ED0C7A979DF9}" presName="composite" presStyleCnt="0"/>
      <dgm:spPr/>
    </dgm:pt>
    <dgm:pt modelId="{BD674502-BF3D-4D07-BC03-3D748F6F122A}" type="pres">
      <dgm:prSet presAssocID="{857C62BC-868C-4F93-9758-ED0C7A979DF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0A50E4-26BB-4263-AD14-82946037FF2D}" type="pres">
      <dgm:prSet presAssocID="{857C62BC-868C-4F93-9758-ED0C7A979DF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3DFF00B-763B-4EED-866D-AD20DE88127E}" srcId="{857C62BC-868C-4F93-9758-ED0C7A979DF9}" destId="{095E7F44-C06C-4451-BE22-BD800411BFFA}" srcOrd="2" destOrd="0" parTransId="{3E9307F5-A3BC-4AF8-8EB0-95834C72DB25}" sibTransId="{6F89ADFA-AF07-4955-AE57-940025C44486}"/>
    <dgm:cxn modelId="{69747D1B-BC68-465E-A4D6-3CB8C4251711}" srcId="{466A1E9C-B782-4FD0-8ED6-10CC8CB0B770}" destId="{45B77172-FBF1-4B20-9AAA-240B823728A0}" srcOrd="2" destOrd="0" parTransId="{6E8C0429-D795-4EFD-AB98-EDC2A71D6733}" sibTransId="{DACE012D-9B79-464D-B5B5-621B9552C205}"/>
    <dgm:cxn modelId="{8FE26A1C-C51A-4044-819B-FC7C453075F8}" type="presOf" srcId="{466A1E9C-B782-4FD0-8ED6-10CC8CB0B770}" destId="{A41F9E9B-28B9-4912-AB16-8520BEF0AF08}" srcOrd="0" destOrd="0" presId="urn:microsoft.com/office/officeart/2005/8/layout/chevron2"/>
    <dgm:cxn modelId="{EDA6DB22-415E-482C-A6B4-40E4AAAB8C9D}" type="presOf" srcId="{5EA2A90F-FFBE-477A-A42A-073BD15B8BF3}" destId="{860A50E4-26BB-4263-AD14-82946037FF2D}" srcOrd="0" destOrd="0" presId="urn:microsoft.com/office/officeart/2005/8/layout/chevron2"/>
    <dgm:cxn modelId="{470BAB2E-7034-48C8-8D5F-A50A0271E66D}" type="presOf" srcId="{604DA4E8-59D9-4761-9089-1F299F7D1BD7}" destId="{EBB70F9B-F56B-425D-ADCD-3C1998895D75}" srcOrd="0" destOrd="1" presId="urn:microsoft.com/office/officeart/2005/8/layout/chevron2"/>
    <dgm:cxn modelId="{E8B4D63B-51BC-43AF-AAA8-93420367429C}" type="presOf" srcId="{45B77172-FBF1-4B20-9AAA-240B823728A0}" destId="{7B225946-AB90-4096-B1DE-49C79247FB65}" srcOrd="0" destOrd="2" presId="urn:microsoft.com/office/officeart/2005/8/layout/chevron2"/>
    <dgm:cxn modelId="{F6D7393C-B1EF-4D20-8D1F-2598E7DFFF3B}" type="presOf" srcId="{B1055698-A274-4178-B3BD-56450EC4A065}" destId="{BC7A7941-B3F7-4B68-AD38-ADD4F77C6EC0}" srcOrd="0" destOrd="0" presId="urn:microsoft.com/office/officeart/2005/8/layout/chevron2"/>
    <dgm:cxn modelId="{88F8553C-AB3E-45AD-9556-8DC242AAE710}" type="presOf" srcId="{857C62BC-868C-4F93-9758-ED0C7A979DF9}" destId="{BD674502-BF3D-4D07-BC03-3D748F6F122A}" srcOrd="0" destOrd="0" presId="urn:microsoft.com/office/officeart/2005/8/layout/chevron2"/>
    <dgm:cxn modelId="{3E2ECF63-68FE-41A9-B0E3-A7D43706C77B}" srcId="{857C62BC-868C-4F93-9758-ED0C7A979DF9}" destId="{930F3EF9-25A6-413E-B347-A58E43E7668C}" srcOrd="1" destOrd="0" parTransId="{3D2FBC73-0EFF-46D3-9201-73A0A12CEDF9}" sibTransId="{CDFDBFD3-C75C-4AA2-956B-7EB9AB74FE99}"/>
    <dgm:cxn modelId="{D0C9364A-2782-422D-BBD6-CFBE13244F81}" srcId="{B1055698-A274-4178-B3BD-56450EC4A065}" destId="{604DA4E8-59D9-4761-9089-1F299F7D1BD7}" srcOrd="1" destOrd="0" parTransId="{0ACA4C59-52E5-4093-8DFB-ECE0A98B3166}" sibTransId="{6AE95749-D354-4903-9F15-2668B5B68B0C}"/>
    <dgm:cxn modelId="{ADD3276D-281A-4350-AFDA-314182A91A34}" type="presOf" srcId="{5DEE0FD7-A6A1-4907-95A7-8446E0914850}" destId="{EBB70F9B-F56B-425D-ADCD-3C1998895D75}" srcOrd="0" destOrd="0" presId="urn:microsoft.com/office/officeart/2005/8/layout/chevron2"/>
    <dgm:cxn modelId="{60C0086F-A747-4455-A4CD-E81AECE6E596}" type="presOf" srcId="{095E7F44-C06C-4451-BE22-BD800411BFFA}" destId="{860A50E4-26BB-4263-AD14-82946037FF2D}" srcOrd="0" destOrd="2" presId="urn:microsoft.com/office/officeart/2005/8/layout/chevron2"/>
    <dgm:cxn modelId="{A517594F-B1B8-40D1-963A-2669D781C88C}" srcId="{B1055698-A274-4178-B3BD-56450EC4A065}" destId="{5DEE0FD7-A6A1-4907-95A7-8446E0914850}" srcOrd="0" destOrd="0" parTransId="{279DAC58-5869-44CF-9EA9-97FC62425AB7}" sibTransId="{F44815FC-8377-4697-99A6-1612E6650529}"/>
    <dgm:cxn modelId="{7D6ADE71-ED27-456F-A13A-8297D34EA91B}" srcId="{466A1E9C-B782-4FD0-8ED6-10CC8CB0B770}" destId="{783BE9CD-8772-4672-879E-4E0B3E5C6E84}" srcOrd="0" destOrd="0" parTransId="{C7D42EC6-17C4-4F10-804E-E14D5749283A}" sibTransId="{B9061A7C-47B3-4E9B-B71D-1C0E3870018E}"/>
    <dgm:cxn modelId="{2E9F1053-A6BA-49DE-942C-F07C9DE4D5D5}" srcId="{2221E4DB-BA5E-42EA-B3AE-D32934A83487}" destId="{B1055698-A274-4178-B3BD-56450EC4A065}" srcOrd="1" destOrd="0" parTransId="{2C40FDD1-FEFA-408A-A411-D8E4DCA01B95}" sibTransId="{1E64FD77-51F1-47A5-A7D2-FE09EFA62053}"/>
    <dgm:cxn modelId="{97B6A187-8A99-4EC0-9C1D-1BCAAE354DEB}" srcId="{2221E4DB-BA5E-42EA-B3AE-D32934A83487}" destId="{857C62BC-868C-4F93-9758-ED0C7A979DF9}" srcOrd="2" destOrd="0" parTransId="{0EE2FD31-C4E0-4B03-BD03-DDA4FD433A98}" sibTransId="{017D09CE-F780-4E08-AF35-E81195F75DE7}"/>
    <dgm:cxn modelId="{89BDDCAE-D442-49A3-B89D-D29C1280BEA2}" srcId="{2221E4DB-BA5E-42EA-B3AE-D32934A83487}" destId="{466A1E9C-B782-4FD0-8ED6-10CC8CB0B770}" srcOrd="0" destOrd="0" parTransId="{E95BC716-2185-449E-BC8C-A3878029E832}" sibTransId="{3A4A2A8B-BD02-4340-84D3-1F0A8412DB15}"/>
    <dgm:cxn modelId="{CC4398CF-9A0F-4905-99CD-F12FA2772CF5}" type="presOf" srcId="{930F3EF9-25A6-413E-B347-A58E43E7668C}" destId="{860A50E4-26BB-4263-AD14-82946037FF2D}" srcOrd="0" destOrd="1" presId="urn:microsoft.com/office/officeart/2005/8/layout/chevron2"/>
    <dgm:cxn modelId="{15A47ADE-E9FC-4FD3-A6F6-C080DD7DA96A}" type="presOf" srcId="{2221E4DB-BA5E-42EA-B3AE-D32934A83487}" destId="{D5C6ED61-E3DF-4317-BA77-B93DEFE25BFD}" srcOrd="0" destOrd="0" presId="urn:microsoft.com/office/officeart/2005/8/layout/chevron2"/>
    <dgm:cxn modelId="{776A50E0-3441-46EA-A9B6-F83F2E478D15}" srcId="{466A1E9C-B782-4FD0-8ED6-10CC8CB0B770}" destId="{1E5E7BE0-381A-4F81-B214-F3E62505853A}" srcOrd="1" destOrd="0" parTransId="{66DAFCC1-274E-4591-90E5-5565A6D2D9F2}" sibTransId="{A94AABAE-7605-44C2-9004-29434B61DE4E}"/>
    <dgm:cxn modelId="{DDC7CEE5-CB1B-42F8-94B1-F7F4A0F7EC3F}" type="presOf" srcId="{783BE9CD-8772-4672-879E-4E0B3E5C6E84}" destId="{7B225946-AB90-4096-B1DE-49C79247FB65}" srcOrd="0" destOrd="0" presId="urn:microsoft.com/office/officeart/2005/8/layout/chevron2"/>
    <dgm:cxn modelId="{8C26C1FD-73E3-44A8-B350-A2EEC7FE801B}" type="presOf" srcId="{1E5E7BE0-381A-4F81-B214-F3E62505853A}" destId="{7B225946-AB90-4096-B1DE-49C79247FB65}" srcOrd="0" destOrd="1" presId="urn:microsoft.com/office/officeart/2005/8/layout/chevron2"/>
    <dgm:cxn modelId="{A97FD4FF-473C-4E66-B6CE-1005BCC8C96A}" srcId="{857C62BC-868C-4F93-9758-ED0C7A979DF9}" destId="{5EA2A90F-FFBE-477A-A42A-073BD15B8BF3}" srcOrd="0" destOrd="0" parTransId="{6B47C67E-6BB8-4AB5-8726-8E40D15BA0C5}" sibTransId="{34E8017F-89D3-48D3-A313-A0B8BF3845FB}"/>
    <dgm:cxn modelId="{618BA732-EBBC-4BC5-BB41-CDE36DD6F174}" type="presParOf" srcId="{D5C6ED61-E3DF-4317-BA77-B93DEFE25BFD}" destId="{73EA2376-68BC-4911-922D-1262077D7AB8}" srcOrd="0" destOrd="0" presId="urn:microsoft.com/office/officeart/2005/8/layout/chevron2"/>
    <dgm:cxn modelId="{AB9EA502-0AFD-4860-B2A9-A35A89146EED}" type="presParOf" srcId="{73EA2376-68BC-4911-922D-1262077D7AB8}" destId="{A41F9E9B-28B9-4912-AB16-8520BEF0AF08}" srcOrd="0" destOrd="0" presId="urn:microsoft.com/office/officeart/2005/8/layout/chevron2"/>
    <dgm:cxn modelId="{7A3F4F6D-3E6F-403C-ADA7-BA8E97B4B494}" type="presParOf" srcId="{73EA2376-68BC-4911-922D-1262077D7AB8}" destId="{7B225946-AB90-4096-B1DE-49C79247FB65}" srcOrd="1" destOrd="0" presId="urn:microsoft.com/office/officeart/2005/8/layout/chevron2"/>
    <dgm:cxn modelId="{711E8D55-94C9-4C9B-AB32-E869E9C25205}" type="presParOf" srcId="{D5C6ED61-E3DF-4317-BA77-B93DEFE25BFD}" destId="{A8FD4F68-6EAC-451E-A116-B031F70ACC3C}" srcOrd="1" destOrd="0" presId="urn:microsoft.com/office/officeart/2005/8/layout/chevron2"/>
    <dgm:cxn modelId="{4FEF8A61-158F-4BF8-B61E-69A537D6D19A}" type="presParOf" srcId="{D5C6ED61-E3DF-4317-BA77-B93DEFE25BFD}" destId="{A4540DDC-F49A-4967-A658-C1B3B58C2203}" srcOrd="2" destOrd="0" presId="urn:microsoft.com/office/officeart/2005/8/layout/chevron2"/>
    <dgm:cxn modelId="{F43D6DF1-BF07-4381-B1BB-1A514D196853}" type="presParOf" srcId="{A4540DDC-F49A-4967-A658-C1B3B58C2203}" destId="{BC7A7941-B3F7-4B68-AD38-ADD4F77C6EC0}" srcOrd="0" destOrd="0" presId="urn:microsoft.com/office/officeart/2005/8/layout/chevron2"/>
    <dgm:cxn modelId="{5BB89828-FDC7-42E1-999B-791979BB5508}" type="presParOf" srcId="{A4540DDC-F49A-4967-A658-C1B3B58C2203}" destId="{EBB70F9B-F56B-425D-ADCD-3C1998895D75}" srcOrd="1" destOrd="0" presId="urn:microsoft.com/office/officeart/2005/8/layout/chevron2"/>
    <dgm:cxn modelId="{474C17F1-F2F9-423A-9EB2-446C35E76196}" type="presParOf" srcId="{D5C6ED61-E3DF-4317-BA77-B93DEFE25BFD}" destId="{0645C389-AA08-4AE6-BA47-EC01E55585A6}" srcOrd="3" destOrd="0" presId="urn:microsoft.com/office/officeart/2005/8/layout/chevron2"/>
    <dgm:cxn modelId="{6FBD1527-F5C0-409F-8C66-1357FFE68194}" type="presParOf" srcId="{D5C6ED61-E3DF-4317-BA77-B93DEFE25BFD}" destId="{AABB3066-05D1-4552-A852-A40CD593831F}" srcOrd="4" destOrd="0" presId="urn:microsoft.com/office/officeart/2005/8/layout/chevron2"/>
    <dgm:cxn modelId="{20903296-80E2-4EAC-8FD1-1879687F0E3D}" type="presParOf" srcId="{AABB3066-05D1-4552-A852-A40CD593831F}" destId="{BD674502-BF3D-4D07-BC03-3D748F6F122A}" srcOrd="0" destOrd="0" presId="urn:microsoft.com/office/officeart/2005/8/layout/chevron2"/>
    <dgm:cxn modelId="{BE1E8096-07CB-46D2-9B3F-BD7B48F13166}" type="presParOf" srcId="{AABB3066-05D1-4552-A852-A40CD593831F}" destId="{860A50E4-26BB-4263-AD14-82946037FF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F9E9B-28B9-4912-AB16-8520BEF0AF08}">
      <dsp:nvSpPr>
        <dsp:cNvPr id="0" name=""/>
        <dsp:cNvSpPr/>
      </dsp:nvSpPr>
      <dsp:spPr>
        <a:xfrm rot="5400000">
          <a:off x="-229026" y="231573"/>
          <a:ext cx="1526846" cy="10687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BI&amp;A  1.0 Web Search Engines</a:t>
          </a:r>
        </a:p>
      </dsp:txBody>
      <dsp:txXfrm rot="-5400000">
        <a:off x="1" y="536942"/>
        <a:ext cx="1068792" cy="458054"/>
      </dsp:txXfrm>
    </dsp:sp>
    <dsp:sp modelId="{7B225946-AB90-4096-B1DE-49C79247FB65}">
      <dsp:nvSpPr>
        <dsp:cNvPr id="0" name=""/>
        <dsp:cNvSpPr/>
      </dsp:nvSpPr>
      <dsp:spPr>
        <a:xfrm rot="5400000">
          <a:off x="3977349" y="-2906011"/>
          <a:ext cx="992450" cy="68095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Allow organizations to present their businesses online</a:t>
          </a:r>
        </a:p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Interact with their customers directly</a:t>
          </a:r>
        </a:p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IP-specific user search and interaction logs that are collected seamlessly through cookies and server logs</a:t>
          </a:r>
        </a:p>
      </dsp:txBody>
      <dsp:txXfrm rot="-5400000">
        <a:off x="1068793" y="50992"/>
        <a:ext cx="6761117" cy="895556"/>
      </dsp:txXfrm>
    </dsp:sp>
    <dsp:sp modelId="{BC7A7941-B3F7-4B68-AD38-ADD4F77C6EC0}">
      <dsp:nvSpPr>
        <dsp:cNvPr id="0" name=""/>
        <dsp:cNvSpPr/>
      </dsp:nvSpPr>
      <dsp:spPr>
        <a:xfrm rot="5400000">
          <a:off x="-229026" y="1563484"/>
          <a:ext cx="1526846" cy="10687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BI&amp;A 2.0 Web  Intelligence &amp; Analytics</a:t>
          </a:r>
        </a:p>
      </dsp:txBody>
      <dsp:txXfrm rot="-5400000">
        <a:off x="1" y="1868853"/>
        <a:ext cx="1068792" cy="458054"/>
      </dsp:txXfrm>
    </dsp:sp>
    <dsp:sp modelId="{EBB70F9B-F56B-425D-ADCD-3C1998895D75}">
      <dsp:nvSpPr>
        <dsp:cNvPr id="0" name=""/>
        <dsp:cNvSpPr/>
      </dsp:nvSpPr>
      <dsp:spPr>
        <a:xfrm rot="5400000">
          <a:off x="4511746" y="-2108495"/>
          <a:ext cx="992450" cy="78783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Information can be gathered from the web and organized and visualized through various text and web mining techniques</a:t>
          </a:r>
        </a:p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After 2004 have also created an abundance of user-generated content from various online social media such as forums, online groups, web blogs, social networking sites, social multimedia sites, and even virtual worlds and social games</a:t>
          </a:r>
        </a:p>
      </dsp:txBody>
      <dsp:txXfrm rot="-5400000">
        <a:off x="1068793" y="1382905"/>
        <a:ext cx="7829910" cy="895556"/>
      </dsp:txXfrm>
    </dsp:sp>
    <dsp:sp modelId="{BD674502-BF3D-4D07-BC03-3D748F6F122A}">
      <dsp:nvSpPr>
        <dsp:cNvPr id="0" name=""/>
        <dsp:cNvSpPr/>
      </dsp:nvSpPr>
      <dsp:spPr>
        <a:xfrm rot="5400000">
          <a:off x="-229026" y="2895396"/>
          <a:ext cx="1526846" cy="10687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BI&amp;A 3.0 is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Emerging</a:t>
          </a:r>
        </a:p>
      </dsp:txBody>
      <dsp:txXfrm rot="-5400000">
        <a:off x="1" y="3200765"/>
        <a:ext cx="1068792" cy="458054"/>
      </dsp:txXfrm>
    </dsp:sp>
    <dsp:sp modelId="{860A50E4-26BB-4263-AD14-82946037FF2D}">
      <dsp:nvSpPr>
        <dsp:cNvPr id="0" name=""/>
        <dsp:cNvSpPr/>
      </dsp:nvSpPr>
      <dsp:spPr>
        <a:xfrm rot="5400000">
          <a:off x="4511746" y="-776584"/>
          <a:ext cx="992450" cy="78783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Downloadable applications, from travel advisories to multi-player games, are transforming different facets of society, from education to healthcare and from entertainment to governments. </a:t>
          </a:r>
        </a:p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Moreover, “Internet of Things” are opening up exciting new steams of innovative applications</a:t>
          </a:r>
        </a:p>
        <a:p>
          <a:pPr marL="57150" lvl="1" indent="-57150" algn="just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 rot="-5400000">
        <a:off x="1068793" y="2714816"/>
        <a:ext cx="7829910" cy="895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19127-D6F7-4DFE-BEEE-C9AC79FE000E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E303-77D6-4E05-B27E-F3A2B7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E303-77D6-4E05-B27E-F3A2B7835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37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5DD85-2790-4F91-990C-C2061ECF592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5E65-669D-455E-B2AD-2ED2118A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2025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/>
              <a:t>BUSINESS INTELLIGENCE AND ANALYTICS:</a:t>
            </a:r>
            <a:br>
              <a:rPr lang="en-US" sz="4000" b="1" dirty="0"/>
            </a:br>
            <a:r>
              <a:rPr lang="en-US" sz="4000" b="1" dirty="0"/>
              <a:t>FROM BIG DATA TO BIG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7752"/>
            <a:ext cx="9144000" cy="4023360"/>
          </a:xfrm>
        </p:spPr>
        <p:txBody>
          <a:bodyPr numCol="2">
            <a:no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Group 2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Team Members: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Viraj Patel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Kaushik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Shahil</a:t>
            </a:r>
            <a:r>
              <a:rPr lang="en-US" sz="2000" dirty="0"/>
              <a:t> 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Pavan</a:t>
            </a:r>
            <a:r>
              <a:rPr lang="en-US" sz="2000" dirty="0"/>
              <a:t> </a:t>
            </a:r>
            <a:r>
              <a:rPr lang="en-US" sz="2000" dirty="0" err="1"/>
              <a:t>Yadavs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Manthan</a:t>
            </a: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	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lvl="1" algn="r">
              <a:lnSpc>
                <a:spcPct val="100000"/>
              </a:lnSpc>
            </a:pPr>
            <a:r>
              <a:rPr lang="en-US" b="1" dirty="0"/>
              <a:t>Published By:</a:t>
            </a:r>
          </a:p>
          <a:p>
            <a:pPr lvl="1" algn="r">
              <a:lnSpc>
                <a:spcPct val="100000"/>
              </a:lnSpc>
            </a:pP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pPr lvl="1" algn="r">
              <a:lnSpc>
                <a:spcPct val="100000"/>
              </a:lnSpc>
            </a:pPr>
            <a:r>
              <a:rPr lang="en-US" dirty="0"/>
              <a:t>Roger H. L. Chiang</a:t>
            </a:r>
          </a:p>
          <a:p>
            <a:pPr lvl="1" algn="r">
              <a:lnSpc>
                <a:spcPct val="100000"/>
              </a:lnSpc>
            </a:pPr>
            <a:r>
              <a:rPr lang="en-US" dirty="0"/>
              <a:t>Veda C. </a:t>
            </a:r>
            <a:r>
              <a:rPr lang="en-US" dirty="0" err="1"/>
              <a:t>Storey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	</a:t>
            </a:r>
          </a:p>
          <a:p>
            <a:pPr algn="r"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sz="2000" b="1" dirty="0"/>
              <a:t>Thanks &amp; Regards</a:t>
            </a:r>
          </a:p>
          <a:p>
            <a:pPr algn="r">
              <a:lnSpc>
                <a:spcPct val="100000"/>
              </a:lnSpc>
            </a:pPr>
            <a:r>
              <a:rPr lang="en-US" sz="2000" dirty="0"/>
              <a:t>	Prof. Joseph </a:t>
            </a:r>
            <a:r>
              <a:rPr lang="en-US" sz="2000" dirty="0" err="1"/>
              <a:t>Morabito</a:t>
            </a:r>
            <a:endParaRPr lang="en-US" sz="2000" dirty="0"/>
          </a:p>
          <a:p>
            <a:pPr algn="r">
              <a:lnSpc>
                <a:spcPct val="100000"/>
              </a:lnSpc>
            </a:pPr>
            <a:r>
              <a:rPr lang="en-US" sz="2000" dirty="0"/>
              <a:t>	TA – </a:t>
            </a:r>
            <a:r>
              <a:rPr lang="en-US" sz="2000" dirty="0" err="1"/>
              <a:t>Riddhi</a:t>
            </a:r>
            <a:r>
              <a:rPr lang="en-US" sz="2000" dirty="0"/>
              <a:t> Solanki</a:t>
            </a:r>
          </a:p>
        </p:txBody>
      </p:sp>
    </p:spTree>
    <p:extLst>
      <p:ext uri="{BB962C8B-B14F-4D97-AF65-F5344CB8AC3E}">
        <p14:creationId xmlns:p14="http://schemas.microsoft.com/office/powerpoint/2010/main" val="367859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BI&amp;A 2.0 Adoption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7236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95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BI&amp;A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624"/>
            <a:ext cx="10515600" cy="46133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Whereas web-based BI&amp;A 2.0 has attracted active research from academia and industry, a new research opportunity in BI&amp;A 3.0 is emerging.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BI&amp;A 3.0 changed everything of business as well as Data Analytics process because Smart phones, IOT(Internet of Things) devices are opening up exciting new steams of innovative applications.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Benefits: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support highly mobile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location-aware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person-centered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context-relevant operations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402212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D505-0ADC-4C14-B019-CEA6E356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BI&amp;A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F1A4-D2B0-4ECB-982D-3261A84E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Ecommerce and market intelligence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e-government and politics 2.0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Science and 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Smart Health and wellbeing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Security and Public safety</a:t>
            </a:r>
          </a:p>
        </p:txBody>
      </p:sp>
    </p:spTree>
    <p:extLst>
      <p:ext uri="{BB962C8B-B14F-4D97-AF65-F5344CB8AC3E}">
        <p14:creationId xmlns:p14="http://schemas.microsoft.com/office/powerpoint/2010/main" val="5568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5B84-792B-47E6-8675-E94F1E38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Ecommerce and Market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6C73-9707-4B04-B847-BF28FDA9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need of Big Data and data analytics emerged primarily from the web and  ecommerce communities.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Companies such as Google, amazon and Facebook use data from the web  for analytics, data segmentation, graph mining and clustering.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For marketing, the need  of analytics was primarily  emerged   for predicting  stock prices and  analysis of stocks.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49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FCF8-87D0-4188-A8ED-C01FB74C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 e-government and politics 2.0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B5E0-B4D8-4AFA-9B33-5F9575B5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 the  early 2000s when the internet was booming  social media such as Facebook, twitter  and  Instagram became popular.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new way of analytics were born which were social  network analytics and social media analytics.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Politicians  used this data  for predicting outcome of the elections and  find the ways  to win the 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76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6D1-BC35-46D5-9B79-D923040D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Science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0B02-7400-4D8A-A92D-5900350E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 the field  of   science  and technology  there were many fields where BI&amp;A were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Astronomy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Geology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7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BE9D-26A9-4B4C-866F-1A771E5D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 Smart and Health 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53E0-6BFF-45F9-BBE9-56D5DFB9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Data from the hospitals, laboratory labs were used for analytics for  diagnosing and treating  disease for the patients like cancer, tumour and other diseases.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timo-Plain"/>
              </a:rPr>
              <a:t>Pharmacists and sales representatives can access relevant pharma analytics.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Optimo-Plain"/>
              </a:rPr>
              <a:t>Hospital administrators can examine workforce and patient turnover.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D3-12DD-4CE4-BAA3-FB14D13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 Security and public 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6CCE-43B7-426D-AC37-FD733770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Protecting and  Personal Information: Protecting data from unauthorize access, and preventing  cyber crimes.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 gather data on criminals and terrorists and reduce crime rates.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3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4379-5107-4D8A-B30C-206C4E4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3524-1677-42C0-AA75-EE02EDC1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70" y="1449603"/>
            <a:ext cx="10590640" cy="4828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Big Data analytics is a process used to extract meaningful insights, such as hidden patterns, unknown correlations, market trends, and customer preferences.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techniques rely on the mature commercial technologies of relational DBMS, data warehousing, ETL, OLAP, and BPM.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Big data analytics is the use of advanced analytic techniques against very large, diverse data sets that include structured, semi-structured and unstructured data, from different sources, and in different sizes from terabytes to zettabytes.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Other new data analytics techniques explore and leverage unique data characteristics, from sequential/temporal mining and spatial mining, to data mining for high-speed data streams and sensor data.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3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596-C824-4E4C-B8F0-221D50F4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5059"/>
          </a:xfrm>
        </p:spPr>
        <p:txBody>
          <a:bodyPr/>
          <a:lstStyle/>
          <a:p>
            <a:r>
              <a:rPr lang="en-US" dirty="0"/>
              <a:t>Applications:-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D7D4-1B62-47C4-B99F-40548A1F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8" y="1310326"/>
            <a:ext cx="10407192" cy="49380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Ecommerce - Predicting customer trends and optimizing prices are a few of the ways e-commerce uses Big Data analytics.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Healthcare - With the help of a patient’s medical history, Big Data analytics is used to predict how likely they are to have health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Banking - Customer income and spending patterns help to predict the likelihood of choosing various banking offers, like loans and credit cards.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Telecommunications - Used to forecast network capacity and improve customer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 and entertainment - Used to understand the demand of shows, movies, songs, and more to deliver a personalized recommendation list to its users.</a:t>
            </a:r>
          </a:p>
        </p:txBody>
      </p:sp>
    </p:spTree>
    <p:extLst>
      <p:ext uri="{BB962C8B-B14F-4D97-AF65-F5344CB8AC3E}">
        <p14:creationId xmlns:p14="http://schemas.microsoft.com/office/powerpoint/2010/main" val="32793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52144"/>
          </a:xfrm>
        </p:spPr>
        <p:txBody>
          <a:bodyPr/>
          <a:lstStyle/>
          <a:p>
            <a:pPr algn="l"/>
            <a:r>
              <a:rPr lang="en-US" sz="4000" b="1" dirty="0"/>
              <a:t>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9888"/>
            <a:ext cx="9144000" cy="46908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BI&amp;A Evolution: Key Characteristics and Capabilities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of From Big Data to Big Impact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BI&amp;A Research Framework: Foundational Technologies and Emerging Research in Analytics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Mapping the BI&amp;A Knowledge Landscape: A Bibliometric Study of Academic and Industry Publications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BI&amp;A Education and Program Development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Papers in this Special Issue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Summary and Conclusions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2972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35B9-34BF-42E9-8B0D-6F64678F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1303"/>
          </a:xfrm>
        </p:spPr>
        <p:txBody>
          <a:bodyPr/>
          <a:lstStyle/>
          <a:p>
            <a:r>
              <a:rPr lang="en-US"/>
              <a:t>Text Analytics		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45C-8098-4611-B191-716CEFFF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95" y="1411664"/>
            <a:ext cx="10659394" cy="48343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Process of drawing meaning out of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Most of the content collected by an organization is in:-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Text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Emails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Web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Social Media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Extracting specific kinds of structured information from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NER(Named entity recognition) : Automatically Identifies key information in a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Applications:-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Social Media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Fraud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Customer Care Service</a:t>
            </a:r>
          </a:p>
          <a:p>
            <a:pPr lvl="4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Everything You Need to Know About Text Analytics in 2020">
            <a:extLst>
              <a:ext uri="{FF2B5EF4-FFF2-40B4-BE49-F238E27FC236}">
                <a16:creationId xmlns:a16="http://schemas.microsoft.com/office/drawing/2014/main" id="{0B603BB9-E2E3-4A98-B53A-9FB147288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19" y="4525700"/>
            <a:ext cx="3362325" cy="17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0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6D-4A14-4137-8EC5-9BE46737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315"/>
          </a:xfrm>
        </p:spPr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DA428-0678-46B6-9838-9CAF7D24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348034"/>
            <a:ext cx="10652288" cy="49003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Collection, reporting and analysis of website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Data collected through Web Analysis may include Traffic Sources ,Page Views ,Referring sites and Webpages.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Emerging component in web analytics research is development of cloud computing platforms and services. Some of the examples are 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Amazon EC2 enables users to rent virtual computers on which to run their own computer applications.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Microsoft’s Windows Azure platform provides cloud services such as SQL Azure and SharePoint, and allows </a:t>
            </a:r>
            <a:r>
              <a:rPr lang="en-US" sz="1600" dirty="0" err="1"/>
              <a:t>.Net</a:t>
            </a:r>
            <a:r>
              <a:rPr lang="en-US" sz="1600" dirty="0"/>
              <a:t> framework applications to run on the platform.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Google App Engine provides a platform for developing and hosting Java or Python-based web applications. Google Bigtable is used for backend data storage.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Applications:-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Social marketing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Internet Monetization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Web visualization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052" name="Picture 4" descr="Forrester Wave report on web analytics: Adobe, AT Internet score top rank">
            <a:extLst>
              <a:ext uri="{FF2B5EF4-FFF2-40B4-BE49-F238E27FC236}">
                <a16:creationId xmlns:a16="http://schemas.microsoft.com/office/drawing/2014/main" id="{C38A93EA-F730-469A-AD58-85A2CF1F7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0" y="435282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3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DA1-44A8-4FB5-BED1-81AEE0B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461"/>
          </a:xfrm>
        </p:spPr>
        <p:txBody>
          <a:bodyPr/>
          <a:lstStyle/>
          <a:p>
            <a:r>
              <a:rPr lang="en-US" dirty="0"/>
              <a:t>Network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5B28-BCEF-457B-8EA1-E5235D52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329180"/>
            <a:ext cx="10765410" cy="4919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 network analytics, data is collected from various sources, such as network devices (switches, routers, and wireless), servers (syslog, DHCP, AAA, configuration database, etc.), and traffic-flow details (wireless congestion, data speeds, latency,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Two main focus areas:- Link mining and community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 link mining, one seeks to discover or predict links between nodes of a network. Within a network, nodes may represent customers, end users, products and/or services, and the links between nodes may represent social relationships, collaboration, e-mail exchanges, or product adoptions.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Community Detection is also an active research area of relevance to BI&amp;A.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Network analysis can scale to many devices, clients, users, and applications, while improving overall user experience and not substantially increasing operating 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Applications:-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Cloud 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Criminal and terrorist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Trust and reputation networks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DC7B9-5E21-4E26-B82B-220AEED0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17" y="4446996"/>
            <a:ext cx="3447131" cy="18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319-FC3F-4780-BB90-EB8D3E6E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452718"/>
            <a:ext cx="9404723" cy="1102272"/>
          </a:xfrm>
        </p:spPr>
        <p:txBody>
          <a:bodyPr/>
          <a:lstStyle/>
          <a:p>
            <a:r>
              <a:rPr lang="en-US" dirty="0"/>
              <a:t>Mobile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CB3E-3D75-47F0-88CA-C476A060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9858"/>
            <a:ext cx="8946541" cy="47354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Mobile BI was also considered by the Gartner BI hype cycle analysis as one of the technologies that have potential to drastically disrup0t the BI market.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According to the E-Marketer, the market for mobile ads is expected to explore, soaring from an estimated $2.6 Billion in 2012 to $ 10.8 Billion in 2016.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Mobile computing offers a means for IT professional growth as more and more organizations build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Due to that android has been ranked top mobile platform since</a:t>
            </a:r>
            <a:r>
              <a:rPr lang="en-IN" dirty="0"/>
              <a:t>	2010.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7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EE6A-0D92-4E4E-A5AB-AA5EE95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14501"/>
            <a:ext cx="9404723" cy="1277228"/>
          </a:xfrm>
        </p:spPr>
        <p:txBody>
          <a:bodyPr/>
          <a:lstStyle/>
          <a:p>
            <a:r>
              <a:rPr lang="en-US" dirty="0"/>
              <a:t>Mapping the BI&amp;A knowledge landscape: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2DC-09E6-4271-BF76-EA19060A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discern research trends in BI&amp;A, related literature from the past decade (2000-2011) was collected.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These sources contain high quality bibliometric metadata, including journal name and date, author name and institution and article title and abstract.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BI&amp;A relation publication trend has shown below.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	Also emit articles that use other BI&amp;A relevant terms but not the 	three specific keywords in the title or abstract.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collected data wad exported as XML records and passed into a relational database for analysis.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79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830FD6-C8A5-470E-B035-CF1535774F0E}"/>
              </a:ext>
            </a:extLst>
          </p:cNvPr>
          <p:cNvGraphicFramePr>
            <a:graphicFrameLocks noGrp="1"/>
          </p:cNvGraphicFramePr>
          <p:nvPr/>
        </p:nvGraphicFramePr>
        <p:xfrm>
          <a:off x="1266193" y="829147"/>
          <a:ext cx="9354813" cy="57578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56353">
                  <a:extLst>
                    <a:ext uri="{9D8B030D-6E8A-4147-A177-3AD203B41FA5}">
                      <a16:colId xmlns:a16="http://schemas.microsoft.com/office/drawing/2014/main" val="2134330946"/>
                    </a:ext>
                  </a:extLst>
                </a:gridCol>
                <a:gridCol w="672587">
                  <a:extLst>
                    <a:ext uri="{9D8B030D-6E8A-4147-A177-3AD203B41FA5}">
                      <a16:colId xmlns:a16="http://schemas.microsoft.com/office/drawing/2014/main" val="2576882333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496827797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25560184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3537307931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1123041884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320915471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39245935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2477573892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1799556714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2807594005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2228092884"/>
                    </a:ext>
                  </a:extLst>
                </a:gridCol>
                <a:gridCol w="578629">
                  <a:extLst>
                    <a:ext uri="{9D8B030D-6E8A-4147-A177-3AD203B41FA5}">
                      <a16:colId xmlns:a16="http://schemas.microsoft.com/office/drawing/2014/main" val="3068590513"/>
                    </a:ext>
                  </a:extLst>
                </a:gridCol>
                <a:gridCol w="560954">
                  <a:extLst>
                    <a:ext uri="{9D8B030D-6E8A-4147-A177-3AD203B41FA5}">
                      <a16:colId xmlns:a16="http://schemas.microsoft.com/office/drawing/2014/main" val="898399510"/>
                    </a:ext>
                  </a:extLst>
                </a:gridCol>
              </a:tblGrid>
              <a:tr h="3199427">
                <a:tc gridSpan="14">
                  <a:txBody>
                    <a:bodyPr/>
                    <a:lstStyle/>
                    <a:p>
                      <a:pPr marL="159385">
                        <a:spcBef>
                          <a:spcPts val="10"/>
                        </a:spcBef>
                        <a:spcAft>
                          <a:spcPts val="5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81045"/>
                  </a:ext>
                </a:extLst>
              </a:tr>
              <a:tr h="662488"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37338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Keyword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66040" indent="74295">
                        <a:lnSpc>
                          <a:spcPts val="11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</a:t>
                      </a:r>
                      <a:r>
                        <a:rPr lang="en-US" sz="800" spc="5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Years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7310" marR="5778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7310" marR="584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159385" marR="72390"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7310" marR="5969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7310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7310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2005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6675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159385" marR="73660"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2007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5405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2008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4770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4135" marR="6032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159385" marR="62865"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458712"/>
                  </a:ext>
                </a:extLst>
              </a:tr>
              <a:tr h="374111">
                <a:tc>
                  <a:txBody>
                    <a:bodyPr/>
                    <a:lstStyle/>
                    <a:p>
                      <a:pPr marL="61595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 spc="-5">
                          <a:effectLst/>
                        </a:rPr>
                        <a:t>Business</a:t>
                      </a:r>
                      <a:r>
                        <a:rPr lang="en-US" sz="800" spc="-40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Intelligence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marR="7683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3,146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715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778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0033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05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69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0160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90805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338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558324"/>
                  </a:ext>
                </a:extLst>
              </a:tr>
              <a:tr h="374111">
                <a:tc>
                  <a:txBody>
                    <a:bodyPr/>
                    <a:lstStyle/>
                    <a:p>
                      <a:pPr marL="61595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 spc="-5">
                          <a:effectLst/>
                        </a:rPr>
                        <a:t>Business</a:t>
                      </a:r>
                      <a:r>
                        <a:rPr lang="en-US" sz="800" spc="-40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Analytics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marR="7683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2827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90805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966843"/>
                  </a:ext>
                </a:extLst>
              </a:tr>
              <a:tr h="374111">
                <a:tc>
                  <a:txBody>
                    <a:bodyPr/>
                    <a:lstStyle/>
                    <a:p>
                      <a:pPr marL="61595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Big</a:t>
                      </a:r>
                      <a:r>
                        <a:rPr lang="en-US" sz="800" spc="-25">
                          <a:effectLst/>
                        </a:rPr>
                        <a:t> </a:t>
                      </a:r>
                      <a:r>
                        <a:rPr lang="en-US" sz="800">
                          <a:effectLst/>
                        </a:rPr>
                        <a:t>Data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marR="7683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2954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18745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2121606"/>
                  </a:ext>
                </a:extLst>
              </a:tr>
              <a:tr h="374111">
                <a:tc>
                  <a:txBody>
                    <a:bodyPr/>
                    <a:lstStyle/>
                    <a:p>
                      <a:pPr marL="61595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marR="7620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3,602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588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651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110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99695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149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778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163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842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241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05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59690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358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101600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382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358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60325" algn="ct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356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 marR="90805" algn="r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560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1157531"/>
                  </a:ext>
                </a:extLst>
              </a:tr>
              <a:tr h="399442">
                <a:tc gridSpan="14">
                  <a:txBody>
                    <a:bodyPr/>
                    <a:lstStyle/>
                    <a:p>
                      <a:pPr marL="7620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Figure</a:t>
                      </a:r>
                      <a:r>
                        <a:rPr lang="en-US" sz="1000" spc="-3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2.</a:t>
                      </a:r>
                      <a:r>
                        <a:rPr lang="en-US" sz="1000" spc="22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BI&amp;A</a:t>
                      </a:r>
                      <a:r>
                        <a:rPr lang="en-US" sz="1000" spc="-3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Related</a:t>
                      </a:r>
                      <a:r>
                        <a:rPr lang="en-US" sz="1000" spc="-3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Publication</a:t>
                      </a:r>
                      <a:r>
                        <a:rPr lang="en-US" sz="1000" spc="-3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Trend</a:t>
                      </a:r>
                      <a:r>
                        <a:rPr lang="en-US" sz="1000" spc="-3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from</a:t>
                      </a:r>
                      <a:r>
                        <a:rPr lang="en-US" sz="1000" spc="-3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2000</a:t>
                      </a:r>
                      <a:r>
                        <a:rPr lang="en-US" sz="1000" spc="-3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to</a:t>
                      </a:r>
                      <a:r>
                        <a:rPr lang="en-US" sz="1000" spc="-3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2011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5088"/>
                  </a:ext>
                </a:extLst>
              </a:tr>
            </a:tbl>
          </a:graphicData>
        </a:graphic>
      </p:graphicFrame>
      <p:pic>
        <p:nvPicPr>
          <p:cNvPr id="1026" name="image3.png">
            <a:extLst>
              <a:ext uri="{FF2B5EF4-FFF2-40B4-BE49-F238E27FC236}">
                <a16:creationId xmlns:a16="http://schemas.microsoft.com/office/drawing/2014/main" id="{48DF4D2E-62A4-466E-8F56-CD7E389F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65" y="829147"/>
            <a:ext cx="7019067" cy="31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3.png">
            <a:extLst>
              <a:ext uri="{FF2B5EF4-FFF2-40B4-BE49-F238E27FC236}">
                <a16:creationId xmlns:a16="http://schemas.microsoft.com/office/drawing/2014/main" id="{444EB08F-6051-4ED0-BF95-7C5FAA25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3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2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910-7AC1-428F-83C6-3417E251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58" y="1533934"/>
            <a:ext cx="10499684" cy="4656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last set of analysis  investigated the content of BI&amp;A publications from 2002 to 2011.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Mallet, a java open source NLP text analytics tool, was used to extract the top bigrams for each year.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few bi-grams were combined to form more meaningful bi related trigrams such as, customer related management and enterprise resource planning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Other, BI&amp;A related topics such customer relation management, data mining, competitive  intelligence, enterprise resource planning and knowledge management were highly ranked.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3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845-7B3A-4549-BF78-6E0869DA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02145"/>
            <a:ext cx="9404723" cy="1301941"/>
          </a:xfrm>
        </p:spPr>
        <p:txBody>
          <a:bodyPr/>
          <a:lstStyle/>
          <a:p>
            <a:r>
              <a:rPr lang="en-US" dirty="0"/>
              <a:t>BI&amp;A education and program development.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4712-AFFB-41AF-82E8-C504E8D7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BI&amp;A provides opportunities not only for the research communities, but also for the program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BI&amp;A is data science  in business, job postings seeking data scientists and business analytics specialists abound these days.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clear shortage of professionals with deep knowledge required manage the three V’s of bigdata: volume, velocity, and variety.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July 2012, Columbia University and New York City announced plans to invest over $800 million in new center for Data Science, which is expected to generate jobs and millions of revenues.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55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5F7C-D1DA-45AE-9C08-15EF6B02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9788"/>
            <a:ext cx="9404723" cy="1400530"/>
          </a:xfrm>
        </p:spPr>
        <p:txBody>
          <a:bodyPr/>
          <a:lstStyle/>
          <a:p>
            <a:r>
              <a:rPr lang="en-US" dirty="0"/>
              <a:t>Education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0E5F-3665-4564-BF32-F4F9ADF3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BI&amp;A focuses on understanding, interpretation, strategizing, and taking to further organizational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IS programs, in particular, are uniquely positioned to train anew generation of scholars and students due to their emphasis on key data management and information technologies.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BI&amp;A presents a unique opportunity for IS units in business schools to position themselves as a variable option for educating professionals.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also common for business schools to house management science and statistics faculty in the same IS unit.</a:t>
            </a:r>
          </a:p>
        </p:txBody>
      </p:sp>
    </p:spTree>
    <p:extLst>
      <p:ext uri="{BB962C8B-B14F-4D97-AF65-F5344CB8AC3E}">
        <p14:creationId xmlns:p14="http://schemas.microsoft.com/office/powerpoint/2010/main" val="195013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9350-ACEE-1847-92F3-28EF7A2A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BI&amp;A Education and Program development.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6E4D-F96E-6742-BB45-A7159130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July 2012, Columbia University and New York City announced plans to invest over $80 million dollars in a new Center for Data Science, which is expected to generate thousands of jobs and millions of dollars in tax revenues.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BI&amp;A is data science in business.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Job postings seeking data scientists and business analytics specialists abound these days.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there is a clear shortage of professionals with the “deep” knowledge required to manage the three V’s of big data: volume, velocity, and variety.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BI&amp;A focuses on understanding, interpretation, strategizing, and taking action to further organizational interests.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456761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What is BI&amp;A?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is a term that includes the applications, infrastructure and tools, and best practices that enable access to and analysis of information to improve and optimize decisions and performance.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Difference between BI(Business Intelligence) and Data Analytics: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BA includes data mining, statistical analysis, and predictive modeling that help make more informed decisions.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On the other hand, Data analytics is the technical process of mining data, cleaning data, transforming data, and building the systems to manage data. </a:t>
            </a:r>
          </a:p>
        </p:txBody>
      </p:sp>
    </p:spTree>
    <p:extLst>
      <p:ext uri="{BB962C8B-B14F-4D97-AF65-F5344CB8AC3E}">
        <p14:creationId xmlns:p14="http://schemas.microsoft.com/office/powerpoint/2010/main" val="2497644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F2F-2375-D845-A9AB-7F73BDDC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BI&amp;A knowledge and skills.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C157-3D9C-0E4C-8C2E-9CCD8812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BI&amp;A professionals must be capable of understanding the business issues and framing the appropriate analytical solutions.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necessary business knowledge for BI&amp;A professionals ranges from general familiarity with the areas of Accounting, Finance, Management, Marketing, Logistics, and Operation Management, to the domain knowledge required in specific BI&amp;A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6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7EB8-8A2A-0943-BE6C-CCDF1527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DFBD-0F1D-894A-81F6-99FE65D8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Master of Science (MS) degree in BI&amp;A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BI&amp;A concentration in existing MS IS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Graduate BI&amp;A certificate program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key to success for a BI&amp;A program is to integrate the concept of “learning by doing” in the BI&amp;A curriculum via hands-on projects, internships, and industry-guided practicum.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2BCA-076B-124F-88F6-CAC8A2AD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16" y="10633"/>
            <a:ext cx="9404723" cy="1400530"/>
          </a:xfrm>
        </p:spPr>
        <p:txBody>
          <a:bodyPr/>
          <a:lstStyle/>
          <a:p>
            <a:r>
              <a:rPr lang="en-US" sz="3200" dirty="0"/>
              <a:t>Special Issue Papers withing BI&amp;A Research Framework</a:t>
            </a:r>
            <a:r>
              <a:rPr lang="en-US" dirty="0"/>
              <a:t>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1E1510-14E0-054E-BB0D-099E43D939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814" y="1209144"/>
          <a:ext cx="11461898" cy="54910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63452">
                  <a:extLst>
                    <a:ext uri="{9D8B030D-6E8A-4147-A177-3AD203B41FA5}">
                      <a16:colId xmlns:a16="http://schemas.microsoft.com/office/drawing/2014/main" val="4144547121"/>
                    </a:ext>
                  </a:extLst>
                </a:gridCol>
                <a:gridCol w="1334369">
                  <a:extLst>
                    <a:ext uri="{9D8B030D-6E8A-4147-A177-3AD203B41FA5}">
                      <a16:colId xmlns:a16="http://schemas.microsoft.com/office/drawing/2014/main" val="3775141378"/>
                    </a:ext>
                  </a:extLst>
                </a:gridCol>
                <a:gridCol w="1744946">
                  <a:extLst>
                    <a:ext uri="{9D8B030D-6E8A-4147-A177-3AD203B41FA5}">
                      <a16:colId xmlns:a16="http://schemas.microsoft.com/office/drawing/2014/main" val="3789194652"/>
                    </a:ext>
                  </a:extLst>
                </a:gridCol>
                <a:gridCol w="1950233">
                  <a:extLst>
                    <a:ext uri="{9D8B030D-6E8A-4147-A177-3AD203B41FA5}">
                      <a16:colId xmlns:a16="http://schemas.microsoft.com/office/drawing/2014/main" val="81875961"/>
                    </a:ext>
                  </a:extLst>
                </a:gridCol>
                <a:gridCol w="2360810">
                  <a:extLst>
                    <a:ext uri="{9D8B030D-6E8A-4147-A177-3AD203B41FA5}">
                      <a16:colId xmlns:a16="http://schemas.microsoft.com/office/drawing/2014/main" val="3768872302"/>
                    </a:ext>
                  </a:extLst>
                </a:gridCol>
                <a:gridCol w="1608088">
                  <a:extLst>
                    <a:ext uri="{9D8B030D-6E8A-4147-A177-3AD203B41FA5}">
                      <a16:colId xmlns:a16="http://schemas.microsoft.com/office/drawing/2014/main" val="3213943771"/>
                    </a:ext>
                  </a:extLst>
                </a:gridCol>
              </a:tblGrid>
              <a:tr h="226776">
                <a:tc gridSpan="6">
                  <a:txBody>
                    <a:bodyPr/>
                    <a:lstStyle/>
                    <a:p>
                      <a:pPr marL="74295" marR="0" algn="l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73954"/>
                  </a:ext>
                </a:extLst>
              </a:tr>
              <a:tr h="2784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 </a:t>
                      </a:r>
                    </a:p>
                    <a:p>
                      <a:pPr marL="262890" marR="0" algn="l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Authors and Titles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 </a:t>
                      </a:r>
                    </a:p>
                    <a:p>
                      <a:pPr marL="121920" marR="0" algn="l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Evolutions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 </a:t>
                      </a:r>
                    </a:p>
                    <a:p>
                      <a:pPr marL="0" marR="194310" algn="r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Applications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 </a:t>
                      </a:r>
                    </a:p>
                    <a:p>
                      <a:pPr marL="106045" marR="106045" algn="ctr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Data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 </a:t>
                      </a:r>
                    </a:p>
                    <a:p>
                      <a:pPr marL="200025" marR="0" algn="l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Analytics/ Research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 </a:t>
                      </a:r>
                    </a:p>
                    <a:p>
                      <a:pPr marL="269875" marR="0" algn="l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Impacts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354185"/>
                  </a:ext>
                </a:extLst>
              </a:tr>
              <a:tr h="669407">
                <a:tc>
                  <a:txBody>
                    <a:bodyPr/>
                    <a:lstStyle/>
                    <a:p>
                      <a:pPr marL="61595" marR="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Chau and Xu, “Business Intelligence in Blogs: Under- standing Consumer Inter-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actions and Communities”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33985" algn="just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BI&amp;A 2.0 on social media &amp; network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analytics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95885" algn="just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Market intelligence on consumers and communities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26797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User-generated content extracted from blogs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414655" lvl="0" indent="-34290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Text and network analytics</a:t>
                      </a:r>
                    </a:p>
                    <a:p>
                      <a:pPr marL="342900" marR="0" lvl="0" indent="-342900" algn="l">
                        <a:spcBef>
                          <a:spcPts val="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Community</a:t>
                      </a:r>
                      <a:r>
                        <a:rPr lang="en-US" sz="1050" b="1" i="0" spc="-1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detection</a:t>
                      </a:r>
                    </a:p>
                    <a:p>
                      <a:pPr marL="342900" marR="0" lvl="0" indent="-342900" algn="l"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Network</a:t>
                      </a:r>
                      <a:r>
                        <a:rPr lang="en-US" sz="1050" b="1" i="0" spc="-2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visualization</a:t>
                      </a:r>
                      <a:endParaRPr lang="en-US" sz="1050" b="1" i="0" spc="-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3271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Increased sales and customer satisfaction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3122151"/>
                  </a:ext>
                </a:extLst>
              </a:tr>
              <a:tr h="1028173">
                <a:tc>
                  <a:txBody>
                    <a:bodyPr/>
                    <a:lstStyle/>
                    <a:p>
                      <a:pPr marL="61595" marR="21526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Park et al., “A Social Network-Based Inference Model for Validating Customer Profile Data”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BI&amp;A 1.0 &amp;</a:t>
                      </a:r>
                    </a:p>
                    <a:p>
                      <a:pPr marL="61595" marR="120650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2.0 on social network analysis and statistical analysis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9017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Market intelligence in predicting customers’ profiles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9875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Self-reported user profiles and mobile call records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Network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analytics</a:t>
                      </a:r>
                    </a:p>
                    <a:p>
                      <a:pPr marL="342900" marR="0" lvl="0" indent="-342900" algn="l"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Anomaly</a:t>
                      </a:r>
                      <a:r>
                        <a:rPr lang="en-US" sz="1050" b="1" i="0" spc="-1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detection</a:t>
                      </a:r>
                    </a:p>
                    <a:p>
                      <a:pPr marL="342900" marR="0" lvl="0" indent="-342900" algn="l"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Predictive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analytics</a:t>
                      </a:r>
                      <a:endParaRPr lang="en-US" sz="1050" b="1" i="0" spc="-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9080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Personalized recommendation and increased customer satisfaction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4925098"/>
                  </a:ext>
                </a:extLst>
              </a:tr>
              <a:tr h="757815">
                <a:tc>
                  <a:txBody>
                    <a:bodyPr/>
                    <a:lstStyle/>
                    <a:p>
                      <a:pPr marL="61595" marR="6667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Lau et al., “Web 2.0 Environmental Scanning and Adaptive Decision Support for Business Mergers and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Acquisitions”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BI&amp;A 1.0 and</a:t>
                      </a:r>
                    </a:p>
                    <a:p>
                      <a:pPr marL="61595" marR="189865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2.0 on scorecards and web analytics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9017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Market intelligence on environmental scanning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1430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Business information extracted from Internet and proprietary financial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information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Text and web</a:t>
                      </a:r>
                      <a:r>
                        <a:rPr lang="en-US" sz="1050" b="1" i="0" spc="-1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analytics</a:t>
                      </a:r>
                    </a:p>
                    <a:p>
                      <a:pPr marL="342900" marR="267970" lvl="0" indent="-342900" algn="l">
                        <a:lnSpc>
                          <a:spcPct val="12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Sentiment and affect analysis</a:t>
                      </a:r>
                    </a:p>
                    <a:p>
                      <a:pPr marL="342900" marR="0" lvl="0" indent="-342900" algn="l">
                        <a:spcBef>
                          <a:spcPts val="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Relation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mining</a:t>
                      </a:r>
                      <a:endParaRPr lang="en-US" sz="1050" b="1" i="0" spc="-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5397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Strategic decision making in mergers and acquisitions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468834"/>
                  </a:ext>
                </a:extLst>
              </a:tr>
              <a:tr h="1012222">
                <a:tc>
                  <a:txBody>
                    <a:bodyPr/>
                    <a:lstStyle/>
                    <a:p>
                      <a:pPr marL="61595" marR="19367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Hu et al., “Network-Based Modeling and Analysis of Systemic Risk in Banking Systems”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4732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BI&amp;A 1.0 on statistical analysis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7462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Systemic risk analysis and management in banking systems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7747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U.S. banking infor- mation extracted from FDIC and Federal Reserve Wire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Network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96875" lvl="0" indent="-34290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 dirty="0">
                          <a:effectLst/>
                        </a:rPr>
                        <a:t>Network and data analytics</a:t>
                      </a:r>
                    </a:p>
                    <a:p>
                      <a:pPr marL="342900" marR="321945" lvl="0" indent="-342900" algn="l">
                        <a:lnSpc>
                          <a:spcPct val="12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 dirty="0">
                          <a:effectLst/>
                        </a:rPr>
                        <a:t>Descriptive and predictive modeling</a:t>
                      </a:r>
                    </a:p>
                    <a:p>
                      <a:pPr marL="342900" marR="0" lvl="0" indent="-342900" algn="l">
                        <a:spcBef>
                          <a:spcPts val="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 dirty="0">
                          <a:effectLst/>
                        </a:rPr>
                        <a:t>Discrete event simulation</a:t>
                      </a:r>
                      <a:endParaRPr lang="en-US" sz="1050" b="1" i="0" spc="-1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0668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Monitoring and mitigating of contagious bank failures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1906719"/>
                  </a:ext>
                </a:extLst>
              </a:tr>
              <a:tr h="805668">
                <a:tc>
                  <a:txBody>
                    <a:bodyPr/>
                    <a:lstStyle/>
                    <a:p>
                      <a:pPr marL="61595" marR="7683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Abbasi et al., “MetaFraud: A Meta-Learning Framework for Detecting Financial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Fraud”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2065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BI&amp;A 1.0 on data mining and meta-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learning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9870" algn="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Fraud detection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63500" indent="-635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Financial ratios, and organizational and industrial-level context</a:t>
                      </a:r>
                    </a:p>
                    <a:p>
                      <a:pPr marL="6159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features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Data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analytics</a:t>
                      </a:r>
                    </a:p>
                    <a:p>
                      <a:pPr marL="342900" marR="492125" lvl="0" indent="-342900" algn="l">
                        <a:lnSpc>
                          <a:spcPct val="12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Classification </a:t>
                      </a:r>
                      <a:r>
                        <a:rPr lang="en-US" sz="1050" b="1" i="0" spc="-55">
                          <a:effectLst/>
                        </a:rPr>
                        <a:t>&amp; </a:t>
                      </a:r>
                      <a:r>
                        <a:rPr lang="en-US" sz="1050" b="1" i="0" spc="-10">
                          <a:effectLst/>
                        </a:rPr>
                        <a:t>generalization</a:t>
                      </a:r>
                    </a:p>
                    <a:p>
                      <a:pPr marL="342900" marR="0" lvl="0" indent="-342900" algn="l">
                        <a:spcBef>
                          <a:spcPts val="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Adaptive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learning</a:t>
                      </a:r>
                      <a:endParaRPr lang="en-US" sz="1050" b="1" i="0" spc="-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17526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Financial fraud detection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3865113"/>
                  </a:ext>
                </a:extLst>
              </a:tr>
              <a:tr h="540717"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Sahoo et al., “A Hidden</a:t>
                      </a:r>
                    </a:p>
                    <a:p>
                      <a:pPr marL="61595" marR="347345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Markov Model for Col- laborative Filtering”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BI&amp;A 1.0 on</a:t>
                      </a:r>
                    </a:p>
                    <a:p>
                      <a:pPr marL="61595" marR="264160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statistical analysis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Recommender sys-</a:t>
                      </a:r>
                    </a:p>
                    <a:p>
                      <a:pPr marL="61595" marR="69215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tems with changing user preferences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algn="l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Blog reading data,</a:t>
                      </a:r>
                    </a:p>
                    <a:p>
                      <a:pPr marL="61595" marR="109220" algn="l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>
                          <a:effectLst/>
                        </a:rPr>
                        <a:t>Netflix prize data set, and Last.fm data</a:t>
                      </a:r>
                      <a:endParaRPr lang="en-US" sz="1050" b="1" i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11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Data and web analytics</a:t>
                      </a:r>
                    </a:p>
                    <a:p>
                      <a:pPr marL="342900" marR="0" lvl="0" indent="-342900" algn="l"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Statistical dynamic model</a:t>
                      </a:r>
                    </a:p>
                    <a:p>
                      <a:pPr marL="342900" marR="0" lvl="0" indent="-342900" algn="l">
                        <a:spcBef>
                          <a:spcPts val="175"/>
                        </a:spcBef>
                        <a:spcAft>
                          <a:spcPts val="0"/>
                        </a:spcAft>
                        <a:buSzPts val="750"/>
                        <a:buFont typeface="Arial" panose="020B0604020202020204" pitchFamily="34" charset="0"/>
                        <a:buChar char="•"/>
                        <a:tabLst>
                          <a:tab pos="153670" algn="l"/>
                        </a:tabLst>
                      </a:pPr>
                      <a:r>
                        <a:rPr lang="en-US" sz="1050" b="1" i="0" spc="-10">
                          <a:effectLst/>
                        </a:rPr>
                        <a:t>Collaborative</a:t>
                      </a:r>
                      <a:r>
                        <a:rPr lang="en-US" sz="1050" b="1" i="0" spc="-5">
                          <a:effectLst/>
                        </a:rPr>
                        <a:t> </a:t>
                      </a:r>
                      <a:r>
                        <a:rPr lang="en-US" sz="1050" b="1" i="0" spc="-10">
                          <a:effectLst/>
                        </a:rPr>
                        <a:t>filtering</a:t>
                      </a:r>
                      <a:endParaRPr lang="en-US" sz="1050" b="1" i="0" spc="-1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43180" algn="l">
                        <a:lnSpc>
                          <a:spcPct val="12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dirty="0">
                          <a:effectLst/>
                        </a:rPr>
                        <a:t>Personalized recommendations</a:t>
                      </a:r>
                      <a:endParaRPr lang="en-US" sz="1050" b="1" i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3937848"/>
                  </a:ext>
                </a:extLst>
              </a:tr>
            </a:tbl>
          </a:graphicData>
        </a:graphic>
      </p:graphicFrame>
      <p:sp>
        <p:nvSpPr>
          <p:cNvPr id="9" name="Rectangle 15">
            <a:extLst>
              <a:ext uri="{FF2B5EF4-FFF2-40B4-BE49-F238E27FC236}">
                <a16:creationId xmlns:a16="http://schemas.microsoft.com/office/drawing/2014/main" id="{01698102-6BB0-0445-A545-61249CCA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5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7000-992C-41FF-8EBD-FF0DD15B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286" y="904781"/>
            <a:ext cx="9228901" cy="4365862"/>
          </a:xfrm>
        </p:spPr>
        <p:txBody>
          <a:bodyPr/>
          <a:lstStyle/>
          <a:p>
            <a:br>
              <a:rPr lang="en-IN" sz="9600" dirty="0"/>
            </a:br>
            <a:r>
              <a:rPr lang="en-IN" sz="9600" dirty="0"/>
              <a:t>      THE END</a:t>
            </a:r>
          </a:p>
        </p:txBody>
      </p:sp>
    </p:spTree>
    <p:extLst>
      <p:ext uri="{BB962C8B-B14F-4D97-AF65-F5344CB8AC3E}">
        <p14:creationId xmlns:p14="http://schemas.microsoft.com/office/powerpoint/2010/main" val="41994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Impact of BI&amp;A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86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IBM Tech Trends Report (2011) identified business analytics as one of the four major technology trends in the 2010s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Bloomberg Businessweek (2011), 97 percent of companies with revenues exceeding $100 million were found to use some form of business analytics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Applied to various high-impact applications</a:t>
            </a:r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E-commerce</a:t>
            </a:r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Market intelligence</a:t>
            </a:r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E-government</a:t>
            </a:r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Healthcare</a:t>
            </a:r>
          </a:p>
          <a:p>
            <a:pPr lvl="7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Security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397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0817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BI&amp;A Evolution: Key Characteristics and Capabilities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term intelligence has been used by researchers in artificial intelligence since the 1950s.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BI became popular in business and IT communities only in 1990s.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Then, in late 2000s, business analytics was introduced to represent the key analytical component in BI.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More recently large and complex data sets and analytics techniques applied via big data and big data analytic.</a:t>
            </a:r>
          </a:p>
        </p:txBody>
      </p:sp>
    </p:spTree>
    <p:extLst>
      <p:ext uri="{BB962C8B-B14F-4D97-AF65-F5344CB8AC3E}">
        <p14:creationId xmlns:p14="http://schemas.microsoft.com/office/powerpoint/2010/main" val="53638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40080" y="0"/>
            <a:ext cx="11045952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BI&amp;A Overview: Evolution, Applications, and Emerging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3544" y="1271016"/>
            <a:ext cx="10442448" cy="55046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52531"/>
              </p:ext>
            </p:extLst>
          </p:nvPr>
        </p:nvGraphicFramePr>
        <p:xfrm>
          <a:off x="8852623" y="1693347"/>
          <a:ext cx="2045794" cy="499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Emerging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8362"/>
              </p:ext>
            </p:extLst>
          </p:nvPr>
        </p:nvGraphicFramePr>
        <p:xfrm>
          <a:off x="5231599" y="1693346"/>
          <a:ext cx="2045794" cy="48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11979"/>
              </p:ext>
            </p:extLst>
          </p:nvPr>
        </p:nvGraphicFramePr>
        <p:xfrm>
          <a:off x="1601431" y="1693347"/>
          <a:ext cx="2045794" cy="482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3714364" y="3175756"/>
            <a:ext cx="1440952" cy="469912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ight Arrow 23"/>
          <p:cNvSpPr/>
          <p:nvPr/>
        </p:nvSpPr>
        <p:spPr>
          <a:xfrm>
            <a:off x="7344532" y="3167312"/>
            <a:ext cx="1440952" cy="469912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Left Arrow 24"/>
          <p:cNvSpPr/>
          <p:nvPr/>
        </p:nvSpPr>
        <p:spPr>
          <a:xfrm>
            <a:off x="3696326" y="4318003"/>
            <a:ext cx="1458740" cy="453130"/>
          </a:xfrm>
          <a:prstGeom prst="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Left Arrow 25"/>
          <p:cNvSpPr/>
          <p:nvPr/>
        </p:nvSpPr>
        <p:spPr>
          <a:xfrm>
            <a:off x="7344449" y="4318003"/>
            <a:ext cx="1435022" cy="453130"/>
          </a:xfrm>
          <a:prstGeom prst="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Rectangle 47"/>
          <p:cNvSpPr/>
          <p:nvPr/>
        </p:nvSpPr>
        <p:spPr>
          <a:xfrm>
            <a:off x="5302757" y="2206961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E-Commerce and Market Intelligence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02757" y="3084785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E-Government and Politics 2.0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89041" y="3962609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Science &amp; Technology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89041" y="4840433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Smart Health &amp; Wellbeing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02757" y="5723917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&amp; Public Safety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25305" y="2206961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(Big) Data Analytics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25305" y="3084785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Analytics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11589" y="3962609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Analytics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911589" y="4840433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 Analytics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25305" y="5723917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Mobile Analytics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69541" y="2652926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BI&amp;A 1.0 DBMS- Based Structured Content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69541" y="3530750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BI&amp;A 2.0 Web- Based Unstructured Content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655825" y="4408574"/>
            <a:ext cx="1903478" cy="68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BI&amp;A 3.0 Mobile and Sensor Based Content</a:t>
            </a:r>
          </a:p>
        </p:txBody>
      </p:sp>
    </p:spTree>
    <p:extLst>
      <p:ext uri="{BB962C8B-B14F-4D97-AF65-F5344CB8AC3E}">
        <p14:creationId xmlns:p14="http://schemas.microsoft.com/office/powerpoint/2010/main" val="41672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BI&amp;A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BI&amp;A technologies and applications currently adopted in industry can be considered as BI&amp;A 1.0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Data management and warehousing is considered a 1</a:t>
            </a:r>
            <a:r>
              <a:rPr lang="en-US" sz="2000" baseline="30000" dirty="0"/>
              <a:t>st</a:t>
            </a:r>
            <a:r>
              <a:rPr lang="en-US" sz="2000" dirty="0"/>
              <a:t> generation of the BI&amp;A.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Data are mostly structured, collected by companies through various legacy systems, and often stored in commercial relational database management systems (RDBMS)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few BI&amp;A 1.0 areas are still under active development such as data mining work-</a:t>
            </a:r>
            <a:r>
              <a:rPr lang="en-US" sz="2000" dirty="0" err="1"/>
              <a:t>benchs</a:t>
            </a:r>
            <a:r>
              <a:rPr lang="en-US" sz="2000" dirty="0"/>
              <a:t>, column-based DBMS, in-memory DBMS, and real-time decision tools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9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0"/>
            <a:ext cx="11457432" cy="6858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Various tools and technologies are use for various purposes: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ETL(extraction, transformation, and load) essential for converting and integrating enterprise-specific data.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Database query, online analytical processing (OLAP), and reporting tools simple graphics are used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Business performance management (BPM) using scorecards and dashboards help analyze and visualize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According to the Gartner report by </a:t>
            </a:r>
            <a:r>
              <a:rPr lang="en-US" dirty="0" err="1"/>
              <a:t>Sallam</a:t>
            </a:r>
            <a:r>
              <a:rPr lang="en-US" dirty="0"/>
              <a:t>(2011) around 13 capabilities considered essential for BI platforms: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Reporting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Dashboards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 hoc query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Search-based BI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OLAP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Interactive visualization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Scorecards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Predictive modeling</a:t>
            </a:r>
          </a:p>
          <a:p>
            <a:pPr lvl="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mining</a:t>
            </a:r>
          </a:p>
          <a:p>
            <a:pPr marL="2286000" lvl="5" indent="0">
              <a:lnSpc>
                <a:spcPct val="100000"/>
              </a:lnSpc>
              <a:buNone/>
            </a:pPr>
            <a:endParaRPr lang="en-US" sz="2000" dirty="0"/>
          </a:p>
          <a:p>
            <a:pPr marL="914400" lvl="2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BI&amp;A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Early 2000s, the Internet and the Web began to offer unique data collection and analytical research and development opportunities known as BI&amp;A 2.0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provided new ways of data collection using Web intelligence, web analytics, and the user-generated content collected through social media platforms, E-commerce applications &amp; web sites. It collect information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Many marketing researchers believe that social media analytics presents a unique opportunity for businesses to treat the market as a “conversation” between businesses and customers instead of the traditional business-to-customer, one-way “marketing” </a:t>
            </a:r>
          </a:p>
        </p:txBody>
      </p:sp>
    </p:spTree>
    <p:extLst>
      <p:ext uri="{BB962C8B-B14F-4D97-AF65-F5344CB8AC3E}">
        <p14:creationId xmlns:p14="http://schemas.microsoft.com/office/powerpoint/2010/main" val="288328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1089</TotalTime>
  <Words>3022</Words>
  <Application>Microsoft Office PowerPoint</Application>
  <PresentationFormat>Widescreen</PresentationFormat>
  <Paragraphs>392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MT</vt:lpstr>
      <vt:lpstr>Calibri</vt:lpstr>
      <vt:lpstr>Century Gothic</vt:lpstr>
      <vt:lpstr>Courier New</vt:lpstr>
      <vt:lpstr>Optimo-Plain</vt:lpstr>
      <vt:lpstr>Wingdings</vt:lpstr>
      <vt:lpstr>Wingdings 3</vt:lpstr>
      <vt:lpstr>Ion</vt:lpstr>
      <vt:lpstr>BUSINESS INTELLIGENCE AND ANALYTICS: FROM BIG DATA TO BIG IMPACT</vt:lpstr>
      <vt:lpstr>Objective</vt:lpstr>
      <vt:lpstr>Introduction</vt:lpstr>
      <vt:lpstr>Impact of BI&amp;A</vt:lpstr>
      <vt:lpstr>BI&amp;A Evolution: Key Characteristics and Capabilities </vt:lpstr>
      <vt:lpstr>PowerPoint Presentation</vt:lpstr>
      <vt:lpstr>BI&amp;A 1.0</vt:lpstr>
      <vt:lpstr>PowerPoint Presentation</vt:lpstr>
      <vt:lpstr>BI&amp;A 2.0</vt:lpstr>
      <vt:lpstr>BI&amp;A 2.0 Adoption</vt:lpstr>
      <vt:lpstr>BI&amp;A 3.0</vt:lpstr>
      <vt:lpstr>BI&amp;A Applications</vt:lpstr>
      <vt:lpstr>Ecommerce and Market Intelligence</vt:lpstr>
      <vt:lpstr> e-government and politics 2.0 </vt:lpstr>
      <vt:lpstr>Science and Technology</vt:lpstr>
      <vt:lpstr> Smart and Health Being</vt:lpstr>
      <vt:lpstr> Security and public  safety</vt:lpstr>
      <vt:lpstr>Big Data Analytics</vt:lpstr>
      <vt:lpstr>Applications:-</vt:lpstr>
      <vt:lpstr>Text Analytics    </vt:lpstr>
      <vt:lpstr>Web Analytics</vt:lpstr>
      <vt:lpstr>Network Analytics</vt:lpstr>
      <vt:lpstr>Mobile Analytics</vt:lpstr>
      <vt:lpstr>Mapping the BI&amp;A knowledge landscape:</vt:lpstr>
      <vt:lpstr>PowerPoint Presentation</vt:lpstr>
      <vt:lpstr>PowerPoint Presentation</vt:lpstr>
      <vt:lpstr>BI&amp;A education and program development.</vt:lpstr>
      <vt:lpstr>Education Challenges</vt:lpstr>
      <vt:lpstr>BI&amp;A Education and Program development.</vt:lpstr>
      <vt:lpstr>BI&amp;A knowledge and skills.</vt:lpstr>
      <vt:lpstr>Program Development</vt:lpstr>
      <vt:lpstr>Special Issue Papers withing BI&amp;A Research Framework.</vt:lpstr>
      <vt:lpstr>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ANALYTICS</dc:title>
  <dc:creator>Microsoft account</dc:creator>
  <cp:lastModifiedBy>Kaushik Rao</cp:lastModifiedBy>
  <cp:revision>54</cp:revision>
  <dcterms:created xsi:type="dcterms:W3CDTF">2021-09-08T19:06:07Z</dcterms:created>
  <dcterms:modified xsi:type="dcterms:W3CDTF">2021-09-18T19:30:19Z</dcterms:modified>
</cp:coreProperties>
</file>