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1" r:id="rId1"/>
  </p:sldMasterIdLst>
  <p:notesMasterIdLst>
    <p:notesMasterId r:id="rId39"/>
  </p:notesMasterIdLst>
  <p:handoutMasterIdLst>
    <p:handoutMasterId r:id="rId40"/>
  </p:handoutMasterIdLst>
  <p:sldIdLst>
    <p:sldId id="336" r:id="rId2"/>
    <p:sldId id="258" r:id="rId3"/>
    <p:sldId id="259" r:id="rId4"/>
    <p:sldId id="306" r:id="rId5"/>
    <p:sldId id="307" r:id="rId6"/>
    <p:sldId id="309" r:id="rId7"/>
    <p:sldId id="337" r:id="rId8"/>
    <p:sldId id="371" r:id="rId9"/>
    <p:sldId id="345" r:id="rId10"/>
    <p:sldId id="353" r:id="rId11"/>
    <p:sldId id="355" r:id="rId12"/>
    <p:sldId id="340" r:id="rId13"/>
    <p:sldId id="276" r:id="rId14"/>
    <p:sldId id="372" r:id="rId15"/>
    <p:sldId id="277" r:id="rId16"/>
    <p:sldId id="278" r:id="rId17"/>
    <p:sldId id="341" r:id="rId18"/>
    <p:sldId id="282" r:id="rId19"/>
    <p:sldId id="283" r:id="rId20"/>
    <p:sldId id="310" r:id="rId21"/>
    <p:sldId id="284" r:id="rId22"/>
    <p:sldId id="311" r:id="rId23"/>
    <p:sldId id="342" r:id="rId24"/>
    <p:sldId id="290" r:id="rId25"/>
    <p:sldId id="373" r:id="rId26"/>
    <p:sldId id="313" r:id="rId27"/>
    <p:sldId id="316" r:id="rId28"/>
    <p:sldId id="315" r:id="rId29"/>
    <p:sldId id="368" r:id="rId30"/>
    <p:sldId id="314" r:id="rId31"/>
    <p:sldId id="312" r:id="rId32"/>
    <p:sldId id="317" r:id="rId33"/>
    <p:sldId id="343" r:id="rId34"/>
    <p:sldId id="329" r:id="rId35"/>
    <p:sldId id="331" r:id="rId36"/>
    <p:sldId id="295" r:id="rId37"/>
    <p:sldId id="369"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 Tanner" initials="DT" lastIdx="80" clrIdx="0"/>
  <p:cmAuthor id="1" name="Haas" initials="BJH"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D5E"/>
    <a:srgbClr val="627359"/>
    <a:srgbClr val="768B6B"/>
    <a:srgbClr val="008000"/>
    <a:srgbClr val="CAE8AA"/>
    <a:srgbClr val="99FFCC"/>
    <a:srgbClr val="9900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8" autoAdjust="0"/>
    <p:restoredTop sz="95748" autoAdjust="0"/>
  </p:normalViewPr>
  <p:slideViewPr>
    <p:cSldViewPr>
      <p:cViewPr varScale="1">
        <p:scale>
          <a:sx n="110" d="100"/>
          <a:sy n="110" d="100"/>
        </p:scale>
        <p:origin x="1712" y="168"/>
      </p:cViewPr>
      <p:guideLst>
        <p:guide orient="horz" pos="2160"/>
        <p:guide pos="672"/>
      </p:guideLst>
    </p:cSldViewPr>
  </p:slideViewPr>
  <p:outlineViewPr>
    <p:cViewPr>
      <p:scale>
        <a:sx n="33" d="100"/>
        <a:sy n="33" d="100"/>
      </p:scale>
      <p:origin x="0" y="500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602" y="4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mn-cs"/>
              </a:defRPr>
            </a:lvl1pPr>
          </a:lstStyle>
          <a:p>
            <a:pPr>
              <a:defRPr/>
            </a:pPr>
            <a:fld id="{8338611B-68AE-460A-905D-22CF5B98616F}" type="datetimeFigureOut">
              <a:rPr lang="en-US"/>
              <a:pPr>
                <a:defRPr/>
              </a:pPr>
              <a:t>8/30/21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mn-cs"/>
              </a:defRPr>
            </a:lvl1pPr>
          </a:lstStyle>
          <a:p>
            <a:pPr>
              <a:defRPr/>
            </a:pPr>
            <a:r>
              <a:rPr lang="en-US"/>
              <a:t>Copyright © 2009 Pearson Education, Inc. Publishing as Prentice Hall.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mn-cs"/>
              </a:defRPr>
            </a:lvl1pPr>
          </a:lstStyle>
          <a:p>
            <a:pPr>
              <a:defRPr/>
            </a:pPr>
            <a:fld id="{450D4364-1D3D-4BA9-BFFC-E1475E4D2A14}" type="slidenum">
              <a:rPr lang="en-US"/>
              <a:pPr>
                <a:defRPr/>
              </a:pPr>
              <a:t>‹#›</a:t>
            </a:fld>
            <a:endParaRPr lang="en-US"/>
          </a:p>
        </p:txBody>
      </p:sp>
    </p:spTree>
    <p:extLst>
      <p:ext uri="{BB962C8B-B14F-4D97-AF65-F5344CB8AC3E}">
        <p14:creationId xmlns:p14="http://schemas.microsoft.com/office/powerpoint/2010/main" val="6416789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r>
              <a:rPr lang="en-US"/>
              <a:t>Copyright © 2009 Pearson Education, Inc. Publishing as Prentice Hall. </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938DD4C-30A9-4DF2-89DF-782ADC61F67F}" type="slidenum">
              <a:rPr lang="en-US"/>
              <a:pPr>
                <a:defRPr/>
              </a:pPr>
              <a:t>‹#›</a:t>
            </a:fld>
            <a:endParaRPr lang="en-US"/>
          </a:p>
        </p:txBody>
      </p:sp>
    </p:spTree>
    <p:extLst>
      <p:ext uri="{BB962C8B-B14F-4D97-AF65-F5344CB8AC3E}">
        <p14:creationId xmlns:p14="http://schemas.microsoft.com/office/powerpoint/2010/main" val="15983636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dirty="0">
                <a:latin typeface="Arial" pitchFamily="34" charset="0"/>
              </a:rPr>
              <a:t>Chapter 1 introduces</a:t>
            </a:r>
            <a:r>
              <a:rPr lang="en-US" baseline="0" dirty="0">
                <a:latin typeface="Arial" pitchFamily="34" charset="0"/>
              </a:rPr>
              <a:t> us to Managerial Accounting.</a:t>
            </a:r>
            <a:endParaRPr lang="en-US" dirty="0">
              <a:latin typeface="Arial" pitchFamily="34" charset="0"/>
            </a:endParaRPr>
          </a:p>
        </p:txBody>
      </p:sp>
      <p:sp>
        <p:nvSpPr>
          <p:cNvPr id="65540" name="Slide Number Placeholder 3"/>
          <p:cNvSpPr>
            <a:spLocks noGrp="1"/>
          </p:cNvSpPr>
          <p:nvPr>
            <p:ph type="sldNum" sz="quarter" idx="5"/>
          </p:nvPr>
        </p:nvSpPr>
        <p:spPr>
          <a:noFill/>
        </p:spPr>
        <p:txBody>
          <a:bodyPr/>
          <a:lstStyle/>
          <a:p>
            <a:fld id="{A59CC74B-B220-4D57-892B-487E1D2D284B}" type="slidenum">
              <a:rPr lang="en-US" smtClean="0">
                <a:latin typeface="Arial" charset="0"/>
              </a: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DAAE236-0192-4EF0-BE83-0E9FD4A47FCA}" type="slidenum">
              <a:rPr lang="en-US" smtClean="0">
                <a:latin typeface="Arial" charset="0"/>
              </a:rPr>
              <a:pPr/>
              <a:t>11</a:t>
            </a:fld>
            <a:endParaRPr lang="en-US">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Finally, managerial accounting reports, </a:t>
            </a:r>
            <a:r>
              <a:rPr lang="en-US" dirty="0">
                <a:cs typeface="Arial" charset="0"/>
              </a:rPr>
              <a:t>which do not have any formal legal </a:t>
            </a:r>
            <a:r>
              <a:rPr lang="en-US" dirty="0"/>
              <a:t>information requirements, may have direct impact on employee behavior.  Based on the potential of this, management must carefully consider how the system may</a:t>
            </a:r>
            <a:r>
              <a:rPr lang="en-US" baseline="0" dirty="0"/>
              <a:t> affect employees’ behavior. T</a:t>
            </a:r>
            <a:r>
              <a:rPr lang="en-US" dirty="0"/>
              <a:t>he SEC requires publicly traded companies to issue audited financial statements that disclose information critical to investors. Usually, these financial accounting reports do not have impact on employee behavior.</a:t>
            </a:r>
          </a:p>
          <a:p>
            <a:pPr eaLnBrk="1" hangingPunct="1"/>
            <a:endParaRPr lang="en-US" dirty="0"/>
          </a:p>
        </p:txBody>
      </p:sp>
      <p:sp>
        <p:nvSpPr>
          <p:cNvPr id="77829"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ED8D8-93A1-42F7-B397-6BC35CF0C0BB}" type="slidenum">
              <a:rPr lang="en-US" smtClean="0">
                <a:latin typeface="Arial" charset="0"/>
              </a:rPr>
              <a:pPr/>
              <a:t>12</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Learning Objective 3 describes organizational structure and the roles and skills required of management accountants within the organization.</a:t>
            </a:r>
          </a:p>
        </p:txBody>
      </p:sp>
      <p:sp>
        <p:nvSpPr>
          <p:cNvPr id="686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190D3F2-1E50-43E6-A3A2-E3B4B64C153D}" type="slidenum">
              <a:rPr lang="en-US" smtClean="0">
                <a:latin typeface="Arial" charset="0"/>
              </a:rPr>
              <a:pPr/>
              <a:t>13</a:t>
            </a:fld>
            <a:endParaRPr lang="en-US">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dirty="0"/>
              <a:t>Stockholders elect a </a:t>
            </a:r>
            <a:r>
              <a:rPr lang="en-US" b="1" dirty="0"/>
              <a:t>board of directors</a:t>
            </a:r>
            <a:r>
              <a:rPr lang="en-US" dirty="0"/>
              <a:t> to oversee the company. The board meets only periodically, so it hires a </a:t>
            </a:r>
            <a:r>
              <a:rPr lang="en-US" b="1" dirty="0"/>
              <a:t>chief executive officer (CEO)</a:t>
            </a:r>
            <a:r>
              <a:rPr lang="en-US" dirty="0"/>
              <a:t> to manage the company on a daily basis. The CEO hires other executives to run various aspects of the organization, including the </a:t>
            </a:r>
            <a:r>
              <a:rPr lang="en-US" b="1" dirty="0"/>
              <a:t>chief operating officer (COO)</a:t>
            </a:r>
            <a:r>
              <a:rPr lang="en-US" dirty="0"/>
              <a:t> and the </a:t>
            </a:r>
            <a:r>
              <a:rPr lang="en-US" b="1" dirty="0"/>
              <a:t>chief financial officer (CFO)</a:t>
            </a:r>
            <a:r>
              <a:rPr lang="en-US" dirty="0"/>
              <a:t>. The COO is responsible for the company’s operations, such as research and development (R&amp;D), production, and distribution. The CFO is responsible for all of the company’s financial concerns. The </a:t>
            </a:r>
            <a:r>
              <a:rPr lang="en-US" b="1" dirty="0"/>
              <a:t>treasurer</a:t>
            </a:r>
            <a:r>
              <a:rPr lang="en-US" dirty="0"/>
              <a:t> and the </a:t>
            </a:r>
            <a:r>
              <a:rPr lang="en-US" b="1" dirty="0"/>
              <a:t>controller </a:t>
            </a:r>
            <a:r>
              <a:rPr lang="en-US" dirty="0"/>
              <a:t>report directly to the CFO. The treasurer is primarily responsible for raising capital (through issuing stocks and bonds) and investing funds. The controller is usually responsible for general financial accounting, managerial accounting, and tax reporting.</a:t>
            </a:r>
          </a:p>
          <a:p>
            <a:pPr eaLnBrk="1" hangingPunct="1"/>
            <a:endParaRPr lang="en-US" dirty="0"/>
          </a:p>
          <a:p>
            <a:pPr eaLnBrk="1" hangingPunct="1"/>
            <a:r>
              <a:rPr lang="en-US" dirty="0"/>
              <a:t>The New York Stock Exchange requires that listed companies have an </a:t>
            </a:r>
            <a:r>
              <a:rPr lang="en-US" b="1" dirty="0"/>
              <a:t>internal audit function</a:t>
            </a:r>
            <a:r>
              <a:rPr lang="en-US" dirty="0"/>
              <a:t>. The role of the internal audit function is to ensure that the company’s internal controls and risk management policies are functioning properly. The internal audit department reports directly to a subcommittee of the board of directors called the </a:t>
            </a:r>
            <a:r>
              <a:rPr lang="en-US" b="1" dirty="0"/>
              <a:t>audit committee</a:t>
            </a:r>
            <a:r>
              <a:rPr lang="en-US" dirty="0"/>
              <a:t>. The audit committee oversees the internal audit function as well as the annual audit of the financial statements by independent CPAs. </a:t>
            </a:r>
          </a:p>
        </p:txBody>
      </p:sp>
      <p:sp>
        <p:nvSpPr>
          <p:cNvPr id="84997"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F94C9E7-2F65-47FE-9418-E24641DB2BA9}" type="slidenum">
              <a:rPr lang="en-US" smtClean="0">
                <a:latin typeface="Arial" charset="0"/>
              </a:rPr>
              <a:pPr/>
              <a:t>15</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800" y="4495800"/>
            <a:ext cx="5486400" cy="3962400"/>
          </a:xfrm>
          <a:noFill/>
          <a:ln/>
        </p:spPr>
        <p:txBody>
          <a:bodyPr/>
          <a:lstStyle/>
          <a:p>
            <a:pPr eaLnBrk="1" hangingPunct="1"/>
            <a:r>
              <a:rPr lang="en-US" dirty="0"/>
              <a:t>Technology has changed the roles of management accountants. They are still involved with the traditional tasks of ensuring accurate financial records. However, computers have taken over the task of performing routine mechanical accounting tasks. Freed from the routine mechanical work, management accountants spend more time planning, analyzing, and interpreting accounting data to provide decision support.</a:t>
            </a:r>
          </a:p>
          <a:p>
            <a:pPr eaLnBrk="1" hangingPunct="1"/>
            <a:endParaRPr lang="en-US" dirty="0"/>
          </a:p>
          <a:p>
            <a:pPr eaLnBrk="1" hangingPunct="1"/>
            <a:r>
              <a:rPr lang="en-US" dirty="0"/>
              <a:t>Management accountants must still ensure that the company’s financial records adequately capture economic events. They help design the information systems that capture and record transactions and make sure that the information system generates accurate data. They use professional judgment to record </a:t>
            </a:r>
            <a:r>
              <a:rPr lang="en-US" dirty="0" err="1"/>
              <a:t>nonroutine</a:t>
            </a:r>
            <a:r>
              <a:rPr lang="en-US" dirty="0"/>
              <a:t> transactions and make adjustments to the financial records as needed. Management accountants still need to know what transactions to record and how to record them, but they let technology do most of the routine work.</a:t>
            </a:r>
          </a:p>
          <a:p>
            <a:pPr eaLnBrk="1" hangingPunct="1"/>
            <a:endParaRPr lang="en-US" dirty="0"/>
          </a:p>
        </p:txBody>
      </p:sp>
      <p:sp>
        <p:nvSpPr>
          <p:cNvPr id="86021"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DB4CE6B-E705-4783-9F71-9F5ADE5A0B05}" type="slidenum">
              <a:rPr lang="en-US" smtClean="0">
                <a:latin typeface="Arial" charset="0"/>
              </a:rPr>
              <a:pPr/>
              <a:t>16</a:t>
            </a:fld>
            <a:endParaRPr 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a:t>Today’s management accountant requires solid knowledge of both financial and managerial accounting, knowledge of how a business functions, the ability</a:t>
            </a:r>
            <a:r>
              <a:rPr lang="en-US" baseline="0" dirty="0"/>
              <a:t> to work on a team, </a:t>
            </a:r>
            <a:r>
              <a:rPr lang="en-US" dirty="0"/>
              <a:t>analytical skills, strong Microsoft</a:t>
            </a:r>
            <a:r>
              <a:rPr lang="en-US" baseline="0" dirty="0"/>
              <a:t> Excel skills,</a:t>
            </a:r>
            <a:r>
              <a:rPr lang="en-US" dirty="0"/>
              <a:t> and oral and written communications skills.</a:t>
            </a:r>
          </a:p>
          <a:p>
            <a:pPr eaLnBrk="1" hangingPunct="1"/>
            <a:endParaRPr lang="en-US" dirty="0"/>
          </a:p>
        </p:txBody>
      </p:sp>
      <p:sp>
        <p:nvSpPr>
          <p:cNvPr id="87045"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ED8D8-93A1-42F7-B397-6BC35CF0C0BB}" type="slidenum">
              <a:rPr lang="en-US" smtClean="0">
                <a:latin typeface="Arial" charset="0"/>
              </a:rPr>
              <a:pPr/>
              <a:t>17</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Learning Objective 4 describes the role of the Institute of Management Accountants (IMA) and how to use its ethical standards to make reasonable ethical judgments.</a:t>
            </a:r>
          </a:p>
        </p:txBody>
      </p:sp>
      <p:sp>
        <p:nvSpPr>
          <p:cNvPr id="686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28D8CAC-0D56-4100-B547-70F4F30B6F82}" type="slidenum">
              <a:rPr lang="en-US" smtClean="0">
                <a:latin typeface="Arial" charset="0"/>
              </a:rPr>
              <a:pPr/>
              <a:t>18</a:t>
            </a:fld>
            <a:endParaRPr lang="en-US">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a:t>The Institute of Management Accountants (IMA) is the professional association for management accountants in the United States. The goal of the IMA is to advance the management accounting profession primarily through certification, research,</a:t>
            </a:r>
            <a:r>
              <a:rPr lang="en-US" baseline="0" dirty="0"/>
              <a:t> </a:t>
            </a:r>
            <a:r>
              <a:rPr lang="en-US" dirty="0"/>
              <a:t>practice development, education and knowledge</a:t>
            </a:r>
            <a:r>
              <a:rPr lang="en-US" baseline="0" dirty="0"/>
              <a:t> sharing</a:t>
            </a:r>
            <a:r>
              <a:rPr lang="en-US" dirty="0"/>
              <a:t>. The IMA issues one professional certification: the Certified Management Accountant (CMA). You can find out more about the IMA and the CMA at the IMA website www.imanet.org.</a:t>
            </a:r>
          </a:p>
        </p:txBody>
      </p:sp>
      <p:sp>
        <p:nvSpPr>
          <p:cNvPr id="91141"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4D4C68-E857-4B75-A3A0-CB73D2E0DB68}" type="slidenum">
              <a:rPr lang="en-US" smtClean="0">
                <a:latin typeface="Arial" charset="0"/>
              </a:rPr>
              <a:pPr/>
              <a:t>19</a:t>
            </a:fld>
            <a:endParaRPr lang="en-US">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a:t>The IMA Statement of Ethical Professional Practice requires compliance with four ethical standards: maintain professional competence, preserve confidentiality of information,</a:t>
            </a:r>
            <a:r>
              <a:rPr lang="en-US" baseline="0" dirty="0"/>
              <a:t> uphold their integrity, and perform duties with credibility. </a:t>
            </a:r>
            <a:r>
              <a:rPr lang="en-US" dirty="0"/>
              <a:t>Failure to comply with the standards may result in disciplinary action.</a:t>
            </a:r>
          </a:p>
        </p:txBody>
      </p:sp>
      <p:sp>
        <p:nvSpPr>
          <p:cNvPr id="92165"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marL="0" indent="0">
              <a:spcBef>
                <a:spcPts val="0"/>
              </a:spcBef>
            </a:pPr>
            <a:r>
              <a:rPr lang="en-US" sz="1200" dirty="0"/>
              <a:t>Management accountants continuously face ethical challenges. The IMA has developed principles and standards to help management accountants deal with these challenges. The principles and standards remind us that society expects professional accountants to exhibit the highest level of ethical behavior. Ethical behavior means doing the right thing, regardless of the consequences. Consequences can make it difficult to decide what to do.  Examples of unethical behavior:</a:t>
            </a:r>
          </a:p>
          <a:p>
            <a:pPr marL="914400" lvl="1" indent="-449263">
              <a:buFont typeface="Arial" pitchFamily="34" charset="0"/>
              <a:buChar char="•"/>
            </a:pPr>
            <a:r>
              <a:rPr lang="en-US" sz="1200" dirty="0"/>
              <a:t>Allowing reimbursement of false expense reports</a:t>
            </a:r>
          </a:p>
          <a:p>
            <a:pPr marL="914400" lvl="1" indent="-449263">
              <a:buFont typeface="Arial" pitchFamily="34" charset="0"/>
              <a:buChar char="•"/>
            </a:pPr>
            <a:r>
              <a:rPr lang="en-US" sz="1200" dirty="0"/>
              <a:t>Following the controller’s suggestion to manipulate income </a:t>
            </a:r>
          </a:p>
          <a:p>
            <a:pPr marL="914400" lvl="1" indent="-449263">
              <a:buFont typeface="Arial" pitchFamily="34" charset="0"/>
              <a:buChar char="•"/>
            </a:pPr>
            <a:r>
              <a:rPr lang="en-US" sz="1200" dirty="0"/>
              <a:t>Performing tasks that you do not feel qualified to perform</a:t>
            </a:r>
          </a:p>
          <a:p>
            <a:endParaRPr lang="en-US" dirty="0"/>
          </a:p>
        </p:txBody>
      </p:sp>
      <p:sp>
        <p:nvSpPr>
          <p:cNvPr id="93188"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93189" name="Slide Number Placeholder 4"/>
          <p:cNvSpPr>
            <a:spLocks noGrp="1"/>
          </p:cNvSpPr>
          <p:nvPr>
            <p:ph type="sldNum" sz="quarter" idx="5"/>
          </p:nvPr>
        </p:nvSpPr>
        <p:spPr>
          <a:noFill/>
        </p:spPr>
        <p:txBody>
          <a:bodyPr/>
          <a:lstStyle/>
          <a:p>
            <a:fld id="{32CD7BA0-349C-4E6A-AD84-1E8C7549642B}" type="slidenum">
              <a:rPr lang="en-US" smtClean="0">
                <a:latin typeface="Arial" charset="0"/>
              </a:rPr>
              <a:pPr/>
              <a:t>20</a:t>
            </a:fld>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BD4A73C-168D-4712-B419-5D46FEDA0B90}" type="slidenum">
              <a:rPr lang="en-US" smtClean="0">
                <a:latin typeface="Arial" charset="0"/>
              </a:rPr>
              <a:pPr/>
              <a:t>21</a:t>
            </a:fld>
            <a:endParaRPr lang="en-US">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a:t>To resolve ethical dilemmas, the IMA suggests that management accountants first follow their company’s established policies for reporting unethical behavior.  If not resolved in this way, then you should discuss the situation with the immediate supervisor unless the supervisor is involved in the unethical situation.  If the immediate supervisor is involved and is the CEO, you must notify the audit committee or board of directors. Discuss the unethical situation with an objective advisor, such as an IMA ethics counselor, for clarification. Consulting an attorney regarding legal obligations and rights is also advisable.</a:t>
            </a:r>
          </a:p>
          <a:p>
            <a:pPr eaLnBrk="1" hangingPunct="1"/>
            <a:endParaRPr lang="en-US" dirty="0"/>
          </a:p>
        </p:txBody>
      </p:sp>
      <p:sp>
        <p:nvSpPr>
          <p:cNvPr id="942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ED8D8-93A1-42F7-B397-6BC35CF0C0BB}" type="slidenum">
              <a:rPr lang="en-US" smtClean="0">
                <a:latin typeface="Arial" charset="0"/>
              </a:rPr>
              <a:pPr/>
              <a:t>2</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There are three primary managerial accounting responsibilities. These three responsibilities are the topic of Learning Objective 1.</a:t>
            </a:r>
          </a:p>
        </p:txBody>
      </p:sp>
      <p:sp>
        <p:nvSpPr>
          <p:cNvPr id="686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a:t>Finally, is there a difference between unethical and illegal behavior? Not all unethical behavior is illegal, but all illegal behavior is unethical. For example, consider the competence standard. The competence standard states that management accountants have a responsibility to provide decision support information that is accurate, clear, concise, and timely. Failure to follow this standard is unethical but in most cases not illegal. Now, consider the integrity standard. It states that management accountants must abstain from any activity that might discredit the profession. A management accountant who commits an illegal act is violating this ethical standard. In other words, ethical behavior encompasses more than simply following the law.</a:t>
            </a:r>
          </a:p>
        </p:txBody>
      </p:sp>
      <p:sp>
        <p:nvSpPr>
          <p:cNvPr id="95236"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95237" name="Slide Number Placeholder 4"/>
          <p:cNvSpPr>
            <a:spLocks noGrp="1"/>
          </p:cNvSpPr>
          <p:nvPr>
            <p:ph type="sldNum" sz="quarter" idx="5"/>
          </p:nvPr>
        </p:nvSpPr>
        <p:spPr>
          <a:noFill/>
        </p:spPr>
        <p:txBody>
          <a:bodyPr/>
          <a:lstStyle/>
          <a:p>
            <a:fld id="{EF36B1DF-F8B2-4637-99BF-ADDF7217F560}" type="slidenum">
              <a:rPr lang="en-US" smtClean="0">
                <a:latin typeface="Arial" charset="0"/>
              </a:rPr>
              <a:pPr/>
              <a:t>22</a:t>
            </a:fld>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ED8D8-93A1-42F7-B397-6BC35CF0C0BB}" type="slidenum">
              <a:rPr lang="en-US" smtClean="0">
                <a:latin typeface="Arial" charset="0"/>
              </a:rPr>
              <a:pPr/>
              <a:t>23</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Learning Objective 5 discusses regulatory and business trends. </a:t>
            </a:r>
          </a:p>
        </p:txBody>
      </p:sp>
      <p:sp>
        <p:nvSpPr>
          <p:cNvPr id="686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4945405-AA88-4A1E-A354-9E93483EDAB7}" type="slidenum">
              <a:rPr lang="en-US" smtClean="0">
                <a:latin typeface="Arial" charset="0"/>
              </a:rPr>
              <a:pPr/>
              <a:t>24</a:t>
            </a:fld>
            <a:endParaRPr lang="en-US">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dirty="0"/>
              <a:t>The business world is continuously changing. Let us look at some of the current regulatory and business issues that affect managers and the managerial accounting systems that support them. These issues include the Sarbanes-Oxley Act (SOX), International Financial Reporting Standards (IFRS),  Extensible Business Reporting Language (XBRL), sustainability,</a:t>
            </a:r>
            <a:r>
              <a:rPr lang="en-US" baseline="0" dirty="0"/>
              <a:t> </a:t>
            </a:r>
            <a:r>
              <a:rPr lang="en-US" dirty="0"/>
              <a:t>and the shifting economy.</a:t>
            </a:r>
          </a:p>
          <a:p>
            <a:pPr eaLnBrk="1" hangingPunct="1"/>
            <a:endParaRPr lang="en-US" sz="1000" dirty="0"/>
          </a:p>
        </p:txBody>
      </p:sp>
      <p:sp>
        <p:nvSpPr>
          <p:cNvPr id="100357"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As a result of corporate accounting scandals, such as those at Enron and WorldCom, the U.S. Congress enacted the </a:t>
            </a:r>
            <a:r>
              <a:rPr lang="en-US" b="1" dirty="0"/>
              <a:t>Sarbanes-Oxley Act of 2002 (SOX)</a:t>
            </a:r>
            <a:r>
              <a:rPr lang="en-US" dirty="0"/>
              <a:t>. The purpose of SOX is to restore trust in publicly traded corporations, their management, their financial statements, and their auditors. SOX enhances internal control and financial reporting requirements and establishes new regulatory requirements for publicly traded companies and their independent auditors. Publicly traded companies have spent millions of dollars upgrading their internal controls and accounting systems to comply with SOX regulations.</a:t>
            </a:r>
          </a:p>
          <a:p>
            <a:pPr>
              <a:defRPr/>
            </a:pPr>
            <a:endParaRPr lang="en-US" dirty="0"/>
          </a:p>
          <a:p>
            <a:pPr>
              <a:defRPr/>
            </a:pPr>
            <a:r>
              <a:rPr lang="en-US" dirty="0"/>
              <a:t>SOX requires the company’s CEO and CFO to assume responsibility for the financial statements and disclosures. The CEO and CFO must certify that the financial statements and disclosures fairly present, in all material respects, the operations and financial condition of the company. Additionally, they must accept responsibility for establishing and maintaining an adequate internal control structure and procedures for financial reporting. The company must have its internal controls and financial reporting procedures assessed annually.</a:t>
            </a:r>
          </a:p>
          <a:p>
            <a:pPr>
              <a:defRPr/>
            </a:pPr>
            <a:br>
              <a:rPr lang="en-US" dirty="0"/>
            </a:br>
            <a:r>
              <a:rPr lang="en-US" dirty="0"/>
              <a:t>SOX also requires audit committee members to be independent, meaning that they may not receive any consulting or advisory fees from the company other than for their service on the board of directors. In addition, at least one of the members should be a financial expert. The audit committee oversees not only the internal audit function, but also the company’s audit by independent CPAs.</a:t>
            </a:r>
          </a:p>
          <a:p>
            <a:pPr>
              <a:defRPr/>
            </a:pPr>
            <a:endParaRPr lang="en-US" dirty="0"/>
          </a:p>
          <a:p>
            <a:pPr>
              <a:defRPr/>
            </a:pPr>
            <a:r>
              <a:rPr lang="en-US" dirty="0"/>
              <a:t>To ensure that CPA firms maintain independence from their client company, SOX does not allow CPA firms to provide certain </a:t>
            </a:r>
            <a:r>
              <a:rPr lang="en-US" dirty="0" err="1"/>
              <a:t>nonaudit</a:t>
            </a:r>
            <a:r>
              <a:rPr lang="en-US" dirty="0"/>
              <a:t> services (such as bookkeeping and financial information systems design) to companies during the same period of time in which they are providing audit services. If a company wants to obtain such services from a CPA firm, it must hire a different firm to do the </a:t>
            </a:r>
            <a:r>
              <a:rPr lang="en-US" dirty="0" err="1"/>
              <a:t>nonaudit</a:t>
            </a:r>
            <a:r>
              <a:rPr lang="en-US" dirty="0"/>
              <a:t> work. Tax services may be provided by the same CPA firm if preapproved by the audit committee. The audit partner must rotate off the audit engagement every five years, and the audit firm must undergo quality reviews every one to three years.</a:t>
            </a:r>
          </a:p>
          <a:p>
            <a:pPr>
              <a:defRPr/>
            </a:pPr>
            <a:endParaRPr lang="en-US" dirty="0"/>
          </a:p>
          <a:p>
            <a:pPr>
              <a:defRPr/>
            </a:pPr>
            <a:r>
              <a:rPr lang="en-US" dirty="0"/>
              <a:t>SOX also increases the penalties for white-collar crimes such as corporate fraud. These penalties include both monetary fines and substantial imprisonment. For example, knowingly destroying or creating documents to “impede, obstruct, or influence” any federal investigation can result in up to 20 years of imprisonment. Since its enactment in 2002, SOX has significantly affected the internal operations of publicly traded corporations and their auditors. SOX will continue to play a major role in corporate management and the audit profession.</a:t>
            </a:r>
          </a:p>
          <a:p>
            <a:pPr>
              <a:defRPr/>
            </a:pPr>
            <a:endParaRPr lang="en-US" dirty="0"/>
          </a:p>
          <a:p>
            <a:pPr>
              <a:defRPr/>
            </a:pPr>
            <a:r>
              <a:rPr lang="en-US" dirty="0"/>
              <a:t>Go to www.AICPA.org to learn more about SOX.</a:t>
            </a:r>
          </a:p>
          <a:p>
            <a:pPr>
              <a:defRPr/>
            </a:pPr>
            <a:endParaRPr lang="en-US" dirty="0"/>
          </a:p>
        </p:txBody>
      </p:sp>
      <p:sp>
        <p:nvSpPr>
          <p:cNvPr id="101380"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1381" name="Slide Number Placeholder 4"/>
          <p:cNvSpPr>
            <a:spLocks noGrp="1"/>
          </p:cNvSpPr>
          <p:nvPr>
            <p:ph type="sldNum" sz="quarter" idx="5"/>
          </p:nvPr>
        </p:nvSpPr>
        <p:spPr>
          <a:noFill/>
        </p:spPr>
        <p:txBody>
          <a:bodyPr/>
          <a:lstStyle/>
          <a:p>
            <a:fld id="{8DFF2722-DD3E-42E1-B62C-357193C09A29}"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1076489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As a result of corporate accounting scandals, such as those at Enron and WorldCom, the U.S. Congress enacted the </a:t>
            </a:r>
            <a:r>
              <a:rPr lang="en-US" b="1" dirty="0"/>
              <a:t>Sarbanes-Oxley Act of 2002 (SOX)</a:t>
            </a:r>
            <a:r>
              <a:rPr lang="en-US" dirty="0"/>
              <a:t>. The purpose of SOX is to restore trust in publicly traded corporations, their management, their financial statements, and their auditors. SOX enhances internal control and financial reporting requirements and establishes new regulatory requirements for publicly traded companies and their independent auditors. Publicly traded companies have spent millions of dollars upgrading their internal controls and accounting systems to comply with SOX regulations.</a:t>
            </a:r>
          </a:p>
          <a:p>
            <a:pPr>
              <a:defRPr/>
            </a:pPr>
            <a:endParaRPr lang="en-US" dirty="0"/>
          </a:p>
          <a:p>
            <a:pPr>
              <a:defRPr/>
            </a:pPr>
            <a:r>
              <a:rPr lang="en-US" dirty="0"/>
              <a:t>SOX requires the company’s CEO and CFO to assume responsibility for the financial statements and disclosures. The CEO and CFO must certify that the financial statements and disclosures fairly present, in all material respects, the operations and financial condition of the company. Additionally, they must accept responsibility for establishing and maintaining an adequate internal control structure and procedures for financial reporting. The company must have its internal controls and financial reporting procedures assessed annually.</a:t>
            </a:r>
          </a:p>
          <a:p>
            <a:pPr>
              <a:defRPr/>
            </a:pPr>
            <a:br>
              <a:rPr lang="en-US" dirty="0"/>
            </a:br>
            <a:r>
              <a:rPr lang="en-US" dirty="0"/>
              <a:t>SOX also requires audit committee members to be independent, meaning that they may not receive any consulting or advisory fees from the company other than for their service on the board of directors. In addition, at least one of the members should be a financial expert. The audit committee oversees not only the internal audit function, but also the company’s audit by independent CPAs.</a:t>
            </a:r>
          </a:p>
          <a:p>
            <a:pPr>
              <a:defRPr/>
            </a:pPr>
            <a:endParaRPr lang="en-US" dirty="0"/>
          </a:p>
          <a:p>
            <a:pPr>
              <a:defRPr/>
            </a:pPr>
            <a:r>
              <a:rPr lang="en-US" dirty="0"/>
              <a:t>To ensure that CPA firms maintain independence from their client company, SOX does not allow CPA firms to provide certain </a:t>
            </a:r>
            <a:r>
              <a:rPr lang="en-US" dirty="0" err="1"/>
              <a:t>nonaudit</a:t>
            </a:r>
            <a:r>
              <a:rPr lang="en-US" dirty="0"/>
              <a:t> services (such as bookkeeping and financial information systems design) to companies during the same period of time in which they are providing audit services. If a company wants to obtain such services from a CPA firm, it must hire a different firm to do the </a:t>
            </a:r>
            <a:r>
              <a:rPr lang="en-US" dirty="0" err="1"/>
              <a:t>nonaudit</a:t>
            </a:r>
            <a:r>
              <a:rPr lang="en-US" dirty="0"/>
              <a:t> work. Tax services may be provided by the same CPA firm if preapproved by the audit committee. The audit partner must rotate off the audit engagement every five years, and the audit firm must undergo quality reviews every one to three years.</a:t>
            </a:r>
          </a:p>
          <a:p>
            <a:pPr>
              <a:defRPr/>
            </a:pPr>
            <a:endParaRPr lang="en-US" dirty="0"/>
          </a:p>
          <a:p>
            <a:pPr>
              <a:defRPr/>
            </a:pPr>
            <a:r>
              <a:rPr lang="en-US" dirty="0"/>
              <a:t>SOX also increases the penalties for white-collar crimes such as corporate fraud. These penalties include both monetary fines and substantial imprisonment. For example, knowingly destroying or creating documents to “impede, obstruct, or influence” any federal investigation can result in up to 20 years of imprisonment. Since its enactment in 2002, SOX has significantly affected the internal operations of publicly traded corporations and their auditors. SOX will continue to play a major role in corporate management and the audit profession.</a:t>
            </a:r>
          </a:p>
          <a:p>
            <a:pPr>
              <a:defRPr/>
            </a:pPr>
            <a:endParaRPr lang="en-US" dirty="0"/>
          </a:p>
          <a:p>
            <a:pPr>
              <a:defRPr/>
            </a:pPr>
            <a:r>
              <a:rPr lang="en-US" dirty="0"/>
              <a:t>Go to www.AICPA.org to learn more about SOX.</a:t>
            </a:r>
          </a:p>
          <a:p>
            <a:pPr>
              <a:defRPr/>
            </a:pPr>
            <a:endParaRPr lang="en-US" dirty="0"/>
          </a:p>
        </p:txBody>
      </p:sp>
      <p:sp>
        <p:nvSpPr>
          <p:cNvPr id="101380"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1381" name="Slide Number Placeholder 4"/>
          <p:cNvSpPr>
            <a:spLocks noGrp="1"/>
          </p:cNvSpPr>
          <p:nvPr>
            <p:ph type="sldNum" sz="quarter" idx="5"/>
          </p:nvPr>
        </p:nvSpPr>
        <p:spPr>
          <a:noFill/>
        </p:spPr>
        <p:txBody>
          <a:bodyPr/>
          <a:lstStyle/>
          <a:p>
            <a:fld id="{8DFF2722-DD3E-42E1-B62C-357193C09A29}" type="slidenum">
              <a:rPr lang="en-US" smtClean="0">
                <a:latin typeface="Arial" charset="0"/>
              </a:rPr>
              <a:pPr/>
              <a:t>26</a:t>
            </a:fld>
            <a:endParaRPr 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charset="0"/>
                <a:ea typeface="+mn-ea"/>
                <a:cs typeface="+mn-cs"/>
              </a:rPr>
              <a:t>As a result of globalization, the need for consistent reporting standards for all companies in the world has grown. As a result, the SEC is considering whether to require all publicly traded companies to adopt </a:t>
            </a:r>
            <a:r>
              <a:rPr lang="en-US" sz="1200" b="1" i="0" u="none" strike="noStrike" kern="1200" baseline="0" dirty="0">
                <a:solidFill>
                  <a:schemeClr val="tx1"/>
                </a:solidFill>
                <a:latin typeface="Arial" charset="0"/>
                <a:ea typeface="+mn-ea"/>
                <a:cs typeface="+mn-cs"/>
              </a:rPr>
              <a:t>International Financial Reporting Standards (IFRS)</a:t>
            </a:r>
            <a:r>
              <a:rPr lang="en-US" sz="1200" b="0" i="0" u="none" strike="noStrike" kern="1200" baseline="0" dirty="0">
                <a:solidFill>
                  <a:schemeClr val="tx1"/>
                </a:solidFill>
                <a:latin typeface="Arial" charset="0"/>
                <a:ea typeface="+mn-ea"/>
                <a:cs typeface="+mn-cs"/>
              </a:rPr>
              <a:t>.</a:t>
            </a:r>
            <a:r>
              <a:rPr lang="en-US" dirty="0"/>
              <a:t> In many instances, IFRS vary from GAAP.  Although the transition to IFRS may be time consuming and expensive, in the long run it should actually save companies money and make the markets more efficient. Currently, a company operating in several different countries often must prepare several sets of financial statements using different accounting standards. As a result of IFRS, these companies will need to prepare only one set of financial statements that will be acceptable to all countries that have adopted IFRS. You can keep abreast of current IFRS developments and implications for accounting information at www.IFRS.com or www.IASB.org.</a:t>
            </a:r>
          </a:p>
        </p:txBody>
      </p:sp>
      <p:sp>
        <p:nvSpPr>
          <p:cNvPr id="102404"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2405" name="Slide Number Placeholder 4"/>
          <p:cNvSpPr>
            <a:spLocks noGrp="1"/>
          </p:cNvSpPr>
          <p:nvPr>
            <p:ph type="sldNum" sz="quarter" idx="5"/>
          </p:nvPr>
        </p:nvSpPr>
        <p:spPr>
          <a:noFill/>
        </p:spPr>
        <p:txBody>
          <a:bodyPr/>
          <a:lstStyle/>
          <a:p>
            <a:fld id="{32BA966D-478E-460F-97DD-3D55B2C6CE04}" type="slidenum">
              <a:rPr lang="en-US" smtClean="0">
                <a:latin typeface="Arial" charset="0"/>
              </a:rPr>
              <a:pPr/>
              <a:t>27</a:t>
            </a:fld>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Wouldn’t it be nice if managers, analysts, investors, and regulators could easily access public company information over the Internet without having to </a:t>
            </a:r>
            <a:r>
              <a:rPr lang="en-US" i="1" dirty="0"/>
              <a:t>manually</a:t>
            </a:r>
            <a:r>
              <a:rPr lang="en-US" dirty="0"/>
              <a:t> read PDF documents and extract the data they need for decision making? The </a:t>
            </a:r>
            <a:r>
              <a:rPr lang="en-US" b="1" dirty="0"/>
              <a:t>Extensible Business Reporting Language (XBRL)</a:t>
            </a:r>
            <a:r>
              <a:rPr lang="en-US" dirty="0"/>
              <a:t> enables companies to release financial and business information in a format that can be quickly, efficiently, and cost-effectively accessed, sorted, and analyzed over the Internet. XBRL uses a standardized coding system to “tag” each piece of reported financial and business data so that it can be read by computer programs rather than human eyes. </a:t>
            </a:r>
          </a:p>
          <a:p>
            <a:pPr>
              <a:defRPr/>
            </a:pPr>
            <a:endParaRPr dirty="0"/>
          </a:p>
          <a:p>
            <a:pPr>
              <a:defRPr/>
            </a:pPr>
            <a:r>
              <a:rPr lang="en-US" dirty="0"/>
              <a:t>For example,</a:t>
            </a:r>
            <a:r>
              <a:rPr lang="en-US" baseline="0" dirty="0"/>
              <a:t> </a:t>
            </a:r>
            <a:r>
              <a:rPr lang="en-US" i="1" dirty="0"/>
              <a:t>Sales Revenue</a:t>
            </a:r>
            <a:r>
              <a:rPr lang="en-US" dirty="0"/>
              <a:t> would be tagged with the same code by all companies so that a computer program could extract </a:t>
            </a:r>
            <a:r>
              <a:rPr lang="en-US" i="1" dirty="0"/>
              <a:t>Sales Revenue</a:t>
            </a:r>
            <a:r>
              <a:rPr lang="en-US" dirty="0"/>
              <a:t> information from an individual company or a selected group of companies. This standardized tagging system allows computers rather than humans to sift through financial reports and extract only the information that is needed.  </a:t>
            </a:r>
          </a:p>
          <a:p>
            <a:pPr>
              <a:defRPr/>
            </a:pPr>
            <a:endParaRPr lang="en-US" dirty="0"/>
          </a:p>
          <a:p>
            <a:pPr>
              <a:defRPr/>
            </a:pPr>
            <a:r>
              <a:rPr lang="en-US" dirty="0"/>
              <a:t>Because of these benefits, the SEC is requiring that all publicly traded companies begin using XBRL for filing their financial reports. This mandatory requirement </a:t>
            </a:r>
            <a:r>
              <a:rPr lang="en-US" sz="1200" kern="1200" baseline="0" dirty="0">
                <a:solidFill>
                  <a:schemeClr val="tx1"/>
                </a:solidFill>
                <a:latin typeface="Arial" charset="0"/>
                <a:ea typeface="+mn-ea"/>
                <a:cs typeface="+mn-cs"/>
              </a:rPr>
              <a:t>for filing their financial reports is in effect for all periods after June 15, 2011.</a:t>
            </a:r>
            <a:r>
              <a:rPr lang="en-US" dirty="0"/>
              <a:t> The United States joins Australia, Canada, China, Japan, the United Kingdom, and other countries in mandating the use of XBRL for publicly </a:t>
            </a:r>
            <a:r>
              <a:rPr lang="en-US" dirty="0" err="1"/>
              <a:t>raded</a:t>
            </a:r>
            <a:r>
              <a:rPr lang="en-US" dirty="0"/>
              <a:t> companies. You can keep abreast of XBRL developments at www.XBRL.org and www.sec.gov. </a:t>
            </a:r>
          </a:p>
          <a:p>
            <a:pPr>
              <a:defRPr/>
            </a:pPr>
            <a:endParaRPr lang="en-US" dirty="0"/>
          </a:p>
        </p:txBody>
      </p:sp>
      <p:sp>
        <p:nvSpPr>
          <p:cNvPr id="103428"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3429" name="Slide Number Placeholder 4"/>
          <p:cNvSpPr>
            <a:spLocks noGrp="1"/>
          </p:cNvSpPr>
          <p:nvPr>
            <p:ph type="sldNum" sz="quarter" idx="5"/>
          </p:nvPr>
        </p:nvSpPr>
        <p:spPr>
          <a:noFill/>
        </p:spPr>
        <p:txBody>
          <a:bodyPr/>
          <a:lstStyle/>
          <a:p>
            <a:fld id="{00FE1BE1-F48F-418D-B07A-0605035F5832}" type="slidenum">
              <a:rPr lang="en-US" smtClean="0">
                <a:latin typeface="Arial" charset="0"/>
              </a:rPr>
              <a:pPr/>
              <a:t>28</a:t>
            </a:fld>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Arial" charset="0"/>
                <a:ea typeface="+mn-ea"/>
                <a:cs typeface="+mn-cs"/>
              </a:rPr>
              <a:t>Sustainability</a:t>
            </a:r>
            <a:r>
              <a:rPr lang="en-US" sz="1200" b="0" kern="1200" baseline="0" dirty="0">
                <a:solidFill>
                  <a:schemeClr val="tx1"/>
                </a:solidFill>
                <a:latin typeface="Arial" charset="0"/>
                <a:ea typeface="+mn-ea"/>
                <a:cs typeface="+mn-cs"/>
              </a:rPr>
              <a:t> is most often </a:t>
            </a:r>
            <a:r>
              <a:rPr lang="en-US" sz="1200" kern="1200" baseline="0" dirty="0">
                <a:solidFill>
                  <a:schemeClr val="tx1"/>
                </a:solidFill>
                <a:latin typeface="Arial" charset="0"/>
                <a:ea typeface="+mn-ea"/>
                <a:cs typeface="+mn-cs"/>
              </a:rPr>
              <a:t>defined as the ability to meet the needs of the present without compromising the ability of future generations to meet their own needs.</a:t>
            </a:r>
          </a:p>
          <a:p>
            <a:endParaRPr lang="en-US" sz="1200" kern="1200" baseline="0" dirty="0">
              <a:solidFill>
                <a:schemeClr val="tx1"/>
              </a:solidFill>
              <a:latin typeface="Arial" charset="0"/>
              <a:ea typeface="+mn-ea"/>
              <a:cs typeface="+mn-cs"/>
            </a:endParaRPr>
          </a:p>
          <a:p>
            <a:r>
              <a:rPr lang="en-US" sz="1200" b="0" i="0" kern="1200" baseline="0" dirty="0">
                <a:solidFill>
                  <a:schemeClr val="tx1"/>
                </a:solidFill>
                <a:latin typeface="Arial" charset="0"/>
                <a:ea typeface="+mn-ea"/>
                <a:cs typeface="+mn-cs"/>
              </a:rPr>
              <a:t>The triple bottom line recognizes that a company’s performance should not only be viewed in terms of its ability to generate economic profits for its owners, as has traditionally been the case, but also by its impact on people and the planet. Thus, sustainability can be viewed in terms of three interrelated factors that influence a company’s capability to survive and thrive in the long run: profit, people, and planet.</a:t>
            </a:r>
            <a:endParaRPr lang="en-US" b="0" i="0" dirty="0"/>
          </a:p>
        </p:txBody>
      </p:sp>
      <p:sp>
        <p:nvSpPr>
          <p:cNvPr id="4" name="Footer Placeholder 3"/>
          <p:cNvSpPr>
            <a:spLocks noGrp="1"/>
          </p:cNvSpPr>
          <p:nvPr>
            <p:ph type="ftr" sz="quarter" idx="10"/>
          </p:nvPr>
        </p:nvSpPr>
        <p:spPr/>
        <p:txBody>
          <a:bodyPr/>
          <a:lstStyle/>
          <a:p>
            <a:pPr>
              <a:defRPr/>
            </a:pPr>
            <a:r>
              <a:rPr lang="en-US"/>
              <a:t>Copyright © 2009 Pearson Education, Inc. Publishing as Prentice Hall. </a:t>
            </a:r>
          </a:p>
        </p:txBody>
      </p:sp>
      <p:sp>
        <p:nvSpPr>
          <p:cNvPr id="5" name="Slide Number Placeholder 4"/>
          <p:cNvSpPr>
            <a:spLocks noGrp="1"/>
          </p:cNvSpPr>
          <p:nvPr>
            <p:ph type="sldNum" sz="quarter" idx="11"/>
          </p:nvPr>
        </p:nvSpPr>
        <p:spPr/>
        <p:txBody>
          <a:bodyPr/>
          <a:lstStyle/>
          <a:p>
            <a:pPr>
              <a:defRPr/>
            </a:pPr>
            <a:fld id="{4938DD4C-30A9-4DF2-89DF-782ADC61F67F}"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marL="0" indent="0">
              <a:spcBef>
                <a:spcPts val="0"/>
              </a:spcBef>
            </a:pPr>
            <a:r>
              <a:rPr lang="en-US" dirty="0"/>
              <a:t>The shifting</a:t>
            </a:r>
            <a:r>
              <a:rPr lang="en-US" baseline="0" dirty="0"/>
              <a:t> economy has several effects. </a:t>
            </a:r>
            <a:r>
              <a:rPr lang="en-US" dirty="0"/>
              <a:t>North American economies have shifted away from manufacturing toward service.</a:t>
            </a:r>
            <a:r>
              <a:rPr lang="en-US" baseline="0" dirty="0"/>
              <a:t> </a:t>
            </a:r>
            <a:r>
              <a:rPr lang="en-US" dirty="0"/>
              <a:t>The field of managerial accounting has </a:t>
            </a:r>
            <a:r>
              <a:rPr lang="en-US" i="1" dirty="0"/>
              <a:t>expanded</a:t>
            </a:r>
            <a:r>
              <a:rPr lang="en-US" dirty="0"/>
              <a:t> to meet the needs of service and merchandising firms as well as manufacturers. </a:t>
            </a:r>
          </a:p>
          <a:p>
            <a:r>
              <a:rPr lang="en-US" dirty="0"/>
              <a:t>For example, consider the following:</a:t>
            </a:r>
          </a:p>
          <a:p>
            <a:r>
              <a:rPr lang="en-US" b="1" dirty="0"/>
              <a:t>1. </a:t>
            </a:r>
            <a:r>
              <a:rPr lang="en-US" dirty="0"/>
              <a:t>Manufacturers still need to know how much each unit of their product costs to manufacture.</a:t>
            </a:r>
            <a:r>
              <a:rPr lang="en-US" baseline="0" dirty="0"/>
              <a:t> </a:t>
            </a:r>
            <a:r>
              <a:rPr lang="en-US" dirty="0"/>
              <a:t>In addition to using this information for inventory valuation and pricing decisions, manufacturers now use cost information to determine whether they should outsource production to another company or to an overseas location,</a:t>
            </a:r>
            <a:r>
              <a:rPr lang="en-US" baseline="0" dirty="0"/>
              <a:t> or even relocate it back in the United States.</a:t>
            </a:r>
            <a:endParaRPr lang="en-US" dirty="0"/>
          </a:p>
          <a:p>
            <a:r>
              <a:rPr lang="en-US" b="1" dirty="0"/>
              <a:t>2. </a:t>
            </a:r>
            <a:r>
              <a:rPr lang="en-US" dirty="0"/>
              <a:t>Service companies also need cost information to make decisions. They need to know the cost of providing a service rather than manufacturing a product. For example, banks must include the cost of servicing checking and savings accounts in the fees they charge customers. And hospitals need to know the cost of performing appendectomies to justify reimbursement from insurance companies and from Medicare.</a:t>
            </a:r>
          </a:p>
          <a:p>
            <a:r>
              <a:rPr lang="en-US" b="1" dirty="0"/>
              <a:t>3. </a:t>
            </a:r>
            <a:r>
              <a:rPr lang="en-US" dirty="0"/>
              <a:t>Retailers need to consider importing costs when determining the cost of their merchandise. Because many goods are now produced overseas rather than domestically, determining the cost of a product is often more difficult than it was in the past. Management accountants need to consider foreign currency translation, shipping costs, and import tariffs when determining the cost of imported products.</a:t>
            </a:r>
          </a:p>
        </p:txBody>
      </p:sp>
      <p:sp>
        <p:nvSpPr>
          <p:cNvPr id="104452"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4453" name="Slide Number Placeholder 4"/>
          <p:cNvSpPr>
            <a:spLocks noGrp="1"/>
          </p:cNvSpPr>
          <p:nvPr>
            <p:ph type="sldNum" sz="quarter" idx="5"/>
          </p:nvPr>
        </p:nvSpPr>
        <p:spPr>
          <a:noFill/>
        </p:spPr>
        <p:txBody>
          <a:bodyPr/>
          <a:lstStyle/>
          <a:p>
            <a:fld id="{F0517F06-4C7A-4F06-994E-7E1CE5E586C7}" type="slidenum">
              <a:rPr lang="en-US" smtClean="0">
                <a:latin typeface="Arial" charset="0"/>
              </a:rPr>
              <a:pPr/>
              <a:t>30</a:t>
            </a:fld>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a:buFontTx/>
              <a:buNone/>
              <a:defRPr/>
            </a:pPr>
            <a:r>
              <a:rPr lang="en-US" dirty="0"/>
              <a:t>The barriers to international trade have fallen over the past decades, allowing foreign companies to compete with domestic firms. As a result,</a:t>
            </a:r>
            <a:r>
              <a:rPr lang="en-US" baseline="0" dirty="0"/>
              <a:t> managers need</a:t>
            </a:r>
            <a:r>
              <a:rPr lang="en-US" sz="1200" dirty="0"/>
              <a:t> more accurate and timely information. Managers need to decide whether to expand sales and/or production into foreign countries. Companies can learn new management techniques from foreign operations. </a:t>
            </a:r>
            <a:r>
              <a:rPr lang="en-US" dirty="0"/>
              <a:t>Firms that are not highly efficient, innovative, and responsive to business trends will vanish from the global market. However, global markets also provide highly competitive domestic companies with great opportunities for growth.</a:t>
            </a:r>
          </a:p>
          <a:p>
            <a:endParaRPr lang="en-US" dirty="0"/>
          </a:p>
        </p:txBody>
      </p:sp>
      <p:sp>
        <p:nvSpPr>
          <p:cNvPr id="105476"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5477" name="Slide Number Placeholder 4"/>
          <p:cNvSpPr>
            <a:spLocks noGrp="1"/>
          </p:cNvSpPr>
          <p:nvPr>
            <p:ph type="sldNum" sz="quarter" idx="5"/>
          </p:nvPr>
        </p:nvSpPr>
        <p:spPr>
          <a:noFill/>
        </p:spPr>
        <p:txBody>
          <a:bodyPr/>
          <a:lstStyle/>
          <a:p>
            <a:fld id="{8802ED9E-FD96-4166-91BA-36A11AAC47EE}" type="slidenum">
              <a:rPr lang="en-US" smtClean="0">
                <a:latin typeface="Arial" charset="0"/>
              </a:rPr>
              <a:pPr/>
              <a:t>31</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B905C86-EEEA-48B1-B182-68B2AB6C6DA6}" type="slidenum">
              <a:rPr lang="en-US" smtClean="0">
                <a:latin typeface="Arial" charset="0"/>
              </a:rPr>
              <a:pPr/>
              <a:t>3</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a:t>Managerial accounting helps managers fulfill their three primary responsibilities: Planning, Directing, and Controlling.</a:t>
            </a:r>
          </a:p>
        </p:txBody>
      </p:sp>
      <p:sp>
        <p:nvSpPr>
          <p:cNvPr id="69637"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marL="465138" indent="-465138">
              <a:buFontTx/>
              <a:buNone/>
              <a:defRPr/>
            </a:pPr>
            <a:r>
              <a:rPr lang="en-US" i="0" dirty="0"/>
              <a:t>Advanced Information Systems include:</a:t>
            </a:r>
          </a:p>
          <a:p>
            <a:pPr marL="465138" indent="-465138">
              <a:buFont typeface="Arial" pitchFamily="34" charset="0"/>
              <a:buChar char="•"/>
              <a:defRPr/>
            </a:pPr>
            <a:r>
              <a:rPr lang="en-US" dirty="0"/>
              <a:t>Enterprise resource planning (ERP)</a:t>
            </a:r>
          </a:p>
          <a:p>
            <a:pPr marL="465138" indent="-465138">
              <a:buFont typeface="Arial" pitchFamily="34" charset="0"/>
              <a:buChar char="•"/>
              <a:defRPr/>
            </a:pPr>
            <a:r>
              <a:rPr lang="en-US" dirty="0"/>
              <a:t>Lean production </a:t>
            </a:r>
          </a:p>
          <a:p>
            <a:pPr marL="465138" indent="-465138">
              <a:buFont typeface="Arial" pitchFamily="34" charset="0"/>
              <a:buChar char="•"/>
              <a:defRPr/>
            </a:pPr>
            <a:r>
              <a:rPr lang="en-US" dirty="0"/>
              <a:t>Just-in-time (JIT) </a:t>
            </a:r>
          </a:p>
          <a:p>
            <a:pPr marL="465138" indent="-465138">
              <a:buFont typeface="Arial" pitchFamily="34" charset="0"/>
              <a:buChar char="•"/>
              <a:defRPr/>
            </a:pPr>
            <a:r>
              <a:rPr lang="en-US" dirty="0"/>
              <a:t>Total quality management (TQM)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Enterprise resource planning (ERP)</a:t>
            </a:r>
            <a:r>
              <a:rPr lang="en-US" dirty="0"/>
              <a:t> systems that can integrate all of a company’s worldwide functions, departments, and data are one such tool. ERP systems such as SAP, Oracle, and PeopleSoft gather company data into a centralized data warehouse. The</a:t>
            </a:r>
            <a:r>
              <a:rPr lang="en-US" baseline="0" dirty="0"/>
              <a:t> </a:t>
            </a:r>
            <a:r>
              <a:rPr lang="en-US" dirty="0"/>
              <a:t>system feeds the data into software for all of the company’s business activities, from budgeting and purchasing to production and customer service. </a:t>
            </a:r>
          </a:p>
          <a:p>
            <a:pPr>
              <a:defRPr/>
            </a:pPr>
            <a:endParaRPr lang="en-US" dirty="0"/>
          </a:p>
          <a:p>
            <a:pPr>
              <a:defRPr/>
            </a:pPr>
            <a:r>
              <a:rPr lang="en-US" b="1" dirty="0"/>
              <a:t>Lean production </a:t>
            </a:r>
            <a:r>
              <a:rPr lang="en-US" dirty="0"/>
              <a:t>is both a philosophy and a business strategy of manufacturing without waste. The more waste that is eliminated, the lower the company’s costs will be. Why is this important? With lower costs, companies are better able to compete. One primary goal of a lean production system is to eliminate the waste of </a:t>
            </a:r>
            <a:r>
              <a:rPr lang="en-US" i="1" dirty="0"/>
              <a:t>time and money</a:t>
            </a:r>
            <a:r>
              <a:rPr lang="en-US" dirty="0"/>
              <a:t> that accompanies large inventories. </a:t>
            </a:r>
          </a:p>
          <a:p>
            <a:pPr>
              <a:defRPr/>
            </a:pPr>
            <a:endParaRPr lang="en-US" dirty="0"/>
          </a:p>
          <a:p>
            <a:pPr>
              <a:defRPr/>
            </a:pPr>
            <a:r>
              <a:rPr lang="en-US" b="1" dirty="0"/>
              <a:t>(JIT)</a:t>
            </a:r>
            <a:r>
              <a:rPr lang="en-US" dirty="0"/>
              <a:t> inventory philosophy was first pioneered by Toyota. By manufacturing product </a:t>
            </a:r>
            <a:r>
              <a:rPr lang="en-US" i="1" dirty="0"/>
              <a:t>just in time</a:t>
            </a:r>
            <a:r>
              <a:rPr lang="en-US" dirty="0"/>
              <a:t> to fill customer orders, and no sooner, companies are able to substantially reduce the quantity of raw materials and finished product kept on hand. This, in turn, reduces storage costs and handling costs.</a:t>
            </a:r>
          </a:p>
          <a:p>
            <a:pPr>
              <a:defRPr/>
            </a:pPr>
            <a:endParaRPr lang="en-US" dirty="0"/>
          </a:p>
          <a:p>
            <a:pPr>
              <a:defRPr/>
            </a:pPr>
            <a:r>
              <a:rPr lang="en-US" b="1" dirty="0"/>
              <a:t>(TQM)</a:t>
            </a:r>
            <a:r>
              <a:rPr lang="en-US" dirty="0"/>
              <a:t> is one key to succeeding in the global economy. The goal of TQM is to delight customers by providing them with superior products and services. As part of TQM, each business function examines its own activities and works to improve performance by </a:t>
            </a:r>
            <a:r>
              <a:rPr lang="en-US" i="1" dirty="0"/>
              <a:t>continuously</a:t>
            </a:r>
            <a:r>
              <a:rPr lang="en-US" dirty="0"/>
              <a:t> setting higher goals. </a:t>
            </a:r>
          </a:p>
          <a:p>
            <a:pPr>
              <a:defRPr/>
            </a:pPr>
            <a:endParaRPr lang="en-US" dirty="0"/>
          </a:p>
          <a:p>
            <a:pPr>
              <a:defRPr/>
            </a:pPr>
            <a:r>
              <a:rPr lang="en-US" dirty="0"/>
              <a:t>Many firms want to demonstrate their commitment to continuous quality improvement. The International Organization for Standardization (ISO), made up of 163 member countries, has developed international quality management standards and guidelines. Firms may become </a:t>
            </a:r>
            <a:r>
              <a:rPr lang="en-US" b="1" dirty="0"/>
              <a:t>ISO 9001:2008</a:t>
            </a:r>
            <a:r>
              <a:rPr lang="en-US" dirty="0"/>
              <a:t> certified by complying with the quality management standards set forth by the ISO and undergoing extensive audits of their quality management processes.  </a:t>
            </a:r>
          </a:p>
          <a:p>
            <a:pPr>
              <a:defRPr/>
            </a:pPr>
            <a:endParaRPr lang="en-US" dirty="0"/>
          </a:p>
        </p:txBody>
      </p:sp>
      <p:sp>
        <p:nvSpPr>
          <p:cNvPr id="106500"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6501" name="Slide Number Placeholder 4"/>
          <p:cNvSpPr>
            <a:spLocks noGrp="1"/>
          </p:cNvSpPr>
          <p:nvPr>
            <p:ph type="sldNum" sz="quarter" idx="5"/>
          </p:nvPr>
        </p:nvSpPr>
        <p:spPr>
          <a:noFill/>
        </p:spPr>
        <p:txBody>
          <a:bodyPr/>
          <a:lstStyle/>
          <a:p>
            <a:fld id="{6FE1B555-654F-4197-89B6-6033342BDDB3}" type="slidenum">
              <a:rPr lang="en-US" smtClean="0">
                <a:latin typeface="Arial" charset="0"/>
              </a:rPr>
              <a:pPr/>
              <a:t>32</a:t>
            </a:fld>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a:t>Enterprise resource planning (ERP)</a:t>
            </a:r>
            <a:r>
              <a:rPr lang="en-US" dirty="0"/>
              <a:t> systems that can integrate all of a company’s worldwide functions, departments, and data are a tool for time-based competition. The system feeds the data into software for all of the company’s business activities, from budgeting and purchasing to production and customer service.</a:t>
            </a:r>
          </a:p>
          <a:p>
            <a:pPr>
              <a:defRPr/>
            </a:pPr>
            <a:endParaRPr lang="en-US" dirty="0"/>
          </a:p>
          <a:p>
            <a:pPr>
              <a:defRPr/>
            </a:pPr>
            <a:r>
              <a:rPr lang="en-US" dirty="0"/>
              <a:t>Advantages of ERP systems include the following:</a:t>
            </a:r>
          </a:p>
          <a:p>
            <a:pPr>
              <a:defRPr/>
            </a:pPr>
            <a:r>
              <a:rPr lang="en-US" dirty="0"/>
              <a:t>• Companies streamline their operations before mapping them into ERP software. Streamlining operations saves money.</a:t>
            </a:r>
          </a:p>
          <a:p>
            <a:pPr>
              <a:defRPr/>
            </a:pPr>
            <a:r>
              <a:rPr lang="en-US" dirty="0"/>
              <a:t>• ERP helps companies respond quickly to changes. A change in sales instantly ripples through the </a:t>
            </a:r>
            <a:r>
              <a:rPr lang="en-US" dirty="0" err="1"/>
              <a:t>ERP’s</a:t>
            </a:r>
            <a:r>
              <a:rPr lang="en-US" dirty="0"/>
              <a:t> purchases, production, shipping, and accounting systems.</a:t>
            </a:r>
          </a:p>
          <a:p>
            <a:pPr>
              <a:defRPr/>
            </a:pPr>
            <a:r>
              <a:rPr lang="en-US" dirty="0"/>
              <a:t>• An ERP system can replace hundreds of separate software systems, such as different software in different regions, or different payroll, shipping, and production software.</a:t>
            </a:r>
          </a:p>
          <a:p>
            <a:pPr>
              <a:defRPr/>
            </a:pPr>
            <a:endParaRPr lang="en-US" dirty="0"/>
          </a:p>
          <a:p>
            <a:pPr>
              <a:defRPr/>
            </a:pPr>
            <a:r>
              <a:rPr lang="en-US" dirty="0"/>
              <a:t>ERP is expensive and requires a large commitment of time and people. Major installations cost Fujitsu and Allstate more</a:t>
            </a:r>
            <a:r>
              <a:rPr lang="en-US" baseline="0" dirty="0"/>
              <a:t> than </a:t>
            </a:r>
            <a:r>
              <a:rPr lang="en-US" dirty="0"/>
              <a:t>$40 million, but the expected benefits from the system are greater.</a:t>
            </a:r>
          </a:p>
          <a:p>
            <a:pPr>
              <a:defRPr/>
            </a:pPr>
            <a:endParaRPr lang="en-US" dirty="0"/>
          </a:p>
        </p:txBody>
      </p:sp>
      <p:sp>
        <p:nvSpPr>
          <p:cNvPr id="103428"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03429" name="Slide Number Placeholder 4"/>
          <p:cNvSpPr>
            <a:spLocks noGrp="1"/>
          </p:cNvSpPr>
          <p:nvPr>
            <p:ph type="sldNum" sz="quarter" idx="5"/>
          </p:nvPr>
        </p:nvSpPr>
        <p:spPr>
          <a:noFill/>
        </p:spPr>
        <p:txBody>
          <a:bodyPr/>
          <a:lstStyle/>
          <a:p>
            <a:fld id="{00FE1BE1-F48F-418D-B07A-0605035F5832}" type="slidenum">
              <a:rPr lang="en-US" smtClean="0">
                <a:latin typeface="Arial" charset="0"/>
              </a:rPr>
              <a:pPr/>
              <a:t>33</a:t>
            </a:fld>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a:t>Lean thinking </a:t>
            </a:r>
            <a:r>
              <a:rPr lang="en-US" dirty="0"/>
              <a:t>is both a philosophy and a business strategy of manufacturing without waste. The more waste that is eliminated, the lower the company’s costs will be. Why is this important? With lower costs, companies are better able to compete. One primary goal of a lean production system is to eliminate the waste of </a:t>
            </a:r>
            <a:r>
              <a:rPr lang="en-US" i="1" dirty="0"/>
              <a:t>time and money</a:t>
            </a:r>
            <a:r>
              <a:rPr lang="en-US" dirty="0"/>
              <a:t> that accompanies large inventories. </a:t>
            </a:r>
          </a:p>
        </p:txBody>
      </p:sp>
      <p:sp>
        <p:nvSpPr>
          <p:cNvPr id="110596"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10597" name="Slide Number Placeholder 4"/>
          <p:cNvSpPr>
            <a:spLocks noGrp="1"/>
          </p:cNvSpPr>
          <p:nvPr>
            <p:ph type="sldNum" sz="quarter" idx="5"/>
          </p:nvPr>
        </p:nvSpPr>
        <p:spPr>
          <a:noFill/>
        </p:spPr>
        <p:txBody>
          <a:bodyPr/>
          <a:lstStyle/>
          <a:p>
            <a:fld id="{40F90B3B-8CE2-4944-B9F9-27582F97F0A3}" type="slidenum">
              <a:rPr lang="en-US" smtClean="0">
                <a:latin typeface="Arial" charset="0"/>
              </a:rPr>
              <a:pPr/>
              <a:t>34</a:t>
            </a:fld>
            <a:endParaRPr 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b="1" dirty="0"/>
              <a:t>Total Quality Management (TQM)</a:t>
            </a:r>
            <a:r>
              <a:rPr lang="en-US" dirty="0"/>
              <a:t> is one key to succeeding in the global economy. The goal of TQM is to delight customers by providing them with superior products and services. As part of TQM, each business function examines its own activities and works to improve performance by </a:t>
            </a:r>
            <a:r>
              <a:rPr lang="en-US" i="1" dirty="0"/>
              <a:t>continuously</a:t>
            </a:r>
            <a:r>
              <a:rPr lang="en-US" dirty="0"/>
              <a:t> setting higher goals. </a:t>
            </a:r>
          </a:p>
          <a:p>
            <a:endParaRPr lang="en-US" dirty="0"/>
          </a:p>
          <a:p>
            <a:r>
              <a:rPr lang="en-US" dirty="0"/>
              <a:t>Many firms want to demonstrate their commitment to continuous quality improvement. The International Organization for Standardization (ISO) is made up of 163 member countries. It has developed international quality management standards and guidelines. Firms may become </a:t>
            </a:r>
            <a:r>
              <a:rPr lang="en-US" b="1" dirty="0"/>
              <a:t>ISO 9001:2008</a:t>
            </a:r>
            <a:r>
              <a:rPr lang="en-US" dirty="0"/>
              <a:t> certified by complying with the quality management standards set forth by the ISO and undergoing extensive audits of their quality management processes.  </a:t>
            </a:r>
          </a:p>
          <a:p>
            <a:endParaRPr lang="en-US" dirty="0"/>
          </a:p>
        </p:txBody>
      </p:sp>
      <p:sp>
        <p:nvSpPr>
          <p:cNvPr id="112644"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112645" name="Slide Number Placeholder 4"/>
          <p:cNvSpPr>
            <a:spLocks noGrp="1"/>
          </p:cNvSpPr>
          <p:nvPr>
            <p:ph type="sldNum" sz="quarter" idx="5"/>
          </p:nvPr>
        </p:nvSpPr>
        <p:spPr>
          <a:noFill/>
        </p:spPr>
        <p:txBody>
          <a:bodyPr/>
          <a:lstStyle/>
          <a:p>
            <a:fld id="{22FE4AAD-F57B-4A85-ABDF-382C1141CB8F}" type="slidenum">
              <a:rPr lang="en-US" smtClean="0">
                <a:latin typeface="Arial" charset="0"/>
              </a:rPr>
              <a:pPr/>
              <a:t>35</a:t>
            </a:fld>
            <a:endParaRPr 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3550358-D421-4D5D-9912-3624E9BBA943}" type="slidenum">
              <a:rPr lang="en-US" smtClean="0">
                <a:latin typeface="Arial" charset="0"/>
              </a:rPr>
              <a:pPr/>
              <a:t>36</a:t>
            </a:fld>
            <a:endParaRPr lang="en-US">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dirty="0"/>
              <a:t>That brings us to the end of chapter 1.  </a:t>
            </a:r>
          </a:p>
        </p:txBody>
      </p:sp>
      <p:sp>
        <p:nvSpPr>
          <p:cNvPr id="122885"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b="1" dirty="0"/>
              <a:t>Planning</a:t>
            </a:r>
            <a:r>
              <a:rPr lang="en-US" dirty="0"/>
              <a:t> involves setting goals and objectives for the company and determining how to achieve them. For example, one of Chipotle’s goals is to generate more sales. One strategy to achieve this goal is to open more restaurants. Managerial accounting translates these plans into </a:t>
            </a:r>
            <a:r>
              <a:rPr lang="en-US" b="1" dirty="0"/>
              <a:t>budgets</a:t>
            </a:r>
            <a:r>
              <a:rPr lang="en-US" dirty="0"/>
              <a:t>—the quantitative expression of a plan. Management analyzes the budgets before proceeding to determine whether its expansion plans make financial sense.</a:t>
            </a:r>
          </a:p>
        </p:txBody>
      </p:sp>
      <p:sp>
        <p:nvSpPr>
          <p:cNvPr id="70660"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70661" name="Slide Number Placeholder 4"/>
          <p:cNvSpPr>
            <a:spLocks noGrp="1"/>
          </p:cNvSpPr>
          <p:nvPr>
            <p:ph type="sldNum" sz="quarter" idx="5"/>
          </p:nvPr>
        </p:nvSpPr>
        <p:spPr>
          <a:noFill/>
        </p:spPr>
        <p:txBody>
          <a:bodyPr/>
          <a:lstStyle/>
          <a:p>
            <a:fld id="{26C4FE1D-CA94-4963-8410-D2CBDC76C34E}" type="slidenum">
              <a:rPr lang="en-US" smtClean="0">
                <a:latin typeface="Arial" charset="0"/>
              </a:rPr>
              <a:pPr/>
              <a:t>4</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b="1" dirty="0"/>
              <a:t>Directing</a:t>
            </a:r>
            <a:r>
              <a:rPr lang="en-US" dirty="0"/>
              <a:t> means overseeing the company’s day-to-day operations. Management uses product cost reports, product sales information, and other managerial accounting reports to run daily business operations. For example, Chipotle uses product sales data to determine which menu items are generating the most sales, and then uses that information to adjust menus and marketing strategies.</a:t>
            </a:r>
          </a:p>
          <a:p>
            <a:endParaRPr lang="en-US" dirty="0"/>
          </a:p>
        </p:txBody>
      </p:sp>
      <p:sp>
        <p:nvSpPr>
          <p:cNvPr id="71684"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71685" name="Slide Number Placeholder 4"/>
          <p:cNvSpPr>
            <a:spLocks noGrp="1"/>
          </p:cNvSpPr>
          <p:nvPr>
            <p:ph type="sldNum" sz="quarter" idx="5"/>
          </p:nvPr>
        </p:nvSpPr>
        <p:spPr>
          <a:noFill/>
        </p:spPr>
        <p:txBody>
          <a:bodyPr/>
          <a:lstStyle/>
          <a:p>
            <a:fld id="{564D1CCE-A7A1-4070-A3F7-8F623EC92B25}" type="slidenum">
              <a:rPr lang="en-US" smtClean="0">
                <a:latin typeface="Arial" charset="0"/>
              </a:rPr>
              <a:pPr/>
              <a:t>5</a:t>
            </a:fld>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b="1" dirty="0"/>
              <a:t>Controlling</a:t>
            </a:r>
            <a:r>
              <a:rPr lang="en-US" dirty="0"/>
              <a:t> means evaluating the results of business operations against the plan and making adjustments to keep the company pressing toward its goals. Chipotle uses performance reports to compare each restaurant’s actual performance against the budget, and then uses that </a:t>
            </a:r>
            <a:r>
              <a:rPr lang="en-US" i="1" dirty="0"/>
              <a:t>feedback</a:t>
            </a:r>
            <a:r>
              <a:rPr lang="en-US" dirty="0"/>
              <a:t> to take corrective actions if needed. If actual costs are higher than planned, or actual sales are lower than planned, then management may revise its plans or adjust operations. Perhaps the newly opened restaurants are not generating as much income as budgeted. As a result, management may decide to increase local advertising to increase sales.</a:t>
            </a:r>
          </a:p>
        </p:txBody>
      </p:sp>
      <p:sp>
        <p:nvSpPr>
          <p:cNvPr id="72708" name="Footer Placeholder 3"/>
          <p:cNvSpPr>
            <a:spLocks noGrp="1"/>
          </p:cNvSpPr>
          <p:nvPr>
            <p:ph type="ftr" sz="quarter" idx="4"/>
          </p:nvPr>
        </p:nvSpPr>
        <p:spPr>
          <a:noFill/>
        </p:spPr>
        <p:txBody>
          <a:bodyPr/>
          <a:lstStyle/>
          <a:p>
            <a:r>
              <a:rPr lang="en-US">
                <a:latin typeface="Arial" charset="0"/>
              </a:rPr>
              <a:t>Copyright © 2009 Pearson Education, Inc. Publishing as Prentice Hall. </a:t>
            </a:r>
          </a:p>
        </p:txBody>
      </p:sp>
      <p:sp>
        <p:nvSpPr>
          <p:cNvPr id="72709" name="Slide Number Placeholder 4"/>
          <p:cNvSpPr>
            <a:spLocks noGrp="1"/>
          </p:cNvSpPr>
          <p:nvPr>
            <p:ph type="sldNum" sz="quarter" idx="5"/>
          </p:nvPr>
        </p:nvSpPr>
        <p:spPr>
          <a:noFill/>
        </p:spPr>
        <p:txBody>
          <a:bodyPr/>
          <a:lstStyle/>
          <a:p>
            <a:fld id="{BE028148-62F8-4845-B248-933D58846E87}" type="slidenum">
              <a:rPr lang="en-US" smtClean="0">
                <a:latin typeface="Arial" charset="0"/>
              </a:rPr>
              <a:pPr/>
              <a:t>6</a:t>
            </a:fld>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ED8D8-93A1-42F7-B397-6BC35CF0C0BB}" type="slidenum">
              <a:rPr lang="en-US" smtClean="0">
                <a:latin typeface="Arial" charset="0"/>
              </a:rPr>
              <a:pPr/>
              <a:t>7</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Learning Objective 2 is the ability to distinguish financial accounting from managerial accounting. Financial accounting is primarily for external users. Managerial accounting is primarily for internal users. Over the next several slides, we will talk about specific differences between the two areas.</a:t>
            </a:r>
          </a:p>
        </p:txBody>
      </p:sp>
      <p:sp>
        <p:nvSpPr>
          <p:cNvPr id="68613"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BDEAD31-E0C3-4F31-87B0-66760E9BE94C}" type="slidenum">
              <a:rPr lang="en-US" smtClean="0">
                <a:latin typeface="Arial" charset="0"/>
              </a:rPr>
              <a:pPr/>
              <a:t>9</a:t>
            </a:fld>
            <a:endParaRPr lang="en-US">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a:t>Managerial accounting provides information to internal users; this will help managers direct, plan, control, and make decisions that impact the company.  Financial accounting addresses external users and is geared toward making investment and lending decisions. In order to address decision-making needs, managerial accounting provides internal reports useful to management, while financial accounting provides general purpose financial statements, as determined by GAAP. Financial report data, initially based on historical transactions, must be reliable and objective.</a:t>
            </a:r>
          </a:p>
        </p:txBody>
      </p:sp>
      <p:sp>
        <p:nvSpPr>
          <p:cNvPr id="75781"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A0EC9E8-7059-409C-BFB0-2260D175C1A2}" type="slidenum">
              <a:rPr lang="en-US" smtClean="0">
                <a:latin typeface="Arial" charset="0"/>
              </a:rPr>
              <a:pPr/>
              <a:t>10</a:t>
            </a:fld>
            <a:endParaRPr lang="en-US">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a:t>Managerial report data must be relevant to the decisions that company management is required to make. Managerial accounting reports, prepared as needed for specific segments of the business, are verified by an internal audit. Financial accounting reports, prepared as required, are provided quarterly and annually, and are verified by external auditors.  </a:t>
            </a:r>
          </a:p>
          <a:p>
            <a:pPr eaLnBrk="1" hangingPunct="1"/>
            <a:endParaRPr lang="en-US" dirty="0"/>
          </a:p>
        </p:txBody>
      </p:sp>
      <p:sp>
        <p:nvSpPr>
          <p:cNvPr id="76805" name="Footer Placeholder 4"/>
          <p:cNvSpPr>
            <a:spLocks noGrp="1"/>
          </p:cNvSpPr>
          <p:nvPr>
            <p:ph type="ftr" sz="quarter" idx="4"/>
          </p:nvPr>
        </p:nvSpPr>
        <p:spPr>
          <a:noFill/>
        </p:spPr>
        <p:txBody>
          <a:bodyPr/>
          <a:lstStyle/>
          <a:p>
            <a:r>
              <a:rPr lang="en-US">
                <a:latin typeface="Arial" charset="0"/>
              </a:rPr>
              <a:t>Copyright © 2009 Pearson Education, Inc. Publishing as Prentice Hall.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endParaRPr lang="en-US" dirty="0"/>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endParaRPr lang="en-US" noProof="0" dirty="0"/>
          </a:p>
        </p:txBody>
      </p:sp>
      <p:sp>
        <p:nvSpPr>
          <p:cNvPr id="4" name="Rectangle 22"/>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dirty="0"/>
          </a:p>
        </p:txBody>
      </p:sp>
      <p:sp>
        <p:nvSpPr>
          <p:cNvPr id="4"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a:p>
        </p:txBody>
      </p:sp>
      <p:sp>
        <p:nvSpPr>
          <p:cNvPr id="5" name="Slide Number Placeholder 5"/>
          <p:cNvSpPr>
            <a:spLocks noGrp="1"/>
          </p:cNvSpPr>
          <p:nvPr>
            <p:ph type="sldNum" sz="quarter" idx="12"/>
          </p:nvPr>
        </p:nvSpPr>
        <p:spPr>
          <a:xfrm>
            <a:off x="6553200" y="6356350"/>
            <a:ext cx="2133600" cy="365125"/>
          </a:xfrm>
        </p:spPr>
        <p:txBody>
          <a:bodyPr/>
          <a:lstStyle/>
          <a:p>
            <a:fld id="{87989462-1FD5-4211-85BD-E99A4CF90F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Copyright © 2015 Pearson Education, Inc.</a:t>
            </a:r>
          </a:p>
        </p:txBody>
      </p:sp>
      <p:sp>
        <p:nvSpPr>
          <p:cNvPr id="9" name="Slide Number Placeholder 8"/>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Copyright © 2015 Pearson Education, Inc.</a:t>
            </a:r>
          </a:p>
        </p:txBody>
      </p:sp>
      <p:sp>
        <p:nvSpPr>
          <p:cNvPr id="5" name="Slide Number Placeholder 4"/>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Copyright © 2015 Pearson Education, Inc.</a:t>
            </a:r>
          </a:p>
        </p:txBody>
      </p:sp>
      <p:sp>
        <p:nvSpPr>
          <p:cNvPr id="4" name="Slide Number Placeholder 3"/>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Copyright © 2015 Pearson Education,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89462-1FD5-4211-85BD-E99A4CF90F7A}" type="slidenum">
              <a:rPr lang="en-US" smtClean="0"/>
              <a:pPr/>
              <a:t>‹#›</a:t>
            </a:fld>
            <a:endParaRPr lang="en-US"/>
          </a:p>
        </p:txBody>
      </p:sp>
      <p:sp>
        <p:nvSpPr>
          <p:cNvPr id="7" name="Footer Placeholder 4"/>
          <p:cNvSpPr txBox="1">
            <a:spLocks/>
          </p:cNvSpPr>
          <p:nvPr userDrawn="1"/>
        </p:nvSpPr>
        <p:spPr bwMode="auto">
          <a:xfrm>
            <a:off x="19050" y="6248400"/>
            <a:ext cx="9144000" cy="304800"/>
          </a:xfrm>
          <a:prstGeom prst="rect">
            <a:avLst/>
          </a:prstGeom>
          <a:noFill/>
          <a:ln w="9525">
            <a:noFill/>
            <a:miter lim="800000"/>
            <a:headEnd/>
            <a:tailEnd/>
          </a:ln>
          <a:effectLst/>
        </p:spPr>
        <p:txBody>
          <a:bodyPr/>
          <a:lstStyle/>
          <a:p>
            <a:pPr algn="ctr">
              <a:defRPr/>
            </a:pPr>
            <a:endParaRPr lang="en-US" sz="1100" dirty="0">
              <a:solidFill>
                <a:schemeClr val="accent6">
                  <a:lumMod val="75000"/>
                </a:schemeClr>
              </a:solidFill>
              <a:cs typeface="+mn-cs"/>
            </a:endParaRPr>
          </a:p>
        </p:txBody>
      </p:sp>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00" r:id="rId13"/>
  </p:sldLayoutIdLst>
  <p:transition spd="med">
    <p:wip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685800"/>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0" cap="none" spc="0" normalizeH="0" baseline="0" noProof="0" dirty="0">
                <a:ln>
                  <a:noFill/>
                </a:ln>
                <a:solidFill>
                  <a:srgbClr val="FF0000"/>
                </a:solidFill>
                <a:effectLst/>
                <a:uLnTx/>
                <a:uFillTx/>
                <a:latin typeface="+mj-lt"/>
                <a:ea typeface="+mj-ea"/>
                <a:cs typeface="+mj-cs"/>
              </a:rPr>
              <a:t>Introduction to Managerial Accounting</a:t>
            </a:r>
          </a:p>
        </p:txBody>
      </p:sp>
      <p:sp>
        <p:nvSpPr>
          <p:cNvPr id="4" name="Rectangle 3"/>
          <p:cNvSpPr txBox="1">
            <a:spLocks noChangeArrowheads="1"/>
          </p:cNvSpPr>
          <p:nvPr/>
        </p:nvSpPr>
        <p:spPr>
          <a:xfrm>
            <a:off x="1371600" y="2667000"/>
            <a:ext cx="6400800" cy="990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4400" b="0" i="0" u="none" strike="noStrike" kern="1200" cap="none" spc="0" normalizeH="0" baseline="0" noProof="0" dirty="0">
                <a:ln>
                  <a:noFill/>
                </a:ln>
                <a:solidFill>
                  <a:schemeClr val="tx1"/>
                </a:solidFill>
                <a:effectLst/>
                <a:uLnTx/>
                <a:uFillTx/>
                <a:latin typeface="+mn-lt"/>
                <a:ea typeface="+mn-ea"/>
                <a:cs typeface="+mn-cs"/>
              </a:rPr>
              <a:t>Chapter 1</a:t>
            </a:r>
          </a:p>
        </p:txBody>
      </p:sp>
      <p:sp>
        <p:nvSpPr>
          <p:cNvPr id="5" name="TextBox 4"/>
          <p:cNvSpPr txBox="1"/>
          <p:nvPr/>
        </p:nvSpPr>
        <p:spPr>
          <a:xfrm>
            <a:off x="3162300" y="6705600"/>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3800" y="3581400"/>
            <a:ext cx="1564628" cy="27432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t>Managerial vs. Financial Accounting</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10</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73342" y="1295400"/>
            <a:ext cx="8994458" cy="533876"/>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09537" y="1828800"/>
            <a:ext cx="8958263" cy="3519964"/>
          </a:xfrm>
          <a:prstGeom prst="rect">
            <a:avLst/>
          </a:prstGeom>
          <a:noFill/>
          <a:ln w="9525">
            <a:noFill/>
            <a:miter lim="800000"/>
            <a:headEnd/>
            <a:tailEnd/>
          </a:ln>
        </p:spPr>
      </p:pic>
      <p:sp>
        <p:nvSpPr>
          <p:cNvPr id="6" name="Rectangle 5"/>
          <p:cNvSpPr/>
          <p:nvPr/>
        </p:nvSpPr>
        <p:spPr>
          <a:xfrm>
            <a:off x="3194359" y="6412468"/>
            <a:ext cx="3054041" cy="276999"/>
          </a:xfrm>
          <a:prstGeom prst="rect">
            <a:avLst/>
          </a:prstGeom>
        </p:spPr>
        <p:txBody>
          <a:bodyPr wrap="none">
            <a:spAutoFit/>
          </a:bodyPr>
          <a:lstStyle/>
          <a:p>
            <a:pPr>
              <a:defRPr/>
            </a:pPr>
            <a:r>
              <a:rPr lang="en-US" sz="1200" dirty="0">
                <a:solidFill>
                  <a:schemeClr val="tx1">
                    <a:lumMod val="50000"/>
                    <a:lumOff val="50000"/>
                  </a:schemeClr>
                </a:solidFill>
              </a:rPr>
              <a:t>Copyright © 2015 Pearson Education, Inc.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t>Managerial vs. Financial Accounting</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11</a:t>
            </a:fld>
            <a:endParaRPr lang="en-US"/>
          </a:p>
        </p:txBody>
      </p:sp>
      <p:pic>
        <p:nvPicPr>
          <p:cNvPr id="6" name="Picture 2"/>
          <p:cNvPicPr>
            <a:picLocks noChangeAspect="1" noChangeArrowheads="1"/>
          </p:cNvPicPr>
          <p:nvPr/>
        </p:nvPicPr>
        <p:blipFill>
          <a:blip r:embed="rId3" cstate="print"/>
          <a:srcRect/>
          <a:stretch>
            <a:fillRect/>
          </a:stretch>
        </p:blipFill>
        <p:spPr bwMode="auto">
          <a:xfrm>
            <a:off x="73342" y="1295400"/>
            <a:ext cx="8994458" cy="533876"/>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52400" y="1811655"/>
            <a:ext cx="8876824" cy="1845945"/>
          </a:xfrm>
          <a:prstGeom prst="rect">
            <a:avLst/>
          </a:prstGeom>
          <a:noFill/>
          <a:ln w="9525">
            <a:noFill/>
            <a:miter lim="800000"/>
            <a:headEnd/>
            <a:tailEnd/>
          </a:ln>
        </p:spPr>
      </p:pic>
      <p:sp>
        <p:nvSpPr>
          <p:cNvPr id="7" name="Rectangle 6"/>
          <p:cNvSpPr/>
          <p:nvPr/>
        </p:nvSpPr>
        <p:spPr>
          <a:xfrm>
            <a:off x="3194359" y="6412468"/>
            <a:ext cx="3054041" cy="276999"/>
          </a:xfrm>
          <a:prstGeom prst="rect">
            <a:avLst/>
          </a:prstGeom>
        </p:spPr>
        <p:txBody>
          <a:bodyPr wrap="none">
            <a:spAutoFit/>
          </a:bodyPr>
          <a:lstStyle/>
          <a:p>
            <a:pPr>
              <a:defRPr/>
            </a:pPr>
            <a:r>
              <a:rPr lang="en-US" sz="1200" dirty="0">
                <a:solidFill>
                  <a:schemeClr val="tx1">
                    <a:lumMod val="50000"/>
                    <a:lumOff val="50000"/>
                  </a:schemeClr>
                </a:solidFill>
              </a:rPr>
              <a:t>Copyright © 2015 Pearson Education, Inc.</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a:normAutofit/>
          </a:bodyPr>
          <a:lstStyle/>
          <a:p>
            <a:r>
              <a:rPr lang="en-US" sz="6000" dirty="0"/>
              <a:t>Objective 3</a:t>
            </a:r>
          </a:p>
        </p:txBody>
      </p:sp>
      <p:sp>
        <p:nvSpPr>
          <p:cNvPr id="10243" name="Rectangle 3"/>
          <p:cNvSpPr>
            <a:spLocks noGrp="1" noChangeArrowheads="1"/>
          </p:cNvSpPr>
          <p:nvPr>
            <p:ph type="subTitle" idx="1"/>
          </p:nvPr>
        </p:nvSpPr>
        <p:spPr>
          <a:xfrm>
            <a:off x="914400" y="2286000"/>
            <a:ext cx="7391400" cy="1752600"/>
          </a:xfrm>
        </p:spPr>
        <p:txBody>
          <a:bodyPr>
            <a:normAutofit/>
          </a:bodyPr>
          <a:lstStyle/>
          <a:p>
            <a:r>
              <a:rPr lang="en-US" dirty="0"/>
              <a:t>Describe organizational structure and the roles and skills required of management accountants within the organization</a:t>
            </a:r>
          </a:p>
        </p:txBody>
      </p:sp>
      <p:sp>
        <p:nvSpPr>
          <p:cNvPr id="5" name="Slide Number Placeholder 4"/>
          <p:cNvSpPr>
            <a:spLocks noGrp="1"/>
          </p:cNvSpPr>
          <p:nvPr>
            <p:ph type="sldNum" sz="quarter" idx="12"/>
          </p:nvPr>
        </p:nvSpPr>
        <p:spPr/>
        <p:txBody>
          <a:bodyPr/>
          <a:lstStyle/>
          <a:p>
            <a:fld id="{87989462-1FD5-4211-85BD-E99A4CF90F7A}" type="slidenum">
              <a:rPr lang="en-US" smtClean="0"/>
              <a:pPr/>
              <a:t>12</a:t>
            </a:fld>
            <a:endParaRPr lang="en-US"/>
          </a:p>
        </p:txBody>
      </p:sp>
      <p:sp>
        <p:nvSpPr>
          <p:cNvPr id="7" name="Footer Placeholder 6"/>
          <p:cNvSpPr>
            <a:spLocks noGrp="1"/>
          </p:cNvSpPr>
          <p:nvPr>
            <p:ph type="ftr" sz="quarter" idx="11"/>
          </p:nvPr>
        </p:nvSpPr>
        <p:spPr>
          <a:xfrm>
            <a:off x="3124200" y="6416675"/>
            <a:ext cx="3124200" cy="365125"/>
          </a:xfrm>
        </p:spPr>
        <p:txBody>
          <a:bodyPr/>
          <a:lstStyle/>
          <a:p>
            <a:pPr>
              <a:defRPr/>
            </a:pPr>
            <a:r>
              <a:rPr lang="en-US" dirty="0"/>
              <a:t>Copyright © 2015 Pearson Education, Inc.</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10000" y="4038600"/>
            <a:ext cx="1295400" cy="2271173"/>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Rectangle 5"/>
          <p:cNvSpPr>
            <a:spLocks noGrp="1" noChangeArrowheads="1"/>
          </p:cNvSpPr>
          <p:nvPr>
            <p:ph type="title"/>
          </p:nvPr>
        </p:nvSpPr>
        <p:spPr/>
        <p:txBody>
          <a:bodyPr/>
          <a:lstStyle/>
          <a:p>
            <a:r>
              <a:rPr lang="en-US"/>
              <a:t>Organizational Structure</a:t>
            </a:r>
          </a:p>
        </p:txBody>
      </p:sp>
      <p:sp>
        <p:nvSpPr>
          <p:cNvPr id="29" name="Slide Number Placeholder 28"/>
          <p:cNvSpPr>
            <a:spLocks noGrp="1"/>
          </p:cNvSpPr>
          <p:nvPr>
            <p:ph type="sldNum" sz="quarter" idx="12"/>
          </p:nvPr>
        </p:nvSpPr>
        <p:spPr/>
        <p:txBody>
          <a:bodyPr/>
          <a:lstStyle/>
          <a:p>
            <a:fld id="{87989462-1FD5-4211-85BD-E99A4CF90F7A}" type="slidenum">
              <a:rPr lang="en-US" smtClean="0"/>
              <a:pPr/>
              <a:t>13</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133350" y="1304925"/>
            <a:ext cx="8877300" cy="4638675"/>
          </a:xfrm>
          <a:prstGeom prst="rect">
            <a:avLst/>
          </a:prstGeom>
          <a:noFill/>
          <a:ln w="9525">
            <a:noFill/>
            <a:miter lim="800000"/>
            <a:headEnd/>
            <a:tailEnd/>
          </a:ln>
        </p:spPr>
      </p:pic>
      <p:sp>
        <p:nvSpPr>
          <p:cNvPr id="5" name="Rectangle 4"/>
          <p:cNvSpPr/>
          <p:nvPr/>
        </p:nvSpPr>
        <p:spPr>
          <a:xfrm>
            <a:off x="3194359" y="6412468"/>
            <a:ext cx="3054041" cy="276999"/>
          </a:xfrm>
          <a:prstGeom prst="rect">
            <a:avLst/>
          </a:prstGeom>
        </p:spPr>
        <p:txBody>
          <a:bodyPr wrap="none">
            <a:spAutoFit/>
          </a:bodyPr>
          <a:lstStyle/>
          <a:p>
            <a:pPr>
              <a:defRPr/>
            </a:pPr>
            <a:r>
              <a:rPr lang="en-US" sz="1200" dirty="0">
                <a:solidFill>
                  <a:schemeClr val="tx1">
                    <a:lumMod val="50000"/>
                    <a:lumOff val="50000"/>
                  </a:schemeClr>
                </a:solidFill>
              </a:rPr>
              <a:t>Copyright © 2015 Pearson Education, Inc.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6787-952B-104A-AD22-9055D4630244}"/>
              </a:ext>
            </a:extLst>
          </p:cNvPr>
          <p:cNvSpPr>
            <a:spLocks noGrp="1"/>
          </p:cNvSpPr>
          <p:nvPr>
            <p:ph type="title"/>
          </p:nvPr>
        </p:nvSpPr>
        <p:spPr/>
        <p:txBody>
          <a:bodyPr/>
          <a:lstStyle/>
          <a:p>
            <a:r>
              <a:rPr lang="en-US" altLang="zh-CN" dirty="0"/>
              <a:t>Organizational</a:t>
            </a:r>
            <a:r>
              <a:rPr lang="zh-CN" altLang="en-US" dirty="0"/>
              <a:t> </a:t>
            </a:r>
            <a:r>
              <a:rPr lang="en-US" altLang="zh-CN" dirty="0"/>
              <a:t>Structure</a:t>
            </a:r>
            <a:endParaRPr lang="en-US" dirty="0"/>
          </a:p>
        </p:txBody>
      </p:sp>
      <p:sp>
        <p:nvSpPr>
          <p:cNvPr id="3" name="Content Placeholder 2">
            <a:extLst>
              <a:ext uri="{FF2B5EF4-FFF2-40B4-BE49-F238E27FC236}">
                <a16:creationId xmlns:a16="http://schemas.microsoft.com/office/drawing/2014/main" id="{7A629340-C25F-A64E-BECE-9C4BB5E74E28}"/>
              </a:ext>
            </a:extLst>
          </p:cNvPr>
          <p:cNvSpPr>
            <a:spLocks noGrp="1"/>
          </p:cNvSpPr>
          <p:nvPr>
            <p:ph idx="1"/>
          </p:nvPr>
        </p:nvSpPr>
        <p:spPr/>
        <p:txBody>
          <a:bodyPr/>
          <a:lstStyle/>
          <a:p>
            <a:r>
              <a:rPr lang="en-US" altLang="zh-CN" dirty="0"/>
              <a:t>Audit</a:t>
            </a:r>
            <a:r>
              <a:rPr lang="zh-CN" altLang="en-US" dirty="0"/>
              <a:t> </a:t>
            </a:r>
            <a:r>
              <a:rPr lang="en-US" altLang="zh-CN" dirty="0"/>
              <a:t>committee:</a:t>
            </a:r>
            <a:r>
              <a:rPr lang="zh-CN" altLang="en-US" dirty="0"/>
              <a:t> </a:t>
            </a:r>
            <a:endParaRPr lang="en-US" altLang="zh-CN" dirty="0"/>
          </a:p>
          <a:p>
            <a:pPr marL="0" lvl="1" indent="0">
              <a:buNone/>
            </a:pPr>
            <a:r>
              <a:rPr lang="en-US" altLang="zh-CN" dirty="0"/>
              <a:t>	</a:t>
            </a:r>
            <a:r>
              <a:rPr lang="en-US" altLang="zh-CN" sz="3200" dirty="0"/>
              <a:t>1)</a:t>
            </a:r>
            <a:r>
              <a:rPr lang="zh-CN" altLang="en-US" sz="3200" dirty="0"/>
              <a:t> </a:t>
            </a:r>
            <a:r>
              <a:rPr lang="en-US" altLang="zh-CN" sz="3200" dirty="0"/>
              <a:t>Subcommittee</a:t>
            </a:r>
            <a:r>
              <a:rPr lang="zh-CN" altLang="en-US" sz="3200" dirty="0"/>
              <a:t> </a:t>
            </a:r>
            <a:r>
              <a:rPr lang="en-US" altLang="zh-CN" sz="3200" dirty="0"/>
              <a:t>of</a:t>
            </a:r>
            <a:r>
              <a:rPr lang="zh-CN" altLang="en-US" sz="3200" dirty="0"/>
              <a:t> </a:t>
            </a:r>
            <a:r>
              <a:rPr lang="en-US" altLang="zh-CN" sz="3200" dirty="0"/>
              <a:t>the</a:t>
            </a:r>
            <a:r>
              <a:rPr lang="zh-CN" altLang="en-US" sz="3200" dirty="0"/>
              <a:t> </a:t>
            </a:r>
            <a:r>
              <a:rPr lang="en-US" altLang="zh-CN" sz="3200" dirty="0"/>
              <a:t>board</a:t>
            </a:r>
            <a:r>
              <a:rPr lang="zh-CN" altLang="en-US" sz="3200" dirty="0"/>
              <a:t> </a:t>
            </a:r>
            <a:r>
              <a:rPr lang="en-US" altLang="zh-CN" sz="3200" dirty="0"/>
              <a:t>of</a:t>
            </a:r>
            <a:r>
              <a:rPr lang="zh-CN" altLang="en-US" sz="3200" dirty="0"/>
              <a:t> </a:t>
            </a:r>
            <a:r>
              <a:rPr lang="en-US" altLang="zh-CN" sz="3200" dirty="0"/>
              <a:t>directors</a:t>
            </a:r>
            <a:r>
              <a:rPr lang="zh-CN" altLang="en-US" sz="3200" dirty="0"/>
              <a:t> </a:t>
            </a:r>
            <a:r>
              <a:rPr lang="en-US" altLang="zh-CN" sz="3200" dirty="0"/>
              <a:t>and</a:t>
            </a:r>
            <a:r>
              <a:rPr lang="zh-CN" altLang="en-US" sz="3200" dirty="0"/>
              <a:t> </a:t>
            </a:r>
            <a:r>
              <a:rPr lang="en-US" altLang="zh-CN" sz="3200" dirty="0"/>
              <a:t>meet</a:t>
            </a:r>
            <a:r>
              <a:rPr lang="zh-CN" altLang="en-US" sz="3200" dirty="0"/>
              <a:t> </a:t>
            </a:r>
            <a:r>
              <a:rPr lang="en-US" altLang="zh-CN" sz="3200" dirty="0"/>
              <a:t>periodically</a:t>
            </a:r>
          </a:p>
          <a:p>
            <a:pPr marL="0" indent="0">
              <a:buNone/>
            </a:pPr>
            <a:r>
              <a:rPr lang="en-US" dirty="0"/>
              <a:t>	</a:t>
            </a:r>
            <a:r>
              <a:rPr lang="en-US" altLang="zh-CN" dirty="0"/>
              <a:t>2)</a:t>
            </a:r>
            <a:r>
              <a:rPr lang="zh-CN" altLang="en-US" dirty="0"/>
              <a:t> </a:t>
            </a:r>
            <a:r>
              <a:rPr lang="en-US" altLang="zh-CN" dirty="0"/>
              <a:t>Oversees</a:t>
            </a:r>
            <a:r>
              <a:rPr lang="zh-CN" altLang="en-US" dirty="0"/>
              <a:t> </a:t>
            </a:r>
            <a:r>
              <a:rPr lang="en-US" altLang="zh-CN" dirty="0"/>
              <a:t>the</a:t>
            </a:r>
            <a:r>
              <a:rPr lang="zh-CN" altLang="en-US" dirty="0"/>
              <a:t> </a:t>
            </a:r>
            <a:r>
              <a:rPr lang="en-US" altLang="zh-CN" dirty="0"/>
              <a:t>internal</a:t>
            </a:r>
            <a:r>
              <a:rPr lang="zh-CN" altLang="en-US" dirty="0"/>
              <a:t> </a:t>
            </a:r>
            <a:r>
              <a:rPr lang="en-US" altLang="zh-CN" dirty="0"/>
              <a:t>audit</a:t>
            </a:r>
            <a:r>
              <a:rPr lang="zh-CN" altLang="en-US" dirty="0"/>
              <a:t> </a:t>
            </a:r>
            <a:r>
              <a:rPr lang="en-US" altLang="zh-CN" dirty="0"/>
              <a:t>function</a:t>
            </a:r>
          </a:p>
          <a:p>
            <a:pPr marL="0" indent="0">
              <a:buNone/>
            </a:pPr>
            <a:r>
              <a:rPr lang="en-US" dirty="0"/>
              <a:t>	</a:t>
            </a:r>
            <a:r>
              <a:rPr lang="en-US" altLang="zh-CN" dirty="0"/>
              <a:t>3)</a:t>
            </a:r>
            <a:r>
              <a:rPr lang="zh-CN" altLang="en-US" dirty="0"/>
              <a:t> </a:t>
            </a:r>
            <a:r>
              <a:rPr lang="en-US" altLang="zh-CN" dirty="0"/>
              <a:t>Annual</a:t>
            </a:r>
            <a:r>
              <a:rPr lang="zh-CN" altLang="en-US" dirty="0"/>
              <a:t> </a:t>
            </a:r>
            <a:r>
              <a:rPr lang="en-US" altLang="zh-CN" dirty="0"/>
              <a:t>audit</a:t>
            </a:r>
            <a:r>
              <a:rPr lang="zh-CN" altLang="en-US" dirty="0"/>
              <a:t> </a:t>
            </a:r>
            <a:r>
              <a:rPr lang="en-US" altLang="zh-CN" dirty="0"/>
              <a:t>of</a:t>
            </a:r>
            <a:r>
              <a:rPr lang="zh-CN" altLang="en-US" dirty="0"/>
              <a:t> </a:t>
            </a:r>
            <a:r>
              <a:rPr lang="en-US" altLang="zh-CN" dirty="0"/>
              <a:t>the</a:t>
            </a:r>
            <a:r>
              <a:rPr lang="zh-CN" altLang="en-US" dirty="0"/>
              <a:t> </a:t>
            </a:r>
            <a:r>
              <a:rPr lang="en-US" altLang="zh-CN" dirty="0"/>
              <a:t>financial</a:t>
            </a:r>
            <a:r>
              <a:rPr lang="zh-CN" altLang="en-US" dirty="0"/>
              <a:t> </a:t>
            </a:r>
            <a:r>
              <a:rPr lang="en-US" altLang="zh-CN" dirty="0"/>
              <a:t>statements</a:t>
            </a:r>
            <a:r>
              <a:rPr lang="zh-CN" altLang="en-US" dirty="0"/>
              <a:t> </a:t>
            </a:r>
            <a:r>
              <a:rPr lang="en-US" altLang="zh-CN" dirty="0"/>
              <a:t>by</a:t>
            </a:r>
            <a:r>
              <a:rPr lang="zh-CN" altLang="en-US" dirty="0"/>
              <a:t> </a:t>
            </a:r>
            <a:r>
              <a:rPr lang="en-US" altLang="zh-CN" dirty="0"/>
              <a:t>independent</a:t>
            </a:r>
            <a:r>
              <a:rPr lang="zh-CN" altLang="en-US" dirty="0"/>
              <a:t> </a:t>
            </a:r>
            <a:r>
              <a:rPr lang="en-US" altLang="zh-CN" dirty="0"/>
              <a:t>CPAs</a:t>
            </a:r>
          </a:p>
          <a:p>
            <a:pPr marL="0" indent="0">
              <a:buNone/>
            </a:pPr>
            <a:r>
              <a:rPr lang="en-US" dirty="0"/>
              <a:t>	</a:t>
            </a:r>
            <a:r>
              <a:rPr lang="en-US" altLang="zh-CN" dirty="0"/>
              <a:t>4)</a:t>
            </a:r>
            <a:r>
              <a:rPr lang="zh-CN" altLang="en-US" dirty="0"/>
              <a:t> </a:t>
            </a:r>
            <a:r>
              <a:rPr lang="en-US" altLang="zh-CN" dirty="0"/>
              <a:t>Also</a:t>
            </a:r>
            <a:r>
              <a:rPr lang="zh-CN" altLang="en-US" dirty="0"/>
              <a:t> </a:t>
            </a:r>
            <a:r>
              <a:rPr lang="en-US" altLang="zh-CN" dirty="0"/>
              <a:t>report</a:t>
            </a:r>
            <a:r>
              <a:rPr lang="zh-CN" altLang="en-US" dirty="0"/>
              <a:t> </a:t>
            </a:r>
            <a:r>
              <a:rPr lang="en-US" altLang="zh-CN" dirty="0"/>
              <a:t>to</a:t>
            </a:r>
            <a:r>
              <a:rPr lang="zh-CN" altLang="en-US" dirty="0"/>
              <a:t> </a:t>
            </a:r>
            <a:r>
              <a:rPr lang="en-US" altLang="zh-CN" dirty="0"/>
              <a:t>a</a:t>
            </a:r>
            <a:r>
              <a:rPr lang="zh-CN" altLang="en-US" dirty="0"/>
              <a:t> </a:t>
            </a:r>
            <a:r>
              <a:rPr lang="en-US" altLang="zh-CN" dirty="0"/>
              <a:t>senior</a:t>
            </a:r>
            <a:r>
              <a:rPr lang="zh-CN" altLang="en-US" dirty="0"/>
              <a:t> </a:t>
            </a:r>
            <a:r>
              <a:rPr lang="en-US" altLang="zh-CN" dirty="0"/>
              <a:t>executive,</a:t>
            </a:r>
            <a:r>
              <a:rPr lang="zh-CN" altLang="en-US" dirty="0"/>
              <a:t> </a:t>
            </a:r>
            <a:r>
              <a:rPr lang="en-US" altLang="zh-CN" dirty="0"/>
              <a:t>such</a:t>
            </a:r>
            <a:r>
              <a:rPr lang="zh-CN" altLang="en-US" dirty="0"/>
              <a:t> </a:t>
            </a:r>
            <a:r>
              <a:rPr lang="en-US" altLang="zh-CN" dirty="0"/>
              <a:t>as</a:t>
            </a:r>
            <a:r>
              <a:rPr lang="zh-CN" altLang="en-US" dirty="0"/>
              <a:t> </a:t>
            </a:r>
            <a:r>
              <a:rPr lang="en-US" altLang="zh-CN" dirty="0"/>
              <a:t>CFO</a:t>
            </a:r>
            <a:r>
              <a:rPr lang="zh-CN" altLang="en-US" dirty="0"/>
              <a:t> </a:t>
            </a:r>
            <a:r>
              <a:rPr lang="en-US" altLang="zh-CN" dirty="0"/>
              <a:t>or</a:t>
            </a:r>
            <a:r>
              <a:rPr lang="zh-CN" altLang="en-US" dirty="0"/>
              <a:t> </a:t>
            </a:r>
            <a:r>
              <a:rPr lang="en-US" altLang="zh-CN" dirty="0"/>
              <a:t>CEO,</a:t>
            </a:r>
            <a:r>
              <a:rPr lang="zh-CN" altLang="en-US" dirty="0"/>
              <a:t> </a:t>
            </a:r>
            <a:r>
              <a:rPr lang="en-US" altLang="zh-CN" dirty="0"/>
              <a:t>for</a:t>
            </a:r>
            <a:r>
              <a:rPr lang="zh-CN" altLang="en-US" dirty="0"/>
              <a:t> </a:t>
            </a:r>
            <a:r>
              <a:rPr lang="en-US" altLang="zh-CN" dirty="0"/>
              <a:t>administrative</a:t>
            </a:r>
            <a:r>
              <a:rPr lang="zh-CN" altLang="en-US" dirty="0"/>
              <a:t> </a:t>
            </a:r>
            <a:r>
              <a:rPr lang="en-US" altLang="zh-CN" dirty="0"/>
              <a:t>matters</a:t>
            </a:r>
            <a:endParaRPr lang="en-US" dirty="0"/>
          </a:p>
        </p:txBody>
      </p:sp>
      <p:sp>
        <p:nvSpPr>
          <p:cNvPr id="4" name="Footer Placeholder 3">
            <a:extLst>
              <a:ext uri="{FF2B5EF4-FFF2-40B4-BE49-F238E27FC236}">
                <a16:creationId xmlns:a16="http://schemas.microsoft.com/office/drawing/2014/main" id="{D59EB3FF-965E-B348-B1A1-496C8564DBD2}"/>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4B51325F-632F-984F-8312-24A8FE19CDE1}"/>
              </a:ext>
            </a:extLst>
          </p:cNvPr>
          <p:cNvSpPr>
            <a:spLocks noGrp="1"/>
          </p:cNvSpPr>
          <p:nvPr>
            <p:ph type="sldNum" sz="quarter" idx="12"/>
          </p:nvPr>
        </p:nvSpPr>
        <p:spPr/>
        <p:txBody>
          <a:bodyPr/>
          <a:lstStyle/>
          <a:p>
            <a:fld id="{87989462-1FD5-4211-85BD-E99A4CF90F7A}" type="slidenum">
              <a:rPr lang="en-US" smtClean="0"/>
              <a:pPr/>
              <a:t>14</a:t>
            </a:fld>
            <a:endParaRPr lang="en-US"/>
          </a:p>
        </p:txBody>
      </p:sp>
    </p:spTree>
    <p:extLst>
      <p:ext uri="{BB962C8B-B14F-4D97-AF65-F5344CB8AC3E}">
        <p14:creationId xmlns:p14="http://schemas.microsoft.com/office/powerpoint/2010/main" val="2221307872"/>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t>Changing Roles of Management</a:t>
            </a:r>
            <a:br>
              <a:rPr lang="en-US"/>
            </a:br>
            <a:r>
              <a:rPr lang="en-US"/>
              <a:t>Accountants</a:t>
            </a:r>
          </a:p>
        </p:txBody>
      </p:sp>
      <p:sp>
        <p:nvSpPr>
          <p:cNvPr id="26627" name="Rectangle 3"/>
          <p:cNvSpPr>
            <a:spLocks noGrp="1" noChangeArrowheads="1"/>
          </p:cNvSpPr>
          <p:nvPr>
            <p:ph idx="1"/>
          </p:nvPr>
        </p:nvSpPr>
        <p:spPr/>
        <p:txBody>
          <a:bodyPr/>
          <a:lstStyle/>
          <a:p>
            <a:r>
              <a:rPr lang="en-US" dirty="0"/>
              <a:t>Impact of technology</a:t>
            </a:r>
          </a:p>
          <a:p>
            <a:r>
              <a:rPr lang="en-US" dirty="0"/>
              <a:t>Ensuring accurate financial records</a:t>
            </a:r>
          </a:p>
          <a:p>
            <a:r>
              <a:rPr lang="en-US" dirty="0"/>
              <a:t>Planning, analyzing, and interpreting accounting data</a:t>
            </a:r>
          </a:p>
          <a:p>
            <a:r>
              <a:rPr lang="en-US" dirty="0"/>
              <a:t>Providing decision support</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15</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a:t>Required Skills of Managerial Accountants</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16</a:t>
            </a:fld>
            <a:endParaRPr lang="en-US"/>
          </a:p>
        </p:txBody>
      </p:sp>
      <p:pic>
        <p:nvPicPr>
          <p:cNvPr id="6146" name="Picture 2"/>
          <p:cNvPicPr>
            <a:picLocks noGrp="1" noChangeAspect="1" noChangeArrowheads="1"/>
          </p:cNvPicPr>
          <p:nvPr>
            <p:ph idx="1"/>
          </p:nvPr>
        </p:nvPicPr>
        <p:blipFill>
          <a:blip r:embed="rId3" cstate="print"/>
          <a:srcRect/>
          <a:stretch>
            <a:fillRect/>
          </a:stretch>
        </p:blipFill>
        <p:spPr bwMode="auto">
          <a:xfrm>
            <a:off x="1600200" y="1523999"/>
            <a:ext cx="6087332" cy="5061204"/>
          </a:xfrm>
          <a:prstGeom prst="rect">
            <a:avLst/>
          </a:prstGeom>
          <a:noFill/>
          <a:ln w="9525">
            <a:noFill/>
            <a:miter lim="800000"/>
            <a:headEnd/>
            <a:tailEnd/>
          </a:ln>
        </p:spPr>
      </p:pic>
      <p:sp>
        <p:nvSpPr>
          <p:cNvPr id="5" name="Footer Placeholder 4"/>
          <p:cNvSpPr>
            <a:spLocks noGrp="1"/>
          </p:cNvSpPr>
          <p:nvPr>
            <p:ph type="ftr" sz="quarter" idx="11"/>
          </p:nvPr>
        </p:nvSpPr>
        <p:spPr>
          <a:xfrm>
            <a:off x="3048000" y="6553200"/>
            <a:ext cx="3276600" cy="365125"/>
          </a:xfrm>
        </p:spPr>
        <p:txBody>
          <a:bodyPr/>
          <a:lstStyle/>
          <a:p>
            <a:r>
              <a:rPr lang="en-US" dirty="0"/>
              <a:t>Copyright © 2015 Pearson Education, Inc.</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838200"/>
            <a:ext cx="7772400" cy="1470025"/>
          </a:xfrm>
        </p:spPr>
        <p:txBody>
          <a:bodyPr>
            <a:normAutofit/>
          </a:bodyPr>
          <a:lstStyle/>
          <a:p>
            <a:r>
              <a:rPr lang="en-US" sz="6000" dirty="0"/>
              <a:t>Objective 4</a:t>
            </a:r>
          </a:p>
        </p:txBody>
      </p:sp>
      <p:sp>
        <p:nvSpPr>
          <p:cNvPr id="10243" name="Rectangle 3"/>
          <p:cNvSpPr>
            <a:spLocks noGrp="1" noChangeArrowheads="1"/>
          </p:cNvSpPr>
          <p:nvPr>
            <p:ph type="subTitle" idx="1"/>
          </p:nvPr>
        </p:nvSpPr>
        <p:spPr>
          <a:xfrm>
            <a:off x="914400" y="2133600"/>
            <a:ext cx="7391400" cy="1752600"/>
          </a:xfrm>
        </p:spPr>
        <p:txBody>
          <a:bodyPr>
            <a:normAutofit/>
          </a:bodyPr>
          <a:lstStyle/>
          <a:p>
            <a:r>
              <a:rPr lang="en-US" dirty="0"/>
              <a:t>Institute of Management Accountants (IMA)</a:t>
            </a:r>
            <a:r>
              <a:rPr lang="en-US" altLang="zh-CN" dirty="0"/>
              <a:t>,</a:t>
            </a:r>
            <a:r>
              <a:rPr lang="zh-CN" altLang="en-US" dirty="0"/>
              <a:t> </a:t>
            </a:r>
            <a:r>
              <a:rPr lang="en-US" dirty="0"/>
              <a:t>ethical </a:t>
            </a:r>
            <a:r>
              <a:rPr lang="en-US" altLang="zh-CN" dirty="0"/>
              <a:t>and</a:t>
            </a:r>
            <a:r>
              <a:rPr lang="zh-CN" altLang="en-US" dirty="0"/>
              <a:t> </a:t>
            </a:r>
            <a:r>
              <a:rPr lang="en-US" altLang="zh-CN" dirty="0"/>
              <a:t>illegal</a:t>
            </a:r>
            <a:r>
              <a:rPr lang="zh-CN" altLang="en-US" dirty="0"/>
              <a:t> </a:t>
            </a:r>
            <a:r>
              <a:rPr lang="en-US" altLang="zh-CN" dirty="0"/>
              <a:t>behaviors</a:t>
            </a:r>
            <a:endParaRPr lang="en-US" dirty="0"/>
          </a:p>
        </p:txBody>
      </p:sp>
      <p:sp>
        <p:nvSpPr>
          <p:cNvPr id="5" name="Slide Number Placeholder 4"/>
          <p:cNvSpPr>
            <a:spLocks noGrp="1"/>
          </p:cNvSpPr>
          <p:nvPr>
            <p:ph type="sldNum" sz="quarter" idx="12"/>
          </p:nvPr>
        </p:nvSpPr>
        <p:spPr/>
        <p:txBody>
          <a:bodyPr/>
          <a:lstStyle/>
          <a:p>
            <a:fld id="{87989462-1FD5-4211-85BD-E99A4CF90F7A}" type="slidenum">
              <a:rPr lang="en-US" smtClean="0"/>
              <a:pPr/>
              <a:t>17</a:t>
            </a:fld>
            <a:endParaRPr lang="en-US"/>
          </a:p>
        </p:txBody>
      </p:sp>
      <p:sp>
        <p:nvSpPr>
          <p:cNvPr id="7" name="Footer Placeholder 6"/>
          <p:cNvSpPr>
            <a:spLocks noGrp="1"/>
          </p:cNvSpPr>
          <p:nvPr>
            <p:ph type="ftr" sz="quarter" idx="11"/>
          </p:nvPr>
        </p:nvSpPr>
        <p:spPr>
          <a:xfrm>
            <a:off x="3124200" y="6492875"/>
            <a:ext cx="3124200" cy="365125"/>
          </a:xfrm>
        </p:spPr>
        <p:txBody>
          <a:bodyPr/>
          <a:lstStyle/>
          <a:p>
            <a:pPr>
              <a:defRPr/>
            </a:pPr>
            <a:r>
              <a:rPr lang="en-US" dirty="0"/>
              <a:t>Copyright © 2015 Pearson Education, Inc.</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10000" y="4038600"/>
            <a:ext cx="1295400" cy="2271173"/>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a:t>Institute of Management Accountants (IMA) </a:t>
            </a:r>
          </a:p>
        </p:txBody>
      </p:sp>
      <p:sp>
        <p:nvSpPr>
          <p:cNvPr id="34819" name="Rectangle 3"/>
          <p:cNvSpPr>
            <a:spLocks noGrp="1" noChangeArrowheads="1"/>
          </p:cNvSpPr>
          <p:nvPr>
            <p:ph idx="1"/>
          </p:nvPr>
        </p:nvSpPr>
        <p:spPr/>
        <p:txBody>
          <a:bodyPr>
            <a:normAutofit lnSpcReduction="10000"/>
          </a:bodyPr>
          <a:lstStyle/>
          <a:p>
            <a:r>
              <a:rPr lang="en-US" dirty="0"/>
              <a:t>Professional association for management accountants</a:t>
            </a:r>
          </a:p>
          <a:p>
            <a:r>
              <a:rPr lang="en-US" dirty="0"/>
              <a:t>IMA’s functions</a:t>
            </a:r>
          </a:p>
          <a:p>
            <a:pPr lvl="2"/>
            <a:r>
              <a:rPr lang="en-US" dirty="0"/>
              <a:t>Certification (CMA)</a:t>
            </a:r>
          </a:p>
          <a:p>
            <a:pPr lvl="2"/>
            <a:r>
              <a:rPr lang="en-US" dirty="0"/>
              <a:t>Forum for research</a:t>
            </a:r>
          </a:p>
          <a:p>
            <a:pPr lvl="2"/>
            <a:r>
              <a:rPr lang="en-US" dirty="0"/>
              <a:t>Practice development</a:t>
            </a:r>
          </a:p>
          <a:p>
            <a:pPr lvl="2"/>
            <a:r>
              <a:rPr lang="en-US" dirty="0"/>
              <a:t>Education</a:t>
            </a:r>
          </a:p>
          <a:p>
            <a:pPr lvl="2"/>
            <a:r>
              <a:rPr lang="en-US" dirty="0"/>
              <a:t>Knowledge sharing</a:t>
            </a:r>
          </a:p>
          <a:p>
            <a:pPr lvl="2"/>
            <a:r>
              <a:rPr lang="en-US" dirty="0"/>
              <a:t>Ethical standards</a:t>
            </a:r>
          </a:p>
          <a:p>
            <a:pPr lvl="2"/>
            <a:r>
              <a:rPr lang="en-US" dirty="0"/>
              <a:t>Public education</a:t>
            </a:r>
          </a:p>
          <a:p>
            <a:pPr lvl="1"/>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18</a:t>
            </a:fld>
            <a:endParaRPr lang="en-US"/>
          </a:p>
        </p:txBody>
      </p:sp>
      <p:sp>
        <p:nvSpPr>
          <p:cNvPr id="5" name="Footer Placeholder 4"/>
          <p:cNvSpPr>
            <a:spLocks noGrp="1"/>
          </p:cNvSpPr>
          <p:nvPr>
            <p:ph type="ftr" sz="quarter" idx="11"/>
          </p:nvPr>
        </p:nvSpPr>
        <p:spPr>
          <a:xfrm>
            <a:off x="3124200" y="6356350"/>
            <a:ext cx="32004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t>Summary of IMA Ethical Standards </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19</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1924050" y="1614488"/>
            <a:ext cx="5295900" cy="3629025"/>
          </a:xfrm>
          <a:prstGeom prst="rect">
            <a:avLst/>
          </a:prstGeom>
          <a:noFill/>
          <a:ln w="9525">
            <a:noFill/>
            <a:miter lim="800000"/>
            <a:headEnd/>
            <a:tailEnd/>
          </a:ln>
        </p:spPr>
      </p:pic>
      <p:sp>
        <p:nvSpPr>
          <p:cNvPr id="5" name="Rectangle 4"/>
          <p:cNvSpPr/>
          <p:nvPr/>
        </p:nvSpPr>
        <p:spPr>
          <a:xfrm>
            <a:off x="3194359" y="6412468"/>
            <a:ext cx="3054041" cy="276999"/>
          </a:xfrm>
          <a:prstGeom prst="rect">
            <a:avLst/>
          </a:prstGeom>
        </p:spPr>
        <p:txBody>
          <a:bodyPr wrap="none">
            <a:spAutoFit/>
          </a:bodyPr>
          <a:lstStyle/>
          <a:p>
            <a:pPr>
              <a:defRPr/>
            </a:pPr>
            <a:r>
              <a:rPr lang="en-US" sz="1200" dirty="0">
                <a:solidFill>
                  <a:schemeClr val="tx1">
                    <a:lumMod val="50000"/>
                    <a:lumOff val="50000"/>
                  </a:schemeClr>
                </a:solidFill>
              </a:rPr>
              <a:t>Copyright © 2015 Pearson Education, Inc.</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a:normAutofit/>
          </a:bodyPr>
          <a:lstStyle/>
          <a:p>
            <a:r>
              <a:rPr lang="en-US" sz="6000"/>
              <a:t>Objective 1</a:t>
            </a:r>
            <a:endParaRPr lang="en-US" sz="6000" dirty="0"/>
          </a:p>
        </p:txBody>
      </p:sp>
      <p:sp>
        <p:nvSpPr>
          <p:cNvPr id="10243" name="Rectangle 3"/>
          <p:cNvSpPr>
            <a:spLocks noGrp="1" noChangeArrowheads="1"/>
          </p:cNvSpPr>
          <p:nvPr>
            <p:ph type="subTitle" idx="1"/>
          </p:nvPr>
        </p:nvSpPr>
        <p:spPr>
          <a:xfrm>
            <a:off x="1371600" y="2438400"/>
            <a:ext cx="6400800" cy="1752600"/>
          </a:xfrm>
        </p:spPr>
        <p:txBody>
          <a:bodyPr/>
          <a:lstStyle/>
          <a:p>
            <a:r>
              <a:rPr lang="en-US" dirty="0"/>
              <a:t>Identify managers’ three primary responsibilities</a:t>
            </a:r>
          </a:p>
        </p:txBody>
      </p:sp>
      <p:sp>
        <p:nvSpPr>
          <p:cNvPr id="5" name="Slide Number Placeholder 4"/>
          <p:cNvSpPr>
            <a:spLocks noGrp="1"/>
          </p:cNvSpPr>
          <p:nvPr>
            <p:ph type="sldNum" sz="quarter" idx="12"/>
          </p:nvPr>
        </p:nvSpPr>
        <p:spPr/>
        <p:txBody>
          <a:bodyPr/>
          <a:lstStyle/>
          <a:p>
            <a:fld id="{87989462-1FD5-4211-85BD-E99A4CF90F7A}" type="slidenum">
              <a:rPr lang="en-US" smtClean="0"/>
              <a:pPr/>
              <a:t>2</a:t>
            </a:fld>
            <a:endParaRPr lang="en-US"/>
          </a:p>
        </p:txBody>
      </p:sp>
      <p:sp>
        <p:nvSpPr>
          <p:cNvPr id="7" name="Footer Placeholder 9"/>
          <p:cNvSpPr>
            <a:spLocks noGrp="1"/>
          </p:cNvSpPr>
          <p:nvPr>
            <p:ph type="ftr" sz="quarter" idx="11"/>
          </p:nvPr>
        </p:nvSpPr>
        <p:spPr>
          <a:xfrm>
            <a:off x="3200400" y="6477000"/>
            <a:ext cx="3124200" cy="365125"/>
          </a:xfrm>
        </p:spPr>
        <p:txBody>
          <a:bodyPr/>
          <a:lstStyle/>
          <a:p>
            <a:pPr>
              <a:defRPr/>
            </a:pPr>
            <a:r>
              <a:rPr lang="en-US" dirty="0"/>
              <a:t>Copyright © 2015 Pearson Education, Inc.</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3800" y="3581400"/>
            <a:ext cx="1564628" cy="2743200"/>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Ethical Behavior</a:t>
            </a:r>
          </a:p>
        </p:txBody>
      </p:sp>
      <p:sp>
        <p:nvSpPr>
          <p:cNvPr id="33795" name="Content Placeholder 2"/>
          <p:cNvSpPr>
            <a:spLocks noGrp="1"/>
          </p:cNvSpPr>
          <p:nvPr>
            <p:ph idx="1"/>
          </p:nvPr>
        </p:nvSpPr>
        <p:spPr/>
        <p:txBody>
          <a:bodyPr/>
          <a:lstStyle/>
          <a:p>
            <a:r>
              <a:rPr lang="en-US" dirty="0"/>
              <a:t>Means doing the right thing, regardless of consequences</a:t>
            </a:r>
          </a:p>
          <a:p>
            <a:endParaRPr lang="en-US" dirty="0"/>
          </a:p>
          <a:p>
            <a:r>
              <a:rPr lang="en-US" dirty="0"/>
              <a:t>Examples of unethical behavior</a:t>
            </a:r>
          </a:p>
          <a:p>
            <a:pPr lvl="1"/>
            <a:r>
              <a:rPr lang="en-US" dirty="0"/>
              <a:t>Allowing reimbursement of false expense reports</a:t>
            </a:r>
          </a:p>
          <a:p>
            <a:pPr lvl="1"/>
            <a:r>
              <a:rPr lang="en-US" dirty="0"/>
              <a:t>Manipulating income </a:t>
            </a:r>
          </a:p>
          <a:p>
            <a:pPr lvl="1"/>
            <a:r>
              <a:rPr lang="en-US" dirty="0"/>
              <a:t>Performing tasks not qualified to perform</a:t>
            </a:r>
          </a:p>
        </p:txBody>
      </p:sp>
      <p:sp>
        <p:nvSpPr>
          <p:cNvPr id="4" name="Slide Number Placeholder 3"/>
          <p:cNvSpPr>
            <a:spLocks noGrp="1"/>
          </p:cNvSpPr>
          <p:nvPr>
            <p:ph type="sldNum" sz="quarter" idx="12"/>
          </p:nvPr>
        </p:nvSpPr>
        <p:spPr/>
        <p:txBody>
          <a:bodyPr/>
          <a:lstStyle/>
          <a:p>
            <a:fld id="{87989462-1FD5-4211-85BD-E99A4CF90F7A}" type="slidenum">
              <a:rPr lang="en-US" smtClean="0"/>
              <a:pPr/>
              <a:t>20</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Steps to Resolve Ethical Dilemmas</a:t>
            </a:r>
          </a:p>
        </p:txBody>
      </p:sp>
      <p:sp>
        <p:nvSpPr>
          <p:cNvPr id="34819" name="Rectangle 3"/>
          <p:cNvSpPr>
            <a:spLocks noGrp="1" noChangeArrowheads="1"/>
          </p:cNvSpPr>
          <p:nvPr>
            <p:ph idx="1"/>
          </p:nvPr>
        </p:nvSpPr>
        <p:spPr/>
        <p:txBody>
          <a:bodyPr/>
          <a:lstStyle/>
          <a:p>
            <a:r>
              <a:rPr lang="en-US" dirty="0"/>
              <a:t>Follow company’s policies for reporting unethical behavior</a:t>
            </a:r>
          </a:p>
          <a:p>
            <a:endParaRPr lang="en-US" dirty="0"/>
          </a:p>
          <a:p>
            <a:r>
              <a:rPr lang="en-US" dirty="0"/>
              <a:t>If not resolved</a:t>
            </a:r>
          </a:p>
          <a:p>
            <a:pPr lvl="1"/>
            <a:r>
              <a:rPr lang="en-US" dirty="0"/>
              <a:t>Discuss with immediate supervisor</a:t>
            </a:r>
          </a:p>
          <a:p>
            <a:pPr lvl="1"/>
            <a:r>
              <a:rPr lang="en-US" dirty="0"/>
              <a:t>Discuss with objective advisor</a:t>
            </a:r>
          </a:p>
          <a:p>
            <a:pPr lvl="1"/>
            <a:r>
              <a:rPr lang="en-US" dirty="0"/>
              <a:t>Consult an attorney</a:t>
            </a:r>
          </a:p>
        </p:txBody>
      </p:sp>
      <p:sp>
        <p:nvSpPr>
          <p:cNvPr id="4" name="Slide Number Placeholder 3"/>
          <p:cNvSpPr>
            <a:spLocks noGrp="1"/>
          </p:cNvSpPr>
          <p:nvPr>
            <p:ph type="sldNum" sz="quarter" idx="12"/>
          </p:nvPr>
        </p:nvSpPr>
        <p:spPr/>
        <p:txBody>
          <a:bodyPr/>
          <a:lstStyle/>
          <a:p>
            <a:fld id="{87989462-1FD5-4211-85BD-E99A4CF90F7A}" type="slidenum">
              <a:rPr lang="en-US" smtClean="0"/>
              <a:pPr/>
              <a:t>21</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Unethical vs. Illegal Behavior</a:t>
            </a:r>
          </a:p>
        </p:txBody>
      </p:sp>
      <p:sp>
        <p:nvSpPr>
          <p:cNvPr id="38914" name="Content Placeholder 2"/>
          <p:cNvSpPr>
            <a:spLocks noGrp="1"/>
          </p:cNvSpPr>
          <p:nvPr>
            <p:ph idx="1"/>
          </p:nvPr>
        </p:nvSpPr>
        <p:spPr/>
        <p:txBody>
          <a:bodyPr/>
          <a:lstStyle/>
          <a:p>
            <a:r>
              <a:rPr lang="en-US" dirty="0"/>
              <a:t>Not all unethical behavior is illegal, but all illegal behavior is unethical.</a:t>
            </a:r>
            <a:br>
              <a:rPr lang="en-US" dirty="0"/>
            </a:br>
            <a:endParaRPr lang="en-US" dirty="0"/>
          </a:p>
          <a:p>
            <a:r>
              <a:rPr lang="en-US" dirty="0"/>
              <a:t>Unethical behavior includes</a:t>
            </a:r>
          </a:p>
          <a:p>
            <a:pPr lvl="1"/>
            <a:r>
              <a:rPr lang="en-US" dirty="0"/>
              <a:t>Dishonesty</a:t>
            </a:r>
          </a:p>
          <a:p>
            <a:pPr lvl="1"/>
            <a:r>
              <a:rPr lang="en-US" dirty="0"/>
              <a:t>Unfairness</a:t>
            </a:r>
          </a:p>
          <a:p>
            <a:pPr lvl="1"/>
            <a:r>
              <a:rPr lang="en-US" dirty="0"/>
              <a:t>Lack of objectivity</a:t>
            </a:r>
          </a:p>
          <a:p>
            <a:pPr lvl="1"/>
            <a:r>
              <a:rPr lang="en-US" dirty="0"/>
              <a:t>Irresponsibility </a:t>
            </a:r>
          </a:p>
          <a:p>
            <a:pPr lvl="1"/>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22</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a:normAutofit/>
          </a:bodyPr>
          <a:lstStyle/>
          <a:p>
            <a:r>
              <a:rPr lang="en-US" sz="6000" dirty="0"/>
              <a:t>Objective 5</a:t>
            </a:r>
          </a:p>
        </p:txBody>
      </p:sp>
      <p:sp>
        <p:nvSpPr>
          <p:cNvPr id="10243" name="Rectangle 3"/>
          <p:cNvSpPr>
            <a:spLocks noGrp="1" noChangeArrowheads="1"/>
          </p:cNvSpPr>
          <p:nvPr>
            <p:ph type="subTitle" idx="1"/>
          </p:nvPr>
        </p:nvSpPr>
        <p:spPr>
          <a:xfrm>
            <a:off x="1371600" y="2438400"/>
            <a:ext cx="6400800" cy="1752600"/>
          </a:xfrm>
        </p:spPr>
        <p:txBody>
          <a:bodyPr/>
          <a:lstStyle/>
          <a:p>
            <a:r>
              <a:rPr lang="en-US" dirty="0"/>
              <a:t>Discuss and analyze the implications of regulatory and business trends</a:t>
            </a:r>
          </a:p>
        </p:txBody>
      </p:sp>
      <p:sp>
        <p:nvSpPr>
          <p:cNvPr id="5" name="Slide Number Placeholder 4"/>
          <p:cNvSpPr>
            <a:spLocks noGrp="1"/>
          </p:cNvSpPr>
          <p:nvPr>
            <p:ph type="sldNum" sz="quarter" idx="12"/>
          </p:nvPr>
        </p:nvSpPr>
        <p:spPr/>
        <p:txBody>
          <a:bodyPr/>
          <a:lstStyle/>
          <a:p>
            <a:fld id="{87989462-1FD5-4211-85BD-E99A4CF90F7A}" type="slidenum">
              <a:rPr lang="en-US" smtClean="0"/>
              <a:pPr/>
              <a:t>23</a:t>
            </a:fld>
            <a:endParaRPr lang="en-US"/>
          </a:p>
        </p:txBody>
      </p:sp>
      <p:sp>
        <p:nvSpPr>
          <p:cNvPr id="7" name="Footer Placeholder 6"/>
          <p:cNvSpPr>
            <a:spLocks noGrp="1"/>
          </p:cNvSpPr>
          <p:nvPr>
            <p:ph type="ftr" sz="quarter" idx="11"/>
          </p:nvPr>
        </p:nvSpPr>
        <p:spPr>
          <a:xfrm>
            <a:off x="3124200" y="6492875"/>
            <a:ext cx="3124200" cy="365125"/>
          </a:xfrm>
        </p:spPr>
        <p:txBody>
          <a:bodyPr/>
          <a:lstStyle/>
          <a:p>
            <a:pPr>
              <a:defRPr/>
            </a:pPr>
            <a:r>
              <a:rPr lang="en-US" dirty="0"/>
              <a:t>Copyright © 2015 Pearson Education, Inc.</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10000" y="3771404"/>
            <a:ext cx="1447800" cy="253837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Regulatory and Business Issues</a:t>
            </a:r>
          </a:p>
        </p:txBody>
      </p:sp>
      <p:sp>
        <p:nvSpPr>
          <p:cNvPr id="40963" name="Rectangle 3"/>
          <p:cNvSpPr>
            <a:spLocks noGrp="1" noChangeArrowheads="1"/>
          </p:cNvSpPr>
          <p:nvPr>
            <p:ph idx="1"/>
          </p:nvPr>
        </p:nvSpPr>
        <p:spPr/>
        <p:txBody>
          <a:bodyPr/>
          <a:lstStyle/>
          <a:p>
            <a:r>
              <a:rPr lang="en-US" dirty="0"/>
              <a:t>Sarbanes-Oxley Act of 2002 (SOX)</a:t>
            </a:r>
          </a:p>
          <a:p>
            <a:r>
              <a:rPr lang="en-US" dirty="0"/>
              <a:t>International Financial Reporting Standards (IFRS)</a:t>
            </a:r>
          </a:p>
          <a:p>
            <a:r>
              <a:rPr lang="en-US" dirty="0"/>
              <a:t>Extensible Business Reporting Language (XBRL)</a:t>
            </a:r>
          </a:p>
          <a:p>
            <a:r>
              <a:rPr lang="en-US" dirty="0"/>
              <a:t>Sustainability</a:t>
            </a:r>
          </a:p>
          <a:p>
            <a:r>
              <a:rPr lang="en-US" dirty="0"/>
              <a:t>Shifting economy</a:t>
            </a:r>
          </a:p>
        </p:txBody>
      </p:sp>
      <p:sp>
        <p:nvSpPr>
          <p:cNvPr id="4" name="Slide Number Placeholder 3"/>
          <p:cNvSpPr>
            <a:spLocks noGrp="1"/>
          </p:cNvSpPr>
          <p:nvPr>
            <p:ph type="sldNum" sz="quarter" idx="12"/>
          </p:nvPr>
        </p:nvSpPr>
        <p:spPr/>
        <p:txBody>
          <a:bodyPr/>
          <a:lstStyle/>
          <a:p>
            <a:fld id="{87989462-1FD5-4211-85BD-E99A4CF90F7A}" type="slidenum">
              <a:rPr lang="en-US" smtClean="0"/>
              <a:pPr/>
              <a:t>24</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Sarbanes-Oxley Act of 2002 (SOX)</a:t>
            </a:r>
          </a:p>
        </p:txBody>
      </p:sp>
      <p:sp>
        <p:nvSpPr>
          <p:cNvPr id="45059" name="Content Placeholder 2"/>
          <p:cNvSpPr>
            <a:spLocks noGrp="1"/>
          </p:cNvSpPr>
          <p:nvPr>
            <p:ph idx="1"/>
          </p:nvPr>
        </p:nvSpPr>
        <p:spPr/>
        <p:txBody>
          <a:bodyPr>
            <a:normAutofit/>
          </a:bodyPr>
          <a:lstStyle/>
          <a:p>
            <a:r>
              <a:rPr lang="en-US" dirty="0"/>
              <a:t>Restore trust in publicly traded corporations, management, financial statements, and auditors</a:t>
            </a:r>
          </a:p>
          <a:p>
            <a:r>
              <a:rPr lang="en-US" altLang="zh-CN" dirty="0"/>
              <a:t>SOX</a:t>
            </a:r>
            <a:r>
              <a:rPr lang="zh-CN" altLang="en-US" dirty="0"/>
              <a:t> </a:t>
            </a:r>
            <a:r>
              <a:rPr lang="en-US" altLang="zh-CN" dirty="0"/>
              <a:t>enhances</a:t>
            </a:r>
            <a:r>
              <a:rPr lang="zh-CN" altLang="en-US" dirty="0"/>
              <a:t> </a:t>
            </a:r>
            <a:r>
              <a:rPr lang="en-US" altLang="zh-CN" dirty="0"/>
              <a:t>internal</a:t>
            </a:r>
            <a:r>
              <a:rPr lang="zh-CN" altLang="en-US" dirty="0"/>
              <a:t> </a:t>
            </a:r>
            <a:r>
              <a:rPr lang="en-US" altLang="zh-CN" dirty="0"/>
              <a:t>control</a:t>
            </a:r>
            <a:r>
              <a:rPr lang="zh-CN" altLang="en-US" dirty="0"/>
              <a:t> </a:t>
            </a:r>
            <a:r>
              <a:rPr lang="en-US" altLang="zh-CN" dirty="0"/>
              <a:t>and</a:t>
            </a:r>
            <a:r>
              <a:rPr lang="zh-CN" altLang="en-US" dirty="0"/>
              <a:t> </a:t>
            </a:r>
            <a:r>
              <a:rPr lang="en-US" altLang="zh-CN" dirty="0"/>
              <a:t>financial</a:t>
            </a:r>
            <a:r>
              <a:rPr lang="zh-CN" altLang="en-US" dirty="0"/>
              <a:t> </a:t>
            </a:r>
            <a:r>
              <a:rPr lang="en-US" altLang="zh-CN" dirty="0"/>
              <a:t>reporting</a:t>
            </a:r>
            <a:r>
              <a:rPr lang="zh-CN" altLang="en-US" dirty="0"/>
              <a:t> </a:t>
            </a:r>
            <a:r>
              <a:rPr lang="en-US" altLang="zh-CN" dirty="0"/>
              <a:t>requirements</a:t>
            </a:r>
            <a:r>
              <a:rPr lang="zh-CN" altLang="en-US" dirty="0"/>
              <a:t> </a:t>
            </a:r>
            <a:r>
              <a:rPr lang="en-US" altLang="zh-CN" dirty="0"/>
              <a:t>and</a:t>
            </a:r>
            <a:r>
              <a:rPr lang="zh-CN" altLang="en-US" dirty="0"/>
              <a:t> </a:t>
            </a:r>
            <a:r>
              <a:rPr lang="en-US" altLang="zh-CN" dirty="0"/>
              <a:t>establishes</a:t>
            </a:r>
            <a:r>
              <a:rPr lang="zh-CN" altLang="en-US" dirty="0"/>
              <a:t> </a:t>
            </a:r>
            <a:r>
              <a:rPr lang="en-US" altLang="zh-CN" dirty="0"/>
              <a:t>new</a:t>
            </a:r>
            <a:r>
              <a:rPr lang="zh-CN" altLang="en-US" dirty="0"/>
              <a:t> </a:t>
            </a:r>
            <a:r>
              <a:rPr lang="en-US" altLang="zh-CN" dirty="0"/>
              <a:t>regulatory</a:t>
            </a:r>
            <a:r>
              <a:rPr lang="zh-CN" altLang="en-US" dirty="0"/>
              <a:t> </a:t>
            </a:r>
            <a:r>
              <a:rPr lang="en-US" altLang="zh-CN" dirty="0"/>
              <a:t>requirement</a:t>
            </a:r>
            <a:r>
              <a:rPr lang="zh-CN" altLang="en-US" dirty="0"/>
              <a:t> </a:t>
            </a:r>
            <a:r>
              <a:rPr lang="en-US" altLang="zh-CN" dirty="0"/>
              <a:t>for</a:t>
            </a:r>
            <a:r>
              <a:rPr lang="zh-CN" altLang="en-US" dirty="0"/>
              <a:t> </a:t>
            </a:r>
            <a:r>
              <a:rPr lang="en-US" altLang="zh-CN" dirty="0"/>
              <a:t>publicly</a:t>
            </a:r>
            <a:r>
              <a:rPr lang="zh-CN" altLang="en-US" dirty="0"/>
              <a:t> </a:t>
            </a:r>
            <a:r>
              <a:rPr lang="en-US" altLang="zh-CN" dirty="0"/>
              <a:t>traded</a:t>
            </a:r>
            <a:r>
              <a:rPr lang="zh-CN" altLang="en-US" dirty="0"/>
              <a:t> </a:t>
            </a:r>
            <a:r>
              <a:rPr lang="en-US" altLang="zh-CN" dirty="0"/>
              <a:t>companies</a:t>
            </a:r>
            <a:r>
              <a:rPr lang="zh-CN" altLang="en-US" dirty="0"/>
              <a:t> </a:t>
            </a:r>
            <a:r>
              <a:rPr lang="en-US" altLang="zh-CN" dirty="0"/>
              <a:t>and</a:t>
            </a:r>
            <a:r>
              <a:rPr lang="zh-CN" altLang="en-US" dirty="0"/>
              <a:t> </a:t>
            </a:r>
            <a:r>
              <a:rPr lang="en-US" altLang="zh-CN" dirty="0" err="1"/>
              <a:t>tehir</a:t>
            </a:r>
            <a:r>
              <a:rPr lang="zh-CN" altLang="en-US" dirty="0"/>
              <a:t> </a:t>
            </a:r>
            <a:r>
              <a:rPr lang="en-US" altLang="zh-CN" dirty="0"/>
              <a:t>independent</a:t>
            </a:r>
            <a:r>
              <a:rPr lang="zh-CN" altLang="en-US" dirty="0"/>
              <a:t> </a:t>
            </a:r>
            <a:r>
              <a:rPr lang="en-US" altLang="zh-CN" dirty="0"/>
              <a:t>auditors.</a:t>
            </a:r>
            <a:r>
              <a:rPr lang="zh-CN" altLang="en-US" dirty="0"/>
              <a:t> </a:t>
            </a:r>
            <a:endParaRPr lang="en-US" dirty="0"/>
          </a:p>
          <a:p>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25</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extLst>
      <p:ext uri="{BB962C8B-B14F-4D97-AF65-F5344CB8AC3E}">
        <p14:creationId xmlns:p14="http://schemas.microsoft.com/office/powerpoint/2010/main" val="30849879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Sarbanes-Oxley Act of 2002 (SOX)</a:t>
            </a:r>
          </a:p>
        </p:txBody>
      </p:sp>
      <p:sp>
        <p:nvSpPr>
          <p:cNvPr id="45059" name="Content Placeholder 2"/>
          <p:cNvSpPr>
            <a:spLocks noGrp="1"/>
          </p:cNvSpPr>
          <p:nvPr>
            <p:ph idx="1"/>
          </p:nvPr>
        </p:nvSpPr>
        <p:spPr/>
        <p:txBody>
          <a:bodyPr>
            <a:normAutofit lnSpcReduction="10000"/>
          </a:bodyPr>
          <a:lstStyle/>
          <a:p>
            <a:r>
              <a:rPr lang="en-US" dirty="0"/>
              <a:t>CEO /CFO requirements </a:t>
            </a:r>
          </a:p>
          <a:p>
            <a:pPr lvl="1"/>
            <a:r>
              <a:rPr lang="en-US" dirty="0"/>
              <a:t>Financial statements</a:t>
            </a:r>
          </a:p>
          <a:p>
            <a:pPr lvl="1"/>
            <a:r>
              <a:rPr lang="en-US" dirty="0"/>
              <a:t>Internal control structure</a:t>
            </a:r>
          </a:p>
          <a:p>
            <a:pPr lvl="1"/>
            <a:r>
              <a:rPr lang="en-US" dirty="0"/>
              <a:t>Annual assessment</a:t>
            </a:r>
          </a:p>
          <a:p>
            <a:r>
              <a:rPr lang="en-US" dirty="0"/>
              <a:t>Independent audit committee</a:t>
            </a:r>
          </a:p>
          <a:p>
            <a:r>
              <a:rPr lang="en-US" altLang="zh-CN" dirty="0"/>
              <a:t>CPA</a:t>
            </a:r>
            <a:r>
              <a:rPr lang="zh-CN" altLang="en-US" dirty="0"/>
              <a:t> </a:t>
            </a:r>
            <a:r>
              <a:rPr lang="en-US" altLang="zh-CN" dirty="0"/>
              <a:t>firms</a:t>
            </a:r>
            <a:r>
              <a:rPr lang="zh-CN" altLang="en-US" dirty="0"/>
              <a:t> </a:t>
            </a:r>
            <a:r>
              <a:rPr lang="en-US" altLang="zh-CN" dirty="0"/>
              <a:t>maintain</a:t>
            </a:r>
            <a:r>
              <a:rPr lang="zh-CN" altLang="en-US" dirty="0"/>
              <a:t> </a:t>
            </a:r>
            <a:r>
              <a:rPr lang="en-US" altLang="zh-CN" dirty="0"/>
              <a:t>independent</a:t>
            </a:r>
            <a:r>
              <a:rPr lang="zh-CN" altLang="en-US" dirty="0"/>
              <a:t> </a:t>
            </a:r>
            <a:r>
              <a:rPr lang="en-US" altLang="zh-CN" dirty="0"/>
              <a:t>from</a:t>
            </a:r>
            <a:r>
              <a:rPr lang="zh-CN" altLang="en-US" dirty="0"/>
              <a:t> </a:t>
            </a:r>
            <a:r>
              <a:rPr lang="en-US" altLang="zh-CN" dirty="0"/>
              <a:t>their</a:t>
            </a:r>
            <a:r>
              <a:rPr lang="zh-CN" altLang="en-US" dirty="0"/>
              <a:t> </a:t>
            </a:r>
            <a:r>
              <a:rPr lang="en-US" altLang="zh-CN" dirty="0"/>
              <a:t>client</a:t>
            </a:r>
            <a:r>
              <a:rPr lang="zh-CN" altLang="en-US" dirty="0"/>
              <a:t> </a:t>
            </a:r>
            <a:r>
              <a:rPr lang="en-US" altLang="zh-CN" dirty="0"/>
              <a:t>company</a:t>
            </a:r>
            <a:r>
              <a:rPr lang="zh-CN" altLang="en-US" dirty="0"/>
              <a:t> </a:t>
            </a:r>
            <a:endParaRPr lang="en-US" dirty="0"/>
          </a:p>
          <a:p>
            <a:r>
              <a:rPr lang="en-US" dirty="0"/>
              <a:t>Increases white-collar crime</a:t>
            </a:r>
            <a:r>
              <a:rPr lang="zh-CN" altLang="en-US" dirty="0"/>
              <a:t> </a:t>
            </a:r>
            <a:r>
              <a:rPr lang="en-US" altLang="zh-CN" dirty="0"/>
              <a:t>(e.g.</a:t>
            </a:r>
            <a:r>
              <a:rPr lang="zh-CN" altLang="en-US" dirty="0"/>
              <a:t> </a:t>
            </a:r>
            <a:r>
              <a:rPr lang="en-US" altLang="zh-CN" dirty="0"/>
              <a:t>Fraud)</a:t>
            </a:r>
            <a:r>
              <a:rPr lang="en-US" dirty="0"/>
              <a:t> penalties</a:t>
            </a:r>
          </a:p>
          <a:p>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26</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t>International Financial Reporting Standards (IFRS)</a:t>
            </a:r>
          </a:p>
        </p:txBody>
      </p:sp>
      <p:sp>
        <p:nvSpPr>
          <p:cNvPr id="3" name="Content Placeholder 2"/>
          <p:cNvSpPr>
            <a:spLocks noGrp="1"/>
          </p:cNvSpPr>
          <p:nvPr>
            <p:ph idx="1"/>
          </p:nvPr>
        </p:nvSpPr>
        <p:spPr/>
        <p:txBody>
          <a:bodyPr/>
          <a:lstStyle/>
          <a:p>
            <a:r>
              <a:rPr lang="en-US" altLang="zh-CN" dirty="0"/>
              <a:t>U.S.</a:t>
            </a:r>
            <a:r>
              <a:rPr lang="zh-CN" altLang="en-US" dirty="0"/>
              <a:t> </a:t>
            </a:r>
            <a:r>
              <a:rPr lang="en-US" altLang="zh-CN" dirty="0"/>
              <a:t>GAAP,</a:t>
            </a:r>
            <a:r>
              <a:rPr lang="zh-CN" altLang="en-US" dirty="0"/>
              <a:t> </a:t>
            </a:r>
            <a:r>
              <a:rPr lang="en-US" altLang="zh-CN" dirty="0"/>
              <a:t>promulgated</a:t>
            </a:r>
            <a:r>
              <a:rPr lang="zh-CN" altLang="en-US" dirty="0"/>
              <a:t> </a:t>
            </a:r>
            <a:r>
              <a:rPr lang="en-US" altLang="zh-CN" dirty="0"/>
              <a:t>by</a:t>
            </a:r>
            <a:r>
              <a:rPr lang="zh-CN" altLang="en-US" dirty="0"/>
              <a:t> </a:t>
            </a:r>
            <a:r>
              <a:rPr lang="en-US" altLang="zh-CN" dirty="0"/>
              <a:t>Financial</a:t>
            </a:r>
            <a:r>
              <a:rPr lang="zh-CN" altLang="en-US" dirty="0"/>
              <a:t> </a:t>
            </a:r>
            <a:r>
              <a:rPr lang="en-US" altLang="zh-CN" dirty="0"/>
              <a:t>Accounting</a:t>
            </a:r>
            <a:r>
              <a:rPr lang="zh-CN" altLang="en-US" dirty="0"/>
              <a:t> </a:t>
            </a:r>
            <a:r>
              <a:rPr lang="en-US" altLang="zh-CN" dirty="0"/>
              <a:t>Standards</a:t>
            </a:r>
            <a:r>
              <a:rPr lang="zh-CN" altLang="en-US" dirty="0"/>
              <a:t> </a:t>
            </a:r>
            <a:r>
              <a:rPr lang="en-US" altLang="zh-CN" dirty="0"/>
              <a:t>Board</a:t>
            </a:r>
            <a:r>
              <a:rPr lang="zh-CN" altLang="en-US" dirty="0"/>
              <a:t> </a:t>
            </a:r>
            <a:r>
              <a:rPr lang="en-US" altLang="zh-CN" dirty="0"/>
              <a:t>(FASB)</a:t>
            </a:r>
          </a:p>
          <a:p>
            <a:r>
              <a:rPr lang="en-US" altLang="zh-CN" dirty="0"/>
              <a:t>IFRS</a:t>
            </a:r>
            <a:r>
              <a:rPr lang="zh-CN" altLang="en-US" dirty="0"/>
              <a:t> </a:t>
            </a:r>
            <a:r>
              <a:rPr lang="en-US" altLang="zh-CN" dirty="0"/>
              <a:t>vary</a:t>
            </a:r>
            <a:r>
              <a:rPr lang="zh-CN" altLang="en-US" dirty="0"/>
              <a:t> </a:t>
            </a:r>
            <a:r>
              <a:rPr lang="en-US" altLang="zh-CN" dirty="0"/>
              <a:t>from</a:t>
            </a:r>
            <a:r>
              <a:rPr lang="zh-CN" altLang="en-US" dirty="0"/>
              <a:t> </a:t>
            </a:r>
            <a:r>
              <a:rPr lang="en-US" altLang="zh-CN" dirty="0"/>
              <a:t>GAAP.</a:t>
            </a:r>
            <a:endParaRPr lang="en-US" dirty="0"/>
          </a:p>
          <a:p>
            <a:r>
              <a:rPr lang="en-US" dirty="0"/>
              <a:t>Results of globalization</a:t>
            </a:r>
          </a:p>
          <a:p>
            <a:pPr lvl="1"/>
            <a:r>
              <a:rPr lang="en-US" dirty="0"/>
              <a:t>Consistent reporting standards needed worldwide</a:t>
            </a:r>
          </a:p>
          <a:p>
            <a:pPr lvl="1"/>
            <a:r>
              <a:rPr lang="en-US" dirty="0"/>
              <a:t>SEC is studying IFRS</a:t>
            </a:r>
          </a:p>
          <a:p>
            <a:pPr marL="457200" lvl="1"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87989462-1FD5-4211-85BD-E99A4CF90F7A}" type="slidenum">
              <a:rPr lang="en-US" smtClean="0"/>
              <a:pPr/>
              <a:t>27</a:t>
            </a:fld>
            <a:endParaRPr lang="en-US"/>
          </a:p>
        </p:txBody>
      </p:sp>
      <p:sp>
        <p:nvSpPr>
          <p:cNvPr id="5" name="Rounded Rectangle 4"/>
          <p:cNvSpPr/>
          <p:nvPr/>
        </p:nvSpPr>
        <p:spPr>
          <a:xfrm>
            <a:off x="533400" y="4953000"/>
            <a:ext cx="8001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Current IFRS information:</a:t>
            </a:r>
          </a:p>
          <a:p>
            <a:pPr algn="ctr">
              <a:defRPr/>
            </a:pPr>
            <a:r>
              <a:rPr lang="en-US" sz="2800" dirty="0"/>
              <a:t>www.IFRS.com  or  www.IASB.org</a:t>
            </a:r>
          </a:p>
        </p:txBody>
      </p:sp>
      <p:sp>
        <p:nvSpPr>
          <p:cNvPr id="7" name="Footer Placeholder 6"/>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dirty="0"/>
              <a:t>Extensible Business Reporting Language (XBRL)</a:t>
            </a:r>
          </a:p>
        </p:txBody>
      </p:sp>
      <p:sp>
        <p:nvSpPr>
          <p:cNvPr id="47107" name="Content Placeholder 2"/>
          <p:cNvSpPr>
            <a:spLocks noGrp="1"/>
          </p:cNvSpPr>
          <p:nvPr>
            <p:ph idx="1"/>
          </p:nvPr>
        </p:nvSpPr>
        <p:spPr/>
        <p:txBody>
          <a:bodyPr>
            <a:normAutofit/>
          </a:bodyPr>
          <a:lstStyle/>
          <a:p>
            <a:r>
              <a:rPr lang="en-US" dirty="0"/>
              <a:t>Standardized tagging system for financial reports</a:t>
            </a:r>
          </a:p>
          <a:p>
            <a:r>
              <a:rPr lang="en-US" altLang="zh-CN" dirty="0"/>
              <a:t>XBRL</a:t>
            </a:r>
            <a:r>
              <a:rPr lang="zh-CN" altLang="en-US" dirty="0"/>
              <a:t> </a:t>
            </a:r>
            <a:r>
              <a:rPr lang="en-US" altLang="zh-CN" dirty="0"/>
              <a:t>enables</a:t>
            </a:r>
            <a:r>
              <a:rPr lang="zh-CN" altLang="en-US" dirty="0"/>
              <a:t> </a:t>
            </a:r>
            <a:r>
              <a:rPr lang="en-US" altLang="zh-CN" dirty="0"/>
              <a:t>companies</a:t>
            </a:r>
            <a:r>
              <a:rPr lang="zh-CN" altLang="en-US" dirty="0"/>
              <a:t> </a:t>
            </a:r>
            <a:r>
              <a:rPr lang="en-US" altLang="zh-CN" dirty="0"/>
              <a:t>to</a:t>
            </a:r>
            <a:r>
              <a:rPr lang="zh-CN" altLang="en-US" dirty="0"/>
              <a:t> </a:t>
            </a:r>
            <a:r>
              <a:rPr lang="en-US" altLang="zh-CN" dirty="0"/>
              <a:t>release</a:t>
            </a:r>
            <a:r>
              <a:rPr lang="zh-CN" altLang="en-US" dirty="0"/>
              <a:t> </a:t>
            </a:r>
            <a:r>
              <a:rPr lang="en-US" altLang="zh-CN" dirty="0"/>
              <a:t>financial</a:t>
            </a:r>
            <a:r>
              <a:rPr lang="zh-CN" altLang="en-US" dirty="0"/>
              <a:t> </a:t>
            </a:r>
            <a:r>
              <a:rPr lang="en-US" altLang="zh-CN" dirty="0"/>
              <a:t>and</a:t>
            </a:r>
            <a:r>
              <a:rPr lang="zh-CN" altLang="en-US" dirty="0"/>
              <a:t> </a:t>
            </a:r>
            <a:r>
              <a:rPr lang="en-US" altLang="zh-CN" dirty="0"/>
              <a:t>business</a:t>
            </a:r>
            <a:r>
              <a:rPr lang="zh-CN" altLang="en-US" dirty="0"/>
              <a:t> </a:t>
            </a:r>
            <a:r>
              <a:rPr lang="en-US" altLang="zh-CN" dirty="0"/>
              <a:t>information</a:t>
            </a:r>
            <a:r>
              <a:rPr lang="zh-CN" altLang="en-US" dirty="0"/>
              <a:t> </a:t>
            </a:r>
            <a:r>
              <a:rPr lang="en-US" altLang="zh-CN" dirty="0"/>
              <a:t>in</a:t>
            </a:r>
            <a:r>
              <a:rPr lang="zh-CN" altLang="en-US" dirty="0"/>
              <a:t> </a:t>
            </a:r>
            <a:r>
              <a:rPr lang="en-US" altLang="zh-CN" dirty="0"/>
              <a:t>a</a:t>
            </a:r>
            <a:r>
              <a:rPr lang="zh-CN" altLang="en-US" dirty="0"/>
              <a:t> </a:t>
            </a:r>
            <a:r>
              <a:rPr lang="en-US" altLang="zh-CN" dirty="0"/>
              <a:t>format</a:t>
            </a:r>
            <a:r>
              <a:rPr lang="zh-CN" altLang="en-US" dirty="0"/>
              <a:t> </a:t>
            </a:r>
            <a:r>
              <a:rPr lang="en-US" altLang="zh-CN" dirty="0"/>
              <a:t>that</a:t>
            </a:r>
            <a:r>
              <a:rPr lang="zh-CN" altLang="en-US" dirty="0"/>
              <a:t> </a:t>
            </a:r>
            <a:r>
              <a:rPr lang="en-US" altLang="zh-CN" dirty="0"/>
              <a:t>can</a:t>
            </a:r>
            <a:r>
              <a:rPr lang="zh-CN" altLang="en-US" dirty="0"/>
              <a:t> </a:t>
            </a:r>
            <a:r>
              <a:rPr lang="en-US" altLang="zh-CN" dirty="0"/>
              <a:t>be</a:t>
            </a:r>
            <a:r>
              <a:rPr lang="zh-CN" altLang="en-US" dirty="0"/>
              <a:t> </a:t>
            </a:r>
            <a:r>
              <a:rPr lang="en-US" altLang="zh-CN" i="1" dirty="0"/>
              <a:t>quickly</a:t>
            </a:r>
            <a:r>
              <a:rPr lang="en-US" altLang="zh-CN" dirty="0"/>
              <a:t>,</a:t>
            </a:r>
            <a:r>
              <a:rPr lang="zh-CN" altLang="en-US" dirty="0"/>
              <a:t> </a:t>
            </a:r>
            <a:r>
              <a:rPr lang="en-US" altLang="zh-CN" i="1" dirty="0"/>
              <a:t>efficiently</a:t>
            </a:r>
            <a:r>
              <a:rPr lang="en-US" altLang="zh-CN" dirty="0"/>
              <a:t>,</a:t>
            </a:r>
            <a:r>
              <a:rPr lang="zh-CN" altLang="en-US" dirty="0"/>
              <a:t> </a:t>
            </a:r>
            <a:r>
              <a:rPr lang="en-US" altLang="zh-CN" dirty="0"/>
              <a:t>and</a:t>
            </a:r>
            <a:r>
              <a:rPr lang="zh-CN" altLang="en-US" dirty="0"/>
              <a:t> </a:t>
            </a:r>
            <a:r>
              <a:rPr lang="en-US" altLang="zh-CN" i="1" dirty="0"/>
              <a:t>cost-effectively</a:t>
            </a:r>
            <a:r>
              <a:rPr lang="zh-CN" altLang="en-US" i="1" dirty="0"/>
              <a:t> </a:t>
            </a:r>
            <a:r>
              <a:rPr lang="en-US" altLang="zh-CN" i="1" dirty="0"/>
              <a:t>accessed</a:t>
            </a:r>
            <a:r>
              <a:rPr lang="en-US" altLang="zh-CN" dirty="0"/>
              <a:t>,</a:t>
            </a:r>
            <a:r>
              <a:rPr lang="zh-CN" altLang="en-US" dirty="0"/>
              <a:t> </a:t>
            </a:r>
            <a:r>
              <a:rPr lang="en-US" altLang="zh-CN" i="1" dirty="0"/>
              <a:t>sorted</a:t>
            </a:r>
            <a:r>
              <a:rPr lang="en-US" altLang="zh-CN" dirty="0"/>
              <a:t>,</a:t>
            </a:r>
            <a:r>
              <a:rPr lang="zh-CN" altLang="en-US" dirty="0"/>
              <a:t> </a:t>
            </a:r>
            <a:r>
              <a:rPr lang="en-US" altLang="zh-CN" dirty="0"/>
              <a:t>and</a:t>
            </a:r>
            <a:r>
              <a:rPr lang="zh-CN" altLang="en-US" dirty="0"/>
              <a:t> </a:t>
            </a:r>
            <a:r>
              <a:rPr lang="en-US" altLang="zh-CN" i="1" dirty="0"/>
              <a:t>analyzed</a:t>
            </a:r>
            <a:r>
              <a:rPr lang="zh-CN" altLang="en-US" dirty="0"/>
              <a:t> </a:t>
            </a:r>
            <a:r>
              <a:rPr lang="en-US" altLang="zh-CN" dirty="0"/>
              <a:t>over</a:t>
            </a:r>
            <a:r>
              <a:rPr lang="zh-CN" altLang="en-US" dirty="0"/>
              <a:t> </a:t>
            </a:r>
            <a:r>
              <a:rPr lang="en-US" altLang="zh-CN" dirty="0"/>
              <a:t>the</a:t>
            </a:r>
            <a:r>
              <a:rPr lang="zh-CN" altLang="en-US" dirty="0"/>
              <a:t> </a:t>
            </a:r>
            <a:r>
              <a:rPr lang="en-US" altLang="zh-CN" dirty="0"/>
              <a:t>Internet.</a:t>
            </a:r>
            <a:r>
              <a:rPr lang="zh-CN" altLang="en-US" dirty="0"/>
              <a:t> </a:t>
            </a:r>
            <a:endParaRPr lang="en-US" dirty="0"/>
          </a:p>
          <a:p>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28</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Sustainability and Managerial Accounting</a:t>
            </a:r>
          </a:p>
        </p:txBody>
      </p:sp>
      <p:sp>
        <p:nvSpPr>
          <p:cNvPr id="3" name="Content Placeholder 2"/>
          <p:cNvSpPr>
            <a:spLocks noGrp="1"/>
          </p:cNvSpPr>
          <p:nvPr>
            <p:ph idx="1"/>
          </p:nvPr>
        </p:nvSpPr>
        <p:spPr/>
        <p:txBody>
          <a:bodyPr>
            <a:normAutofit/>
          </a:bodyPr>
          <a:lstStyle/>
          <a:p>
            <a:r>
              <a:rPr lang="en-US" dirty="0"/>
              <a:t>Definition: the ability to meet the needs of the present without compromising the ability of future generations to meet their own needs. </a:t>
            </a:r>
          </a:p>
          <a:p>
            <a:r>
              <a:rPr lang="en-US" dirty="0"/>
              <a:t>Three pillars: </a:t>
            </a:r>
          </a:p>
          <a:p>
            <a:pPr marL="0" indent="0">
              <a:buNone/>
            </a:pPr>
            <a:r>
              <a:rPr lang="en-US" dirty="0"/>
              <a:t>	Environmental, Social, and Economic</a:t>
            </a:r>
          </a:p>
          <a:p>
            <a:r>
              <a:rPr lang="en-US" dirty="0"/>
              <a:t>Triple bottom line</a:t>
            </a:r>
          </a:p>
          <a:p>
            <a:pPr marL="457200" lvl="1" indent="0">
              <a:buNone/>
            </a:pPr>
            <a:r>
              <a:rPr lang="en-US" dirty="0"/>
              <a:t>	Profit, People, and Planet</a:t>
            </a:r>
          </a:p>
        </p:txBody>
      </p:sp>
      <p:sp>
        <p:nvSpPr>
          <p:cNvPr id="4" name="Slide Number Placeholder 3"/>
          <p:cNvSpPr>
            <a:spLocks noGrp="1"/>
          </p:cNvSpPr>
          <p:nvPr>
            <p:ph type="sldNum" sz="quarter" idx="12"/>
          </p:nvPr>
        </p:nvSpPr>
        <p:spPr/>
        <p:txBody>
          <a:bodyPr/>
          <a:lstStyle/>
          <a:p>
            <a:fld id="{87989462-1FD5-4211-85BD-E99A4CF90F7A}" type="slidenum">
              <a:rPr lang="en-US" smtClean="0"/>
              <a:pPr/>
              <a:t>29</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r>
              <a:rPr lang="en-US" dirty="0"/>
              <a:t>Managers’ Responsibilities</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3</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25" y="1381125"/>
            <a:ext cx="7143750" cy="4638675"/>
          </a:xfrm>
          <a:prstGeom prst="rect">
            <a:avLst/>
          </a:prstGeom>
          <a:noFill/>
          <a:ln w="9525">
            <a:noFill/>
            <a:miter lim="800000"/>
            <a:headEnd/>
            <a:tailEnd/>
          </a:ln>
        </p:spPr>
      </p:pic>
      <p:sp>
        <p:nvSpPr>
          <p:cNvPr id="6" name="Footer Placeholder 5"/>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Shifting Economy</a:t>
            </a:r>
          </a:p>
        </p:txBody>
      </p:sp>
      <p:sp>
        <p:nvSpPr>
          <p:cNvPr id="45059" name="Content Placeholder 2"/>
          <p:cNvSpPr>
            <a:spLocks noGrp="1"/>
          </p:cNvSpPr>
          <p:nvPr>
            <p:ph idx="1"/>
          </p:nvPr>
        </p:nvSpPr>
        <p:spPr/>
        <p:txBody>
          <a:bodyPr/>
          <a:lstStyle/>
          <a:p>
            <a:r>
              <a:rPr lang="en-US" dirty="0"/>
              <a:t>Shift away from manufacturing toward service</a:t>
            </a:r>
          </a:p>
          <a:p>
            <a:pPr marL="0" indent="0">
              <a:buNone/>
            </a:pPr>
            <a:r>
              <a:rPr lang="en-US" sz="2800" dirty="0"/>
              <a:t>Service companies: health care, communication, transportation, banking, and other important benefits to society. </a:t>
            </a:r>
          </a:p>
          <a:p>
            <a:r>
              <a:rPr lang="en-US" dirty="0"/>
              <a:t>Managerial accounting has expanded</a:t>
            </a:r>
          </a:p>
          <a:p>
            <a:pPr marL="0" indent="0">
              <a:buNone/>
            </a:pPr>
            <a:r>
              <a:rPr lang="en-US" sz="2800" dirty="0"/>
              <a:t>e.g., cost of servicing checking and saving accounts in the fees. </a:t>
            </a:r>
          </a:p>
        </p:txBody>
      </p:sp>
      <p:sp>
        <p:nvSpPr>
          <p:cNvPr id="4" name="Slide Number Placeholder 3"/>
          <p:cNvSpPr>
            <a:spLocks noGrp="1"/>
          </p:cNvSpPr>
          <p:nvPr>
            <p:ph type="sldNum" sz="quarter" idx="12"/>
          </p:nvPr>
        </p:nvSpPr>
        <p:spPr/>
        <p:txBody>
          <a:bodyPr/>
          <a:lstStyle/>
          <a:p>
            <a:fld id="{87989462-1FD5-4211-85BD-E99A4CF90F7A}" type="slidenum">
              <a:rPr lang="en-US" smtClean="0"/>
              <a:pPr/>
              <a:t>30</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Competing in Global Marketplace </a:t>
            </a:r>
          </a:p>
        </p:txBody>
      </p:sp>
      <p:sp>
        <p:nvSpPr>
          <p:cNvPr id="49155" name="Content Placeholder 2"/>
          <p:cNvSpPr>
            <a:spLocks noGrp="1"/>
          </p:cNvSpPr>
          <p:nvPr>
            <p:ph idx="1"/>
          </p:nvPr>
        </p:nvSpPr>
        <p:spPr/>
        <p:txBody>
          <a:bodyPr/>
          <a:lstStyle/>
          <a:p>
            <a:r>
              <a:rPr lang="en-US" dirty="0"/>
              <a:t>Barriers to international trade have fallen</a:t>
            </a:r>
          </a:p>
          <a:p>
            <a:r>
              <a:rPr lang="en-US" dirty="0"/>
              <a:t>How does it affect managerial accounting? </a:t>
            </a:r>
          </a:p>
          <a:p>
            <a:pPr marL="0" indent="0">
              <a:buNone/>
            </a:pPr>
            <a:r>
              <a:rPr lang="en-US" sz="2800" dirty="0"/>
              <a:t>	1) More accurate and timely information needed</a:t>
            </a:r>
          </a:p>
          <a:p>
            <a:pPr marL="0" indent="0">
              <a:buNone/>
            </a:pPr>
            <a:r>
              <a:rPr lang="en-US" sz="2800" dirty="0"/>
              <a:t>	2) Whether to expand sales and/or production into foreign countries</a:t>
            </a:r>
          </a:p>
          <a:p>
            <a:pPr marL="0" indent="0">
              <a:buNone/>
            </a:pPr>
            <a:r>
              <a:rPr lang="en-US" sz="2800" dirty="0"/>
              <a:t>	3) Aware of regulations and laws in other countries </a:t>
            </a:r>
          </a:p>
          <a:p>
            <a:pPr marL="0" indent="0">
              <a:buNone/>
            </a:pPr>
            <a:r>
              <a:rPr lang="en-US" sz="2800" dirty="0"/>
              <a:t>	4) Learn new management techniques by observing their international competitors</a:t>
            </a:r>
          </a:p>
        </p:txBody>
      </p:sp>
      <p:sp>
        <p:nvSpPr>
          <p:cNvPr id="4" name="Slide Number Placeholder 3"/>
          <p:cNvSpPr>
            <a:spLocks noGrp="1"/>
          </p:cNvSpPr>
          <p:nvPr>
            <p:ph type="sldNum" sz="quarter" idx="12"/>
          </p:nvPr>
        </p:nvSpPr>
        <p:spPr/>
        <p:txBody>
          <a:bodyPr/>
          <a:lstStyle/>
          <a:p>
            <a:fld id="{87989462-1FD5-4211-85BD-E99A4CF90F7A}" type="slidenum">
              <a:rPr lang="en-US" smtClean="0"/>
              <a:pPr/>
              <a:t>31</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Advanced Information Systems</a:t>
            </a:r>
          </a:p>
        </p:txBody>
      </p:sp>
      <p:sp>
        <p:nvSpPr>
          <p:cNvPr id="50179" name="Content Placeholder 2"/>
          <p:cNvSpPr>
            <a:spLocks noGrp="1"/>
          </p:cNvSpPr>
          <p:nvPr>
            <p:ph idx="1"/>
          </p:nvPr>
        </p:nvSpPr>
        <p:spPr/>
        <p:txBody>
          <a:bodyPr/>
          <a:lstStyle/>
          <a:p>
            <a:r>
              <a:rPr lang="en-US" dirty="0"/>
              <a:t>Enterprise resource planning (ERP)</a:t>
            </a:r>
          </a:p>
          <a:p>
            <a:r>
              <a:rPr lang="en-US" dirty="0"/>
              <a:t>Lean production </a:t>
            </a:r>
          </a:p>
          <a:p>
            <a:r>
              <a:rPr lang="en-US" dirty="0"/>
              <a:t>Just-in-time (JIT) </a:t>
            </a:r>
          </a:p>
          <a:p>
            <a:r>
              <a:rPr lang="en-US" dirty="0"/>
              <a:t>Total quality management (TQM)   </a:t>
            </a:r>
          </a:p>
          <a:p>
            <a:endParaRPr lang="en-US" dirty="0"/>
          </a:p>
          <a:p>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32</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a:t>Enterprise Resource Planning (ERP)</a:t>
            </a:r>
            <a:endParaRPr lang="en-US" dirty="0"/>
          </a:p>
        </p:txBody>
      </p:sp>
      <p:sp>
        <p:nvSpPr>
          <p:cNvPr id="47107" name="Content Placeholder 2"/>
          <p:cNvSpPr>
            <a:spLocks noGrp="1"/>
          </p:cNvSpPr>
          <p:nvPr>
            <p:ph idx="1"/>
          </p:nvPr>
        </p:nvSpPr>
        <p:spPr/>
        <p:txBody>
          <a:bodyPr/>
          <a:lstStyle/>
          <a:p>
            <a:r>
              <a:rPr lang="en-US" dirty="0"/>
              <a:t>System that integrates a company’s functions, departments, and data</a:t>
            </a:r>
          </a:p>
          <a:p>
            <a:r>
              <a:rPr lang="en-US" dirty="0"/>
              <a:t>Advantages</a:t>
            </a:r>
          </a:p>
          <a:p>
            <a:pPr lvl="1"/>
            <a:r>
              <a:rPr lang="en-US" dirty="0"/>
              <a:t>Streamline operations </a:t>
            </a:r>
          </a:p>
          <a:p>
            <a:pPr lvl="1"/>
            <a:r>
              <a:rPr lang="en-US" dirty="0"/>
              <a:t>Respond quickly to changes </a:t>
            </a:r>
          </a:p>
          <a:p>
            <a:pPr lvl="1"/>
            <a:r>
              <a:rPr lang="en-US" dirty="0"/>
              <a:t>Replace separate software systems</a:t>
            </a:r>
          </a:p>
          <a:p>
            <a:r>
              <a:rPr lang="en-US" dirty="0"/>
              <a:t>Disadvantage: expensive</a:t>
            </a:r>
          </a:p>
          <a:p>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33</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Operations</a:t>
            </a:r>
          </a:p>
        </p:txBody>
      </p:sp>
      <p:sp>
        <p:nvSpPr>
          <p:cNvPr id="51203" name="Content Placeholder 2"/>
          <p:cNvSpPr>
            <a:spLocks noGrp="1"/>
          </p:cNvSpPr>
          <p:nvPr>
            <p:ph idx="1"/>
          </p:nvPr>
        </p:nvSpPr>
        <p:spPr/>
        <p:txBody>
          <a:bodyPr/>
          <a:lstStyle/>
          <a:p>
            <a:r>
              <a:rPr lang="en-US" dirty="0"/>
              <a:t>A philosophy and business strategy of manufacturing without waste</a:t>
            </a:r>
          </a:p>
          <a:p>
            <a:pPr marL="0" indent="0">
              <a:buNone/>
            </a:pPr>
            <a:r>
              <a:rPr lang="en-US" dirty="0"/>
              <a:t>Example: Toyota- “just-in-time (JIT)”</a:t>
            </a:r>
          </a:p>
          <a:p>
            <a:pPr lvl="1"/>
            <a:r>
              <a:rPr lang="en-US" dirty="0"/>
              <a:t>Lowers costs: storage costs (warehousing and security, utilities etc. )</a:t>
            </a:r>
          </a:p>
          <a:p>
            <a:pPr lvl="1"/>
            <a:r>
              <a:rPr lang="en-US" dirty="0"/>
              <a:t>Throughput time: the time between buying raw materials and selling finished products, while still maintain high quality</a:t>
            </a:r>
          </a:p>
          <a:p>
            <a:pPr lvl="1"/>
            <a:r>
              <a:rPr lang="en-US" dirty="0"/>
              <a:t>Increases competitive position</a:t>
            </a:r>
          </a:p>
          <a:p>
            <a:pPr marL="457200" lvl="1" indent="0">
              <a:buNone/>
            </a:pPr>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34</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TQM—Total Quality Management</a:t>
            </a:r>
          </a:p>
        </p:txBody>
      </p:sp>
      <p:sp>
        <p:nvSpPr>
          <p:cNvPr id="53251" name="Content Placeholder 2"/>
          <p:cNvSpPr>
            <a:spLocks noGrp="1"/>
          </p:cNvSpPr>
          <p:nvPr>
            <p:ph idx="1"/>
          </p:nvPr>
        </p:nvSpPr>
        <p:spPr/>
        <p:txBody>
          <a:bodyPr>
            <a:normAutofit/>
          </a:bodyPr>
          <a:lstStyle/>
          <a:p>
            <a:r>
              <a:rPr lang="en-US" dirty="0"/>
              <a:t>TQM is one key to succeeding in global economy</a:t>
            </a:r>
          </a:p>
          <a:p>
            <a:r>
              <a:rPr lang="en-US" dirty="0"/>
              <a:t>Goal to provide customers with superior products and services</a:t>
            </a:r>
          </a:p>
          <a:p>
            <a:r>
              <a:rPr lang="en-US" dirty="0"/>
              <a:t>Continuously set higher goals for quality</a:t>
            </a:r>
          </a:p>
          <a:p>
            <a:r>
              <a:rPr lang="en-US" dirty="0"/>
              <a:t>International Organization for Standardization (ISO)–ISO 9001:2008</a:t>
            </a:r>
          </a:p>
          <a:p>
            <a:pPr marL="0" indent="0">
              <a:buNone/>
            </a:pPr>
            <a:r>
              <a:rPr lang="en-US" dirty="0"/>
              <a:t>	</a:t>
            </a:r>
            <a:r>
              <a:rPr lang="en-US" sz="2800" dirty="0"/>
              <a:t>Commitment to continuous quality improvement</a:t>
            </a:r>
            <a:endParaRPr lang="en-US" dirty="0"/>
          </a:p>
        </p:txBody>
      </p:sp>
      <p:sp>
        <p:nvSpPr>
          <p:cNvPr id="4" name="Slide Number Placeholder 3"/>
          <p:cNvSpPr>
            <a:spLocks noGrp="1"/>
          </p:cNvSpPr>
          <p:nvPr>
            <p:ph type="sldNum" sz="quarter" idx="12"/>
          </p:nvPr>
        </p:nvSpPr>
        <p:spPr/>
        <p:txBody>
          <a:bodyPr/>
          <a:lstStyle/>
          <a:p>
            <a:fld id="{87989462-1FD5-4211-85BD-E99A4CF90F7A}" type="slidenum">
              <a:rPr lang="en-US" smtClean="0"/>
              <a:pPr/>
              <a:t>35</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p:txBody>
          <a:bodyPr>
            <a:normAutofit/>
          </a:bodyPr>
          <a:lstStyle/>
          <a:p>
            <a:r>
              <a:rPr lang="en-US" sz="6000" dirty="0"/>
              <a:t>End of Chapter 1</a:t>
            </a:r>
          </a:p>
        </p:txBody>
      </p:sp>
      <p:sp>
        <p:nvSpPr>
          <p:cNvPr id="4" name="Slide Number Placeholder 3"/>
          <p:cNvSpPr>
            <a:spLocks noGrp="1"/>
          </p:cNvSpPr>
          <p:nvPr>
            <p:ph type="sldNum" sz="quarter" idx="12"/>
          </p:nvPr>
        </p:nvSpPr>
        <p:spPr/>
        <p:txBody>
          <a:bodyPr/>
          <a:lstStyle/>
          <a:p>
            <a:fld id="{87989462-1FD5-4211-85BD-E99A4CF90F7A}" type="slidenum">
              <a:rPr lang="en-US" smtClean="0"/>
              <a:pPr/>
              <a:t>36</a:t>
            </a:fld>
            <a:endParaRPr lang="en-US"/>
          </a:p>
        </p:txBody>
      </p:sp>
      <p:sp>
        <p:nvSpPr>
          <p:cNvPr id="6" name="Footer Placeholder 5"/>
          <p:cNvSpPr>
            <a:spLocks noGrp="1"/>
          </p:cNvSpPr>
          <p:nvPr>
            <p:ph type="ftr" sz="quarter" idx="11"/>
          </p:nvPr>
        </p:nvSpPr>
        <p:spPr>
          <a:xfrm>
            <a:off x="3124200" y="6477000"/>
            <a:ext cx="3124200" cy="365125"/>
          </a:xfrm>
        </p:spPr>
        <p:txBody>
          <a:bodyPr/>
          <a:lstStyle/>
          <a:p>
            <a:pPr>
              <a:defRPr/>
            </a:pPr>
            <a:r>
              <a:rPr lang="en-US" dirty="0"/>
              <a:t>Copyright © 2015 Pearson Education, Inc.</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3800" y="3581400"/>
            <a:ext cx="1600200" cy="2805566"/>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9"/>
          <p:cNvSpPr txBox="1">
            <a:spLocks noChangeArrowheads="1"/>
          </p:cNvSpPr>
          <p:nvPr/>
        </p:nvSpPr>
        <p:spPr bwMode="auto">
          <a:xfrm>
            <a:off x="1371600" y="3276600"/>
            <a:ext cx="6096000" cy="1754188"/>
          </a:xfrm>
          <a:prstGeom prst="rect">
            <a:avLst/>
          </a:prstGeom>
          <a:noFill/>
          <a:ln w="9525">
            <a:noFill/>
            <a:miter lim="800000"/>
            <a:headEnd/>
            <a:tailEnd/>
          </a:ln>
        </p:spPr>
        <p:txBody>
          <a:bodyPr>
            <a:spAutoFit/>
          </a:bodyPr>
          <a:lstStyle/>
          <a:p>
            <a:pPr algn="just"/>
            <a:r>
              <a:rPr lang="en-US" altLang="en-US"/>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pic>
        <p:nvPicPr>
          <p:cNvPr id="3075" name="Content Placeholder 11" descr="copyrightlogo.gif"/>
          <p:cNvPicPr>
            <a:picLocks noGrp="1" noChangeAspect="1"/>
          </p:cNvPicPr>
          <p:nvPr>
            <p:ph idx="1"/>
          </p:nvPr>
        </p:nvPicPr>
        <p:blipFill>
          <a:blip r:embed="rId2"/>
          <a:srcRect/>
          <a:stretch>
            <a:fillRect/>
          </a:stretch>
        </p:blipFill>
        <p:spPr>
          <a:xfrm>
            <a:off x="762000" y="1143000"/>
            <a:ext cx="6858000" cy="2057400"/>
          </a:xfrm>
        </p:spPr>
      </p:pic>
      <p:sp>
        <p:nvSpPr>
          <p:cNvPr id="3076" name="Slide Number Placeholder 4"/>
          <p:cNvSpPr>
            <a:spLocks noGrp="1"/>
          </p:cNvSpPr>
          <p:nvPr>
            <p:ph type="sldNum" sz="quarter" idx="12"/>
          </p:nvPr>
        </p:nvSpPr>
        <p:spPr bwMode="auto">
          <a:noFill/>
          <a:ln>
            <a:miter lim="800000"/>
            <a:headEnd/>
            <a:tailEnd/>
          </a:ln>
        </p:spPr>
        <p:txBody>
          <a:bodyPr/>
          <a:lstStyle/>
          <a:p>
            <a:fld id="{22E124BA-2C9B-4120-8EBA-27F8188D21C5}" type="slidenum">
              <a:rPr lang="en-US" altLang="en-US" smtClean="0">
                <a:latin typeface="Arial" charset="0"/>
              </a:rPr>
              <a:pPr/>
              <a:t>37</a:t>
            </a:fld>
            <a:endParaRPr lang="en-US" altLang="en-US">
              <a:latin typeface="Arial" charset="0"/>
            </a:endParaRPr>
          </a:p>
        </p:txBody>
      </p:sp>
      <p:sp>
        <p:nvSpPr>
          <p:cNvPr id="6" name="Footer Placeholder 5"/>
          <p:cNvSpPr>
            <a:spLocks noGrp="1"/>
          </p:cNvSpPr>
          <p:nvPr>
            <p:ph type="ftr" sz="quarter" idx="11"/>
          </p:nvPr>
        </p:nvSpPr>
        <p:spPr>
          <a:xfrm>
            <a:off x="3048000" y="6264275"/>
            <a:ext cx="3124200" cy="365125"/>
          </a:xfrm>
        </p:spPr>
        <p:txBody>
          <a:bodyPr/>
          <a:lstStyle/>
          <a:p>
            <a:pPr>
              <a:defRPr/>
            </a:pPr>
            <a:r>
              <a:rPr lang="en-US">
                <a:solidFill>
                  <a:srgbClr val="000000"/>
                </a:solidFill>
              </a:rPr>
              <a:t>Copyright © 2015 Pearson Education, Inc.</a:t>
            </a:r>
          </a:p>
        </p:txBody>
      </p:sp>
    </p:spTree>
    <p:extLst>
      <p:ext uri="{BB962C8B-B14F-4D97-AF65-F5344CB8AC3E}">
        <p14:creationId xmlns:p14="http://schemas.microsoft.com/office/powerpoint/2010/main" val="1236969734"/>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Planning</a:t>
            </a:r>
          </a:p>
        </p:txBody>
      </p:sp>
      <p:sp>
        <p:nvSpPr>
          <p:cNvPr id="5" name="Content Placeholder 4"/>
          <p:cNvSpPr>
            <a:spLocks noGrp="1"/>
          </p:cNvSpPr>
          <p:nvPr>
            <p:ph idx="1"/>
          </p:nvPr>
        </p:nvSpPr>
        <p:spPr/>
        <p:txBody>
          <a:bodyPr/>
          <a:lstStyle/>
          <a:p>
            <a:r>
              <a:rPr lang="en-US" dirty="0"/>
              <a:t>Setting goals and objectives and how to achieve them</a:t>
            </a:r>
          </a:p>
          <a:p>
            <a:endParaRPr lang="en-US" dirty="0"/>
          </a:p>
          <a:p>
            <a:r>
              <a:rPr lang="en-US" dirty="0"/>
              <a:t>Examples of planning</a:t>
            </a:r>
          </a:p>
          <a:p>
            <a:pPr lvl="1"/>
            <a:r>
              <a:rPr lang="en-US" dirty="0"/>
              <a:t>Generate more sales via opening new stores</a:t>
            </a:r>
          </a:p>
          <a:p>
            <a:pPr lvl="1"/>
            <a:r>
              <a:rPr lang="en-US" dirty="0"/>
              <a:t>Reduce labor costs by reducing store hours</a:t>
            </a:r>
          </a:p>
          <a:p>
            <a:endParaRPr lang="en-US" dirty="0"/>
          </a:p>
          <a:p>
            <a:r>
              <a:rPr lang="en-US" dirty="0"/>
              <a:t>Budgets</a:t>
            </a:r>
          </a:p>
          <a:p>
            <a:endParaRPr lang="en-US" dirty="0"/>
          </a:p>
        </p:txBody>
      </p:sp>
      <p:sp>
        <p:nvSpPr>
          <p:cNvPr id="8" name="Slide Number Placeholder 7"/>
          <p:cNvSpPr>
            <a:spLocks noGrp="1"/>
          </p:cNvSpPr>
          <p:nvPr>
            <p:ph type="sldNum" sz="quarter" idx="12"/>
          </p:nvPr>
        </p:nvSpPr>
        <p:spPr/>
        <p:txBody>
          <a:bodyPr/>
          <a:lstStyle/>
          <a:p>
            <a:fld id="{87989462-1FD5-4211-85BD-E99A4CF90F7A}" type="slidenum">
              <a:rPr lang="en-US" smtClean="0"/>
              <a:pPr/>
              <a:t>4</a:t>
            </a:fld>
            <a:endParaRPr lang="en-US"/>
          </a:p>
        </p:txBody>
      </p:sp>
      <p:sp>
        <p:nvSpPr>
          <p:cNvPr id="6" name="Footer Placeholder 5"/>
          <p:cNvSpPr>
            <a:spLocks noGrp="1"/>
          </p:cNvSpPr>
          <p:nvPr>
            <p:ph type="ftr" sz="quarter" idx="11"/>
          </p:nvPr>
        </p:nvSpPr>
        <p:spPr>
          <a:xfrm>
            <a:off x="3124200" y="6356350"/>
            <a:ext cx="30480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Directing</a:t>
            </a:r>
          </a:p>
        </p:txBody>
      </p:sp>
      <p:sp>
        <p:nvSpPr>
          <p:cNvPr id="13" name="Content Placeholder 12"/>
          <p:cNvSpPr>
            <a:spLocks noGrp="1"/>
          </p:cNvSpPr>
          <p:nvPr>
            <p:ph idx="1"/>
          </p:nvPr>
        </p:nvSpPr>
        <p:spPr/>
        <p:txBody>
          <a:bodyPr/>
          <a:lstStyle/>
          <a:p>
            <a:r>
              <a:rPr lang="en-US" dirty="0"/>
              <a:t>Overseeing company’s day-to-day operations</a:t>
            </a:r>
          </a:p>
          <a:p>
            <a:endParaRPr lang="en-US" dirty="0"/>
          </a:p>
          <a:p>
            <a:r>
              <a:rPr lang="en-US" dirty="0"/>
              <a:t>Examples</a:t>
            </a:r>
          </a:p>
          <a:p>
            <a:pPr lvl="1"/>
            <a:r>
              <a:rPr lang="en-US" dirty="0"/>
              <a:t>Using daily/weekly sales reports to adjust marketing strategies</a:t>
            </a:r>
          </a:p>
          <a:p>
            <a:pPr lvl="1"/>
            <a:r>
              <a:rPr lang="en-US" dirty="0"/>
              <a:t>Using product cost reports to adjust raw</a:t>
            </a:r>
            <a:br>
              <a:rPr lang="en-US" dirty="0"/>
            </a:br>
            <a:r>
              <a:rPr lang="en-US" dirty="0"/>
              <a:t>material usage</a:t>
            </a:r>
          </a:p>
        </p:txBody>
      </p:sp>
      <p:sp>
        <p:nvSpPr>
          <p:cNvPr id="5" name="Slide Number Placeholder 4"/>
          <p:cNvSpPr>
            <a:spLocks noGrp="1"/>
          </p:cNvSpPr>
          <p:nvPr>
            <p:ph type="sldNum" sz="quarter" idx="12"/>
          </p:nvPr>
        </p:nvSpPr>
        <p:spPr/>
        <p:txBody>
          <a:bodyPr/>
          <a:lstStyle/>
          <a:p>
            <a:fld id="{87989462-1FD5-4211-85BD-E99A4CF90F7A}" type="slidenum">
              <a:rPr lang="en-US" smtClean="0"/>
              <a:pPr/>
              <a:t>5</a:t>
            </a:fld>
            <a:endParaRPr lang="en-US"/>
          </a:p>
        </p:txBody>
      </p:sp>
      <p:sp>
        <p:nvSpPr>
          <p:cNvPr id="6" name="Footer Placeholder 5"/>
          <p:cNvSpPr>
            <a:spLocks noGrp="1"/>
          </p:cNvSpPr>
          <p:nvPr>
            <p:ph type="ftr" sz="quarter" idx="11"/>
          </p:nvPr>
        </p:nvSpPr>
        <p:spPr>
          <a:xfrm>
            <a:off x="30480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Controlling</a:t>
            </a:r>
          </a:p>
        </p:txBody>
      </p:sp>
      <p:sp>
        <p:nvSpPr>
          <p:cNvPr id="10" name="Content Placeholder 9"/>
          <p:cNvSpPr>
            <a:spLocks noGrp="1"/>
          </p:cNvSpPr>
          <p:nvPr>
            <p:ph idx="1"/>
          </p:nvPr>
        </p:nvSpPr>
        <p:spPr/>
        <p:txBody>
          <a:bodyPr/>
          <a:lstStyle/>
          <a:p>
            <a:r>
              <a:rPr lang="en-US" dirty="0"/>
              <a:t>Evaluating results of operations against plans and making adjustments as needed</a:t>
            </a:r>
          </a:p>
          <a:p>
            <a:endParaRPr lang="en-US" dirty="0"/>
          </a:p>
          <a:p>
            <a:r>
              <a:rPr lang="en-US" dirty="0"/>
              <a:t>Examples</a:t>
            </a:r>
          </a:p>
          <a:p>
            <a:pPr lvl="1"/>
            <a:r>
              <a:rPr lang="en-US" dirty="0"/>
              <a:t>Comparing budgeted sales with actual sales to take corrective actions </a:t>
            </a:r>
          </a:p>
          <a:p>
            <a:pPr lvl="1"/>
            <a:r>
              <a:rPr lang="en-US" dirty="0"/>
              <a:t>Comparing budgeted product costs against actual product costs to take corrective actions</a:t>
            </a:r>
          </a:p>
        </p:txBody>
      </p:sp>
      <p:sp>
        <p:nvSpPr>
          <p:cNvPr id="4" name="Slide Number Placeholder 3"/>
          <p:cNvSpPr>
            <a:spLocks noGrp="1"/>
          </p:cNvSpPr>
          <p:nvPr>
            <p:ph type="sldNum" sz="quarter" idx="12"/>
          </p:nvPr>
        </p:nvSpPr>
        <p:spPr/>
        <p:txBody>
          <a:bodyPr/>
          <a:lstStyle/>
          <a:p>
            <a:fld id="{87989462-1FD5-4211-85BD-E99A4CF90F7A}" type="slidenum">
              <a:rPr lang="en-US" smtClean="0"/>
              <a:pPr/>
              <a:t>6</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a:normAutofit/>
          </a:bodyPr>
          <a:lstStyle/>
          <a:p>
            <a:r>
              <a:rPr lang="en-US" sz="6000" dirty="0"/>
              <a:t>Objective 2</a:t>
            </a:r>
          </a:p>
        </p:txBody>
      </p:sp>
      <p:sp>
        <p:nvSpPr>
          <p:cNvPr id="10243" name="Rectangle 3"/>
          <p:cNvSpPr>
            <a:spLocks noGrp="1" noChangeArrowheads="1"/>
          </p:cNvSpPr>
          <p:nvPr>
            <p:ph type="subTitle" idx="1"/>
          </p:nvPr>
        </p:nvSpPr>
        <p:spPr>
          <a:xfrm>
            <a:off x="1371600" y="2438400"/>
            <a:ext cx="6400800" cy="1752600"/>
          </a:xfrm>
        </p:spPr>
        <p:txBody>
          <a:bodyPr/>
          <a:lstStyle/>
          <a:p>
            <a:r>
              <a:rPr lang="en-US" dirty="0"/>
              <a:t>Distinguish financial accounting from managerial accounting</a:t>
            </a:r>
          </a:p>
        </p:txBody>
      </p:sp>
      <p:sp>
        <p:nvSpPr>
          <p:cNvPr id="5" name="Slide Number Placeholder 4"/>
          <p:cNvSpPr>
            <a:spLocks noGrp="1"/>
          </p:cNvSpPr>
          <p:nvPr>
            <p:ph type="sldNum" sz="quarter" idx="12"/>
          </p:nvPr>
        </p:nvSpPr>
        <p:spPr/>
        <p:txBody>
          <a:bodyPr/>
          <a:lstStyle/>
          <a:p>
            <a:fld id="{87989462-1FD5-4211-85BD-E99A4CF90F7A}" type="slidenum">
              <a:rPr lang="en-US" smtClean="0"/>
              <a:pPr/>
              <a:t>7</a:t>
            </a:fld>
            <a:endParaRPr lang="en-US"/>
          </a:p>
        </p:txBody>
      </p:sp>
      <p:sp>
        <p:nvSpPr>
          <p:cNvPr id="7" name="Footer Placeholder 6"/>
          <p:cNvSpPr>
            <a:spLocks noGrp="1"/>
          </p:cNvSpPr>
          <p:nvPr>
            <p:ph type="ftr" sz="quarter" idx="11"/>
          </p:nvPr>
        </p:nvSpPr>
        <p:spPr>
          <a:xfrm>
            <a:off x="3124200" y="6416675"/>
            <a:ext cx="3048000" cy="365125"/>
          </a:xfrm>
        </p:spPr>
        <p:txBody>
          <a:bodyPr/>
          <a:lstStyle/>
          <a:p>
            <a:pPr>
              <a:defRPr/>
            </a:pPr>
            <a:r>
              <a:rPr lang="en-US" dirty="0"/>
              <a:t>Copyright © 2015 Pearson Education, Inc.</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3800" y="3581400"/>
            <a:ext cx="1564628" cy="27432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3DAA-1037-EB4B-9403-414B5CC7BC52}"/>
              </a:ext>
            </a:extLst>
          </p:cNvPr>
          <p:cNvSpPr>
            <a:spLocks noGrp="1"/>
          </p:cNvSpPr>
          <p:nvPr>
            <p:ph type="title"/>
          </p:nvPr>
        </p:nvSpPr>
        <p:spPr/>
        <p:txBody>
          <a:bodyPr>
            <a:normAutofit fontScale="90000"/>
          </a:bodyPr>
          <a:lstStyle/>
          <a:p>
            <a:r>
              <a:rPr lang="en-US" altLang="zh-CN" dirty="0"/>
              <a:t>Managerial</a:t>
            </a:r>
            <a:r>
              <a:rPr lang="zh-CN" altLang="en-US" dirty="0"/>
              <a:t> </a:t>
            </a:r>
            <a:r>
              <a:rPr lang="en-US" altLang="zh-CN" dirty="0"/>
              <a:t>vs.</a:t>
            </a:r>
            <a:r>
              <a:rPr lang="zh-CN" altLang="en-US" dirty="0"/>
              <a:t> </a:t>
            </a:r>
            <a:r>
              <a:rPr lang="en-US" altLang="zh-CN" dirty="0"/>
              <a:t>Financial</a:t>
            </a:r>
            <a:r>
              <a:rPr lang="zh-CN" altLang="en-US" dirty="0"/>
              <a:t> </a:t>
            </a:r>
            <a:r>
              <a:rPr lang="en-US" altLang="zh-CN" dirty="0"/>
              <a:t>Accounting</a:t>
            </a:r>
            <a:endParaRPr lang="en-US" dirty="0"/>
          </a:p>
        </p:txBody>
      </p:sp>
      <p:sp>
        <p:nvSpPr>
          <p:cNvPr id="3" name="Content Placeholder 2">
            <a:extLst>
              <a:ext uri="{FF2B5EF4-FFF2-40B4-BE49-F238E27FC236}">
                <a16:creationId xmlns:a16="http://schemas.microsoft.com/office/drawing/2014/main" id="{D14D8F45-B500-C843-9805-43CA7EBE6E7E}"/>
              </a:ext>
            </a:extLst>
          </p:cNvPr>
          <p:cNvSpPr>
            <a:spLocks noGrp="1"/>
          </p:cNvSpPr>
          <p:nvPr>
            <p:ph idx="1"/>
          </p:nvPr>
        </p:nvSpPr>
        <p:spPr/>
        <p:txBody>
          <a:bodyPr>
            <a:normAutofit/>
          </a:bodyPr>
          <a:lstStyle/>
          <a:p>
            <a:r>
              <a:rPr lang="en-US" altLang="zh-CN" sz="2400" dirty="0"/>
              <a:t>Financial</a:t>
            </a:r>
            <a:r>
              <a:rPr lang="zh-CN" altLang="en-US" sz="2400" dirty="0"/>
              <a:t> </a:t>
            </a:r>
            <a:r>
              <a:rPr lang="en-US" altLang="zh-CN" sz="2400" dirty="0"/>
              <a:t>accounting:</a:t>
            </a:r>
            <a:r>
              <a:rPr lang="zh-CN" altLang="en-US" sz="2400" dirty="0"/>
              <a:t> </a:t>
            </a:r>
            <a:endParaRPr lang="en-US" altLang="zh-CN" sz="2400" dirty="0"/>
          </a:p>
          <a:p>
            <a:pPr marL="0" indent="0">
              <a:buNone/>
            </a:pPr>
            <a:r>
              <a:rPr lang="en-US" altLang="zh-CN" sz="2400" dirty="0"/>
              <a:t>	1)</a:t>
            </a:r>
            <a:r>
              <a:rPr lang="zh-CN" altLang="en-US" sz="2400" dirty="0"/>
              <a:t> </a:t>
            </a:r>
            <a:r>
              <a:rPr lang="en-US" altLang="zh-CN" sz="2400" dirty="0"/>
              <a:t>Generally</a:t>
            </a:r>
            <a:r>
              <a:rPr lang="zh-CN" altLang="en-US" sz="2400" dirty="0"/>
              <a:t> </a:t>
            </a:r>
            <a:r>
              <a:rPr lang="en-US" altLang="zh-CN" sz="2400" dirty="0"/>
              <a:t>Accepted</a:t>
            </a:r>
            <a:r>
              <a:rPr lang="zh-CN" altLang="en-US" sz="2400" dirty="0"/>
              <a:t> </a:t>
            </a:r>
            <a:r>
              <a:rPr lang="en-US" altLang="zh-CN" sz="2400" dirty="0"/>
              <a:t>Accounting</a:t>
            </a:r>
            <a:r>
              <a:rPr lang="zh-CN" altLang="en-US" sz="2400" dirty="0"/>
              <a:t> </a:t>
            </a:r>
            <a:r>
              <a:rPr lang="en-US" altLang="zh-CN" sz="2400" dirty="0"/>
              <a:t>Principles and auditing required</a:t>
            </a:r>
            <a:r>
              <a:rPr lang="zh-CN" altLang="en-US" sz="2400" dirty="0"/>
              <a:t> </a:t>
            </a:r>
            <a:r>
              <a:rPr lang="en-US" altLang="zh-CN" sz="2400" dirty="0"/>
              <a:t>(SEC/</a:t>
            </a:r>
            <a:r>
              <a:rPr lang="zh-CN" altLang="en-US" sz="2400" dirty="0"/>
              <a:t> </a:t>
            </a:r>
            <a:r>
              <a:rPr lang="en-US" altLang="zh-CN" sz="2400" dirty="0"/>
              <a:t>CPA)</a:t>
            </a:r>
          </a:p>
          <a:p>
            <a:pPr marL="0" indent="0">
              <a:buNone/>
            </a:pPr>
            <a:r>
              <a:rPr lang="en-US" altLang="zh-CN" sz="2400" dirty="0"/>
              <a:t>	2) what</a:t>
            </a:r>
            <a:r>
              <a:rPr lang="zh-CN" altLang="en-US" sz="2400" dirty="0"/>
              <a:t> </a:t>
            </a:r>
            <a:r>
              <a:rPr lang="en-US" altLang="zh-CN" sz="2400" dirty="0"/>
              <a:t>happened</a:t>
            </a:r>
            <a:r>
              <a:rPr lang="zh-CN" altLang="en-US" sz="2400" dirty="0"/>
              <a:t> </a:t>
            </a:r>
            <a:r>
              <a:rPr lang="en-US" altLang="zh-CN" sz="2400" dirty="0"/>
              <a:t>for</a:t>
            </a:r>
            <a:r>
              <a:rPr lang="zh-CN" altLang="en-US" sz="2400" dirty="0"/>
              <a:t> </a:t>
            </a:r>
            <a:r>
              <a:rPr lang="en-US" altLang="zh-CN" sz="2400" dirty="0"/>
              <a:t>each</a:t>
            </a:r>
            <a:r>
              <a:rPr lang="zh-CN" altLang="en-US" sz="2400" dirty="0"/>
              <a:t> </a:t>
            </a:r>
            <a:r>
              <a:rPr lang="en-US" altLang="zh-CN" sz="2400" dirty="0"/>
              <a:t>annual and quarter</a:t>
            </a:r>
            <a:r>
              <a:rPr lang="zh-CN" altLang="en-US" sz="2400" dirty="0"/>
              <a:t> </a:t>
            </a:r>
            <a:r>
              <a:rPr lang="en-US" altLang="zh-CN" sz="2400" dirty="0"/>
              <a:t>(reliable</a:t>
            </a:r>
            <a:r>
              <a:rPr lang="zh-CN" altLang="en-US" sz="2400" dirty="0"/>
              <a:t> </a:t>
            </a:r>
            <a:r>
              <a:rPr lang="en-US" altLang="zh-CN" sz="2400" dirty="0"/>
              <a:t>and</a:t>
            </a:r>
            <a:r>
              <a:rPr lang="zh-CN" altLang="en-US" sz="2400" dirty="0"/>
              <a:t> </a:t>
            </a:r>
            <a:r>
              <a:rPr lang="en-US" altLang="zh-CN" sz="2400" dirty="0"/>
              <a:t>objective)</a:t>
            </a:r>
            <a:r>
              <a:rPr lang="zh-CN" altLang="en-US" sz="2400" dirty="0"/>
              <a:t> </a:t>
            </a:r>
            <a:endParaRPr lang="en-US" altLang="zh-CN" sz="2400" dirty="0"/>
          </a:p>
          <a:p>
            <a:r>
              <a:rPr lang="en-US" altLang="zh-CN" sz="2400" dirty="0"/>
              <a:t>Managerial</a:t>
            </a:r>
            <a:r>
              <a:rPr lang="zh-CN" altLang="en-US" sz="2400" dirty="0"/>
              <a:t> </a:t>
            </a:r>
            <a:r>
              <a:rPr lang="en-US" altLang="zh-CN" sz="2400" dirty="0"/>
              <a:t>accounting:</a:t>
            </a:r>
            <a:r>
              <a:rPr lang="zh-CN" altLang="en-US" sz="2400" dirty="0"/>
              <a:t> </a:t>
            </a:r>
            <a:endParaRPr lang="en-US" altLang="zh-CN" sz="2400" dirty="0"/>
          </a:p>
          <a:p>
            <a:pPr marL="0" indent="0">
              <a:buNone/>
            </a:pPr>
            <a:r>
              <a:rPr lang="en-US" sz="2400" dirty="0"/>
              <a:t>	</a:t>
            </a:r>
            <a:r>
              <a:rPr lang="en-US" altLang="zh-CN" sz="2400" dirty="0"/>
              <a:t>1)</a:t>
            </a:r>
            <a:r>
              <a:rPr lang="zh-CN" altLang="en-US" sz="2400" dirty="0"/>
              <a:t> </a:t>
            </a:r>
            <a:r>
              <a:rPr lang="en-US" altLang="zh-CN" sz="2400" dirty="0"/>
              <a:t>No</a:t>
            </a:r>
            <a:r>
              <a:rPr lang="zh-CN" altLang="en-US" sz="2400" dirty="0"/>
              <a:t> </a:t>
            </a:r>
            <a:r>
              <a:rPr lang="en-US" altLang="zh-CN" sz="2400" dirty="0"/>
              <a:t>GAAP-type</a:t>
            </a:r>
            <a:r>
              <a:rPr lang="zh-CN" altLang="en-US" sz="2400" dirty="0"/>
              <a:t> </a:t>
            </a:r>
            <a:r>
              <a:rPr lang="en-US" altLang="zh-CN" sz="2400" dirty="0"/>
              <a:t>standards</a:t>
            </a:r>
            <a:r>
              <a:rPr lang="zh-CN" altLang="en-US" sz="2400" dirty="0"/>
              <a:t> </a:t>
            </a:r>
            <a:r>
              <a:rPr lang="en-US" altLang="zh-CN" sz="2400" dirty="0"/>
              <a:t>or</a:t>
            </a:r>
            <a:r>
              <a:rPr lang="zh-CN" altLang="en-US" sz="2400" dirty="0"/>
              <a:t> </a:t>
            </a:r>
            <a:r>
              <a:rPr lang="en-US" altLang="zh-CN" sz="2400" dirty="0"/>
              <a:t>audits</a:t>
            </a:r>
            <a:r>
              <a:rPr lang="zh-CN" altLang="en-US" sz="2400" dirty="0"/>
              <a:t> </a:t>
            </a:r>
            <a:r>
              <a:rPr lang="en-US" altLang="zh-CN" sz="2400" dirty="0"/>
              <a:t>required</a:t>
            </a:r>
          </a:p>
          <a:p>
            <a:pPr marL="0" indent="0">
              <a:buNone/>
            </a:pPr>
            <a:r>
              <a:rPr lang="en-US" sz="2400" dirty="0"/>
              <a:t>	</a:t>
            </a:r>
            <a:r>
              <a:rPr lang="en-US" altLang="zh-CN" sz="2400" dirty="0"/>
              <a:t>2)</a:t>
            </a:r>
            <a:r>
              <a:rPr lang="zh-CN" altLang="en-US" sz="2400" dirty="0"/>
              <a:t> </a:t>
            </a:r>
            <a:r>
              <a:rPr lang="en-US" altLang="zh-CN" sz="2400" dirty="0"/>
              <a:t>Focus</a:t>
            </a:r>
            <a:r>
              <a:rPr lang="zh-CN" altLang="en-US" sz="2400" dirty="0"/>
              <a:t> </a:t>
            </a:r>
            <a:r>
              <a:rPr lang="en-US" altLang="zh-CN" sz="2400" dirty="0"/>
              <a:t>on</a:t>
            </a:r>
            <a:r>
              <a:rPr lang="zh-CN" altLang="en-US" sz="2400" dirty="0"/>
              <a:t> </a:t>
            </a:r>
            <a:r>
              <a:rPr lang="en-US" altLang="zh-CN" sz="2400" dirty="0"/>
              <a:t>future,</a:t>
            </a:r>
            <a:r>
              <a:rPr lang="zh-CN" altLang="en-US" sz="2400" dirty="0"/>
              <a:t> </a:t>
            </a:r>
            <a:r>
              <a:rPr lang="en-US" altLang="zh-CN" sz="2400" dirty="0"/>
              <a:t>providing</a:t>
            </a:r>
            <a:r>
              <a:rPr lang="zh-CN" altLang="en-US" sz="2400" dirty="0"/>
              <a:t> </a:t>
            </a:r>
            <a:r>
              <a:rPr lang="en-US" altLang="zh-CN" sz="2400" i="1" dirty="0"/>
              <a:t>relevant</a:t>
            </a:r>
            <a:r>
              <a:rPr lang="zh-CN" altLang="en-US" sz="2400" dirty="0"/>
              <a:t> </a:t>
            </a:r>
            <a:r>
              <a:rPr lang="en-US" altLang="zh-CN" sz="2400" dirty="0"/>
              <a:t>information</a:t>
            </a:r>
            <a:r>
              <a:rPr lang="zh-CN" altLang="en-US" sz="2400" dirty="0"/>
              <a:t> </a:t>
            </a:r>
            <a:r>
              <a:rPr lang="en-US" altLang="zh-CN" sz="2400" dirty="0"/>
              <a:t>for</a:t>
            </a:r>
            <a:r>
              <a:rPr lang="zh-CN" altLang="en-US" sz="2400" dirty="0"/>
              <a:t> </a:t>
            </a:r>
            <a:r>
              <a:rPr lang="en-US" altLang="zh-CN" sz="2400" dirty="0"/>
              <a:t>decision-making</a:t>
            </a:r>
            <a:r>
              <a:rPr lang="zh-CN" altLang="en-US" sz="2400" dirty="0"/>
              <a:t> </a:t>
            </a:r>
            <a:r>
              <a:rPr lang="en-US" altLang="zh-CN" sz="2400" dirty="0"/>
              <a:t>and</a:t>
            </a:r>
            <a:r>
              <a:rPr lang="zh-CN" altLang="en-US" sz="2400" dirty="0"/>
              <a:t> </a:t>
            </a:r>
            <a:r>
              <a:rPr lang="en-US" altLang="zh-CN" sz="2400" dirty="0"/>
              <a:t>companies prepare and revise managerial accounting reports as often as needed</a:t>
            </a:r>
          </a:p>
          <a:p>
            <a:pPr marL="0" indent="0">
              <a:buNone/>
            </a:pPr>
            <a:endParaRPr lang="en-US" dirty="0"/>
          </a:p>
        </p:txBody>
      </p:sp>
      <p:sp>
        <p:nvSpPr>
          <p:cNvPr id="4" name="Footer Placeholder 3">
            <a:extLst>
              <a:ext uri="{FF2B5EF4-FFF2-40B4-BE49-F238E27FC236}">
                <a16:creationId xmlns:a16="http://schemas.microsoft.com/office/drawing/2014/main" id="{45D16F38-ED14-B84F-A594-24AB10491EA2}"/>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40DFB3A9-6273-9F4A-94AB-842210FBDEAF}"/>
              </a:ext>
            </a:extLst>
          </p:cNvPr>
          <p:cNvSpPr>
            <a:spLocks noGrp="1"/>
          </p:cNvSpPr>
          <p:nvPr>
            <p:ph type="sldNum" sz="quarter" idx="12"/>
          </p:nvPr>
        </p:nvSpPr>
        <p:spPr/>
        <p:txBody>
          <a:bodyPr/>
          <a:lstStyle/>
          <a:p>
            <a:fld id="{87989462-1FD5-4211-85BD-E99A4CF90F7A}" type="slidenum">
              <a:rPr lang="en-US" smtClean="0"/>
              <a:pPr/>
              <a:t>8</a:t>
            </a:fld>
            <a:endParaRPr lang="en-US"/>
          </a:p>
        </p:txBody>
      </p:sp>
    </p:spTree>
    <p:extLst>
      <p:ext uri="{BB962C8B-B14F-4D97-AF65-F5344CB8AC3E}">
        <p14:creationId xmlns:p14="http://schemas.microsoft.com/office/powerpoint/2010/main" val="131072229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7"/>
          <p:cNvSpPr>
            <a:spLocks noGrp="1" noChangeArrowheads="1"/>
          </p:cNvSpPr>
          <p:nvPr>
            <p:ph type="title"/>
          </p:nvPr>
        </p:nvSpPr>
        <p:spPr/>
        <p:txBody>
          <a:bodyPr>
            <a:normAutofit fontScale="90000"/>
          </a:bodyPr>
          <a:lstStyle/>
          <a:p>
            <a:r>
              <a:rPr lang="en-US"/>
              <a:t>Managerial vs. Financial Accounting</a:t>
            </a:r>
          </a:p>
        </p:txBody>
      </p:sp>
      <p:sp>
        <p:nvSpPr>
          <p:cNvPr id="8" name="Slide Number Placeholder 7"/>
          <p:cNvSpPr>
            <a:spLocks noGrp="1"/>
          </p:cNvSpPr>
          <p:nvPr>
            <p:ph type="sldNum" sz="quarter" idx="12"/>
          </p:nvPr>
        </p:nvSpPr>
        <p:spPr/>
        <p:txBody>
          <a:bodyPr/>
          <a:lstStyle/>
          <a:p>
            <a:fld id="{87989462-1FD5-4211-85BD-E99A4CF90F7A}" type="slidenum">
              <a:rPr lang="en-US" smtClean="0"/>
              <a:pPr/>
              <a:t>9</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100489" y="1371601"/>
            <a:ext cx="8967311" cy="4904423"/>
          </a:xfrm>
          <a:prstGeom prst="rect">
            <a:avLst/>
          </a:prstGeom>
          <a:noFill/>
          <a:ln w="9525">
            <a:noFill/>
            <a:miter lim="800000"/>
            <a:headEnd/>
            <a:tailEnd/>
          </a:ln>
        </p:spPr>
      </p:pic>
      <p:sp>
        <p:nvSpPr>
          <p:cNvPr id="5" name="Rectangle 4"/>
          <p:cNvSpPr/>
          <p:nvPr/>
        </p:nvSpPr>
        <p:spPr>
          <a:xfrm>
            <a:off x="3194359" y="6412468"/>
            <a:ext cx="3054041" cy="276999"/>
          </a:xfrm>
          <a:prstGeom prst="rect">
            <a:avLst/>
          </a:prstGeom>
        </p:spPr>
        <p:txBody>
          <a:bodyPr wrap="none">
            <a:spAutoFit/>
          </a:bodyPr>
          <a:lstStyle/>
          <a:p>
            <a:pPr>
              <a:defRPr/>
            </a:pPr>
            <a:r>
              <a:rPr lang="en-US" sz="1200" dirty="0">
                <a:solidFill>
                  <a:schemeClr val="tx1">
                    <a:lumMod val="50000"/>
                    <a:lumOff val="50000"/>
                  </a:schemeClr>
                </a:solidFill>
              </a:rPr>
              <a:t>Copyright © 2015 Pearson Education, Inc.</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4158</TotalTime>
  <Words>5861</Words>
  <Application>Microsoft Macintosh PowerPoint</Application>
  <PresentationFormat>On-screen Show (4:3)</PresentationFormat>
  <Paragraphs>391</Paragraphs>
  <Slides>37</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PowerPoint Presentation</vt:lpstr>
      <vt:lpstr>Objective 1</vt:lpstr>
      <vt:lpstr>Managers’ Responsibilities</vt:lpstr>
      <vt:lpstr>Planning</vt:lpstr>
      <vt:lpstr>Directing</vt:lpstr>
      <vt:lpstr>Controlling</vt:lpstr>
      <vt:lpstr>Objective 2</vt:lpstr>
      <vt:lpstr>Managerial vs. Financial Accounting</vt:lpstr>
      <vt:lpstr>Managerial vs. Financial Accounting</vt:lpstr>
      <vt:lpstr>Managerial vs. Financial Accounting</vt:lpstr>
      <vt:lpstr>Managerial vs. Financial Accounting</vt:lpstr>
      <vt:lpstr>Objective 3</vt:lpstr>
      <vt:lpstr>Organizational Structure</vt:lpstr>
      <vt:lpstr>Organizational Structure</vt:lpstr>
      <vt:lpstr>Changing Roles of Management Accountants</vt:lpstr>
      <vt:lpstr>Required Skills of Managerial Accountants</vt:lpstr>
      <vt:lpstr>Objective 4</vt:lpstr>
      <vt:lpstr>Institute of Management Accountants (IMA) </vt:lpstr>
      <vt:lpstr>Summary of IMA Ethical Standards </vt:lpstr>
      <vt:lpstr>Ethical Behavior</vt:lpstr>
      <vt:lpstr>Steps to Resolve Ethical Dilemmas</vt:lpstr>
      <vt:lpstr>Unethical vs. Illegal Behavior</vt:lpstr>
      <vt:lpstr>Objective 5</vt:lpstr>
      <vt:lpstr>Regulatory and Business Issues</vt:lpstr>
      <vt:lpstr>Sarbanes-Oxley Act of 2002 (SOX)</vt:lpstr>
      <vt:lpstr>Sarbanes-Oxley Act of 2002 (SOX)</vt:lpstr>
      <vt:lpstr>International Financial Reporting Standards (IFRS)</vt:lpstr>
      <vt:lpstr>Extensible Business Reporting Language (XBRL)</vt:lpstr>
      <vt:lpstr>Sustainability and Managerial Accounting</vt:lpstr>
      <vt:lpstr>Shifting Economy</vt:lpstr>
      <vt:lpstr>Competing in Global Marketplace </vt:lpstr>
      <vt:lpstr>Advanced Information Systems</vt:lpstr>
      <vt:lpstr>Enterprise Resource Planning (ERP)</vt:lpstr>
      <vt:lpstr>Lean Operations</vt:lpstr>
      <vt:lpstr>TQM—Total Quality Management</vt:lpstr>
      <vt:lpstr>End of Chapter 1</vt:lpstr>
      <vt:lpstr>PowerPoint Presentation</vt:lpstr>
    </vt:vector>
  </TitlesOfParts>
  <Company>PEARSON Copyright 2008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Braun Tietz 3e</dc:subject>
  <dc:creator>Wendy Tietz, PhD, CPA, CMA</dc:creator>
  <cp:lastModifiedBy>Ji Sui</cp:lastModifiedBy>
  <cp:revision>320</cp:revision>
  <dcterms:created xsi:type="dcterms:W3CDTF">2009-11-04T15:30:04Z</dcterms:created>
  <dcterms:modified xsi:type="dcterms:W3CDTF">2021-08-30T17:08:46Z</dcterms:modified>
</cp:coreProperties>
</file>