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 id="2147484271" r:id="rId2"/>
  </p:sldMasterIdLst>
  <p:notesMasterIdLst>
    <p:notesMasterId r:id="rId72"/>
  </p:notesMasterIdLst>
  <p:handoutMasterIdLst>
    <p:handoutMasterId r:id="rId73"/>
  </p:handoutMasterIdLst>
  <p:sldIdLst>
    <p:sldId id="560" r:id="rId3"/>
    <p:sldId id="561" r:id="rId4"/>
    <p:sldId id="531" r:id="rId5"/>
    <p:sldId id="530" r:id="rId6"/>
    <p:sldId id="532" r:id="rId7"/>
    <p:sldId id="533" r:id="rId8"/>
    <p:sldId id="534" r:id="rId9"/>
    <p:sldId id="562" r:id="rId10"/>
    <p:sldId id="457" r:id="rId11"/>
    <p:sldId id="611" r:id="rId12"/>
    <p:sldId id="570" r:id="rId13"/>
    <p:sldId id="563" r:id="rId14"/>
    <p:sldId id="458" r:id="rId15"/>
    <p:sldId id="612" r:id="rId16"/>
    <p:sldId id="538" r:id="rId17"/>
    <p:sldId id="539" r:id="rId18"/>
    <p:sldId id="564" r:id="rId19"/>
    <p:sldId id="523" r:id="rId20"/>
    <p:sldId id="608" r:id="rId21"/>
    <p:sldId id="613" r:id="rId22"/>
    <p:sldId id="426" r:id="rId23"/>
    <p:sldId id="466" r:id="rId24"/>
    <p:sldId id="467" r:id="rId25"/>
    <p:sldId id="609" r:id="rId26"/>
    <p:sldId id="468" r:id="rId27"/>
    <p:sldId id="469" r:id="rId28"/>
    <p:sldId id="565" r:id="rId29"/>
    <p:sldId id="470" r:id="rId30"/>
    <p:sldId id="425" r:id="rId31"/>
    <p:sldId id="427" r:id="rId32"/>
    <p:sldId id="549" r:id="rId33"/>
    <p:sldId id="579" r:id="rId34"/>
    <p:sldId id="550" r:id="rId35"/>
    <p:sldId id="598" r:id="rId36"/>
    <p:sldId id="599" r:id="rId37"/>
    <p:sldId id="605" r:id="rId38"/>
    <p:sldId id="606" r:id="rId39"/>
    <p:sldId id="607" r:id="rId40"/>
    <p:sldId id="473" r:id="rId41"/>
    <p:sldId id="596" r:id="rId42"/>
    <p:sldId id="472" r:id="rId43"/>
    <p:sldId id="552" r:id="rId44"/>
    <p:sldId id="601" r:id="rId45"/>
    <p:sldId id="602" r:id="rId46"/>
    <p:sldId id="603" r:id="rId47"/>
    <p:sldId id="540" r:id="rId48"/>
    <p:sldId id="559" r:id="rId49"/>
    <p:sldId id="604" r:id="rId50"/>
    <p:sldId id="515" r:id="rId51"/>
    <p:sldId id="614" r:id="rId52"/>
    <p:sldId id="615" r:id="rId53"/>
    <p:sldId id="476" r:id="rId54"/>
    <p:sldId id="566" r:id="rId55"/>
    <p:sldId id="567" r:id="rId56"/>
    <p:sldId id="587" r:id="rId57"/>
    <p:sldId id="568" r:id="rId58"/>
    <p:sldId id="589" r:id="rId59"/>
    <p:sldId id="616" r:id="rId60"/>
    <p:sldId id="593" r:id="rId61"/>
    <p:sldId id="569" r:id="rId62"/>
    <p:sldId id="595" r:id="rId63"/>
    <p:sldId id="483" r:id="rId64"/>
    <p:sldId id="484" r:id="rId65"/>
    <p:sldId id="617" r:id="rId66"/>
    <p:sldId id="486" r:id="rId67"/>
    <p:sldId id="487" r:id="rId68"/>
    <p:sldId id="488" r:id="rId69"/>
    <p:sldId id="395" r:id="rId70"/>
    <p:sldId id="610" r:id="rId71"/>
  </p:sldIdLst>
  <p:sldSz cx="9144000" cy="6858000" type="screen4x3"/>
  <p:notesSz cx="6858000" cy="9144000"/>
  <p:custDataLst>
    <p:tags r:id="rId74"/>
  </p:custDataLst>
  <p:defaultTextStyle>
    <a:defPPr>
      <a:defRPr lang="en-US"/>
    </a:defPPr>
    <a:lvl1pPr algn="ctr" rtl="0" fontAlgn="base">
      <a:spcBef>
        <a:spcPct val="0"/>
      </a:spcBef>
      <a:spcAft>
        <a:spcPct val="0"/>
      </a:spcAft>
      <a:defRPr sz="2400" b="1" kern="1200">
        <a:solidFill>
          <a:srgbClr val="CC3300"/>
        </a:solidFill>
        <a:latin typeface="Arial" charset="0"/>
        <a:ea typeface="+mn-ea"/>
        <a:cs typeface="+mn-cs"/>
      </a:defRPr>
    </a:lvl1pPr>
    <a:lvl2pPr marL="457200" algn="ctr" rtl="0" fontAlgn="base">
      <a:spcBef>
        <a:spcPct val="0"/>
      </a:spcBef>
      <a:spcAft>
        <a:spcPct val="0"/>
      </a:spcAft>
      <a:defRPr sz="2400" b="1" kern="1200">
        <a:solidFill>
          <a:srgbClr val="CC3300"/>
        </a:solidFill>
        <a:latin typeface="Arial" charset="0"/>
        <a:ea typeface="+mn-ea"/>
        <a:cs typeface="+mn-cs"/>
      </a:defRPr>
    </a:lvl2pPr>
    <a:lvl3pPr marL="914400" algn="ctr" rtl="0" fontAlgn="base">
      <a:spcBef>
        <a:spcPct val="0"/>
      </a:spcBef>
      <a:spcAft>
        <a:spcPct val="0"/>
      </a:spcAft>
      <a:defRPr sz="2400" b="1" kern="1200">
        <a:solidFill>
          <a:srgbClr val="CC3300"/>
        </a:solidFill>
        <a:latin typeface="Arial" charset="0"/>
        <a:ea typeface="+mn-ea"/>
        <a:cs typeface="+mn-cs"/>
      </a:defRPr>
    </a:lvl3pPr>
    <a:lvl4pPr marL="1371600" algn="ctr" rtl="0" fontAlgn="base">
      <a:spcBef>
        <a:spcPct val="0"/>
      </a:spcBef>
      <a:spcAft>
        <a:spcPct val="0"/>
      </a:spcAft>
      <a:defRPr sz="2400" b="1" kern="1200">
        <a:solidFill>
          <a:srgbClr val="CC3300"/>
        </a:solidFill>
        <a:latin typeface="Arial" charset="0"/>
        <a:ea typeface="+mn-ea"/>
        <a:cs typeface="+mn-cs"/>
      </a:defRPr>
    </a:lvl4pPr>
    <a:lvl5pPr marL="1828800" algn="ctr" rtl="0" fontAlgn="base">
      <a:spcBef>
        <a:spcPct val="0"/>
      </a:spcBef>
      <a:spcAft>
        <a:spcPct val="0"/>
      </a:spcAft>
      <a:defRPr sz="2400" b="1" kern="1200">
        <a:solidFill>
          <a:srgbClr val="CC3300"/>
        </a:solidFill>
        <a:latin typeface="Arial" charset="0"/>
        <a:ea typeface="+mn-ea"/>
        <a:cs typeface="+mn-cs"/>
      </a:defRPr>
    </a:lvl5pPr>
    <a:lvl6pPr marL="2286000" algn="l" defTabSz="914400" rtl="0" eaLnBrk="1" latinLnBrk="0" hangingPunct="1">
      <a:defRPr sz="2400" b="1" kern="1200">
        <a:solidFill>
          <a:srgbClr val="CC3300"/>
        </a:solidFill>
        <a:latin typeface="Arial" charset="0"/>
        <a:ea typeface="+mn-ea"/>
        <a:cs typeface="+mn-cs"/>
      </a:defRPr>
    </a:lvl6pPr>
    <a:lvl7pPr marL="2743200" algn="l" defTabSz="914400" rtl="0" eaLnBrk="1" latinLnBrk="0" hangingPunct="1">
      <a:defRPr sz="2400" b="1" kern="1200">
        <a:solidFill>
          <a:srgbClr val="CC3300"/>
        </a:solidFill>
        <a:latin typeface="Arial" charset="0"/>
        <a:ea typeface="+mn-ea"/>
        <a:cs typeface="+mn-cs"/>
      </a:defRPr>
    </a:lvl7pPr>
    <a:lvl8pPr marL="3200400" algn="l" defTabSz="914400" rtl="0" eaLnBrk="1" latinLnBrk="0" hangingPunct="1">
      <a:defRPr sz="2400" b="1" kern="1200">
        <a:solidFill>
          <a:srgbClr val="CC3300"/>
        </a:solidFill>
        <a:latin typeface="Arial" charset="0"/>
        <a:ea typeface="+mn-ea"/>
        <a:cs typeface="+mn-cs"/>
      </a:defRPr>
    </a:lvl8pPr>
    <a:lvl9pPr marL="3657600" algn="l" defTabSz="914400" rtl="0" eaLnBrk="1" latinLnBrk="0" hangingPunct="1">
      <a:defRPr sz="2400" b="1" kern="1200">
        <a:solidFill>
          <a:srgbClr val="CC3300"/>
        </a:solidFill>
        <a:latin typeface="Arial" charset="0"/>
        <a:ea typeface="+mn-ea"/>
        <a:cs typeface="+mn-cs"/>
      </a:defRPr>
    </a:lvl9pPr>
  </p:defaultTextStyle>
  <p:extLst>
    <p:ext uri="{EFAFB233-063F-42B5-8137-9DF3F51BA10A}">
      <p15:sldGuideLst xmlns:p15="http://schemas.microsoft.com/office/powerpoint/2012/main">
        <p15:guide id="1" orient="horz" pos="2064">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ane Tanner" initials="DT" lastIdx="42" clrIdx="0"/>
  <p:cmAuthor id="1" name="Owner" initials="O"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00"/>
    <a:srgbClr val="006600"/>
    <a:srgbClr val="F6E39C"/>
    <a:srgbClr val="E3FA8E"/>
    <a:srgbClr val="3333FF"/>
    <a:srgbClr val="FF3399"/>
    <a:srgbClr val="008000"/>
    <a:srgbClr val="CC3300"/>
    <a:srgbClr val="47FF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14" autoAdjust="0"/>
    <p:restoredTop sz="95897" autoAdjust="0"/>
  </p:normalViewPr>
  <p:slideViewPr>
    <p:cSldViewPr>
      <p:cViewPr varScale="1">
        <p:scale>
          <a:sx n="67" d="100"/>
          <a:sy n="67" d="100"/>
        </p:scale>
        <p:origin x="1256" y="44"/>
      </p:cViewPr>
      <p:guideLst>
        <p:guide orient="horz" pos="2064"/>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288"/>
    </p:cViewPr>
  </p:sorterViewPr>
  <p:notesViewPr>
    <p:cSldViewPr>
      <p:cViewPr varScale="1">
        <p:scale>
          <a:sx n="67" d="100"/>
          <a:sy n="67" d="100"/>
        </p:scale>
        <p:origin x="-201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gs" Target="tags/tag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7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defRPr>
            </a:lvl1pPr>
          </a:lstStyle>
          <a:p>
            <a:pPr>
              <a:defRPr/>
            </a:pPr>
            <a:endParaRPr lang="en-US"/>
          </a:p>
        </p:txBody>
      </p:sp>
      <p:sp>
        <p:nvSpPr>
          <p:cNvPr id="4577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pPr>
              <a:defRPr/>
            </a:pPr>
            <a:endParaRPr lang="en-US"/>
          </a:p>
        </p:txBody>
      </p:sp>
      <p:sp>
        <p:nvSpPr>
          <p:cNvPr id="4577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defRPr>
            </a:lvl1pPr>
          </a:lstStyle>
          <a:p>
            <a:pPr>
              <a:defRPr/>
            </a:pPr>
            <a:endParaRPr lang="en-US"/>
          </a:p>
        </p:txBody>
      </p:sp>
      <p:sp>
        <p:nvSpPr>
          <p:cNvPr id="4577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pPr>
              <a:defRPr/>
            </a:pPr>
            <a:fld id="{10EAB49F-5471-4D11-8240-A4EA6D8BAB2A}" type="slidenum">
              <a:rPr lang="en-US"/>
              <a:pPr>
                <a:defRPr/>
              </a:pPr>
              <a:t>‹#›</a:t>
            </a:fld>
            <a:endParaRPr lang="en-US"/>
          </a:p>
        </p:txBody>
      </p:sp>
    </p:spTree>
    <p:extLst>
      <p:ext uri="{BB962C8B-B14F-4D97-AF65-F5344CB8AC3E}">
        <p14:creationId xmlns:p14="http://schemas.microsoft.com/office/powerpoint/2010/main" val="3142158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defRPr>
            </a:lvl1pPr>
          </a:lstStyle>
          <a:p>
            <a:pPr>
              <a:defRPr/>
            </a:pPr>
            <a:endParaRPr lang="en-US"/>
          </a:p>
        </p:txBody>
      </p:sp>
      <p:sp>
        <p:nvSpPr>
          <p:cNvPr id="2344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pPr>
              <a:defRPr/>
            </a:pPr>
            <a:endParaRPr lang="en-US"/>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45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45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defRPr>
            </a:lvl1pPr>
          </a:lstStyle>
          <a:p>
            <a:pPr>
              <a:defRPr/>
            </a:pPr>
            <a:endParaRPr lang="en-US"/>
          </a:p>
        </p:txBody>
      </p:sp>
      <p:sp>
        <p:nvSpPr>
          <p:cNvPr id="2345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pPr>
              <a:defRPr/>
            </a:pPr>
            <a:fld id="{71602794-02F3-4B05-80BC-C854DC68725B}" type="slidenum">
              <a:rPr lang="en-US"/>
              <a:pPr>
                <a:defRPr/>
              </a:pPr>
              <a:t>‹#›</a:t>
            </a:fld>
            <a:endParaRPr lang="en-US"/>
          </a:p>
        </p:txBody>
      </p:sp>
    </p:spTree>
    <p:extLst>
      <p:ext uri="{BB962C8B-B14F-4D97-AF65-F5344CB8AC3E}">
        <p14:creationId xmlns:p14="http://schemas.microsoft.com/office/powerpoint/2010/main" val="340358307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In this chapter, we discuss the different types of costs and terminology we need to understand as managers.</a:t>
            </a:r>
          </a:p>
          <a:p>
            <a:endParaRPr lang="en-US" dirty="0">
              <a:latin typeface="Arial" pitchFamily="-106" charset="0"/>
            </a:endParaRPr>
          </a:p>
        </p:txBody>
      </p:sp>
      <p:sp>
        <p:nvSpPr>
          <p:cNvPr id="65540" name="Slide Number Placeholder 3"/>
          <p:cNvSpPr>
            <a:spLocks noGrp="1"/>
          </p:cNvSpPr>
          <p:nvPr>
            <p:ph type="sldNum" sz="quarter" idx="5"/>
          </p:nvPr>
        </p:nvSpPr>
        <p:spPr/>
        <p:txBody>
          <a:bodyPr/>
          <a:lstStyle/>
          <a:p>
            <a:pPr>
              <a:defRPr/>
            </a:pPr>
            <a:fld id="{5D2690BE-F759-F041-BE90-D8DD68DAA15B}" type="slidenum">
              <a:rPr lang="en-US" smtClean="0">
                <a:latin typeface="Arial" charset="0"/>
              </a:rPr>
              <a:pPr>
                <a:defRPr/>
              </a:pPr>
              <a:t>1</a:t>
            </a:fld>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aseline="0" dirty="0"/>
              <a:t>For this exercise we are to classify each cost as to which category of the value chain it belongs. The categories are: R&amp;D, Design, Purchases, Marketing Distribution, or Customer Service. Now let’s work through each one together.</a:t>
            </a:r>
          </a:p>
          <a:p>
            <a:endParaRPr lang="en-US" baseline="0" dirty="0"/>
          </a:p>
          <a:p>
            <a:r>
              <a:rPr lang="en-US" baseline="0" dirty="0"/>
              <a:t>Newspaper advertisements: The category would be marketing because we are advertising our product for sale.</a:t>
            </a:r>
          </a:p>
          <a:p>
            <a:r>
              <a:rPr lang="en-US" baseline="0" dirty="0"/>
              <a:t>Payment to consultant for advice on location of new store: The category would be R&amp;D because we are paying a consultant to give us advice on a location for a new store.</a:t>
            </a:r>
          </a:p>
          <a:p>
            <a:r>
              <a:rPr lang="en-US" baseline="0" dirty="0"/>
              <a:t>Purchases of merchandise: The category would be purchases because we are purchasing merchandise for resale.</a:t>
            </a:r>
          </a:p>
          <a:p>
            <a:r>
              <a:rPr lang="en-US" baseline="0" dirty="0"/>
              <a:t>Freight-in:  The category would be purchases because we are incurring this cost due to purchasing merchandise.</a:t>
            </a:r>
          </a:p>
          <a:p>
            <a:r>
              <a:rPr lang="en-US" baseline="0" dirty="0"/>
              <a:t>Salespeople’s salaries: The category would be marketing because we are incurring this cost due to trying to sell our product.</a:t>
            </a:r>
          </a:p>
          <a:p>
            <a:r>
              <a:rPr lang="en-US" baseline="0" dirty="0"/>
              <a:t>Depreciation expense on delivery trucks: The category would be distribution because this cost is incurred due to distributing our product.</a:t>
            </a:r>
          </a:p>
          <a:p>
            <a:r>
              <a:rPr lang="en-US" baseline="0" dirty="0"/>
              <a:t>Research on whether store should sell satellite radio service: The category would be R&amp;D because we are incurring this cost due to trying to determine if we should sell a particular service.</a:t>
            </a:r>
          </a:p>
          <a:p>
            <a:r>
              <a:rPr lang="en-US" baseline="0" dirty="0"/>
              <a:t>Customer Complaint Department: The category would be customer service because we are incurring this cost due to having a department to service our customer.</a:t>
            </a:r>
          </a:p>
          <a:p>
            <a:r>
              <a:rPr lang="en-US" baseline="0" dirty="0"/>
              <a:t>Rearranging store layout:  The category would be design because we are incurring this cost to rearrange the layout of our store.</a:t>
            </a:r>
          </a:p>
          <a:p>
            <a:endParaRPr lang="en-US" dirty="0"/>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1F477DE0-F18B-5B46-B019-BB9A3CDBD36E}" type="slidenum">
              <a:rPr lang="en-US" smtClean="0">
                <a:latin typeface="Arial" charset="0"/>
              </a:rPr>
              <a:pPr>
                <a:defRPr/>
              </a:pPr>
              <a:t>12</a:t>
            </a:fld>
            <a:endParaRPr lang="en-US">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dirty="0"/>
              <a:t>Learning Objective 3 distinguishes between direct and indirect costs.</a:t>
            </a:r>
          </a:p>
        </p:txBody>
      </p:sp>
      <p:sp>
        <p:nvSpPr>
          <p:cNvPr id="68613" name="Footer Placeholder 4"/>
          <p:cNvSpPr>
            <a:spLocks noGrp="1"/>
          </p:cNvSpPr>
          <p:nvPr>
            <p:ph type="ftr" sz="quarter" idx="4"/>
          </p:nvPr>
        </p:nvSpPr>
        <p:spPr/>
        <p:txBody>
          <a:bodyPr/>
          <a:lstStyle/>
          <a:p>
            <a:pPr>
              <a:defRPr/>
            </a:pPr>
            <a:r>
              <a:rPr lang="en-US" dirty="0">
                <a:latin typeface="Arial" charset="0"/>
              </a:rPr>
              <a:t>Copyright © 2012 Pearson Education, Inc. Publishing as Prentice Hall.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1207894-661D-46A4-BBD5-0D859E1B8C25}" type="slidenum">
              <a:rPr lang="en-US" smtClean="0"/>
              <a:pPr/>
              <a:t>13</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dirty="0"/>
              <a:t>First, a cost object must be defined. A </a:t>
            </a:r>
            <a:r>
              <a:rPr lang="en-US" b="1" i="0" dirty="0"/>
              <a:t>cost object </a:t>
            </a:r>
            <a:r>
              <a:rPr lang="en-US" dirty="0"/>
              <a:t>is anything for which managers want a separate measurement</a:t>
            </a:r>
            <a:r>
              <a:rPr lang="en-US" baseline="0" dirty="0"/>
              <a:t> </a:t>
            </a:r>
            <a:r>
              <a:rPr lang="en-US" dirty="0"/>
              <a:t>of cost,</a:t>
            </a:r>
            <a:r>
              <a:rPr lang="en-US" baseline="0" dirty="0"/>
              <a:t> such as:</a:t>
            </a:r>
            <a:endParaRPr lang="en-US" dirty="0"/>
          </a:p>
          <a:p>
            <a:r>
              <a:rPr lang="en-US" dirty="0"/>
              <a:t>• Individual units (a specific, custom-ordered </a:t>
            </a:r>
            <a:r>
              <a:rPr lang="en-US" dirty="0" err="1"/>
              <a:t>Prius</a:t>
            </a:r>
            <a:r>
              <a:rPr lang="en-US" dirty="0"/>
              <a:t>)</a:t>
            </a:r>
          </a:p>
          <a:p>
            <a:r>
              <a:rPr lang="en-US" dirty="0"/>
              <a:t>• Different models (the </a:t>
            </a:r>
            <a:r>
              <a:rPr lang="en-US" dirty="0" err="1"/>
              <a:t>Prius</a:t>
            </a:r>
            <a:r>
              <a:rPr lang="en-US" dirty="0"/>
              <a:t>, Rav4, and Corolla)</a:t>
            </a:r>
          </a:p>
          <a:p>
            <a:r>
              <a:rPr lang="en-US" dirty="0"/>
              <a:t>• Alternative marketing strategies (sales through dealers versus built-to-order Web sales)</a:t>
            </a:r>
          </a:p>
          <a:p>
            <a:r>
              <a:rPr lang="en-US" dirty="0"/>
              <a:t>• Geographic segments of the business (United States, Europe, Japan)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 Departments (human resources, R&amp;D, legal)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 A “green” initiative (developing fuel cells)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 direct cost is a cost that can be traced directly to a cost object; for example, a steering wheel used in the production of a car would be a direct cost. </a:t>
            </a:r>
            <a:r>
              <a:rPr lang="en-US" dirty="0">
                <a:latin typeface="Arial" pitchFamily="34" charset="0"/>
                <a:cs typeface="Arial" pitchFamily="34" charset="0"/>
              </a:rPr>
              <a:t>An indirect cost is a cost that cannot be directly traced to the cost object; for example, the cost of lubricants used in the manufacture of a car. Another example would be a plant manager’s wages. These wages would not be traceable to a single product.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Arial" pitchFamily="34" charset="0"/>
                <a:cs typeface="Arial" pitchFamily="34" charset="0"/>
              </a:rPr>
              <a:t>If a company wants to know the total cost attributable to a cost object, it must assign all direct and indirect costs to the cost object. Assigning a cost simply means that you are “attaching” a cost to the cost object. Direct costs are assigned by “tracing” these costs to specific units. Because indirect costs cannot be traced to specific units, they are “allocated” to the cost objects, and per-unit costs are more of an estimate. The terminology is important because it helps managers understand how accountants arrive at cost figures.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A261E15-81D2-4C82-8586-4F581D6342F1}" type="slidenum">
              <a:rPr lang="en-US" sz="1200" b="0">
                <a:solidFill>
                  <a:schemeClr val="tx1"/>
                </a:solidFill>
              </a:rPr>
              <a:pPr algn="r"/>
              <a:t>15</a:t>
            </a:fld>
            <a:endParaRPr lang="en-US" sz="1200" b="0">
              <a:solidFill>
                <a:schemeClr val="tx1"/>
              </a:solidFill>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For this exercise we</a:t>
            </a:r>
            <a:r>
              <a:rPr lang="en-US" baseline="0" dirty="0"/>
              <a:t> are to classify each cost as a direct cost or an indirect cost, assuming that the cost object is the Juniors Department (clothing and accessories for teenage and young women) in the Medina Kohl’s department store. </a:t>
            </a:r>
            <a:r>
              <a:rPr lang="en-US" dirty="0"/>
              <a:t>Now let’s work through</a:t>
            </a:r>
            <a:r>
              <a:rPr lang="en-US" baseline="0" dirty="0"/>
              <a:t> each one together.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Depreciation of the building: This cost cannot be traced to the cost object, therefore the cost will be an indirect cost.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Cost of costume jewelry on the mannequins in the Juniors Department: This cost can be traced to the cost object, therefore the cost will be a direct cost.</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Cost of bags used to package customer purchases at the main registers for the stores: This cost cannot be traced to the cost object, therefore the cost will be an indirect cost.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The Medina Kohl’s store manager’s salary: This cost cannot be traced to the cost object, therefore the cost will be an indirect cost.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Cost of the security staff at the Medina store: This cost cannot be traced to the cost object, therefore the cost will be an indirect cost.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Manager of Juniors Department: This cost can be traced to the cost object, therefore the cost will be a direct cost.</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Juniors Department sales clerks: This cost can be traced to the cost object, therefore the cost will be a direct cost.</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Cost of Juniors clothing: This cost can be traced to the cost object, therefore the cost will be a direct cost.</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Cost of hangers used to display the clothing in the store: This cost cannot be traced to the cost object, therefore the cost will be an indirect cost.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The remainder of this problem will be covered on the next slide.</a:t>
            </a:r>
            <a:endParaRPr lang="en-US" dirty="0"/>
          </a:p>
          <a:p>
            <a:pPr eaLnBrk="1" hangingPunct="1"/>
            <a:endParaRPr lang="en-US" dirty="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289458F-4300-4E29-97A0-DD084CCFD2E2}" type="slidenum">
              <a:rPr lang="en-US" sz="1200" b="0">
                <a:solidFill>
                  <a:schemeClr val="tx1"/>
                </a:solidFill>
              </a:rPr>
              <a:pPr algn="r"/>
              <a:t>16</a:t>
            </a:fld>
            <a:endParaRPr lang="en-US" sz="1200" b="0">
              <a:solidFill>
                <a:schemeClr val="tx1"/>
              </a:solidFill>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Electricity for the building: This cost cannot be traced to the cost object, therefore the cost will be an indirect cost.</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Cost of radio advertising for the store: This cost cannot be traced to the cost object, therefore the cost will be an indirect cost.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Juniors clothing buyers’ salaries: This cost may be a little confusing because it states it is for the Juniors Department, therefore you may want to assume it would be a direct cost, but it is not. Why? Because they buy for all of the Junior Departments for Kohl’s and not just for the Medina store.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1F477DE0-F18B-5B46-B019-BB9A3CDBD36E}" type="slidenum">
              <a:rPr lang="en-US" smtClean="0">
                <a:latin typeface="Arial" charset="0"/>
              </a:rPr>
              <a:pPr>
                <a:defRPr/>
              </a:pPr>
              <a:t>17</a:t>
            </a:fld>
            <a:endParaRPr lang="en-US">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dirty="0"/>
              <a:t>Learning Objective 4 identifies the inventoriable product costs and period costs of merchandising and manufacturing firms.</a:t>
            </a:r>
          </a:p>
        </p:txBody>
      </p:sp>
      <p:sp>
        <p:nvSpPr>
          <p:cNvPr id="68613" name="Footer Placeholder 4"/>
          <p:cNvSpPr>
            <a:spLocks noGrp="1"/>
          </p:cNvSpPr>
          <p:nvPr>
            <p:ph type="ftr" sz="quarter" idx="4"/>
          </p:nvPr>
        </p:nvSpPr>
        <p:spPr/>
        <p:txBody>
          <a:bodyPr/>
          <a:lstStyle/>
          <a:p>
            <a:pPr>
              <a:defRPr/>
            </a:pPr>
            <a:r>
              <a:rPr lang="en-US" dirty="0">
                <a:latin typeface="Arial" charset="0"/>
              </a:rPr>
              <a:t>Copyright © 2012 Pearson Education, Inc. Publishing as Prentice Hall.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r>
              <a:rPr lang="en-US" dirty="0"/>
              <a:t>To determine a product’s profitability, subtract the cost of the product from its selling price. Most companies use two different definitions of costs: (1) total costs for internal decision making and (2) inventoriable product costs for external reporting. </a:t>
            </a:r>
          </a:p>
          <a:p>
            <a:endParaRPr lang="en-US" dirty="0"/>
          </a:p>
          <a:p>
            <a:r>
              <a:rPr lang="en-US" dirty="0"/>
              <a:t>Total Costs include the costs of </a:t>
            </a:r>
            <a:r>
              <a:rPr lang="en-US" i="1" dirty="0"/>
              <a:t>all resources used throughout the value chain</a:t>
            </a:r>
            <a:r>
              <a:rPr lang="en-US" dirty="0"/>
              <a:t>. The total cost includes expenses incurred to research, design, manufacture, market, distribute, and service that model. Launching a new model, managers predict the total costs of the model to set a selling price that will cover </a:t>
            </a:r>
            <a:r>
              <a:rPr lang="en-US" i="1" dirty="0"/>
              <a:t>all costs</a:t>
            </a:r>
            <a:r>
              <a:rPr lang="en-US" dirty="0"/>
              <a:t> plus return a profit.</a:t>
            </a:r>
          </a:p>
          <a:p>
            <a:endParaRPr lang="en-US" dirty="0"/>
          </a:p>
          <a:p>
            <a:r>
              <a:rPr lang="en-US" b="1" dirty="0"/>
              <a:t>Inventoriable product costs</a:t>
            </a:r>
            <a:r>
              <a:rPr lang="en-US" dirty="0"/>
              <a:t> include</a:t>
            </a:r>
            <a:r>
              <a:rPr lang="en-US" i="1" dirty="0"/>
              <a:t> only</a:t>
            </a:r>
            <a:r>
              <a:rPr lang="en-US" dirty="0"/>
              <a:t> the costs incurred during the “production or purchases” stage of the value chain.</a:t>
            </a:r>
          </a:p>
        </p:txBody>
      </p:sp>
      <p:sp>
        <p:nvSpPr>
          <p:cNvPr id="82948" name="Slide Number Placeholder 3"/>
          <p:cNvSpPr>
            <a:spLocks noGrp="1"/>
          </p:cNvSpPr>
          <p:nvPr>
            <p:ph type="sldNum" sz="quarter" idx="5"/>
          </p:nvPr>
        </p:nvSpPr>
        <p:spPr>
          <a:noFill/>
        </p:spPr>
        <p:txBody>
          <a:bodyPr/>
          <a:lstStyle/>
          <a:p>
            <a:fld id="{283EBCB1-E066-4C50-A595-807BDFB5C690}"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a:t>Inventoriable product costs</a:t>
            </a:r>
            <a:r>
              <a:rPr lang="en-US" dirty="0"/>
              <a:t> include</a:t>
            </a:r>
            <a:r>
              <a:rPr lang="en-US" i="1" dirty="0"/>
              <a:t> only</a:t>
            </a:r>
            <a:r>
              <a:rPr lang="en-US" dirty="0"/>
              <a:t> the costs incurred during the “production or purchases” stage of the value chain. Inventoriable product costs are treated as an asset (inventory) until the product is sold. Hence, the name “inventoriable” product cost. When the product is sold, these costs are removed from inventory and expensed as cost of goods sold. Because inventoriable product costs include only costs incurred during the production or purchases stage of the value chain, all costs incurred in the </a:t>
            </a:r>
            <a:r>
              <a:rPr lang="en-US" i="1" dirty="0"/>
              <a:t>other</a:t>
            </a:r>
            <a:r>
              <a:rPr lang="en-US" dirty="0"/>
              <a:t> stages of the value chain must be expensed in the period in which they are incurred. Therefore, we refer to R&amp;D, design, marketing, distribution, and customer service costs as </a:t>
            </a:r>
            <a:r>
              <a:rPr lang="en-US" b="1" dirty="0"/>
              <a:t>period costs</a:t>
            </a:r>
            <a:r>
              <a:rPr lang="en-US" dirty="0"/>
              <a:t>. </a:t>
            </a:r>
          </a:p>
          <a:p>
            <a:pPr eaLnBrk="1" hangingPunct="1"/>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latin typeface="Arial" pitchFamily="34" charset="0"/>
                <a:cs typeface="Arial" pitchFamily="34" charset="0"/>
              </a:rPr>
              <a:t>Generally Accepted Accounting Principles (GAAP) does not allow companies to use total</a:t>
            </a:r>
            <a:r>
              <a:rPr lang="en-US" baseline="0" dirty="0">
                <a:latin typeface="Arial" pitchFamily="34" charset="0"/>
                <a:cs typeface="Arial" pitchFamily="34" charset="0"/>
              </a:rPr>
              <a:t> costs to report inventory balances or cost of goods sold in the financial statements. For external reporting, GAAP allows only a portion of total cost to be treated as an inventoriable product cost.  </a:t>
            </a:r>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099A6D4-A009-4B8C-B23E-9F3BC8022507}" type="slidenum">
              <a:rPr lang="en-US" smtClean="0"/>
              <a:pPr/>
              <a:t>21</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dirty="0"/>
              <a:t>These additional costs include freight-in costs and import duties or tariffs, if the products were purchased from overseas. Why does the cost of their inventory include freight-in charges? Think of the last time you made a purchase from an online website</a:t>
            </a:r>
            <a:r>
              <a:rPr lang="en-US" baseline="0" dirty="0"/>
              <a:t> like Amazon.com. The website may have shown the product’s price as $15, but by the time you paid the shipping and handling charges, the product really cost you around $20.</a:t>
            </a:r>
            <a:r>
              <a:rPr lang="en-US" dirty="0"/>
              <a:t> Likewise, merchandising companies pay freight-in charges to get the goods to their place of business (plus import duties if the goods were manufactured overseas). These charges become part of the cost of their inventory.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2132C6E-7DA9-485D-8A6B-9E97029D261E}" type="slidenum">
              <a:rPr lang="en-US" smtClean="0"/>
              <a:pPr/>
              <a:t>22</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dirty="0"/>
              <a:t>A manufacturing company’s inventoriable product costs consist of direct materials, direct labor, and manufacturing overhead.</a:t>
            </a:r>
          </a:p>
          <a:p>
            <a:pPr eaLnBrk="1" hangingPunct="1"/>
            <a:endParaRPr lang="en-US" dirty="0"/>
          </a:p>
          <a:p>
            <a:pPr eaLnBrk="1" hangingPunct="1"/>
            <a:r>
              <a:rPr lang="en-US" b="1" dirty="0"/>
              <a:t>Direct Materials (DM): </a:t>
            </a:r>
            <a:r>
              <a:rPr lang="en-US" dirty="0"/>
              <a:t>Manufacturers convert raw materials into finished products. </a:t>
            </a:r>
            <a:r>
              <a:rPr lang="en-US" b="1" dirty="0"/>
              <a:t>Direct materials</a:t>
            </a:r>
            <a:r>
              <a:rPr lang="en-US" dirty="0"/>
              <a:t> are the </a:t>
            </a:r>
            <a:r>
              <a:rPr lang="en-US" i="1" dirty="0"/>
              <a:t>primary</a:t>
            </a:r>
            <a:r>
              <a:rPr lang="en-US" dirty="0"/>
              <a:t> raw materials that become a physical part of the finished product. </a:t>
            </a:r>
          </a:p>
          <a:p>
            <a:pPr eaLnBrk="1" hangingPunct="1"/>
            <a:endParaRPr lang="en-US" dirty="0"/>
          </a:p>
          <a:p>
            <a:pPr eaLnBrk="1" hangingPunct="1"/>
            <a:r>
              <a:rPr lang="en-US" b="1" dirty="0"/>
              <a:t>Direct Labor (DL): </a:t>
            </a:r>
            <a:r>
              <a:rPr lang="en-US" dirty="0"/>
              <a:t>Although many manufacturing facilities are highly automated, most still require some direct labor to convert raw materials into a finished product</a:t>
            </a:r>
            <a:r>
              <a:rPr lang="en-US" i="1" dirty="0"/>
              <a:t>. </a:t>
            </a:r>
            <a:r>
              <a:rPr lang="en-US" b="1" dirty="0"/>
              <a:t>Direct labor</a:t>
            </a:r>
            <a:r>
              <a:rPr lang="en-US" dirty="0"/>
              <a:t> is the cost of compensating employees who physically convert raw materials into the company’s products.</a:t>
            </a:r>
          </a:p>
          <a:p>
            <a:pPr eaLnBrk="1" hangingPunct="1"/>
            <a:endParaRPr lang="en-US" dirty="0"/>
          </a:p>
          <a:p>
            <a:pPr eaLnBrk="1" hangingPunct="1"/>
            <a:r>
              <a:rPr lang="en-US" dirty="0"/>
              <a:t>Direct materials and direct labor are direct with respect</a:t>
            </a:r>
            <a:r>
              <a:rPr lang="en-US" baseline="0" dirty="0"/>
              <a:t> to the cost object because they can be traced directly back to the product. </a:t>
            </a:r>
            <a:endParaRPr lang="en-US" dirty="0"/>
          </a:p>
          <a:p>
            <a:pPr eaLnBrk="1" hangingPunct="1"/>
            <a:endParaRPr lang="en-US" dirty="0"/>
          </a:p>
          <a:p>
            <a:pPr eaLnBrk="1" hangingPunct="1"/>
            <a:r>
              <a:rPr lang="en-US" b="1" dirty="0"/>
              <a:t>Manufacturing Overhead (MOH): </a:t>
            </a:r>
            <a:r>
              <a:rPr lang="en-US" dirty="0"/>
              <a:t>The third production cost is manufacturing overhead.</a:t>
            </a:r>
          </a:p>
          <a:p>
            <a:pPr eaLnBrk="1" hangingPunct="1"/>
            <a:endParaRPr lang="en-US" dirty="0"/>
          </a:p>
          <a:p>
            <a:pPr eaLnBrk="1" hangingPunct="1"/>
            <a:r>
              <a:rPr lang="en-US" b="1" dirty="0"/>
              <a:t>Manufacturing Overhead </a:t>
            </a:r>
            <a:r>
              <a:rPr lang="en-US" i="0" dirty="0"/>
              <a:t>includes all manufacturing costs other than direct materials and direct labor. </a:t>
            </a:r>
            <a:r>
              <a:rPr lang="en-US" dirty="0"/>
              <a:t>In other words, manufacturing overhead includes </a:t>
            </a:r>
            <a:r>
              <a:rPr lang="en-US" i="1" dirty="0"/>
              <a:t>all indirect manufacturing costs</a:t>
            </a:r>
            <a:r>
              <a:rPr lang="en-US" dirty="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1F477DE0-F18B-5B46-B019-BB9A3CDBD36E}" type="slidenum">
              <a:rPr lang="en-US" smtClean="0">
                <a:latin typeface="Arial" charset="0"/>
              </a:rPr>
              <a:pPr>
                <a:defRPr/>
              </a:pPr>
              <a:t>2</a:t>
            </a:fld>
            <a:endParaRPr lang="en-US">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dirty="0"/>
              <a:t>Learning Objective 1 distinguishes among service, merchandising, and manufacturing companies.  </a:t>
            </a:r>
          </a:p>
        </p:txBody>
      </p:sp>
      <p:sp>
        <p:nvSpPr>
          <p:cNvPr id="68613" name="Footer Placeholder 4"/>
          <p:cNvSpPr>
            <a:spLocks noGrp="1"/>
          </p:cNvSpPr>
          <p:nvPr>
            <p:ph type="ftr" sz="quarter" idx="4"/>
          </p:nvPr>
        </p:nvSpPr>
        <p:spPr/>
        <p:txBody>
          <a:bodyPr/>
          <a:lstStyle/>
          <a:p>
            <a:pPr>
              <a:defRPr/>
            </a:pPr>
            <a:r>
              <a:rPr lang="en-US" dirty="0">
                <a:latin typeface="Arial" charset="0"/>
              </a:rPr>
              <a:t>Copyright © 2012 Pearson Education, Inc. Publishing as Prentice Hall.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4D2CE07-B76D-43BD-9E65-1E81050B50EB}" type="slidenum">
              <a:rPr lang="en-US" smtClean="0"/>
              <a:pPr/>
              <a:t>23</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dirty="0"/>
              <a:t>Manufacturing overhead is made up of costs that cannot be traced to specific units; however, they are costs related to manufacturing operations.</a:t>
            </a:r>
          </a:p>
          <a:p>
            <a:pPr eaLnBrk="1" hangingPunct="1"/>
            <a:endParaRPr lang="en-US" dirty="0"/>
          </a:p>
          <a:p>
            <a:pPr eaLnBrk="1" hangingPunct="1"/>
            <a:r>
              <a:rPr lang="en-US" dirty="0"/>
              <a:t>Manufacturing overhead is also referred to as </a:t>
            </a:r>
            <a:r>
              <a:rPr lang="en-US" i="1" dirty="0"/>
              <a:t>factory overhead </a:t>
            </a:r>
            <a:r>
              <a:rPr lang="en-US" dirty="0"/>
              <a:t>because all of these costs relate to the factory.</a:t>
            </a:r>
          </a:p>
          <a:p>
            <a:pPr eaLnBrk="1" hangingPunct="1"/>
            <a:r>
              <a:rPr lang="en-US" dirty="0"/>
              <a:t>Manufacturing overhead has three components: indirect materials, indirect labor, and other indirect manufacturing costs.</a:t>
            </a:r>
          </a:p>
          <a:p>
            <a:pPr eaLnBrk="1" hangingPunct="1"/>
            <a:r>
              <a:rPr lang="en-US" b="1" dirty="0">
                <a:latin typeface="Arial" pitchFamily="34" charset="0"/>
                <a:cs typeface="Arial" pitchFamily="34" charset="0"/>
              </a:rPr>
              <a:t>Indirect material </a:t>
            </a:r>
            <a:r>
              <a:rPr lang="en-US" dirty="0">
                <a:latin typeface="Arial" pitchFamily="34" charset="0"/>
                <a:cs typeface="Arial" pitchFamily="34" charset="0"/>
              </a:rPr>
              <a:t>includes materials used in the plant that are not easily traced to individual units (for example, janitorial supplies). Although it may be possible to trace the indirect materials such as glue used in a product, it would not be economically feasible. </a:t>
            </a:r>
            <a:r>
              <a:rPr lang="en-US" b="1" dirty="0">
                <a:latin typeface="Arial" pitchFamily="34" charset="0"/>
                <a:cs typeface="Arial" pitchFamily="34" charset="0"/>
              </a:rPr>
              <a:t>Indirect labor</a:t>
            </a:r>
            <a:r>
              <a:rPr lang="en-US" dirty="0">
                <a:latin typeface="Arial" pitchFamily="34" charset="0"/>
                <a:cs typeface="Arial" pitchFamily="34" charset="0"/>
              </a:rPr>
              <a:t> includes the cost of all employees in the plant other than those employees directly converting the raw materials into the finished product (for example, plant supervisor and janitors). </a:t>
            </a:r>
            <a:r>
              <a:rPr lang="en-US" b="1" dirty="0">
                <a:latin typeface="Arial" pitchFamily="34" charset="0"/>
                <a:cs typeface="Arial" pitchFamily="34" charset="0"/>
              </a:rPr>
              <a:t>Other indirect manufacturing costs</a:t>
            </a:r>
            <a:r>
              <a:rPr lang="en-US" dirty="0">
                <a:latin typeface="Arial" pitchFamily="34" charset="0"/>
                <a:cs typeface="Arial" pitchFamily="34" charset="0"/>
              </a:rPr>
              <a:t> include insurance and depreciation on the plant, plant equipment depreciation, plant property taxes, plant repairs and maintenance, and plant utilities.</a:t>
            </a:r>
            <a:endParaRPr lang="en-US" b="1"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F1A1AFA-C06F-4EA6-B332-91D9CDAAF779}" type="slidenum">
              <a:rPr lang="en-US" smtClean="0"/>
              <a:pPr/>
              <a:t>25</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latin typeface="Arial" pitchFamily="34" charset="0"/>
                <a:cs typeface="Arial" pitchFamily="34" charset="0"/>
              </a:rPr>
              <a:t>Additional ways to define costs include the terms of “prime</a:t>
            </a:r>
            <a:r>
              <a:rPr lang="en-US" baseline="0" dirty="0">
                <a:latin typeface="Arial" pitchFamily="34" charset="0"/>
                <a:cs typeface="Arial" pitchFamily="34" charset="0"/>
              </a:rPr>
              <a:t> costs” and “conversion costs.” </a:t>
            </a:r>
            <a:r>
              <a:rPr lang="en-US" dirty="0">
                <a:latin typeface="Arial" pitchFamily="34" charset="0"/>
                <a:cs typeface="Arial" pitchFamily="34" charset="0"/>
              </a:rPr>
              <a:t>Prime costs include direct materials and direct labor. Prime costs used to be the primary costs of production. However, as companies have automated production with expensive machinery, manufacturing overhead has become a greater cost of production. Conversion costs include direct labor and manufacturing overhead—the costs incurred to turn materials into finished product. Never add conversion costs to prime costs because that would be adding direct labor twice.</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36C76AE-3061-4C67-88BB-17F45E426C65}" type="slidenum">
              <a:rPr lang="en-US" smtClean="0"/>
              <a:pPr/>
              <a:t>26</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en-US" dirty="0"/>
              <a:t>The cost of labor, in all areas of the value chain, includes more than the salaries and wages paid to employees. The cost also includes company-paid fringe benefits such as health insurance, retirement plan contributions, payroll taxes, and paid vacations. These costs are very expensive. Fringe-benefit costs for all nonmanufacturing</a:t>
            </a:r>
            <a:r>
              <a:rPr lang="en-US" baseline="0" dirty="0"/>
              <a:t> employees are expensed as period costs. Fringe-benefit costs for all employees working in the manufacturing plant become part of the inventoriable product cost.</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1F477DE0-F18B-5B46-B019-BB9A3CDBD36E}" type="slidenum">
              <a:rPr lang="en-US" smtClean="0">
                <a:latin typeface="Arial" charset="0"/>
              </a:rPr>
              <a:pPr>
                <a:defRPr/>
              </a:pPr>
              <a:t>27</a:t>
            </a:fld>
            <a:endParaRPr lang="en-US">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dirty="0"/>
              <a:t>Learning Objective 5 addresses preparing the financial statements for service, merchandising, and manufacturing companies.</a:t>
            </a:r>
          </a:p>
        </p:txBody>
      </p:sp>
      <p:sp>
        <p:nvSpPr>
          <p:cNvPr id="68613" name="Footer Placeholder 4"/>
          <p:cNvSpPr>
            <a:spLocks noGrp="1"/>
          </p:cNvSpPr>
          <p:nvPr>
            <p:ph type="ftr" sz="quarter" idx="4"/>
          </p:nvPr>
        </p:nvSpPr>
        <p:spPr/>
        <p:txBody>
          <a:bodyPr/>
          <a:lstStyle/>
          <a:p>
            <a:pPr>
              <a:defRPr/>
            </a:pPr>
            <a:r>
              <a:rPr lang="en-US" dirty="0">
                <a:latin typeface="Arial" charset="0"/>
              </a:rPr>
              <a:t>Copyright © 2012 Pearson Education, Inc. Publishing as Prentice Hall.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DAA146AA-E87F-4E03-954B-2EBE466B1A15}" type="slidenum">
              <a:rPr lang="en-US" smtClean="0"/>
              <a:pPr/>
              <a:t>28</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r>
              <a:rPr lang="en-US" dirty="0"/>
              <a:t>In a service company, all costs are period costs. There is no inventory, and operating income is the arithmetic difference between service revenue generated and operating expenses.</a:t>
            </a:r>
          </a:p>
          <a:p>
            <a:pPr eaLnBrk="1" hangingPunct="1"/>
            <a:endParaRPr lang="en-US" dirty="0"/>
          </a:p>
          <a:p>
            <a:pPr eaLnBrk="1" hangingPunct="1"/>
            <a:r>
              <a:rPr lang="en-US" dirty="0"/>
              <a:t>To determine “net income,” we would add or subtract </a:t>
            </a:r>
            <a:r>
              <a:rPr lang="en-US" dirty="0" err="1"/>
              <a:t>nonoperating</a:t>
            </a:r>
            <a:r>
              <a:rPr lang="en-US" baseline="0" dirty="0"/>
              <a:t> income and expenses, such as interest, and subtract income taxes. </a:t>
            </a:r>
            <a:r>
              <a:rPr lang="en-US" dirty="0"/>
              <a:t>In general, “operating income” is simply the company’s earnings before interest and income taxes. Because</a:t>
            </a:r>
            <a:r>
              <a:rPr lang="en-US" baseline="0" dirty="0"/>
              <a:t> </a:t>
            </a:r>
            <a:r>
              <a:rPr lang="en-US" dirty="0"/>
              <a:t>service firms have no inventory, they have no inventoriable</a:t>
            </a:r>
            <a:r>
              <a:rPr lang="en-US" baseline="0" dirty="0"/>
              <a:t> product costs to be concerned with.  </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CC5B7040-3523-4A2A-B890-E1B3688E5595}" type="slidenum">
              <a:rPr lang="en-US" smtClean="0"/>
              <a:pPr/>
              <a:t>29</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en-US" dirty="0"/>
              <a:t>In a merchandising company, the income statement is prepared by first subtracting cost of goods sold</a:t>
            </a:r>
            <a:r>
              <a:rPr lang="en-US" baseline="0" dirty="0"/>
              <a:t> from </a:t>
            </a:r>
            <a:r>
              <a:rPr lang="en-US" dirty="0"/>
              <a:t>sales. This result is gross profit.  From gross profit, operating expenses are subtracted to yield operating income.</a:t>
            </a:r>
          </a:p>
          <a:p>
            <a:pPr eaLnBrk="1" hangingPunct="1"/>
            <a:endParaRPr lang="en-US" dirty="0"/>
          </a:p>
          <a:p>
            <a:pPr eaLnBrk="1" hangingPunct="1"/>
            <a:r>
              <a:rPr lang="en-US" dirty="0"/>
              <a:t>Many companies do not show the computation of cost of goods sold directly on the face of the income statement, preferring to show only the cost of goods sold total.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6346D180-3387-4097-AE83-AE7398F97BCD}" type="slidenum">
              <a:rPr lang="en-US" smtClean="0"/>
              <a:pPr/>
              <a:t>30</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r>
              <a:rPr lang="en-US" dirty="0"/>
              <a:t>The cost of goods sold calculation for an inventory system is calculated by adding purchases, import duties and freight-in to arrive at the cost of goods available for sale. At the end of the period, inventory is counted and subtracted from cost of goods available for sale. The result is the cost of goods sold, assuming no loss from spoilage, theft, and</a:t>
            </a:r>
            <a:r>
              <a:rPr lang="en-US" baseline="0" dirty="0"/>
              <a:t> so on.</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Turn to S2-10.</a:t>
            </a:r>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See the slide</a:t>
            </a:r>
            <a:r>
              <a:rPr lang="en-US" baseline="0" dirty="0"/>
              <a:t> for the solution….</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Turn to S2-11.</a:t>
            </a:r>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en-US" dirty="0"/>
              <a:t>Organizations other than not-for-profits and governmental agencies are in business to generate profits for their owners. The types of companies in business</a:t>
            </a:r>
            <a:r>
              <a:rPr lang="en-US" baseline="0" dirty="0"/>
              <a:t> to generate a profit </a:t>
            </a:r>
            <a:r>
              <a:rPr lang="en-US" dirty="0"/>
              <a:t>generally fall into one of three categories: service, merchandisers,</a:t>
            </a:r>
            <a:r>
              <a:rPr lang="en-US" baseline="0" dirty="0"/>
              <a:t> and manufacturers.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1D3530BA-BE32-48CE-AB2D-9E8B3B0AC0E5}" type="slidenum">
              <a:rPr lang="en-US" smtClean="0"/>
              <a:pPr/>
              <a:t>36</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dirty="0"/>
              <a:t>Sometimes the exercise</a:t>
            </a:r>
            <a:r>
              <a:rPr lang="en-US" baseline="0" dirty="0"/>
              <a:t> does not give you the direct materials used; you will then have to calculate it. </a:t>
            </a:r>
            <a:r>
              <a:rPr lang="en-US" dirty="0"/>
              <a:t>The calculation for direct materials used is similar to that of cost of good sold. Beginning raw materials inventory is added to purchases of raw materials and the freight costs for acquiring the raw materials. Ending raw materials inventory is subtracted from this total to arrive at the direct materials used.</a:t>
            </a:r>
          </a:p>
          <a:p>
            <a:pPr eaLnBrk="1" hangingPunct="1"/>
            <a:endParaRPr lang="en-US" dirty="0"/>
          </a:p>
          <a:p>
            <a:pPr eaLnBrk="1" hangingPunct="1"/>
            <a:r>
              <a:rPr lang="en-US" dirty="0"/>
              <a:t>Note that this calculation</a:t>
            </a:r>
            <a:r>
              <a:rPr lang="en-US" baseline="0" dirty="0"/>
              <a:t> assumes that all raw materials are direct materials.</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Turn to S2-12. Using the format on the previous slide, calculate the direct materials used.</a:t>
            </a:r>
            <a:r>
              <a:rPr lang="en-US" baseline="0" dirty="0"/>
              <a:t> When finished, return here so you can check your answer.</a:t>
            </a:r>
            <a:endParaRPr lang="en-US" dirty="0"/>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See the slide</a:t>
            </a:r>
            <a:r>
              <a:rPr lang="en-US" baseline="0" dirty="0"/>
              <a:t> for the solution….</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38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7BF1F27-36FB-4179-9F65-DD382A225546}" type="slidenum">
              <a:rPr lang="en-US" smtClean="0"/>
              <a:pPr/>
              <a:t>39</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t>The cost of goods manufactured calculation begins with beginning work in process inventory.  Direct materials, direct labor and manufacturing overhead are added to the beginning work in process inventory to generate the total manufacturing costs. From this number, the ending work in process inventory is subtracted; this yields the cost of goods manufactured.</a:t>
            </a:r>
          </a:p>
          <a:p>
            <a:pPr eaLnBrk="1" hangingPunct="1"/>
            <a:endParaRPr lang="en-US" dirty="0"/>
          </a:p>
          <a:p>
            <a:pPr eaLnBrk="1" hangingPunct="1"/>
            <a:r>
              <a:rPr lang="en-US" dirty="0"/>
              <a:t>The manufacturer starts by buying direct materials, which are stored in raw materials inventory until they are needed for production. Only those </a:t>
            </a:r>
            <a:r>
              <a:rPr lang="en-US" i="1" dirty="0"/>
              <a:t>direct materials used</a:t>
            </a:r>
            <a:r>
              <a:rPr lang="en-US" dirty="0"/>
              <a:t> in production are transferred out of raw materials inventory and into work in process inventory. During production, the company uses direct labor and manufacturing overhead to convert these direct materials into a finished product. All units currently being worked on are in work in process inventory. When the units are completed, they are moved out of work in process inventory into finished goods inventory. The amount transferred into finished goods inventory during the year is the </a:t>
            </a:r>
            <a:r>
              <a:rPr lang="en-US" i="1" dirty="0"/>
              <a:t>cost of goods manufactured. </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Understanding this</a:t>
            </a:r>
            <a:r>
              <a:rPr lang="en-US" baseline="0" dirty="0"/>
              <a:t> equation enables you to solve for an unknown variable, assuming that the other three variables are known. It then becomes a very simple algebra problem. </a:t>
            </a:r>
          </a:p>
          <a:p>
            <a:endParaRPr lang="en-US" baseline="0" dirty="0"/>
          </a:p>
          <a:p>
            <a:r>
              <a:rPr lang="en-US" baseline="0" dirty="0"/>
              <a:t>For example, if it is known that beginning inventory was $10, ending inventory was $20, and cost of goods sold were $30, you can then figure out what net purchases amount to using basic algebra. 10 + Net Purchases = $30 + $20. Therefore, net purchases must have been $40.</a:t>
            </a:r>
            <a:endParaRPr lang="en-US" dirty="0"/>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40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A2459ACD-4275-4A33-9FC7-42D5FA899BAA}" type="slidenum">
              <a:rPr lang="en-US" smtClean="0"/>
              <a:pPr/>
              <a:t>41</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en-US" dirty="0"/>
              <a:t>Cost of goods sold for a manufacturing company uses the same formula as in a merchandising company, substituting cost of goods manufactured for cost of goods sold.</a:t>
            </a:r>
          </a:p>
          <a:p>
            <a:pPr eaLnBrk="1" hangingPunct="1"/>
            <a:endParaRPr lang="en-US" dirty="0"/>
          </a:p>
          <a:p>
            <a:pPr eaLnBrk="1" hangingPunct="1"/>
            <a:r>
              <a:rPr lang="en-US" dirty="0"/>
              <a:t>Notice that the term </a:t>
            </a:r>
            <a:r>
              <a:rPr lang="en-US" b="1" dirty="0"/>
              <a:t>cost of goods manufactured</a:t>
            </a:r>
            <a:r>
              <a:rPr lang="en-US" dirty="0"/>
              <a:t> is in the past tense. This is the manufacturer’s cost to obtain new finished goods that are ready to sell. Thus, it is the counterpart to the merchandiser’s </a:t>
            </a:r>
            <a:r>
              <a:rPr lang="en-US" i="1" dirty="0"/>
              <a:t>purchases</a:t>
            </a:r>
            <a:r>
              <a:rPr lang="en-US" dirty="0"/>
              <a: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Turn to E2-25A.</a:t>
            </a:r>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42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latin typeface="Arial" pitchFamily="34" charset="0"/>
                <a:cs typeface="Arial" pitchFamily="34" charset="0"/>
              </a:rPr>
              <a:t>Service companies</a:t>
            </a:r>
            <a:r>
              <a:rPr lang="en-US" dirty="0">
                <a:latin typeface="Arial" pitchFamily="34" charset="0"/>
                <a:cs typeface="Arial" pitchFamily="34" charset="0"/>
              </a:rPr>
              <a:t> are in business to sell intangible services—such as health care, insurance, and consulting—rather than tangible products. Service firms now make up the largest sector of the U.S. economy. Because these companies sell services, they generally don’t have inventory or cost of goods sold accounts (which makes it fairly easy to calculate operating income). In addition to labor costs, service companies incur costs to develop new services, advertise, and provide customer service. Examples of service</a:t>
            </a:r>
            <a:r>
              <a:rPr lang="en-US" baseline="0" dirty="0">
                <a:latin typeface="Arial" pitchFamily="34" charset="0"/>
                <a:cs typeface="Arial" pitchFamily="34" charset="0"/>
              </a:rPr>
              <a:t> companies include advertising agencies, banks, law firms, and insurance companies.</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44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45</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CC5B7040-3523-4A2A-B890-E1B3688E5595}" type="slidenum">
              <a:rPr lang="en-US" smtClean="0"/>
              <a:pPr/>
              <a:t>46</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en-US" dirty="0"/>
              <a:t>The income statement for a manufacturing company is similar to that of a merchandiser. Sales minus cost of goods sold minus operating expenses equals operating income.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Turn to E2-26A.</a:t>
            </a:r>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47</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48</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965A78A3-099C-45B5-A42D-AAABC4FD9BEA}" type="slidenum">
              <a:rPr lang="en-US" smtClean="0"/>
              <a:pPr/>
              <a:t>49</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en-US" dirty="0"/>
              <a:t>This slide summarizes the product and period costs for each type of company: service, merchandising and manufacturing. </a:t>
            </a:r>
          </a:p>
          <a:p>
            <a:pPr eaLnBrk="1" hangingPunct="1"/>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latin typeface="Arial" pitchFamily="34" charset="0"/>
                <a:cs typeface="Arial" pitchFamily="34" charset="0"/>
              </a:rPr>
              <a:t>It is good to keep in mind the differences between service companies and merchandising/manufacturing companies. Service companies have no inventoriable product costs whereas</a:t>
            </a:r>
            <a:r>
              <a:rPr lang="en-US" baseline="0" dirty="0">
                <a:latin typeface="Arial" pitchFamily="34" charset="0"/>
                <a:cs typeface="Arial" pitchFamily="34" charset="0"/>
              </a:rPr>
              <a:t> </a:t>
            </a:r>
            <a:r>
              <a:rPr lang="en-US" dirty="0">
                <a:latin typeface="Arial" pitchFamily="34" charset="0"/>
                <a:cs typeface="Arial" pitchFamily="34" charset="0"/>
              </a:rPr>
              <a:t>merchandising/manufacturing do. Period costs are always expensed regardless of the type of company; product costs are placed in inventory first and then expensed when the sale is made.</a:t>
            </a:r>
          </a:p>
          <a:p>
            <a:pPr eaLnBrk="1" hangingPunct="1"/>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0479A4E-599A-47DF-924E-46168A856632}" type="slidenum">
              <a:rPr lang="en-US" smtClean="0"/>
              <a:pPr/>
              <a:t>52</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dirty="0"/>
              <a:t>The flow of costs for materials inventory is shown here in T-account format.</a:t>
            </a:r>
          </a:p>
          <a:p>
            <a:pPr eaLnBrk="1" hangingPunct="1"/>
            <a:endParaRPr lang="en-US" dirty="0"/>
          </a:p>
          <a:p>
            <a:pPr eaLnBrk="1" hangingPunct="1"/>
            <a:r>
              <a:rPr lang="en-US" dirty="0"/>
              <a:t>Each inventory account starts with a beginning inventory balance.</a:t>
            </a:r>
          </a:p>
          <a:p>
            <a:pPr eaLnBrk="1" hangingPunct="1"/>
            <a:endParaRPr lang="en-US" dirty="0"/>
          </a:p>
          <a:p>
            <a:pPr eaLnBrk="1" hangingPunct="1"/>
            <a:r>
              <a:rPr lang="en-US" dirty="0"/>
              <a:t>It adds direct materials </a:t>
            </a:r>
            <a:r>
              <a:rPr lang="en-US" i="1" dirty="0"/>
              <a:t>purchased</a:t>
            </a:r>
            <a:r>
              <a:rPr lang="en-US" dirty="0"/>
              <a:t> to raw materials inventory.</a:t>
            </a:r>
          </a:p>
          <a:p>
            <a:pPr eaLnBrk="1" hangingPunct="1"/>
            <a:endParaRPr lang="en-US" dirty="0"/>
          </a:p>
          <a:p>
            <a:pPr eaLnBrk="1" hangingPunct="1"/>
            <a:r>
              <a:rPr lang="en-US" dirty="0"/>
              <a:t>It subtracts the ending inventory balance to find out how much inventory passed through the account during the period </a:t>
            </a:r>
            <a:r>
              <a:rPr lang="en-US" i="0" dirty="0"/>
              <a:t>and on to work in process.</a:t>
            </a:r>
          </a:p>
          <a:p>
            <a:pPr eaLnBrk="1" hangingPunct="1"/>
            <a:endParaRPr lang="en-US" dirty="0"/>
          </a:p>
          <a:p>
            <a:r>
              <a:rPr lang="en-US" dirty="0"/>
              <a:t>Beginning inventory</a:t>
            </a:r>
          </a:p>
          <a:p>
            <a:r>
              <a:rPr lang="en-US" dirty="0"/>
              <a:t>+ </a:t>
            </a:r>
            <a:r>
              <a:rPr lang="en-US" u="sng" dirty="0"/>
              <a:t>Direct materials purchased plus freight-in</a:t>
            </a:r>
          </a:p>
          <a:p>
            <a:r>
              <a:rPr lang="en-US" dirty="0"/>
              <a:t>= Direct materials available for use</a:t>
            </a:r>
          </a:p>
          <a:p>
            <a:r>
              <a:rPr lang="en-US" dirty="0"/>
              <a:t>– </a:t>
            </a:r>
            <a:r>
              <a:rPr lang="en-US" u="sng" dirty="0"/>
              <a:t>Ending inventory</a:t>
            </a:r>
          </a:p>
          <a:p>
            <a:r>
              <a:rPr lang="en-US" dirty="0"/>
              <a:t>= Direct materials used</a:t>
            </a:r>
          </a:p>
          <a:p>
            <a:endParaRPr lang="en-US" dirty="0"/>
          </a:p>
          <a:p>
            <a:endParaRPr lang="en-US" dirty="0"/>
          </a:p>
          <a:p>
            <a:pPr eaLnBrk="1" hangingPunct="1"/>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0479A4E-599A-47DF-924E-46168A856632}" type="slidenum">
              <a:rPr lang="en-US" smtClean="0"/>
              <a:pPr/>
              <a:t>53</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dirty="0"/>
              <a:t>The flow of costs through work in process inventory is shown here in T-account format.</a:t>
            </a:r>
          </a:p>
          <a:p>
            <a:pPr eaLnBrk="1" hangingPunct="1"/>
            <a:endParaRPr lang="en-US" dirty="0"/>
          </a:p>
          <a:p>
            <a:pPr eaLnBrk="1" hangingPunct="1"/>
            <a:r>
              <a:rPr lang="en-US" dirty="0"/>
              <a:t>The WIP inventory account starts with a beginning inventory balance, if not completed in a prior period.</a:t>
            </a:r>
          </a:p>
          <a:p>
            <a:pPr eaLnBrk="1" hangingPunct="1"/>
            <a:endParaRPr lang="en-US" dirty="0"/>
          </a:p>
          <a:p>
            <a:pPr eaLnBrk="1" hangingPunct="1"/>
            <a:r>
              <a:rPr lang="en-US" dirty="0"/>
              <a:t>It adds direct materials </a:t>
            </a:r>
            <a:r>
              <a:rPr lang="en-US" i="1" dirty="0"/>
              <a:t>used</a:t>
            </a:r>
            <a:r>
              <a:rPr lang="en-US" dirty="0"/>
              <a:t>, direct labor, and manufacturing overhead to work in process inventory.</a:t>
            </a:r>
          </a:p>
          <a:p>
            <a:pPr eaLnBrk="1" hangingPunct="1"/>
            <a:endParaRPr lang="en-US" dirty="0"/>
          </a:p>
          <a:p>
            <a:pPr eaLnBrk="1" hangingPunct="1"/>
            <a:r>
              <a:rPr lang="en-US" dirty="0"/>
              <a:t>It subtracts the ending inventory balance to find out how much inventory passed through the account during the </a:t>
            </a:r>
            <a:r>
              <a:rPr lang="en-US" i="0" dirty="0"/>
              <a:t>period and on to finished goods.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0479A4E-599A-47DF-924E-46168A856632}" type="slidenum">
              <a:rPr lang="en-US" smtClean="0"/>
              <a:pPr/>
              <a:t>54</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dirty="0"/>
              <a:t>The flow of costs through the finished goods inventory account is shown here in T-account format.</a:t>
            </a:r>
          </a:p>
          <a:p>
            <a:pPr eaLnBrk="1" hangingPunct="1"/>
            <a:endParaRPr lang="en-US" dirty="0"/>
          </a:p>
          <a:p>
            <a:pPr eaLnBrk="1" hangingPunct="1"/>
            <a:r>
              <a:rPr lang="en-US" dirty="0"/>
              <a:t>The finished goods inventory account starts with a beginning inventory balance, if items were left unsold from a prior period.</a:t>
            </a:r>
          </a:p>
          <a:p>
            <a:pPr eaLnBrk="1" hangingPunct="1"/>
            <a:endParaRPr lang="en-US" dirty="0"/>
          </a:p>
          <a:p>
            <a:pPr eaLnBrk="1" hangingPunct="1"/>
            <a:r>
              <a:rPr lang="en-US" dirty="0"/>
              <a:t>It adds the cost of goods manufactured to finished goods inventory.</a:t>
            </a:r>
          </a:p>
          <a:p>
            <a:pPr eaLnBrk="1" hangingPunct="1"/>
            <a:endParaRPr lang="en-US" dirty="0"/>
          </a:p>
          <a:p>
            <a:pPr eaLnBrk="1" hangingPunct="1"/>
            <a:r>
              <a:rPr lang="en-US" dirty="0"/>
              <a:t>When products are sold, the cost of the finished goods is transferred to cost of goods sold.</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r>
              <a:rPr lang="en-US" dirty="0"/>
              <a:t>The only difference in the balance sheets of service, merchandising, and manufacturing companies relates to inventories. </a:t>
            </a:r>
          </a:p>
        </p:txBody>
      </p:sp>
      <p:sp>
        <p:nvSpPr>
          <p:cNvPr id="107524" name="Slide Number Placeholder 3"/>
          <p:cNvSpPr>
            <a:spLocks noGrp="1"/>
          </p:cNvSpPr>
          <p:nvPr>
            <p:ph type="sldNum" sz="quarter" idx="5"/>
          </p:nvPr>
        </p:nvSpPr>
        <p:spPr>
          <a:noFill/>
        </p:spPr>
        <p:txBody>
          <a:bodyPr/>
          <a:lstStyle/>
          <a:p>
            <a:fld id="{882E164E-5FAF-4482-A6F6-AFFBA5CD190B}" type="slidenum">
              <a:rPr lang="en-US" smtClean="0"/>
              <a:pPr/>
              <a:t>55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en-US" b="1" dirty="0"/>
              <a:t>Merchandising companies</a:t>
            </a:r>
            <a:r>
              <a:rPr lang="en-US" dirty="0"/>
              <a:t> such as </a:t>
            </a:r>
            <a:r>
              <a:rPr lang="en-US" dirty="0" err="1"/>
              <a:t>Walmart</a:t>
            </a:r>
            <a:r>
              <a:rPr lang="en-US" dirty="0"/>
              <a:t> and Best Buy resell tangible products they buy from suppliers. For example, </a:t>
            </a:r>
            <a:r>
              <a:rPr lang="en-US" dirty="0" err="1"/>
              <a:t>Walmart</a:t>
            </a:r>
            <a:r>
              <a:rPr lang="en-US" dirty="0"/>
              <a:t> buys clothing, toys, and electronics and resells them to customers at higher prices than what it pays its own suppliers for these goods. Merchandising companies include retailers (such as </a:t>
            </a:r>
            <a:r>
              <a:rPr lang="en-US" dirty="0" err="1"/>
              <a:t>Walmart</a:t>
            </a:r>
            <a:r>
              <a:rPr lang="en-US" dirty="0"/>
              <a:t>) and wholesalers. </a:t>
            </a:r>
            <a:r>
              <a:rPr lang="en-US" b="1" dirty="0"/>
              <a:t>Retailers</a:t>
            </a:r>
            <a:r>
              <a:rPr lang="en-US" dirty="0"/>
              <a:t> sell to consumers such as you and me. </a:t>
            </a:r>
            <a:r>
              <a:rPr lang="en-US" b="1" dirty="0"/>
              <a:t>Wholesalers</a:t>
            </a:r>
            <a:r>
              <a:rPr lang="en-US" dirty="0"/>
              <a:t>, often referred to as “middlemen,” buy products in bulk from manufacturers, mark up the prices, and then sell those products to retailers. </a:t>
            </a:r>
            <a:r>
              <a:rPr lang="en-US" dirty="0">
                <a:latin typeface="Arial" pitchFamily="34" charset="0"/>
                <a:cs typeface="Arial" pitchFamily="34" charset="0"/>
              </a:rPr>
              <a:t>Because merchandising companies sell tangible products, they have inventory. The cost of merchandise inventory is the cost merchandisers pay for the goods plus all costs necessary to get the merchandise in place and ready to sell. Because the entire inventory is ready for sale, a merchandiser’s balance sheet usually reports just one inventory account called Inventory or Merchandise Inventory. Merchandisers also incur other costs to identify new products and locations for new stores, to advertise and sell their products, and to provide customer service. Costs to be included in inventory include freight, taxes, and so on.</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1F477DE0-F18B-5B46-B019-BB9A3CDBD36E}" type="slidenum">
              <a:rPr lang="en-US" smtClean="0">
                <a:latin typeface="Arial" charset="0"/>
              </a:rPr>
              <a:pPr>
                <a:defRPr/>
              </a:pPr>
              <a:t>56</a:t>
            </a:fld>
            <a:endParaRPr lang="en-US">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dirty="0"/>
              <a:t>Learning Objective 6 describes costs that are relevant and irrelevant for decision making.</a:t>
            </a:r>
          </a:p>
        </p:txBody>
      </p:sp>
      <p:sp>
        <p:nvSpPr>
          <p:cNvPr id="68613" name="Footer Placeholder 4"/>
          <p:cNvSpPr>
            <a:spLocks noGrp="1"/>
          </p:cNvSpPr>
          <p:nvPr>
            <p:ph type="ftr" sz="quarter" idx="4"/>
          </p:nvPr>
        </p:nvSpPr>
        <p:spPr/>
        <p:txBody>
          <a:bodyPr/>
          <a:lstStyle/>
          <a:p>
            <a:pPr>
              <a:defRPr/>
            </a:pPr>
            <a:r>
              <a:rPr lang="en-US" dirty="0">
                <a:latin typeface="Arial" charset="0"/>
              </a:rPr>
              <a:t>Copyright © 2012 Pearson Education, Inc. Publishing as Prentice Hall.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F06DC9C7-8263-486A-B515-7BD1E74B50DC}" type="slidenum">
              <a:rPr lang="en-US" smtClean="0"/>
              <a:pPr/>
              <a:t>57</a:t>
            </a:fld>
            <a:endParaRPr 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r>
              <a:rPr lang="en-US" dirty="0"/>
              <a:t>Controllable costs are costs that management can influence or change. Uncontrollable costs are costs that management cannot change or influence in the short run.</a:t>
            </a:r>
          </a:p>
          <a:p>
            <a:pPr eaLnBrk="1" hangingPunct="1"/>
            <a:endParaRPr lang="en-US" dirty="0">
              <a:latin typeface="Arial" pitchFamily="34" charset="0"/>
              <a:cs typeface="Arial" pitchFamily="34" charset="0"/>
            </a:endParaRPr>
          </a:p>
          <a:p>
            <a:pPr eaLnBrk="1" hangingPunct="1"/>
            <a:r>
              <a:rPr lang="en-US" dirty="0">
                <a:latin typeface="Arial" pitchFamily="34" charset="0"/>
                <a:cs typeface="Arial" pitchFamily="34" charset="0"/>
              </a:rPr>
              <a:t>For example, let’s look at a Toyota. Management</a:t>
            </a:r>
            <a:r>
              <a:rPr lang="en-US" baseline="0" dirty="0">
                <a:latin typeface="Arial" pitchFamily="34" charset="0"/>
                <a:cs typeface="Arial" pitchFamily="34" charset="0"/>
              </a:rPr>
              <a:t> can control costs of research and development, design, and advertising, but they cannot control the cost of property tax and insurance of its existing plants. </a:t>
            </a:r>
            <a:endParaRPr lang="en-US" dirty="0">
              <a:latin typeface="Arial" pitchFamily="34" charset="0"/>
              <a:cs typeface="Arial" pitchFamily="34" charset="0"/>
            </a:endParaRPr>
          </a:p>
          <a:p>
            <a:pPr eaLnBrk="1" hangingPunct="1"/>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0FF34605-8A44-4F47-B3E7-5BD253BD5918}" type="slidenum">
              <a:rPr lang="en-US" smtClean="0"/>
              <a:pPr/>
              <a:t>59</a:t>
            </a:fld>
            <a:endParaRPr 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r>
              <a:rPr lang="en-US" dirty="0">
                <a:latin typeface="Arial" pitchFamily="34" charset="0"/>
                <a:cs typeface="Arial" pitchFamily="34" charset="0"/>
              </a:rPr>
              <a:t>Relevant costs are costs that differ between alternatives; they are differential costs. Irrelevant costs are costs that do not differ between alternatives; they are referred to as “sunk” costs. Sunk costs are costs that have already been incurred. Management often has trouble ignoring sunk costs when making decisions, even though they should.</a:t>
            </a:r>
          </a:p>
          <a:p>
            <a:pPr eaLnBrk="1" hangingPunct="1"/>
            <a:endParaRPr lang="en-US" dirty="0">
              <a:latin typeface="Arial" pitchFamily="34" charset="0"/>
              <a:cs typeface="Arial" pitchFamily="34" charset="0"/>
            </a:endParaRPr>
          </a:p>
          <a:p>
            <a:pPr eaLnBrk="1" hangingPunct="1"/>
            <a:r>
              <a:rPr lang="en-US" dirty="0">
                <a:latin typeface="Arial" pitchFamily="34" charset="0"/>
                <a:cs typeface="Arial" pitchFamily="34" charset="0"/>
              </a:rPr>
              <a:t>For example, let’s say you are trying to decide whether to sell your old car or buy a new one. The relevant costs in this decision would be the cost of repairs to your old car, trade-in value of your old car, the cost of the new car, and any other cost that would differ between the two alternatives. The amount you paid for your old car is irrelevant and considered a sunk cost. This is a hard mental barrier to overcome and is commonly seen in practice when managers do not want to get rid of old equipment because “they paid a lot for it.”</a:t>
            </a:r>
          </a:p>
          <a:p>
            <a:pPr eaLnBrk="1" hangingPunct="1"/>
            <a:endParaRPr lang="en-US" dirty="0"/>
          </a:p>
          <a:p>
            <a:pPr eaLnBrk="1" hangingPunct="1"/>
            <a:r>
              <a:rPr lang="en-US" dirty="0"/>
              <a:t>When making decisions, management must also consider qualitative factors (such as effect on employee morale) in addition to differential costs.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1F477DE0-F18B-5B46-B019-BB9A3CDBD36E}" type="slidenum">
              <a:rPr lang="en-US" smtClean="0">
                <a:latin typeface="Arial" charset="0"/>
              </a:rPr>
              <a:pPr>
                <a:defRPr/>
              </a:pPr>
              <a:t>60</a:t>
            </a:fld>
            <a:endParaRPr lang="en-US">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Learning Objective 7 classifies costs as fixed or variable and calculates total and average costs at different volumes.</a:t>
            </a:r>
          </a:p>
          <a:p>
            <a:pPr eaLnBrk="1" hangingPunct="1"/>
            <a:endParaRPr lang="en-US" dirty="0"/>
          </a:p>
        </p:txBody>
      </p:sp>
      <p:sp>
        <p:nvSpPr>
          <p:cNvPr id="68613" name="Footer Placeholder 4"/>
          <p:cNvSpPr>
            <a:spLocks noGrp="1"/>
          </p:cNvSpPr>
          <p:nvPr>
            <p:ph type="ftr" sz="quarter" idx="4"/>
          </p:nvPr>
        </p:nvSpPr>
        <p:spPr/>
        <p:txBody>
          <a:bodyPr/>
          <a:lstStyle/>
          <a:p>
            <a:pPr>
              <a:defRPr/>
            </a:pPr>
            <a:r>
              <a:rPr lang="en-US" dirty="0">
                <a:latin typeface="Arial" charset="0"/>
              </a:rPr>
              <a:t>Copyright © 2012 Pearson Education, Inc. Publishing as Prentice Hall.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45E9CC7F-2BCE-44E5-8830-8431AB21485B}" type="slidenum">
              <a:rPr lang="en-US" smtClean="0"/>
              <a:pPr/>
              <a:t>61</a:t>
            </a:fld>
            <a:endParaRPr lang="en-US"/>
          </a:p>
        </p:txBody>
      </p:sp>
      <p:sp>
        <p:nvSpPr>
          <p:cNvPr id="116739" name="Rectangle 2"/>
          <p:cNvSpPr>
            <a:spLocks noChangeArrowheads="1"/>
          </p:cNvSpPr>
          <p:nvPr/>
        </p:nvSpPr>
        <p:spPr bwMode="auto">
          <a:xfrm>
            <a:off x="3886200" y="0"/>
            <a:ext cx="2971800" cy="455613"/>
          </a:xfrm>
          <a:prstGeom prst="rect">
            <a:avLst/>
          </a:prstGeom>
          <a:noFill/>
          <a:ln w="12700">
            <a:noFill/>
            <a:miter lim="800000"/>
            <a:headEnd/>
            <a:tailEnd/>
          </a:ln>
        </p:spPr>
        <p:txBody>
          <a:bodyPr wrap="none" anchor="ctr"/>
          <a:lstStyle/>
          <a:p>
            <a:endParaRPr lang="en-US"/>
          </a:p>
        </p:txBody>
      </p:sp>
      <p:sp>
        <p:nvSpPr>
          <p:cNvPr id="116740" name="Rectangle 3"/>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116741" name="Rectangle 4"/>
          <p:cNvSpPr>
            <a:spLocks noChangeArrowheads="1"/>
          </p:cNvSpPr>
          <p:nvPr/>
        </p:nvSpPr>
        <p:spPr bwMode="auto">
          <a:xfrm>
            <a:off x="0" y="0"/>
            <a:ext cx="2971800" cy="455613"/>
          </a:xfrm>
          <a:prstGeom prst="rect">
            <a:avLst/>
          </a:prstGeom>
          <a:noFill/>
          <a:ln w="12700">
            <a:noFill/>
            <a:miter lim="800000"/>
            <a:headEnd/>
            <a:tailEnd/>
          </a:ln>
        </p:spPr>
        <p:txBody>
          <a:bodyPr wrap="none" anchor="ctr"/>
          <a:lstStyle/>
          <a:p>
            <a:endParaRPr lang="en-US"/>
          </a:p>
        </p:txBody>
      </p:sp>
      <p:sp>
        <p:nvSpPr>
          <p:cNvPr id="116742" name="Rectangle 5"/>
          <p:cNvSpPr>
            <a:spLocks noGrp="1" noRot="1" noChangeAspect="1" noChangeArrowheads="1" noTextEdit="1"/>
          </p:cNvSpPr>
          <p:nvPr>
            <p:ph type="sldImg"/>
          </p:nvPr>
        </p:nvSpPr>
        <p:spPr>
          <a:xfrm>
            <a:off x="1152525" y="692150"/>
            <a:ext cx="4554538" cy="3416300"/>
          </a:xfrm>
          <a:ln w="12700" cap="flat"/>
        </p:spPr>
      </p:sp>
      <p:sp>
        <p:nvSpPr>
          <p:cNvPr id="116743" name="Rectangle 6"/>
          <p:cNvSpPr>
            <a:spLocks noGrp="1" noChangeArrowheads="1"/>
          </p:cNvSpPr>
          <p:nvPr>
            <p:ph type="body" idx="1"/>
          </p:nvPr>
        </p:nvSpPr>
        <p:spPr>
          <a:xfrm>
            <a:off x="914400" y="4341813"/>
            <a:ext cx="5029200" cy="4114800"/>
          </a:xfrm>
          <a:noFill/>
          <a:ln/>
        </p:spPr>
        <p:txBody>
          <a:bodyPr lIns="90488" tIns="44450" rIns="90488" bIns="44450"/>
          <a:lstStyle/>
          <a:p>
            <a:pPr eaLnBrk="1" hangingPunct="1"/>
            <a:r>
              <a:rPr lang="en-US" dirty="0">
                <a:latin typeface="Arial" pitchFamily="34" charset="0"/>
                <a:cs typeface="Arial" pitchFamily="34" charset="0"/>
              </a:rPr>
              <a:t>There are two types of cost behavior: variable and fixed. </a:t>
            </a:r>
            <a:r>
              <a:rPr lang="en-US" b="1" dirty="0">
                <a:latin typeface="Arial" pitchFamily="34" charset="0"/>
                <a:cs typeface="Arial" pitchFamily="34" charset="0"/>
              </a:rPr>
              <a:t>Variable costs </a:t>
            </a:r>
            <a:r>
              <a:rPr lang="en-US" dirty="0">
                <a:latin typeface="Arial" pitchFamily="34" charset="0"/>
                <a:cs typeface="Arial" pitchFamily="34" charset="0"/>
              </a:rPr>
              <a:t>change in total in direct proportion to changes in volume. </a:t>
            </a:r>
            <a:r>
              <a:rPr lang="en-US" b="1" dirty="0">
                <a:latin typeface="Arial" pitchFamily="34" charset="0"/>
                <a:cs typeface="Arial" pitchFamily="34" charset="0"/>
              </a:rPr>
              <a:t>Fixed costs</a:t>
            </a:r>
            <a:r>
              <a:rPr lang="en-US" dirty="0">
                <a:latin typeface="Arial" pitchFamily="34" charset="0"/>
                <a:cs typeface="Arial" pitchFamily="34" charset="0"/>
              </a:rPr>
              <a:t> stay constant in total over a wide range of activity levels. To accurately forecast total costs, you need to know which operating costs are fixed and which are variable.</a:t>
            </a:r>
          </a:p>
          <a:p>
            <a:pPr eaLnBrk="1" hangingPunct="1"/>
            <a:endParaRPr lang="en-US" dirty="0">
              <a:latin typeface="Arial" pitchFamily="34" charset="0"/>
              <a:cs typeface="Arial" pitchFamily="34" charset="0"/>
            </a:endParaRPr>
          </a:p>
          <a:p>
            <a:pPr eaLnBrk="1" hangingPunct="1"/>
            <a:r>
              <a:rPr lang="en-US" dirty="0">
                <a:latin typeface="Arial" pitchFamily="34" charset="0"/>
                <a:cs typeface="Arial" pitchFamily="34" charset="0"/>
              </a:rPr>
              <a:t>An example could be a car manufacturer. A variable cost would be the cost of the engines; as more cars are manufactured, more engines are used, so the total engine cost will go up. Manufacture one car, engine cost is $1,000. Two cars, engine cost is $2,000, and so on.</a:t>
            </a:r>
          </a:p>
          <a:p>
            <a:pPr eaLnBrk="1" hangingPunct="1"/>
            <a:endParaRPr lang="en-US" dirty="0">
              <a:latin typeface="Arial" pitchFamily="34" charset="0"/>
              <a:cs typeface="Arial" pitchFamily="34" charset="0"/>
            </a:endParaRPr>
          </a:p>
          <a:p>
            <a:pPr eaLnBrk="1" hangingPunct="1"/>
            <a:r>
              <a:rPr lang="en-US" dirty="0">
                <a:latin typeface="Arial" pitchFamily="34" charset="0"/>
                <a:cs typeface="Arial" pitchFamily="34" charset="0"/>
              </a:rPr>
              <a:t>A fixed cost in this example would be the rent on the factory. It doesn’t matter if the company makes 1 car or 1,000 cars, the rent will stay the same.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698A0FC4-F020-4D07-BB75-A6448732A864}" type="slidenum">
              <a:rPr lang="en-US" smtClean="0"/>
              <a:pPr/>
              <a:t>62</a:t>
            </a:fld>
            <a:endParaRPr lang="en-US"/>
          </a:p>
        </p:txBody>
      </p:sp>
      <p:sp>
        <p:nvSpPr>
          <p:cNvPr id="117763" name="Rectangle 2"/>
          <p:cNvSpPr>
            <a:spLocks noGrp="1" noRot="1" noChangeAspect="1" noChangeArrowheads="1" noTextEdit="1"/>
          </p:cNvSpPr>
          <p:nvPr>
            <p:ph type="sldImg"/>
          </p:nvPr>
        </p:nvSpPr>
        <p:spPr>
          <a:xfrm>
            <a:off x="1152525" y="692150"/>
            <a:ext cx="4554538" cy="3416300"/>
          </a:xfrm>
          <a:ln/>
        </p:spPr>
      </p:sp>
      <p:sp>
        <p:nvSpPr>
          <p:cNvPr id="117764" name="Rectangle 3"/>
          <p:cNvSpPr>
            <a:spLocks noGrp="1" noChangeArrowheads="1"/>
          </p:cNvSpPr>
          <p:nvPr>
            <p:ph type="body" idx="1"/>
          </p:nvPr>
        </p:nvSpPr>
        <p:spPr>
          <a:xfrm>
            <a:off x="914400" y="4343400"/>
            <a:ext cx="5029200" cy="4114800"/>
          </a:xfrm>
          <a:noFill/>
          <a:ln/>
        </p:spPr>
        <p:txBody>
          <a:bodyPr/>
          <a:lstStyle/>
          <a:p>
            <a:pPr eaLnBrk="1" hangingPunct="1"/>
            <a:r>
              <a:rPr lang="en-US" dirty="0"/>
              <a:t>Here is a variable cost example using commissions as the variable cost that changes with sales volume. As the sales go up, so do the total sales commissions.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FAC246ED-9C64-44D2-B560-C8AABB1209B5}" type="slidenum">
              <a:rPr lang="en-US" smtClean="0"/>
              <a:pPr/>
              <a:t>63</a:t>
            </a:fld>
            <a:endParaRPr lang="en-US"/>
          </a:p>
        </p:txBody>
      </p:sp>
      <p:sp>
        <p:nvSpPr>
          <p:cNvPr id="118787" name="Rectangle 2"/>
          <p:cNvSpPr>
            <a:spLocks noGrp="1" noRot="1" noChangeAspect="1" noChangeArrowheads="1" noTextEdit="1"/>
          </p:cNvSpPr>
          <p:nvPr>
            <p:ph type="sldImg"/>
          </p:nvPr>
        </p:nvSpPr>
        <p:spPr>
          <a:xfrm>
            <a:off x="1152525" y="692150"/>
            <a:ext cx="4554538" cy="3416300"/>
          </a:xfrm>
          <a:ln/>
        </p:spPr>
      </p:sp>
      <p:sp>
        <p:nvSpPr>
          <p:cNvPr id="118788" name="Rectangle 3"/>
          <p:cNvSpPr>
            <a:spLocks noGrp="1" noChangeArrowheads="1"/>
          </p:cNvSpPr>
          <p:nvPr>
            <p:ph type="body" idx="1"/>
          </p:nvPr>
        </p:nvSpPr>
        <p:spPr>
          <a:xfrm>
            <a:off x="914400" y="4343400"/>
            <a:ext cx="5029200" cy="4114800"/>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Here is an example of fixed costs; the salary does not change with sales volume. </a:t>
            </a:r>
            <a:r>
              <a:rPr lang="en-US" dirty="0">
                <a:latin typeface="Arial" pitchFamily="34" charset="0"/>
                <a:cs typeface="Arial" pitchFamily="34" charset="0"/>
              </a:rPr>
              <a:t>Take note that this is a </a:t>
            </a:r>
            <a:r>
              <a:rPr lang="en-US" b="1" dirty="0">
                <a:latin typeface="Arial" pitchFamily="34" charset="0"/>
                <a:cs typeface="Arial" pitchFamily="34" charset="0"/>
              </a:rPr>
              <a:t>salaried</a:t>
            </a:r>
            <a:r>
              <a:rPr lang="en-US" dirty="0">
                <a:latin typeface="Arial" pitchFamily="34" charset="0"/>
                <a:cs typeface="Arial" pitchFamily="34" charset="0"/>
              </a:rPr>
              <a:t> worker and not an hourly worker. </a:t>
            </a:r>
            <a:r>
              <a:rPr lang="en-US" dirty="0"/>
              <a:t>We will discuss fixed and variable costs in more depth in a later chapter.</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latin typeface="Arial" pitchFamily="34" charset="0"/>
              <a:cs typeface="Arial" pitchFamily="34" charset="0"/>
            </a:endParaRPr>
          </a:p>
          <a:p>
            <a:pPr eaLnBrk="1" hangingPunct="1"/>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FA72C9B1-0109-4F3B-960A-430A5A1CF620}" type="slidenum">
              <a:rPr lang="en-US" smtClean="0"/>
              <a:pPr/>
              <a:t>65</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r>
              <a:rPr lang="en-US" dirty="0">
                <a:latin typeface="Arial" pitchFamily="34" charset="0"/>
                <a:cs typeface="Arial" pitchFamily="34" charset="0"/>
              </a:rPr>
              <a:t>Managers need to understand how costs behave to predict total costs and calculate average costs. Total cost consists of fixed costs plus variable costs.</a:t>
            </a:r>
          </a:p>
          <a:p>
            <a:pPr eaLnBrk="1" hangingPunct="1"/>
            <a:endParaRPr lang="en-US" dirty="0">
              <a:latin typeface="Arial" pitchFamily="34" charset="0"/>
              <a:cs typeface="Arial" pitchFamily="34" charset="0"/>
            </a:endParaRPr>
          </a:p>
          <a:p>
            <a:pPr eaLnBrk="1" hangingPunct="1"/>
            <a:r>
              <a:rPr lang="en-US" dirty="0">
                <a:latin typeface="Arial" pitchFamily="34" charset="0"/>
                <a:cs typeface="Arial" pitchFamily="34" charset="0"/>
              </a:rPr>
              <a:t>Total variable cost is the variable cost per unit times the number of units. For example,</a:t>
            </a:r>
            <a:r>
              <a:rPr lang="en-US" baseline="0" dirty="0">
                <a:latin typeface="Arial" pitchFamily="34" charset="0"/>
                <a:cs typeface="Arial" pitchFamily="34" charset="0"/>
              </a:rPr>
              <a:t> if fixed costs are $20,000 and the variable cost per unit is $50, the total cost of 100 units would be $20,000 + ($50 x 100) or $25,000.</a:t>
            </a:r>
            <a:endParaRPr lang="en-US" dirty="0">
              <a:latin typeface="Arial" pitchFamily="34" charset="0"/>
              <a:cs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6457D970-D2AD-4155-A3C1-688877834F06}" type="slidenum">
              <a:rPr lang="en-US" smtClean="0"/>
              <a:pPr/>
              <a:t>66</a:t>
            </a:fld>
            <a:endParaRPr 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r>
              <a:rPr lang="en-US" dirty="0"/>
              <a:t>If you divide the total cost by the number of units, you will find the average cost per unit.  </a:t>
            </a:r>
            <a:br>
              <a:rPr lang="en-US" i="1" dirty="0"/>
            </a:br>
            <a:endParaRPr lang="en-US" b="1" i="1" dirty="0"/>
          </a:p>
          <a:p>
            <a:pPr eaLnBrk="1" hangingPunct="1"/>
            <a:r>
              <a:rPr lang="en-US" i="0" dirty="0"/>
              <a:t>The average cost per unit is NOT appropriate for predicting total costs at different levels of output.</a:t>
            </a:r>
            <a:r>
              <a:rPr lang="en-US" i="0" baseline="0" dirty="0"/>
              <a:t> </a:t>
            </a:r>
            <a:r>
              <a:rPr lang="en-US" dirty="0"/>
              <a:t>For example, if the number</a:t>
            </a:r>
            <a:r>
              <a:rPr lang="en-US" baseline="0" dirty="0"/>
              <a:t> of units goes up, t</a:t>
            </a:r>
            <a:r>
              <a:rPr lang="en-US" dirty="0"/>
              <a:t>he fixed manufacturing costs are spread over more units, so the average cost per unit declines.</a:t>
            </a:r>
          </a:p>
          <a:p>
            <a:pPr eaLnBrk="1" hangingPunct="1"/>
            <a:endParaRPr lang="en-US" dirty="0"/>
          </a:p>
          <a:p>
            <a:pPr eaLnBrk="1" hangingPunct="1"/>
            <a:r>
              <a:rPr lang="en-US" dirty="0"/>
              <a:t>An example</a:t>
            </a:r>
            <a:r>
              <a:rPr lang="en-US" baseline="0" dirty="0"/>
              <a:t> of average cost would be to divide the total cost of $25,000 by 100 units to get an average cost of $250 per unit.</a:t>
            </a: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30B3E009-C03C-4640-8D39-758E3EDB7E09}" type="slidenum">
              <a:rPr lang="en-US" smtClean="0"/>
              <a:pPr/>
              <a:t>67</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Marginal cost is the cost of making one additional unit. Because total fixed costs will not change, the marginal cost is the same as the variable cost. </a:t>
            </a:r>
            <a:r>
              <a:rPr lang="en-US" dirty="0">
                <a:latin typeface="Arial" pitchFamily="34" charset="0"/>
                <a:cs typeface="Arial" pitchFamily="34" charset="0"/>
              </a:rPr>
              <a:t>If we make 9,000 units and then manufacture 9,001, the cost to go from 9,000 to 9,001 units is the marginal cost. The difference is going to be the variable cost per unit.</a:t>
            </a:r>
          </a:p>
          <a:p>
            <a:pPr eaLnBrk="1" hangingPunct="1"/>
            <a:endParaRPr lang="en-US" dirty="0"/>
          </a:p>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a:latin typeface="Arial" pitchFamily="34" charset="0"/>
                <a:cs typeface="Arial" pitchFamily="34" charset="0"/>
              </a:rPr>
              <a:t>Manufacturing companies use labor</a:t>
            </a:r>
            <a:r>
              <a:rPr lang="en-US" baseline="0" dirty="0">
                <a:latin typeface="Arial" pitchFamily="34" charset="0"/>
                <a:cs typeface="Arial" pitchFamily="34" charset="0"/>
              </a:rPr>
              <a:t> and other inputs (including</a:t>
            </a:r>
            <a:r>
              <a:rPr lang="en-US" dirty="0">
                <a:latin typeface="Arial" pitchFamily="34" charset="0"/>
                <a:cs typeface="Arial" pitchFamily="34" charset="0"/>
              </a:rPr>
              <a:t> plant and equipment) to convert raw materials into finished products.</a:t>
            </a:r>
          </a:p>
          <a:p>
            <a:pPr eaLnBrk="1" hangingPunct="1"/>
            <a:endParaRPr lang="en-US" dirty="0">
              <a:latin typeface="Arial" pitchFamily="34" charset="0"/>
              <a:cs typeface="Arial" pitchFamily="34" charset="0"/>
            </a:endParaRPr>
          </a:p>
          <a:p>
            <a:pPr eaLnBrk="1" hangingPunct="1"/>
            <a:r>
              <a:rPr lang="en-US" dirty="0">
                <a:latin typeface="Arial" pitchFamily="34" charset="0"/>
                <a:cs typeface="Arial" pitchFamily="34" charset="0"/>
              </a:rPr>
              <a:t>Manufacturers sell their products to retailers or wholesalers at a price that is high enough to cover their costs and generate a profit. Examples of manufacturers include Procter &amp; Gamble,</a:t>
            </a:r>
            <a:r>
              <a:rPr lang="en-US" baseline="0" dirty="0">
                <a:latin typeface="Arial" pitchFamily="34" charset="0"/>
                <a:cs typeface="Arial" pitchFamily="34" charset="0"/>
              </a:rPr>
              <a:t> General Mills, and Dell Computer</a:t>
            </a:r>
            <a:r>
              <a:rPr lang="en-US" dirty="0">
                <a:latin typeface="Arial" pitchFamily="34" charset="0"/>
                <a:cs typeface="Arial" pitchFamily="34" charset="0"/>
              </a:rPr>
              <a:t>.</a:t>
            </a:r>
          </a:p>
          <a:p>
            <a:pPr eaLnBrk="1" hangingPunct="1"/>
            <a:endParaRPr lang="en-US" dirty="0">
              <a:latin typeface="Arial" pitchFamily="34" charset="0"/>
              <a:cs typeface="Arial" pitchFamily="34" charset="0"/>
            </a:endParaRPr>
          </a:p>
          <a:p>
            <a:pPr eaLnBrk="1" hangingPunct="1"/>
            <a:r>
              <a:rPr lang="en-US" dirty="0">
                <a:latin typeface="Arial" pitchFamily="34" charset="0"/>
                <a:cs typeface="Arial" pitchFamily="34" charset="0"/>
              </a:rPr>
              <a:t>There are three inventory accounts in manufacturing companies,</a:t>
            </a:r>
            <a:r>
              <a:rPr lang="en-US" baseline="0" dirty="0">
                <a:latin typeface="Arial" pitchFamily="34" charset="0"/>
                <a:cs typeface="Arial" pitchFamily="34" charset="0"/>
              </a:rPr>
              <a:t> which will be explained with the next slide.</a:t>
            </a:r>
            <a:endParaRPr lang="en-US" dirty="0"/>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B912A988-5470-444B-8589-4334016A4B97}" type="slidenum">
              <a:rPr lang="en-US" smtClean="0"/>
              <a:pPr/>
              <a:t>68</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r>
              <a:rPr lang="en-US" dirty="0"/>
              <a:t>That brings us to the</a:t>
            </a:r>
            <a:r>
              <a:rPr lang="en-US" baseline="0" dirty="0"/>
              <a:t> end of chapter 2.  </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a:latin typeface="Arial" pitchFamily="34" charset="0"/>
                <a:cs typeface="Arial" pitchFamily="34" charset="0"/>
              </a:rPr>
              <a:t>There are three inventory accounts in manufacturing companies:</a:t>
            </a:r>
          </a:p>
          <a:p>
            <a:pPr lvl="1" eaLnBrk="1" hangingPunct="1"/>
            <a:r>
              <a:rPr lang="en-US" dirty="0">
                <a:latin typeface="Arial" pitchFamily="34" charset="0"/>
                <a:cs typeface="Arial" pitchFamily="34" charset="0"/>
              </a:rPr>
              <a:t>1. </a:t>
            </a:r>
            <a:r>
              <a:rPr lang="en-US" b="1" dirty="0">
                <a:latin typeface="Arial" pitchFamily="34" charset="0"/>
                <a:cs typeface="Arial" pitchFamily="34" charset="0"/>
              </a:rPr>
              <a:t>Raw Materials inventory </a:t>
            </a:r>
            <a:r>
              <a:rPr lang="en-US" dirty="0">
                <a:latin typeface="Arial" pitchFamily="34" charset="0"/>
                <a:cs typeface="Arial" pitchFamily="34" charset="0"/>
              </a:rPr>
              <a:t>includes all raw materials used in manufacturing or building a product. No</a:t>
            </a:r>
            <a:r>
              <a:rPr lang="en-US" baseline="0" dirty="0">
                <a:latin typeface="Arial" pitchFamily="34" charset="0"/>
                <a:cs typeface="Arial" pitchFamily="34" charset="0"/>
              </a:rPr>
              <a:t> labor is included in raw materials.  </a:t>
            </a:r>
          </a:p>
          <a:p>
            <a:pPr lvl="1" eaLnBrk="1" hangingPunct="1"/>
            <a:r>
              <a:rPr lang="en-US" dirty="0">
                <a:latin typeface="Arial" pitchFamily="34" charset="0"/>
                <a:cs typeface="Arial" pitchFamily="34" charset="0"/>
              </a:rPr>
              <a:t>2. </a:t>
            </a:r>
            <a:r>
              <a:rPr lang="en-US" b="1" dirty="0">
                <a:latin typeface="Arial" pitchFamily="34" charset="0"/>
                <a:cs typeface="Arial" pitchFamily="34" charset="0"/>
              </a:rPr>
              <a:t>Work in process inventory</a:t>
            </a:r>
            <a:r>
              <a:rPr lang="en-US" dirty="0">
                <a:latin typeface="Arial" pitchFamily="34" charset="0"/>
                <a:cs typeface="Arial" pitchFamily="34" charset="0"/>
              </a:rPr>
              <a:t> includes all goods that are partway through the manufacturing process but not yet complete (raw materials plus some labor and manufacturing overhead).</a:t>
            </a:r>
            <a:endParaRPr lang="en-US" b="1" dirty="0">
              <a:latin typeface="Arial" pitchFamily="34" charset="0"/>
              <a:cs typeface="Arial" pitchFamily="34" charset="0"/>
            </a:endParaRPr>
          </a:p>
          <a:p>
            <a:pPr lvl="1" eaLnBrk="1" hangingPunct="1"/>
            <a:r>
              <a:rPr lang="en-US" dirty="0">
                <a:latin typeface="Arial" pitchFamily="34" charset="0"/>
                <a:cs typeface="Arial" pitchFamily="34" charset="0"/>
              </a:rPr>
              <a:t>3. </a:t>
            </a:r>
            <a:r>
              <a:rPr lang="en-US" b="1" dirty="0">
                <a:latin typeface="Arial" pitchFamily="34" charset="0"/>
                <a:cs typeface="Arial" pitchFamily="34" charset="0"/>
              </a:rPr>
              <a:t>Finished goods inventory</a:t>
            </a:r>
            <a:r>
              <a:rPr lang="en-US" dirty="0">
                <a:latin typeface="Arial" pitchFamily="34" charset="0"/>
                <a:cs typeface="Arial" pitchFamily="34" charset="0"/>
              </a:rPr>
              <a:t> includes completed goods that have not yet been sold. Although most manufacturers sell their finished goods inventory to merchandisers, some manufacturers sell their products directly to consumers. (Finished</a:t>
            </a:r>
            <a:r>
              <a:rPr lang="en-US" baseline="0" dirty="0">
                <a:latin typeface="Arial" pitchFamily="34" charset="0"/>
                <a:cs typeface="Arial" pitchFamily="34" charset="0"/>
              </a:rPr>
              <a:t> goods inventory </a:t>
            </a:r>
            <a:r>
              <a:rPr lang="en-US" dirty="0">
                <a:latin typeface="Arial" pitchFamily="34" charset="0"/>
                <a:cs typeface="Arial" pitchFamily="34" charset="0"/>
              </a:rPr>
              <a:t>includes all costs associated with the product.)</a:t>
            </a:r>
          </a:p>
          <a:p>
            <a:endParaRPr lang="en-US" dirty="0"/>
          </a:p>
        </p:txBody>
      </p:sp>
      <p:sp>
        <p:nvSpPr>
          <p:cNvPr id="4" name="Slide Number Placeholder 3"/>
          <p:cNvSpPr>
            <a:spLocks noGrp="1"/>
          </p:cNvSpPr>
          <p:nvPr>
            <p:ph type="sldNum" sz="quarter" idx="10"/>
          </p:nvPr>
        </p:nvSpPr>
        <p:spPr/>
        <p:txBody>
          <a:bodyPr/>
          <a:lstStyle/>
          <a:p>
            <a:pPr>
              <a:defRPr/>
            </a:pPr>
            <a:fld id="{71602794-02F3-4B05-80BC-C854DC68725B}"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1F477DE0-F18B-5B46-B019-BB9A3CDBD36E}" type="slidenum">
              <a:rPr lang="en-US" smtClean="0">
                <a:latin typeface="Arial" charset="0"/>
              </a:rPr>
              <a:pPr>
                <a:defRPr/>
              </a:pPr>
              <a:t>8</a:t>
            </a:fld>
            <a:endParaRPr lang="en-US">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dirty="0"/>
              <a:t>Learning Objective 2 describes the value chain and its elements. Every company has a value chain that includes all the steps in a product from the initial idea to the sale to the customer.  </a:t>
            </a:r>
          </a:p>
        </p:txBody>
      </p:sp>
      <p:sp>
        <p:nvSpPr>
          <p:cNvPr id="68613" name="Footer Placeholder 4"/>
          <p:cNvSpPr>
            <a:spLocks noGrp="1"/>
          </p:cNvSpPr>
          <p:nvPr>
            <p:ph type="ftr" sz="quarter" idx="4"/>
          </p:nvPr>
        </p:nvSpPr>
        <p:spPr/>
        <p:txBody>
          <a:bodyPr/>
          <a:lstStyle/>
          <a:p>
            <a:pPr>
              <a:defRPr/>
            </a:pPr>
            <a:r>
              <a:rPr lang="en-US" dirty="0">
                <a:latin typeface="Arial" charset="0"/>
              </a:rPr>
              <a:t>Copyright © 2012 Pearson Education, Inc. Publishing as Prentice Hall.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B340545D-EC2D-4C0E-8D36-A7DA9FB83C14}" type="slidenum">
              <a:rPr lang="en-US" smtClean="0"/>
              <a:pPr/>
              <a:t>9</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dirty="0"/>
              <a:t>The activities in a value chain are the activities that add value to</a:t>
            </a:r>
            <a:r>
              <a:rPr lang="en-US" baseline="0" dirty="0"/>
              <a:t> products and services. These activities use company resources, such as time or money. The value chain includes all activities from the inception of a product idea through the final delivery to the customer. </a:t>
            </a:r>
            <a:r>
              <a:rPr lang="en-US" dirty="0"/>
              <a:t>The value</a:t>
            </a:r>
            <a:r>
              <a:rPr lang="en-US" baseline="0" dirty="0"/>
              <a:t> chain </a:t>
            </a:r>
            <a:r>
              <a:rPr lang="en-US" dirty="0"/>
              <a:t>incorporates six major activities (all of the examples</a:t>
            </a:r>
            <a:r>
              <a:rPr lang="en-US" baseline="0" dirty="0"/>
              <a:t> included here are for the value chain connected with producing an automobile):</a:t>
            </a:r>
            <a:br>
              <a:rPr lang="en-US" dirty="0"/>
            </a:br>
            <a:endParaRPr lang="en-US" dirty="0"/>
          </a:p>
          <a:p>
            <a:pPr eaLnBrk="1" hangingPunct="1"/>
            <a:r>
              <a:rPr lang="en-US" dirty="0"/>
              <a:t>1. Research and Development: research costs</a:t>
            </a:r>
            <a:r>
              <a:rPr lang="en-US" baseline="0" dirty="0"/>
              <a:t> associated with developing a fuel-efficient and safe car (</a:t>
            </a:r>
            <a:r>
              <a:rPr lang="en-US" dirty="0">
                <a:latin typeface="Arial" pitchFamily="34" charset="0"/>
                <a:cs typeface="Arial" pitchFamily="34" charset="0"/>
              </a:rPr>
              <a:t>researching and developing new or improved products or services and the processes for producing them)</a:t>
            </a:r>
            <a:endParaRPr lang="en-US" dirty="0"/>
          </a:p>
          <a:p>
            <a:pPr eaLnBrk="1" hangingPunct="1"/>
            <a:r>
              <a:rPr lang="en-US" dirty="0"/>
              <a:t>2. Design: the specifications for the dimensions</a:t>
            </a:r>
            <a:r>
              <a:rPr lang="en-US" baseline="0" dirty="0"/>
              <a:t> and engine characteristics for the car (d</a:t>
            </a:r>
            <a:r>
              <a:rPr lang="en-US" dirty="0">
                <a:latin typeface="Arial" pitchFamily="34" charset="0"/>
                <a:cs typeface="Arial" pitchFamily="34" charset="0"/>
              </a:rPr>
              <a:t>etailed engineering of products and services and the processes for producing them)</a:t>
            </a:r>
            <a:endParaRPr lang="en-US" dirty="0"/>
          </a:p>
          <a:p>
            <a:pPr eaLnBrk="1" hangingPunct="1"/>
            <a:r>
              <a:rPr lang="en-US" dirty="0"/>
              <a:t>3. Production (manufacturer)</a:t>
            </a:r>
            <a:r>
              <a:rPr lang="en-US" baseline="0" dirty="0"/>
              <a:t> or Purchases (merchandiser): sheet metal used to build the car and the assembly-line worker’s wages to build the car (</a:t>
            </a:r>
            <a:r>
              <a:rPr lang="en-US" dirty="0">
                <a:latin typeface="Arial" pitchFamily="34" charset="0"/>
                <a:cs typeface="Arial" pitchFamily="34" charset="0"/>
              </a:rPr>
              <a:t>resources used to produce a product or service or to purchase finished merchandise intended for resale)</a:t>
            </a:r>
            <a:endParaRPr lang="en-US" dirty="0"/>
          </a:p>
          <a:p>
            <a:pPr eaLnBrk="1" hangingPunct="1"/>
            <a:r>
              <a:rPr lang="en-US" dirty="0"/>
              <a:t>4. Marketing: advertising and promotion</a:t>
            </a:r>
            <a:r>
              <a:rPr lang="en-US" baseline="0" dirty="0"/>
              <a:t> costs (</a:t>
            </a:r>
            <a:r>
              <a:rPr lang="en-US" dirty="0">
                <a:latin typeface="Arial" pitchFamily="34" charset="0"/>
                <a:cs typeface="Arial" pitchFamily="34" charset="0"/>
              </a:rPr>
              <a:t>promotion and advertising of products or services. The goal of marketing is to create consumer demand for products and services.)</a:t>
            </a:r>
            <a:endParaRPr lang="en-US" dirty="0"/>
          </a:p>
          <a:p>
            <a:pPr eaLnBrk="1" hangingPunct="1"/>
            <a:r>
              <a:rPr lang="en-US" dirty="0"/>
              <a:t>5. Distribution: costs of delivering</a:t>
            </a:r>
            <a:r>
              <a:rPr lang="en-US" baseline="0" dirty="0"/>
              <a:t> the car to the customer (</a:t>
            </a:r>
            <a:r>
              <a:rPr lang="en-US" dirty="0">
                <a:latin typeface="Arial" pitchFamily="34" charset="0"/>
                <a:cs typeface="Arial" pitchFamily="34" charset="0"/>
              </a:rPr>
              <a:t>delivery of products or services to customers)</a:t>
            </a:r>
            <a:endParaRPr lang="en-US" dirty="0"/>
          </a:p>
          <a:p>
            <a:pPr eaLnBrk="1" hangingPunct="1"/>
            <a:r>
              <a:rPr lang="en-US" dirty="0"/>
              <a:t>6. Customer Service: costs of providing warranty service to the purchaser of the car (s</a:t>
            </a:r>
            <a:r>
              <a:rPr lang="en-US" dirty="0">
                <a:latin typeface="Arial" pitchFamily="34" charset="0"/>
                <a:cs typeface="Arial" pitchFamily="34" charset="0"/>
              </a:rPr>
              <a:t>upport provided for customers after the sale)</a:t>
            </a:r>
            <a:endParaRPr lang="en-US" dirty="0"/>
          </a:p>
          <a:p>
            <a:pPr eaLnBrk="1" hangingPunct="1"/>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latin typeface="Arial" pitchFamily="34" charset="0"/>
                <a:cs typeface="Arial" pitchFamily="34" charset="0"/>
              </a:rPr>
              <a:t>Many of the value-chain activities occur in the order discussed here. However, cross-functional teams also work on R&amp;D, design, production, marketing, distribution, and customer service simultaneously. </a:t>
            </a:r>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oAutofit/>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4" name="Rectangle 22"/>
          <p:cNvSpPr>
            <a:spLocks noGrp="1"/>
          </p:cNvSpPr>
          <p:nvPr>
            <p:ph type="dt" sz="half" idx="10"/>
          </p:nvPr>
        </p:nvSpPr>
        <p:spPr/>
        <p:txBody>
          <a:bodyPr/>
          <a:lstStyle>
            <a:lvl1pPr>
              <a:defRPr/>
            </a:lvl1pPr>
          </a:lstStyle>
          <a:p>
            <a:pPr>
              <a:defRPr/>
            </a:pPr>
            <a:endParaRPr/>
          </a:p>
        </p:txBody>
      </p:sp>
      <p:sp>
        <p:nvSpPr>
          <p:cNvPr id="5" name="Rectangle 18"/>
          <p:cNvSpPr>
            <a:spLocks noGrp="1"/>
          </p:cNvSpPr>
          <p:nvPr>
            <p:ph type="ftr" sz="quarter" idx="11"/>
          </p:nvPr>
        </p:nvSpPr>
        <p:spPr/>
        <p:txBody>
          <a:bodyPr/>
          <a:lstStyle>
            <a:lvl1pPr>
              <a:defRPr/>
            </a:lvl1pPr>
          </a:lstStyle>
          <a:p>
            <a:pPr>
              <a:defRPr/>
            </a:pPr>
            <a:r>
              <a:rPr lang="en-US"/>
              <a:t>Copyright © 2015 Pearson Education, Inc.</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2"/>
          <p:cNvSpPr>
            <a:spLocks noGrp="1"/>
          </p:cNvSpPr>
          <p:nvPr>
            <p:ph type="dt" sz="half" idx="10"/>
          </p:nvPr>
        </p:nvSpPr>
        <p:spPr/>
        <p:txBody>
          <a:bodyPr/>
          <a:lstStyle>
            <a:lvl1pPr>
              <a:defRPr/>
            </a:lvl1pPr>
          </a:lstStyle>
          <a:p>
            <a:pPr>
              <a:defRPr/>
            </a:pPr>
            <a:endParaRPr/>
          </a:p>
        </p:txBody>
      </p:sp>
      <p:sp>
        <p:nvSpPr>
          <p:cNvPr id="5" name="Rectangle 18"/>
          <p:cNvSpPr>
            <a:spLocks noGrp="1"/>
          </p:cNvSpPr>
          <p:nvPr>
            <p:ph type="ftr" sz="quarter" idx="11"/>
          </p:nvPr>
        </p:nvSpPr>
        <p:spPr/>
        <p:txBody>
          <a:bodyPr/>
          <a:lstStyle>
            <a:lvl1pPr>
              <a:defRPr/>
            </a:lvl1pPr>
          </a:lstStyle>
          <a:p>
            <a:pPr>
              <a:defRPr/>
            </a:pPr>
            <a:r>
              <a:rPr lang="en-US"/>
              <a:t>Copyright © 2015 Pearson Education, Inc.</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2"/>
          <p:cNvSpPr>
            <a:spLocks noGrp="1"/>
          </p:cNvSpPr>
          <p:nvPr>
            <p:ph type="dt" sz="half" idx="10"/>
          </p:nvPr>
        </p:nvSpPr>
        <p:spPr/>
        <p:txBody>
          <a:bodyPr/>
          <a:lstStyle>
            <a:lvl1pPr>
              <a:defRPr/>
            </a:lvl1pPr>
          </a:lstStyle>
          <a:p>
            <a:pPr>
              <a:defRPr/>
            </a:pPr>
            <a:endParaRPr/>
          </a:p>
        </p:txBody>
      </p:sp>
      <p:sp>
        <p:nvSpPr>
          <p:cNvPr id="5" name="Rectangle 18"/>
          <p:cNvSpPr>
            <a:spLocks noGrp="1"/>
          </p:cNvSpPr>
          <p:nvPr>
            <p:ph type="ftr" sz="quarter" idx="11"/>
          </p:nvPr>
        </p:nvSpPr>
        <p:spPr/>
        <p:txBody>
          <a:bodyPr/>
          <a:lstStyle>
            <a:lvl1pPr>
              <a:defRPr/>
            </a:lvl1pPr>
          </a:lstStyle>
          <a:p>
            <a:pPr>
              <a:defRPr/>
            </a:pPr>
            <a:r>
              <a:rPr lang="en-US"/>
              <a:t>Copyright © 2015 Pearson Education, Inc.</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a:t>Click to edit Master title style</a:t>
            </a:r>
          </a:p>
        </p:txBody>
      </p:sp>
      <p:sp>
        <p:nvSpPr>
          <p:cNvPr id="3" name="Table Placeholder 2"/>
          <p:cNvSpPr>
            <a:spLocks noGrp="1"/>
          </p:cNvSpPr>
          <p:nvPr>
            <p:ph type="tbl" idx="1"/>
          </p:nvPr>
        </p:nvSpPr>
        <p:spPr>
          <a:xfrm>
            <a:off x="228600" y="1447800"/>
            <a:ext cx="8686800" cy="4800600"/>
          </a:xfrm>
        </p:spPr>
        <p:txBody>
          <a:bodyPr>
            <a:normAutofit/>
          </a:bodyPr>
          <a:lstStyle/>
          <a:p>
            <a:pPr lvl="0"/>
            <a:r>
              <a:rPr lang="en-US" noProof="0"/>
              <a:t>Click icon to add table</a:t>
            </a:r>
          </a:p>
        </p:txBody>
      </p:sp>
      <p:sp>
        <p:nvSpPr>
          <p:cNvPr id="4" name="Date Placeholder 3"/>
          <p:cNvSpPr>
            <a:spLocks noGrp="1"/>
          </p:cNvSpPr>
          <p:nvPr>
            <p:ph type="dt" sz="half" idx="10"/>
          </p:nvPr>
        </p:nvSpPr>
        <p:spPr>
          <a:xfrm>
            <a:off x="228600" y="6399213"/>
            <a:ext cx="1905000" cy="457200"/>
          </a:xfrm>
        </p:spPr>
        <p:txBody>
          <a:bodyPr/>
          <a:lstStyle>
            <a:lvl1pPr>
              <a:defRPr/>
            </a:lvl1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hart Placeholder 2"/>
          <p:cNvSpPr>
            <a:spLocks noGrp="1"/>
          </p:cNvSpPr>
          <p:nvPr>
            <p:ph type="chart" idx="1"/>
          </p:nvPr>
        </p:nvSpPr>
        <p:spPr>
          <a:xfrm>
            <a:off x="457200" y="1600200"/>
            <a:ext cx="8229600" cy="4525963"/>
          </a:xfrm>
        </p:spPr>
        <p:txBody>
          <a:bodyPr/>
          <a:lstStyle/>
          <a:p>
            <a:pPr lvl="0"/>
            <a:endParaRPr lang="en-US" noProof="0" dirty="0"/>
          </a:p>
        </p:txBody>
      </p:sp>
      <p:sp>
        <p:nvSpPr>
          <p:cNvPr id="4" name="Rectangle 4"/>
          <p:cNvSpPr>
            <a:spLocks noGrp="1" noChangeArrowheads="1"/>
          </p:cNvSpPr>
          <p:nvPr>
            <p:ph type="dt" sz="half" idx="10"/>
          </p:nvPr>
        </p:nvSpPr>
        <p:spPr/>
        <p:txBody>
          <a:bodyPr/>
          <a:lstStyle>
            <a:lvl1pPr>
              <a:defRPr/>
            </a:lvl1pPr>
          </a:lstStyle>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Copyright © 2015 Pearson Education, Inc.</a:t>
            </a:r>
          </a:p>
        </p:txBody>
      </p:sp>
      <p:sp>
        <p:nvSpPr>
          <p:cNvPr id="6" name="Slide Number Placeholder 5"/>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a:t>Copyright © 2015 Pearson Education, Inc.</a:t>
            </a:r>
          </a:p>
        </p:txBody>
      </p:sp>
      <p:sp>
        <p:nvSpPr>
          <p:cNvPr id="6" name="Slide Number Placeholder 5"/>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Copyright © 2015 Pearson Education, Inc.</a:t>
            </a:r>
          </a:p>
        </p:txBody>
      </p:sp>
      <p:sp>
        <p:nvSpPr>
          <p:cNvPr id="6" name="Slide Number Placeholder 5"/>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Copyright © 2015 Pearson Education, Inc.</a:t>
            </a:r>
          </a:p>
        </p:txBody>
      </p:sp>
      <p:sp>
        <p:nvSpPr>
          <p:cNvPr id="7" name="Slide Number Placeholder 6"/>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Copyright © 2015 Pearson Education, Inc.</a:t>
            </a:r>
          </a:p>
        </p:txBody>
      </p:sp>
      <p:sp>
        <p:nvSpPr>
          <p:cNvPr id="9" name="Slide Number Placeholder 8"/>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Copyright © 2015 Pearson Education, Inc.</a:t>
            </a:r>
          </a:p>
        </p:txBody>
      </p:sp>
      <p:sp>
        <p:nvSpPr>
          <p:cNvPr id="5" name="Slide Number Placeholder 4"/>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p>
        </p:txBody>
      </p:sp>
      <p:sp>
        <p:nvSpPr>
          <p:cNvPr id="3" name="Rectangle 3"/>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2"/>
          <p:cNvSpPr>
            <a:spLocks noGrp="1"/>
          </p:cNvSpPr>
          <p:nvPr>
            <p:ph type="dt" sz="half" idx="10"/>
          </p:nvPr>
        </p:nvSpPr>
        <p:spPr/>
        <p:txBody>
          <a:bodyPr/>
          <a:lstStyle>
            <a:lvl1pPr>
              <a:defRPr/>
            </a:lvl1pPr>
          </a:lstStyle>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Copyright © 2015 Pearson Education, Inc.</a:t>
            </a:r>
          </a:p>
        </p:txBody>
      </p:sp>
      <p:sp>
        <p:nvSpPr>
          <p:cNvPr id="4" name="Slide Number Placeholder 3"/>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Copyright © 2015 Pearson Education, Inc.</a:t>
            </a:r>
          </a:p>
        </p:txBody>
      </p:sp>
      <p:sp>
        <p:nvSpPr>
          <p:cNvPr id="7" name="Slide Number Placeholder 6"/>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Copyright © 2015 Pearson Education, Inc.</a:t>
            </a:r>
          </a:p>
        </p:txBody>
      </p:sp>
      <p:sp>
        <p:nvSpPr>
          <p:cNvPr id="7" name="Slide Number Placeholder 6"/>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Copyright © 2015 Pearson Education, Inc.</a:t>
            </a:r>
          </a:p>
        </p:txBody>
      </p:sp>
      <p:sp>
        <p:nvSpPr>
          <p:cNvPr id="6" name="Slide Number Placeholder 5"/>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Copyright © 2015 Pearson Education, Inc.</a:t>
            </a:r>
          </a:p>
        </p:txBody>
      </p:sp>
      <p:sp>
        <p:nvSpPr>
          <p:cNvPr id="6" name="Slide Number Placeholder 5"/>
          <p:cNvSpPr>
            <a:spLocks noGrp="1"/>
          </p:cNvSpPr>
          <p:nvPr>
            <p:ph type="sldNum" sz="quarter" idx="12"/>
          </p:nvPr>
        </p:nvSpPr>
        <p:spPr/>
        <p:txBody>
          <a:bodyPr/>
          <a:lstStyle/>
          <a:p>
            <a:fld id="{87989462-1FD5-4211-85BD-E99A4CF90F7A}"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a:t>Click icon to add table</a:t>
            </a:r>
            <a:endParaRPr lang="en-US" noProof="0" dirty="0"/>
          </a:p>
        </p:txBody>
      </p:sp>
      <p:sp>
        <p:nvSpPr>
          <p:cNvPr id="4" name="Rectangle 22"/>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normAutofit/>
          </a:bodyPr>
          <a:lstStyle>
            <a:lvl1pPr algn="ctr" defTabSz="914400" rtl="0" eaLnBrk="1" latinLnBrk="0" hangingPunct="1">
              <a:spcBef>
                <a:spcPct val="0"/>
              </a:spcBef>
              <a:buNone/>
              <a:defRPr lang="en-US" sz="4400" b="1" kern="0" dirty="0">
                <a:solidFill>
                  <a:schemeClr val="accent6">
                    <a:lumMod val="75000"/>
                  </a:schemeClr>
                </a:solidFill>
                <a:latin typeface="Arial" pitchFamily="34" charset="0"/>
                <a:ea typeface="+mj-ea"/>
                <a:cs typeface="Arial" pitchFamily="34" charset="0"/>
              </a:defRPr>
            </a:lvl1pPr>
          </a:lstStyle>
          <a:p>
            <a:r>
              <a:rPr lang="en-US" dirty="0"/>
              <a:t>Click to edit Master title style</a:t>
            </a:r>
          </a:p>
        </p:txBody>
      </p:sp>
      <p:sp>
        <p:nvSpPr>
          <p:cNvPr id="3" name="Rectangle 3"/>
          <p:cNvSpPr>
            <a:spLocks noGrp="1"/>
          </p:cNvSpPr>
          <p:nvPr>
            <p:ph idx="1"/>
          </p:nvPr>
        </p:nvSpPr>
        <p:spPr/>
        <p:txBody>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2"/>
          <p:cNvSpPr>
            <a:spLocks noGrp="1"/>
          </p:cNvSpPr>
          <p:nvPr>
            <p:ph type="dt" sz="half" idx="10"/>
          </p:nvPr>
        </p:nvSpPr>
        <p:spPr/>
        <p:txBody>
          <a:bodyPr/>
          <a:lstStyle>
            <a:lvl1pPr>
              <a:defRPr/>
            </a:lvl1pPr>
          </a:lstStyle>
          <a:p>
            <a:pPr>
              <a:defRPr/>
            </a:pPr>
            <a:endParaRPr/>
          </a:p>
        </p:txBody>
      </p:sp>
      <p:sp>
        <p:nvSpPr>
          <p:cNvPr id="5"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89462-1FD5-4211-85BD-E99A4CF90F7A}" type="slidenum">
              <a:rPr lang="en-US" smtClean="0"/>
              <a:pPr/>
              <a:t>‹#›</a:t>
            </a:fld>
            <a:endParaRPr lang="en-US"/>
          </a:p>
        </p:txBody>
      </p:sp>
    </p:spTree>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lstStyle>
            <a:lvl1pPr algn="ctr">
              <a:buNone/>
              <a:defRPr lang="en-US" sz="6000" b="1" dirty="0">
                <a:solidFill>
                  <a:schemeClr val="tx2">
                    <a:shade val="85000"/>
                    <a:satMod val="150000"/>
                  </a:schemeClr>
                </a:solidFill>
              </a:defRPr>
            </a:lvl1pPr>
          </a:lstStyle>
          <a:p>
            <a:r>
              <a:rPr lang="en-US"/>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Rectangle 22"/>
          <p:cNvSpPr>
            <a:spLocks noGrp="1"/>
          </p:cNvSpPr>
          <p:nvPr>
            <p:ph type="dt" sz="half" idx="10"/>
          </p:nvPr>
        </p:nvSpPr>
        <p:spPr/>
        <p:txBody>
          <a:bodyPr/>
          <a:lstStyle>
            <a:lvl1pPr>
              <a:defRPr/>
            </a:lvl1pPr>
          </a:lstStyle>
          <a:p>
            <a:pPr>
              <a:defRPr/>
            </a:pPr>
            <a:endParaRPr/>
          </a:p>
        </p:txBody>
      </p:sp>
      <p:sp>
        <p:nvSpPr>
          <p:cNvPr id="5" name="Rectangle 18"/>
          <p:cNvSpPr>
            <a:spLocks noGrp="1"/>
          </p:cNvSpPr>
          <p:nvPr>
            <p:ph type="ftr" sz="quarter" idx="11"/>
          </p:nvPr>
        </p:nvSpPr>
        <p:spPr/>
        <p:txBody>
          <a:bodyPr/>
          <a:lstStyle>
            <a:lvl1pPr>
              <a:defRPr/>
            </a:lvl1pPr>
          </a:lstStyle>
          <a:p>
            <a:pPr>
              <a:defRPr/>
            </a:pPr>
            <a:r>
              <a:rPr lang="en-US"/>
              <a:t>Copyright © 2015 Pearson Education, Inc.</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2"/>
          <p:cNvSpPr>
            <a:spLocks noGrp="1"/>
          </p:cNvSpPr>
          <p:nvPr>
            <p:ph type="dt" sz="half" idx="10"/>
          </p:nvPr>
        </p:nvSpPr>
        <p:spPr/>
        <p:txBody>
          <a:bodyPr/>
          <a:lstStyle>
            <a:lvl1pPr>
              <a:defRPr/>
            </a:lvl1pPr>
          </a:lstStyle>
          <a:p>
            <a:pPr>
              <a:defRPr/>
            </a:pPr>
            <a:endParaRPr/>
          </a:p>
        </p:txBody>
      </p:sp>
      <p:sp>
        <p:nvSpPr>
          <p:cNvPr id="6" name="Rectangle 18"/>
          <p:cNvSpPr>
            <a:spLocks noGrp="1"/>
          </p:cNvSpPr>
          <p:nvPr>
            <p:ph type="ftr" sz="quarter" idx="11"/>
          </p:nvPr>
        </p:nvSpPr>
        <p:spPr/>
        <p:txBody>
          <a:bodyPr/>
          <a:lstStyle>
            <a:lvl1pPr>
              <a:defRPr/>
            </a:lvl1pPr>
          </a:lstStyle>
          <a:p>
            <a:pPr>
              <a:defRPr/>
            </a:pPr>
            <a:r>
              <a:rPr lang="en-US"/>
              <a:t>Copyright © 2015 Pearson Education, Inc.</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a:t>Click to edit Master title style</a:t>
            </a:r>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2"/>
          <p:cNvSpPr>
            <a:spLocks noGrp="1"/>
          </p:cNvSpPr>
          <p:nvPr>
            <p:ph type="dt" sz="half" idx="10"/>
          </p:nvPr>
        </p:nvSpPr>
        <p:spPr/>
        <p:txBody>
          <a:bodyPr/>
          <a:lstStyle>
            <a:lvl1pPr>
              <a:defRPr/>
            </a:lvl1pPr>
          </a:lstStyle>
          <a:p>
            <a:pPr>
              <a:defRPr/>
            </a:pPr>
            <a:endParaRPr/>
          </a:p>
        </p:txBody>
      </p:sp>
      <p:sp>
        <p:nvSpPr>
          <p:cNvPr id="8" name="Rectangle 18"/>
          <p:cNvSpPr>
            <a:spLocks noGrp="1"/>
          </p:cNvSpPr>
          <p:nvPr>
            <p:ph type="ftr" sz="quarter" idx="11"/>
          </p:nvPr>
        </p:nvSpPr>
        <p:spPr/>
        <p:txBody>
          <a:bodyPr/>
          <a:lstStyle>
            <a:lvl1pPr>
              <a:defRPr/>
            </a:lvl1pPr>
          </a:lstStyle>
          <a:p>
            <a:pPr>
              <a:defRPr/>
            </a:pPr>
            <a:r>
              <a:rPr lang="en-US"/>
              <a:t>Copyright © 2015 Pearson Education, Inc.</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a:t>Click to edit Master title style</a:t>
            </a:r>
          </a:p>
        </p:txBody>
      </p:sp>
      <p:sp>
        <p:nvSpPr>
          <p:cNvPr id="3" name="Rectangle 22"/>
          <p:cNvSpPr>
            <a:spLocks noGrp="1"/>
          </p:cNvSpPr>
          <p:nvPr>
            <p:ph type="dt" sz="half" idx="10"/>
          </p:nvPr>
        </p:nvSpPr>
        <p:spPr/>
        <p:txBody>
          <a:bodyPr/>
          <a:lstStyle>
            <a:lvl1pPr>
              <a:defRPr/>
            </a:lvl1pPr>
          </a:lstStyle>
          <a:p>
            <a:pPr>
              <a:defRPr/>
            </a:pPr>
            <a:endParaRPr/>
          </a:p>
        </p:txBody>
      </p:sp>
      <p:sp>
        <p:nvSpPr>
          <p:cNvPr id="4" name="Rectangle 18"/>
          <p:cNvSpPr>
            <a:spLocks noGrp="1"/>
          </p:cNvSpPr>
          <p:nvPr>
            <p:ph type="ftr" sz="quarter" idx="11"/>
          </p:nvPr>
        </p:nvSpPr>
        <p:spPr/>
        <p:txBody>
          <a:bodyPr/>
          <a:lstStyle>
            <a:lvl1pPr>
              <a:defRPr/>
            </a:lvl1pPr>
          </a:lstStyle>
          <a:p>
            <a:pPr>
              <a:defRPr/>
            </a:pPr>
            <a:r>
              <a:rPr lang="en-US"/>
              <a:t>Copyright © 2015 Pearson Education, Inc.</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2"/>
          <p:cNvSpPr>
            <a:spLocks noGrp="1"/>
          </p:cNvSpPr>
          <p:nvPr>
            <p:ph type="dt" sz="half" idx="10"/>
          </p:nvPr>
        </p:nvSpPr>
        <p:spPr/>
        <p:txBody>
          <a:bodyPr/>
          <a:lstStyle>
            <a:lvl1pPr>
              <a:defRPr/>
            </a:lvl1pPr>
          </a:lstStyle>
          <a:p>
            <a:pPr>
              <a:defRPr/>
            </a:pPr>
            <a:endParaRPr/>
          </a:p>
        </p:txBody>
      </p:sp>
      <p:sp>
        <p:nvSpPr>
          <p:cNvPr id="3" name="Rectangle 18"/>
          <p:cNvSpPr>
            <a:spLocks noGrp="1"/>
          </p:cNvSpPr>
          <p:nvPr>
            <p:ph type="ftr" sz="quarter" idx="11"/>
          </p:nvPr>
        </p:nvSpPr>
        <p:spPr/>
        <p:txBody>
          <a:bodyPr/>
          <a:lstStyle>
            <a:lvl1pPr>
              <a:defRPr/>
            </a:lvl1pPr>
          </a:lstStyle>
          <a:p>
            <a:pPr>
              <a:defRPr/>
            </a:pPr>
            <a:r>
              <a:rPr lang="en-US"/>
              <a:t>Copyright © 2015 Pearson Education, Inc.</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a:t>Click to edit Master title style</a:t>
            </a:r>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2"/>
          <p:cNvSpPr>
            <a:spLocks noGrp="1"/>
          </p:cNvSpPr>
          <p:nvPr>
            <p:ph type="dt" sz="half" idx="10"/>
          </p:nvPr>
        </p:nvSpPr>
        <p:spPr/>
        <p:txBody>
          <a:bodyPr/>
          <a:lstStyle>
            <a:lvl1pPr>
              <a:defRPr/>
            </a:lvl1pPr>
          </a:lstStyle>
          <a:p>
            <a:pPr>
              <a:defRPr/>
            </a:pPr>
            <a:endParaRPr/>
          </a:p>
        </p:txBody>
      </p:sp>
      <p:sp>
        <p:nvSpPr>
          <p:cNvPr id="6" name="Rectangle 18"/>
          <p:cNvSpPr>
            <a:spLocks noGrp="1"/>
          </p:cNvSpPr>
          <p:nvPr>
            <p:ph type="ftr" sz="quarter" idx="11"/>
          </p:nvPr>
        </p:nvSpPr>
        <p:spPr/>
        <p:txBody>
          <a:bodyPr/>
          <a:lstStyle>
            <a:lvl1pPr>
              <a:defRPr/>
            </a:lvl1pPr>
          </a:lstStyle>
          <a:p>
            <a:pPr>
              <a:defRPr/>
            </a:pPr>
            <a:r>
              <a:rPr lang="en-US"/>
              <a:t>Copyright © 2015 Pearson Education, Inc.</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27075" y="1062038"/>
            <a:ext cx="4600575" cy="3978275"/>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anchor="ctr">
            <a:normAutofit/>
          </a:bodyPr>
          <a:lstStyle/>
          <a:p>
            <a:pPr indent="-274320">
              <a:buClr>
                <a:schemeClr val="accent1"/>
              </a:buClr>
              <a:buSzPct val="80000"/>
              <a:buFont typeface="Wingdings 2" pitchFamily="18" charset="2"/>
              <a:buNone/>
              <a:defRPr/>
            </a:pPr>
            <a:endParaRPr lang="en-US" sz="2000"/>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normAutofit/>
          </a:bodyPr>
          <a:lstStyle>
            <a:lvl1pPr>
              <a:buNone/>
              <a:defRPr sz="3200"/>
            </a:lvl1pPr>
          </a:lstStyle>
          <a:p>
            <a:pPr lvl="0"/>
            <a:r>
              <a:rPr lang="en-US" noProof="0"/>
              <a:t>Click icon to add picture</a:t>
            </a:r>
            <a:endParaRPr lang="en-US" noProof="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a:t>Click to edit Master text styles</a:t>
            </a:r>
          </a:p>
        </p:txBody>
      </p:sp>
      <p:sp>
        <p:nvSpPr>
          <p:cNvPr id="6" name="Rectangle 5"/>
          <p:cNvSpPr>
            <a:spLocks noGrp="1"/>
          </p:cNvSpPr>
          <p:nvPr>
            <p:ph type="dt" sz="half" idx="10"/>
          </p:nvPr>
        </p:nvSpPr>
        <p:spPr/>
        <p:txBody>
          <a:bodyPr/>
          <a:lstStyle>
            <a:lvl1pPr>
              <a:defRPr/>
            </a:lvl1pPr>
          </a:lstStyle>
          <a:p>
            <a:pPr>
              <a:defRPr/>
            </a:pPr>
            <a:endParaRPr/>
          </a:p>
        </p:txBody>
      </p:sp>
      <p:sp>
        <p:nvSpPr>
          <p:cNvPr id="7" name="Rectangle 6"/>
          <p:cNvSpPr>
            <a:spLocks noGrp="1"/>
          </p:cNvSpPr>
          <p:nvPr>
            <p:ph type="ftr" sz="quarter" idx="11"/>
          </p:nvPr>
        </p:nvSpPr>
        <p:spPr/>
        <p:txBody>
          <a:bodyPr/>
          <a:lstStyle>
            <a:lvl1pPr>
              <a:defRPr/>
            </a:lvl1pPr>
          </a:lstStyle>
          <a:p>
            <a:pPr>
              <a:defRPr/>
            </a:pPr>
            <a:r>
              <a:rPr lang="en-US"/>
              <a:t>Copyright © 2015 Pearson Education, Inc.</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a:t>Click to edit Master title style</a:t>
            </a:r>
            <a:endParaRPr lang="en-US" dirty="0"/>
          </a:p>
        </p:txBody>
      </p:sp>
      <p:sp>
        <p:nvSpPr>
          <p:cNvPr id="4099" name="Rectangle 11"/>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45720" tIns="45720" rIns="4572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a:solidFill>
                  <a:schemeClr val="tx2"/>
                </a:solidFill>
                <a:latin typeface="+mn-lt"/>
                <a:ea typeface="+mn-lt"/>
                <a:cs typeface="+mn-lt"/>
              </a:defRPr>
            </a:lvl1pPr>
          </a:lstStyle>
          <a:p>
            <a:pPr>
              <a:defRPr/>
            </a:pPr>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a:solidFill>
                  <a:schemeClr val="tx2"/>
                </a:solidFill>
                <a:latin typeface="+mn-lt"/>
                <a:ea typeface="+mn-lt"/>
                <a:cs typeface="+mn-lt"/>
              </a:defRPr>
            </a:lvl1pPr>
          </a:lstStyle>
          <a:p>
            <a:pPr>
              <a:defRPr/>
            </a:pPr>
            <a:r>
              <a:rPr lang="en-US"/>
              <a:t>Copyright © 2015 Pearson Education, Inc.</a:t>
            </a:r>
            <a:endParaRPr dirty="0"/>
          </a:p>
        </p:txBody>
      </p:sp>
      <p:sp>
        <p:nvSpPr>
          <p:cNvPr id="9" name="Slide Number Placeholder 3"/>
          <p:cNvSpPr txBox="1">
            <a:spLocks/>
          </p:cNvSpPr>
          <p:nvPr/>
        </p:nvSpPr>
        <p:spPr>
          <a:xfrm>
            <a:off x="6553200" y="6248400"/>
            <a:ext cx="2133600" cy="476250"/>
          </a:xfrm>
          <a:prstGeom prst="rect">
            <a:avLst/>
          </a:prstGeom>
        </p:spPr>
        <p:txBody>
          <a:bodyPr anchor="b"/>
          <a:lstStyle/>
          <a:p>
            <a:pPr algn="r">
              <a:defRPr/>
            </a:pPr>
            <a:fld id="{D5B5F355-91A8-41F1-BD9E-3950A2E88E3C}" type="slidenum">
              <a:rPr lang="en-US" sz="1200">
                <a:solidFill>
                  <a:schemeClr val="tx2"/>
                </a:solidFill>
                <a:latin typeface="+mn-lt"/>
                <a:ea typeface="+mn-lt"/>
                <a:cs typeface="+mn-lt"/>
              </a:rPr>
              <a:pPr algn="r">
                <a:defRPr/>
              </a:pPr>
              <a:t>‹#›</a:t>
            </a:fld>
            <a:endParaRPr lang="en-US" sz="1200" dirty="0">
              <a:solidFill>
                <a:schemeClr val="tx2"/>
              </a:solidFill>
              <a:latin typeface="+mn-lt"/>
              <a:ea typeface="+mn-lt"/>
              <a:cs typeface="+mn-lt"/>
            </a:endParaRPr>
          </a:p>
        </p:txBody>
      </p:sp>
    </p:spTree>
  </p:cSld>
  <p:clrMap bg1="lt1" tx1="dk1" bg2="lt2" tx2="dk2" accent1="accent1" accent2="accent2" accent3="accent3" accent4="accent4" accent5="accent5" accent6="accent6" hlink="hlink" folHlink="folHlink"/>
  <p:sldLayoutIdLst>
    <p:sldLayoutId id="2147484225" r:id="rId1"/>
    <p:sldLayoutId id="2147484238" r:id="rId2"/>
    <p:sldLayoutId id="2147484226" r:id="rId3"/>
    <p:sldLayoutId id="2147484227" r:id="rId4"/>
    <p:sldLayoutId id="2147484228" r:id="rId5"/>
    <p:sldLayoutId id="2147484229" r:id="rId6"/>
    <p:sldLayoutId id="2147484230" r:id="rId7"/>
    <p:sldLayoutId id="2147484231" r:id="rId8"/>
    <p:sldLayoutId id="2147484239" r:id="rId9"/>
    <p:sldLayoutId id="2147484232" r:id="rId10"/>
    <p:sldLayoutId id="2147484233" r:id="rId11"/>
    <p:sldLayoutId id="2147484240" r:id="rId12"/>
    <p:sldLayoutId id="2147484241" r:id="rId13"/>
  </p:sldLayoutIdLst>
  <p:hf hdr="0" dt="0"/>
  <p:txStyles>
    <p:titleStyle>
      <a:defPPr>
        <a:defRPr sz="4400">
          <a:solidFill>
            <a:schemeClr val="tx2">
              <a:shade val="85000"/>
              <a:satMod val="150000"/>
            </a:schemeClr>
          </a:solidFill>
          <a:latin typeface="+mj-lt"/>
          <a:ea typeface="+mj-ea"/>
          <a:cs typeface="+mj-cs"/>
        </a:defRPr>
      </a:defPPr>
      <a:lvl1pPr algn="ctr" rtl="0" eaLnBrk="0" fontAlgn="base" hangingPunct="0">
        <a:spcBef>
          <a:spcPct val="0"/>
        </a:spcBef>
        <a:spcAft>
          <a:spcPct val="0"/>
        </a:spcAft>
        <a:defRPr lang="en-US" sz="4800" b="1" kern="1200" dirty="0">
          <a:solidFill>
            <a:srgbClr val="7F4A25"/>
          </a:solidFill>
          <a:effectLst>
            <a:outerShdw blurRad="63500" dist="38100" dir="8220000" algn="tl" rotWithShape="0">
              <a:srgbClr val="000000">
                <a:alpha val="30000"/>
              </a:srgbClr>
            </a:outerShdw>
          </a:effectLst>
          <a:latin typeface="+mj-lt"/>
          <a:ea typeface="+mj-lt"/>
          <a:cs typeface="+mj-lt"/>
        </a:defRPr>
      </a:lvl1pPr>
      <a:lvl2pPr algn="ctr" rtl="0" eaLnBrk="0" fontAlgn="base" hangingPunct="0">
        <a:spcBef>
          <a:spcPct val="0"/>
        </a:spcBef>
        <a:spcAft>
          <a:spcPct val="0"/>
        </a:spcAft>
        <a:defRPr sz="4800" b="1">
          <a:solidFill>
            <a:srgbClr val="7F4A25"/>
          </a:solidFill>
          <a:latin typeface="Candara" pitchFamily="34" charset="0"/>
          <a:ea typeface="Candara" pitchFamily="34" charset="0"/>
          <a:cs typeface="Candara" pitchFamily="34" charset="0"/>
        </a:defRPr>
      </a:lvl2pPr>
      <a:lvl3pPr algn="ctr" rtl="0" eaLnBrk="0" fontAlgn="base" hangingPunct="0">
        <a:spcBef>
          <a:spcPct val="0"/>
        </a:spcBef>
        <a:spcAft>
          <a:spcPct val="0"/>
        </a:spcAft>
        <a:defRPr sz="4800" b="1">
          <a:solidFill>
            <a:srgbClr val="7F4A25"/>
          </a:solidFill>
          <a:latin typeface="Candara" pitchFamily="34" charset="0"/>
          <a:ea typeface="Candara" pitchFamily="34" charset="0"/>
          <a:cs typeface="Candara" pitchFamily="34" charset="0"/>
        </a:defRPr>
      </a:lvl3pPr>
      <a:lvl4pPr algn="ctr" rtl="0" eaLnBrk="0" fontAlgn="base" hangingPunct="0">
        <a:spcBef>
          <a:spcPct val="0"/>
        </a:spcBef>
        <a:spcAft>
          <a:spcPct val="0"/>
        </a:spcAft>
        <a:defRPr sz="4800" b="1">
          <a:solidFill>
            <a:srgbClr val="7F4A25"/>
          </a:solidFill>
          <a:latin typeface="Candara" pitchFamily="34" charset="0"/>
          <a:ea typeface="Candara" pitchFamily="34" charset="0"/>
          <a:cs typeface="Candara" pitchFamily="34" charset="0"/>
        </a:defRPr>
      </a:lvl4pPr>
      <a:lvl5pPr algn="ctr" rtl="0" eaLnBrk="0" fontAlgn="base" hangingPunct="0">
        <a:spcBef>
          <a:spcPct val="0"/>
        </a:spcBef>
        <a:spcAft>
          <a:spcPct val="0"/>
        </a:spcAft>
        <a:defRPr sz="4800" b="1">
          <a:solidFill>
            <a:srgbClr val="7F4A25"/>
          </a:solidFill>
          <a:latin typeface="Candara" pitchFamily="34" charset="0"/>
          <a:ea typeface="Candara" pitchFamily="34" charset="0"/>
          <a:cs typeface="Candara" pitchFamily="34" charset="0"/>
        </a:defRPr>
      </a:lvl5pPr>
      <a:lvl6pPr marL="457200" algn="ctr" rtl="0" eaLnBrk="1" fontAlgn="base" hangingPunct="1">
        <a:spcBef>
          <a:spcPct val="0"/>
        </a:spcBef>
        <a:spcAft>
          <a:spcPct val="0"/>
        </a:spcAft>
        <a:defRPr sz="4800" b="1">
          <a:solidFill>
            <a:srgbClr val="7F4A25"/>
          </a:solidFill>
          <a:latin typeface="Candara" pitchFamily="34" charset="0"/>
          <a:ea typeface="Candara" pitchFamily="34" charset="0"/>
          <a:cs typeface="Candara" pitchFamily="34" charset="0"/>
        </a:defRPr>
      </a:lvl6pPr>
      <a:lvl7pPr marL="914400" algn="ctr" rtl="0" eaLnBrk="1" fontAlgn="base" hangingPunct="1">
        <a:spcBef>
          <a:spcPct val="0"/>
        </a:spcBef>
        <a:spcAft>
          <a:spcPct val="0"/>
        </a:spcAft>
        <a:defRPr sz="4800" b="1">
          <a:solidFill>
            <a:srgbClr val="7F4A25"/>
          </a:solidFill>
          <a:latin typeface="Candara" pitchFamily="34" charset="0"/>
          <a:ea typeface="Candara" pitchFamily="34" charset="0"/>
          <a:cs typeface="Candara" pitchFamily="34" charset="0"/>
        </a:defRPr>
      </a:lvl7pPr>
      <a:lvl8pPr marL="1371600" algn="ctr" rtl="0" eaLnBrk="1" fontAlgn="base" hangingPunct="1">
        <a:spcBef>
          <a:spcPct val="0"/>
        </a:spcBef>
        <a:spcAft>
          <a:spcPct val="0"/>
        </a:spcAft>
        <a:defRPr sz="4800" b="1">
          <a:solidFill>
            <a:srgbClr val="7F4A25"/>
          </a:solidFill>
          <a:latin typeface="Candara" pitchFamily="34" charset="0"/>
          <a:ea typeface="Candara" pitchFamily="34" charset="0"/>
          <a:cs typeface="Candara" pitchFamily="34" charset="0"/>
        </a:defRPr>
      </a:lvl8pPr>
      <a:lvl9pPr marL="1828800" algn="ctr" rtl="0" eaLnBrk="1" fontAlgn="base" hangingPunct="1">
        <a:spcBef>
          <a:spcPct val="0"/>
        </a:spcBef>
        <a:spcAft>
          <a:spcPct val="0"/>
        </a:spcAft>
        <a:defRPr sz="4800" b="1">
          <a:solidFill>
            <a:srgbClr val="7F4A25"/>
          </a:solidFill>
          <a:latin typeface="Candara" pitchFamily="34" charset="0"/>
          <a:ea typeface="Candara" pitchFamily="34" charset="0"/>
          <a:cs typeface="Candara" pitchFamily="34" charset="0"/>
        </a:defRPr>
      </a:lvl9pPr>
    </p:titleStyle>
    <p:bodyStyle>
      <a:defPPr>
        <a:defRPr>
          <a:solidFill>
            <a:schemeClr val="tx1"/>
          </a:solidFill>
          <a:latin typeface="+mn-lt"/>
          <a:ea typeface="+mn-ea"/>
          <a:cs typeface="+mn-cs"/>
        </a:defRPr>
      </a:defPPr>
      <a:lvl1pPr marL="342900" indent="-615950" algn="l" rtl="0" eaLnBrk="0" fontAlgn="base" hangingPunct="0">
        <a:spcBef>
          <a:spcPct val="20000"/>
        </a:spcBef>
        <a:spcAft>
          <a:spcPct val="0"/>
        </a:spcAft>
        <a:buClr>
          <a:schemeClr val="accent1"/>
        </a:buClr>
        <a:buSzPct val="80000"/>
        <a:buFont typeface="Wingdings 2" pitchFamily="18" charset="2"/>
        <a:buChar char=""/>
        <a:defRPr sz="2800">
          <a:solidFill>
            <a:schemeClr val="tx1"/>
          </a:solidFill>
          <a:latin typeface="+mn-lt"/>
          <a:ea typeface="+mn-lt"/>
          <a:cs typeface="+mn-lt"/>
        </a:defRPr>
      </a:lvl1pPr>
      <a:lvl2pPr marL="557213" indent="-228600" algn="l" rtl="0" eaLnBrk="0" fontAlgn="base" hangingPunct="0">
        <a:spcBef>
          <a:spcPct val="20000"/>
        </a:spcBef>
        <a:spcAft>
          <a:spcPct val="0"/>
        </a:spcAft>
        <a:buClr>
          <a:schemeClr val="tx2"/>
        </a:buClr>
        <a:buFont typeface="Wingdings 2" pitchFamily="18" charset="2"/>
        <a:buChar char=""/>
        <a:defRPr sz="2200">
          <a:solidFill>
            <a:schemeClr val="tx1"/>
          </a:solidFill>
          <a:latin typeface="+mn-lt"/>
          <a:ea typeface="+mn-lt"/>
          <a:cs typeface="+mn-lt"/>
        </a:defRPr>
      </a:lvl2pPr>
      <a:lvl3pPr marL="812800" indent="-228600" algn="l" rtl="0" eaLnBrk="0" fontAlgn="base" hangingPunct="0">
        <a:spcBef>
          <a:spcPct val="20000"/>
        </a:spcBef>
        <a:spcAft>
          <a:spcPct val="0"/>
        </a:spcAft>
        <a:buClr>
          <a:schemeClr val="accent1"/>
        </a:buClr>
        <a:buFont typeface="Wingdings 2" pitchFamily="18" charset="2"/>
        <a:buChar char=""/>
        <a:defRPr sz="2000">
          <a:solidFill>
            <a:schemeClr val="tx1"/>
          </a:solidFill>
          <a:latin typeface="+mn-lt"/>
          <a:ea typeface="+mn-lt"/>
          <a:cs typeface="+mn-lt"/>
        </a:defRPr>
      </a:lvl3pPr>
      <a:lvl4pPr marL="1068388" indent="-228600" algn="l" rtl="0" eaLnBrk="0" fontAlgn="base" hangingPunct="0">
        <a:spcBef>
          <a:spcPct val="20000"/>
        </a:spcBef>
        <a:spcAft>
          <a:spcPct val="0"/>
        </a:spcAft>
        <a:buClr>
          <a:schemeClr val="tx2"/>
        </a:buClr>
        <a:buFont typeface="Wingdings 2" pitchFamily="18" charset="2"/>
        <a:buChar char=""/>
        <a:defRPr>
          <a:solidFill>
            <a:schemeClr val="tx1"/>
          </a:solidFill>
          <a:latin typeface="+mn-lt"/>
          <a:ea typeface="+mn-lt"/>
          <a:cs typeface="+mn-lt"/>
        </a:defRPr>
      </a:lvl4pPr>
      <a:lvl5pPr marL="1316038" indent="-228600" algn="l" rtl="0" eaLnBrk="0" fontAlgn="base" hangingPunct="0">
        <a:spcBef>
          <a:spcPct val="20000"/>
        </a:spcBef>
        <a:spcAft>
          <a:spcPct val="0"/>
        </a:spcAft>
        <a:buClr>
          <a:schemeClr val="accent1"/>
        </a:buClr>
        <a:buFont typeface="Wingdings 2" pitchFamily="18" charset="2"/>
        <a:buChar char=""/>
        <a:defRPr>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Copyright © 2015 Pearson Education, Inc.</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54CE0-0B61-47CE-A1E3-98CBB41581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 id="2147484234" r:id="rId13"/>
  </p:sldLayoutIdLst>
  <p:transition spd="med">
    <p:wipe/>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5.xml"/><Relationship Id="rId1" Type="http://schemas.openxmlformats.org/officeDocument/2006/relationships/slideLayout" Target="../slideLayouts/slideLayout15.xml"/><Relationship Id="rId4" Type="http://schemas.openxmlformats.org/officeDocument/2006/relationships/image" Target="../media/image12.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6.xml"/><Relationship Id="rId1" Type="http://schemas.openxmlformats.org/officeDocument/2006/relationships/slideLayout" Target="../slideLayouts/slideLayout15.xml"/><Relationship Id="rId4" Type="http://schemas.openxmlformats.org/officeDocument/2006/relationships/image" Target="../media/image13.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85800" y="1219200"/>
            <a:ext cx="7772400" cy="1470025"/>
          </a:xfrm>
          <a:prstGeom prst="rect">
            <a:avLst/>
          </a:prstGeom>
        </p:spPr>
        <p:txBody>
          <a:bodyPr anchor="ctr"/>
          <a:lstStyle/>
          <a:p>
            <a:pPr algn="ctr" fontAlgn="auto">
              <a:spcAft>
                <a:spcPts val="0"/>
              </a:spcAft>
              <a:defRPr/>
            </a:pPr>
            <a:r>
              <a:rPr lang="en-US" sz="6000" b="1" kern="0" dirty="0">
                <a:solidFill>
                  <a:schemeClr val="tx1"/>
                </a:solidFill>
                <a:latin typeface="+mj-lt"/>
                <a:ea typeface="+mj-ea"/>
                <a:cs typeface="+mj-cs"/>
              </a:rPr>
              <a:t>Building Blocks of Managerial Accounting</a:t>
            </a:r>
          </a:p>
        </p:txBody>
      </p:sp>
      <p:sp>
        <p:nvSpPr>
          <p:cNvPr id="4" name="Rectangle 3"/>
          <p:cNvSpPr txBox="1">
            <a:spLocks noChangeArrowheads="1"/>
          </p:cNvSpPr>
          <p:nvPr/>
        </p:nvSpPr>
        <p:spPr>
          <a:xfrm>
            <a:off x="1371600" y="2971800"/>
            <a:ext cx="6400800" cy="990600"/>
          </a:xfrm>
          <a:prstGeom prst="rect">
            <a:avLst/>
          </a:prstGeom>
        </p:spPr>
        <p:txBody>
          <a:bodyPr>
            <a:normAutofit/>
          </a:bodyPr>
          <a:lstStyle/>
          <a:p>
            <a:pPr marL="342900" indent="-342900" algn="ctr" fontAlgn="auto">
              <a:spcBef>
                <a:spcPct val="20000"/>
              </a:spcBef>
              <a:spcAft>
                <a:spcPts val="0"/>
              </a:spcAft>
              <a:defRPr/>
            </a:pPr>
            <a:r>
              <a:rPr lang="en-US" sz="4400" b="0" dirty="0">
                <a:solidFill>
                  <a:srgbClr val="000000"/>
                </a:solidFill>
                <a:latin typeface="+mn-lt"/>
              </a:rPr>
              <a:t>Chapter 2</a:t>
            </a:r>
          </a:p>
        </p:txBody>
      </p:sp>
      <p:pic>
        <p:nvPicPr>
          <p:cNvPr id="8" name="Picture 7"/>
          <p:cNvPicPr>
            <a:picLocks noChangeAspect="1"/>
          </p:cNvPicPr>
          <p:nvPr/>
        </p:nvPicPr>
        <p:blipFill>
          <a:blip r:embed="rId3"/>
          <a:stretch>
            <a:fillRect/>
          </a:stretch>
        </p:blipFill>
        <p:spPr>
          <a:xfrm>
            <a:off x="1676400" y="3962400"/>
            <a:ext cx="5791200" cy="2290916"/>
          </a:xfrm>
          <a:prstGeom prst="rect">
            <a:avLst/>
          </a:prstGeom>
        </p:spPr>
      </p:pic>
      <p:sp>
        <p:nvSpPr>
          <p:cNvPr id="2" name="TextBox 1"/>
          <p:cNvSpPr txBox="1"/>
          <p:nvPr/>
        </p:nvSpPr>
        <p:spPr>
          <a:xfrm>
            <a:off x="4495800" y="6019800"/>
            <a:ext cx="1905000" cy="461665"/>
          </a:xfrm>
          <a:prstGeom prst="rect">
            <a:avLst/>
          </a:prstGeom>
          <a:solidFill>
            <a:schemeClr val="bg1"/>
          </a:solidFill>
        </p:spPr>
        <p:txBody>
          <a:bodyPr wrap="square" rtlCol="0">
            <a:spAutoFit/>
          </a:bodyPr>
          <a:lstStyle/>
          <a:p>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F1A8-FE67-7E42-8739-3AA094DCF790}"/>
              </a:ext>
            </a:extLst>
          </p:cNvPr>
          <p:cNvSpPr>
            <a:spLocks noGrp="1"/>
          </p:cNvSpPr>
          <p:nvPr>
            <p:ph type="title"/>
          </p:nvPr>
        </p:nvSpPr>
        <p:spPr/>
        <p:txBody>
          <a:bodyPr/>
          <a:lstStyle/>
          <a:p>
            <a:r>
              <a:rPr lang="en-US" altLang="zh-CN" dirty="0"/>
              <a:t>Cost</a:t>
            </a:r>
            <a:r>
              <a:rPr lang="zh-CN" altLang="en-US" dirty="0"/>
              <a:t> </a:t>
            </a:r>
            <a:r>
              <a:rPr lang="en-US" altLang="zh-CN" dirty="0"/>
              <a:t>from</a:t>
            </a:r>
            <a:r>
              <a:rPr lang="zh-CN" altLang="en-US" dirty="0"/>
              <a:t> </a:t>
            </a:r>
            <a:r>
              <a:rPr lang="en-US" altLang="zh-CN" dirty="0"/>
              <a:t>Value</a:t>
            </a:r>
            <a:r>
              <a:rPr lang="zh-CN" altLang="en-US" dirty="0"/>
              <a:t> </a:t>
            </a:r>
            <a:r>
              <a:rPr lang="en-US" altLang="zh-CN" dirty="0"/>
              <a:t>Chain</a:t>
            </a:r>
            <a:r>
              <a:rPr lang="zh-CN" altLang="en-US" dirty="0"/>
              <a:t> </a:t>
            </a:r>
            <a:r>
              <a:rPr lang="en-US" altLang="zh-CN" dirty="0"/>
              <a:t>Activities</a:t>
            </a:r>
            <a:endParaRPr lang="en-US" dirty="0"/>
          </a:p>
        </p:txBody>
      </p:sp>
      <p:sp>
        <p:nvSpPr>
          <p:cNvPr id="3" name="Content Placeholder 2">
            <a:extLst>
              <a:ext uri="{FF2B5EF4-FFF2-40B4-BE49-F238E27FC236}">
                <a16:creationId xmlns:a16="http://schemas.microsoft.com/office/drawing/2014/main" id="{19B1F87B-FC2B-3442-BE6A-D0E88D721112}"/>
              </a:ext>
            </a:extLst>
          </p:cNvPr>
          <p:cNvSpPr>
            <a:spLocks noGrp="1"/>
          </p:cNvSpPr>
          <p:nvPr>
            <p:ph idx="1"/>
          </p:nvPr>
        </p:nvSpPr>
        <p:spPr/>
        <p:txBody>
          <a:bodyPr/>
          <a:lstStyle/>
          <a:p>
            <a:r>
              <a:rPr lang="en-US" altLang="zh-CN" dirty="0"/>
              <a:t>Research</a:t>
            </a:r>
            <a:r>
              <a:rPr lang="zh-CN" altLang="en-US" dirty="0"/>
              <a:t> </a:t>
            </a:r>
            <a:r>
              <a:rPr lang="en-US" altLang="zh-CN" dirty="0"/>
              <a:t>and</a:t>
            </a:r>
            <a:r>
              <a:rPr lang="zh-CN" altLang="en-US" dirty="0"/>
              <a:t> </a:t>
            </a:r>
            <a:r>
              <a:rPr lang="en-US" altLang="zh-CN" dirty="0"/>
              <a:t>Development</a:t>
            </a:r>
            <a:r>
              <a:rPr lang="zh-CN" altLang="en-US" dirty="0"/>
              <a:t> </a:t>
            </a:r>
            <a:r>
              <a:rPr lang="en-US" altLang="zh-CN" dirty="0"/>
              <a:t>(R&amp;D)</a:t>
            </a:r>
          </a:p>
          <a:p>
            <a:r>
              <a:rPr lang="en-US" altLang="zh-CN" dirty="0"/>
              <a:t>Design</a:t>
            </a:r>
          </a:p>
          <a:p>
            <a:r>
              <a:rPr lang="en-US" altLang="zh-CN" dirty="0"/>
              <a:t>Production</a:t>
            </a:r>
            <a:r>
              <a:rPr lang="zh-CN" altLang="en-US" dirty="0"/>
              <a:t> </a:t>
            </a:r>
            <a:r>
              <a:rPr lang="en-US" altLang="zh-CN" dirty="0"/>
              <a:t>or</a:t>
            </a:r>
            <a:r>
              <a:rPr lang="zh-CN" altLang="en-US" dirty="0"/>
              <a:t> </a:t>
            </a:r>
            <a:r>
              <a:rPr lang="en-US" altLang="zh-CN" dirty="0"/>
              <a:t>Purchase</a:t>
            </a:r>
          </a:p>
          <a:p>
            <a:r>
              <a:rPr lang="en-US" altLang="zh-CN" dirty="0"/>
              <a:t>Marketing</a:t>
            </a:r>
          </a:p>
          <a:p>
            <a:r>
              <a:rPr lang="en-US" altLang="zh-CN" dirty="0"/>
              <a:t>Distribution</a:t>
            </a:r>
          </a:p>
          <a:p>
            <a:r>
              <a:rPr lang="en-US" altLang="zh-CN" dirty="0"/>
              <a:t>Customer</a:t>
            </a:r>
            <a:r>
              <a:rPr lang="zh-CN" altLang="en-US" dirty="0"/>
              <a:t> </a:t>
            </a:r>
            <a:r>
              <a:rPr lang="en-US" altLang="zh-CN" dirty="0"/>
              <a:t>Service</a:t>
            </a:r>
            <a:endParaRPr lang="en-US" dirty="0"/>
          </a:p>
        </p:txBody>
      </p:sp>
      <p:sp>
        <p:nvSpPr>
          <p:cNvPr id="4" name="Footer Placeholder 3">
            <a:extLst>
              <a:ext uri="{FF2B5EF4-FFF2-40B4-BE49-F238E27FC236}">
                <a16:creationId xmlns:a16="http://schemas.microsoft.com/office/drawing/2014/main" id="{285FE557-2ECB-5A46-9960-5559CC5436A8}"/>
              </a:ext>
            </a:extLst>
          </p:cNvPr>
          <p:cNvSpPr>
            <a:spLocks noGrp="1"/>
          </p:cNvSpPr>
          <p:nvPr>
            <p:ph type="ftr" sz="quarter" idx="11"/>
          </p:nvPr>
        </p:nvSpPr>
        <p:spPr/>
        <p:txBody>
          <a:bodyPr/>
          <a:lstStyle/>
          <a:p>
            <a:r>
              <a:rPr lang="en-US"/>
              <a:t>Copyright © 2015 Pearson Education, Inc.</a:t>
            </a:r>
          </a:p>
        </p:txBody>
      </p:sp>
      <p:sp>
        <p:nvSpPr>
          <p:cNvPr id="5" name="Slide Number Placeholder 4">
            <a:extLst>
              <a:ext uri="{FF2B5EF4-FFF2-40B4-BE49-F238E27FC236}">
                <a16:creationId xmlns:a16="http://schemas.microsoft.com/office/drawing/2014/main" id="{6CE8B2A6-7159-4042-9BAD-269F8D41DF26}"/>
              </a:ext>
            </a:extLst>
          </p:cNvPr>
          <p:cNvSpPr>
            <a:spLocks noGrp="1"/>
          </p:cNvSpPr>
          <p:nvPr>
            <p:ph type="sldNum" sz="quarter" idx="12"/>
          </p:nvPr>
        </p:nvSpPr>
        <p:spPr/>
        <p:txBody>
          <a:bodyPr/>
          <a:lstStyle/>
          <a:p>
            <a:fld id="{87989462-1FD5-4211-85BD-E99A4CF90F7A}" type="slidenum">
              <a:rPr lang="en-US" smtClean="0"/>
              <a:pPr/>
              <a:t>10</a:t>
            </a:fld>
            <a:endParaRPr lang="en-US"/>
          </a:p>
        </p:txBody>
      </p:sp>
    </p:spTree>
    <p:extLst>
      <p:ext uri="{BB962C8B-B14F-4D97-AF65-F5344CB8AC3E}">
        <p14:creationId xmlns:p14="http://schemas.microsoft.com/office/powerpoint/2010/main" val="1345054061"/>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dirty="0"/>
              <a:t>Example</a:t>
            </a:r>
            <a:r>
              <a:rPr lang="zh-CN" altLang="en-US" dirty="0"/>
              <a:t> </a:t>
            </a:r>
            <a:r>
              <a:rPr lang="en-US" altLang="zh-CN" dirty="0"/>
              <a:t>from</a:t>
            </a:r>
            <a:r>
              <a:rPr lang="zh-CN" altLang="en-US" dirty="0"/>
              <a:t> </a:t>
            </a:r>
            <a:r>
              <a:rPr lang="en-US" altLang="zh-CN" dirty="0"/>
              <a:t>Textbook:</a:t>
            </a:r>
            <a:r>
              <a:rPr lang="zh-CN" altLang="en-US" dirty="0"/>
              <a:t> </a:t>
            </a:r>
            <a:r>
              <a:rPr lang="en-US" dirty="0"/>
              <a:t>E2-18A</a:t>
            </a:r>
          </a:p>
        </p:txBody>
      </p:sp>
      <p:sp>
        <p:nvSpPr>
          <p:cNvPr id="17" name="Slide Number Placeholder 16"/>
          <p:cNvSpPr>
            <a:spLocks noGrp="1"/>
          </p:cNvSpPr>
          <p:nvPr>
            <p:ph type="sldNum" sz="quarter" idx="4"/>
          </p:nvPr>
        </p:nvSpPr>
        <p:spPr>
          <a:xfrm>
            <a:off x="6553200" y="6324600"/>
            <a:ext cx="2133600" cy="365125"/>
          </a:xfrm>
        </p:spPr>
        <p:txBody>
          <a:bodyPr/>
          <a:lstStyle/>
          <a:p>
            <a:fld id="{87989462-1FD5-4211-85BD-E99A4CF90F7A}" type="slidenum">
              <a:rPr lang="en-US" smtClean="0"/>
              <a:pPr/>
              <a:t>11</a:t>
            </a:fld>
            <a:endParaRPr lang="en-US"/>
          </a:p>
        </p:txBody>
      </p:sp>
      <p:graphicFrame>
        <p:nvGraphicFramePr>
          <p:cNvPr id="6" name="Table 5"/>
          <p:cNvGraphicFramePr>
            <a:graphicFrameLocks noGrp="1"/>
          </p:cNvGraphicFramePr>
          <p:nvPr/>
        </p:nvGraphicFramePr>
        <p:xfrm>
          <a:off x="533400" y="1676400"/>
          <a:ext cx="8077200" cy="4648200"/>
        </p:xfrm>
        <a:graphic>
          <a:graphicData uri="http://schemas.openxmlformats.org/drawingml/2006/table">
            <a:tbl>
              <a:tblPr/>
              <a:tblGrid>
                <a:gridCol w="5740097">
                  <a:extLst>
                    <a:ext uri="{9D8B030D-6E8A-4147-A177-3AD203B41FA5}">
                      <a16:colId xmlns:a16="http://schemas.microsoft.com/office/drawing/2014/main" val="20000"/>
                    </a:ext>
                  </a:extLst>
                </a:gridCol>
                <a:gridCol w="2337103">
                  <a:extLst>
                    <a:ext uri="{9D8B030D-6E8A-4147-A177-3AD203B41FA5}">
                      <a16:colId xmlns:a16="http://schemas.microsoft.com/office/drawing/2014/main" val="20001"/>
                    </a:ext>
                  </a:extLst>
                </a:gridCol>
              </a:tblGrid>
              <a:tr h="381000">
                <a:tc>
                  <a:txBody>
                    <a:bodyPr/>
                    <a:lstStyle/>
                    <a:p>
                      <a:pPr marL="0" marR="0">
                        <a:spcBef>
                          <a:spcPts val="0"/>
                        </a:spcBef>
                        <a:spcAft>
                          <a:spcPts val="0"/>
                        </a:spcAft>
                      </a:pPr>
                      <a:r>
                        <a:rPr lang="en-US" sz="2000" b="1" kern="1200" dirty="0">
                          <a:solidFill>
                            <a:schemeClr val="tx1"/>
                          </a:solidFill>
                          <a:latin typeface="Helvetica"/>
                          <a:ea typeface="Times New Roman"/>
                          <a:cs typeface="Times New Roman"/>
                        </a:rPr>
                        <a:t>Cost incurred</a:t>
                      </a: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spcBef>
                          <a:spcPts val="0"/>
                        </a:spcBef>
                        <a:spcAft>
                          <a:spcPts val="0"/>
                        </a:spcAft>
                        <a:tabLst>
                          <a:tab pos="735330" algn="dec"/>
                        </a:tabLst>
                      </a:pPr>
                      <a:r>
                        <a:rPr lang="en-US" sz="2000" b="1" kern="1200" dirty="0">
                          <a:solidFill>
                            <a:schemeClr val="tx1"/>
                          </a:solidFill>
                          <a:latin typeface="Helvetica"/>
                          <a:ea typeface="Times New Roman"/>
                          <a:cs typeface="Times New Roman"/>
                        </a:rPr>
                        <a:t>Category of the value chain</a:t>
                      </a: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381000">
                <a:tc>
                  <a:txBody>
                    <a:bodyPr/>
                    <a:lstStyle/>
                    <a:p>
                      <a:pPr marL="0" marR="0">
                        <a:spcBef>
                          <a:spcPts val="0"/>
                        </a:spcBef>
                        <a:spcAft>
                          <a:spcPts val="0"/>
                        </a:spcAft>
                      </a:pPr>
                      <a:r>
                        <a:rPr lang="en-US" sz="2000" b="1" kern="1200" dirty="0">
                          <a:solidFill>
                            <a:schemeClr val="tx1"/>
                          </a:solidFill>
                          <a:latin typeface="Helvetica"/>
                          <a:ea typeface="Times New Roman"/>
                          <a:cs typeface="Times New Roman"/>
                        </a:rPr>
                        <a:t>Newspaper advertisements</a:t>
                      </a: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84593">
                <a:tc>
                  <a:txBody>
                    <a:bodyPr/>
                    <a:lstStyle/>
                    <a:p>
                      <a:pPr marL="0" marR="0">
                        <a:spcBef>
                          <a:spcPts val="0"/>
                        </a:spcBef>
                        <a:spcAft>
                          <a:spcPts val="0"/>
                        </a:spcAft>
                      </a:pPr>
                      <a:r>
                        <a:rPr lang="en-US" sz="2000" b="1" dirty="0">
                          <a:latin typeface="Helvetica"/>
                          <a:ea typeface="Times New Roman"/>
                          <a:cs typeface="Times New Roman"/>
                        </a:rPr>
                        <a:t>Payment to consultant for advice on location</a:t>
                      </a:r>
                      <a:r>
                        <a:rPr lang="en-US" sz="2000" b="1" baseline="0" dirty="0">
                          <a:latin typeface="Helvetica"/>
                          <a:ea typeface="Times New Roman"/>
                          <a:cs typeface="Times New Roman"/>
                        </a:rPr>
                        <a:t> of new store</a:t>
                      </a:r>
                      <a:endParaRPr lang="en-US" sz="2000" dirty="0">
                        <a:latin typeface="Times New Roman"/>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2207">
                <a:tc>
                  <a:txBody>
                    <a:bodyPr/>
                    <a:lstStyle/>
                    <a:p>
                      <a:pPr marL="0" marR="0">
                        <a:spcBef>
                          <a:spcPts val="0"/>
                        </a:spcBef>
                        <a:spcAft>
                          <a:spcPts val="0"/>
                        </a:spcAft>
                      </a:pPr>
                      <a:r>
                        <a:rPr lang="en-US" sz="2000" b="1" dirty="0">
                          <a:latin typeface="Helvetica"/>
                          <a:ea typeface="Times New Roman"/>
                          <a:cs typeface="Times New Roman"/>
                        </a:rPr>
                        <a:t>Purchases</a:t>
                      </a:r>
                      <a:r>
                        <a:rPr lang="en-US" sz="2000" b="1" baseline="0" dirty="0">
                          <a:latin typeface="Helvetica"/>
                          <a:ea typeface="Times New Roman"/>
                          <a:cs typeface="Times New Roman"/>
                        </a:rPr>
                        <a:t> of merchandise</a:t>
                      </a:r>
                      <a:endParaRPr lang="en-US" sz="2000" dirty="0">
                        <a:latin typeface="Times New Roman"/>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marL="0" marR="0">
                        <a:spcBef>
                          <a:spcPts val="0"/>
                        </a:spcBef>
                        <a:spcAft>
                          <a:spcPts val="0"/>
                        </a:spcAft>
                      </a:pPr>
                      <a:r>
                        <a:rPr lang="en-US" sz="2000" b="1" dirty="0">
                          <a:latin typeface="Helvetica" pitchFamily="34" charset="0"/>
                          <a:ea typeface="Times New Roman"/>
                          <a:cs typeface="Helvetica" pitchFamily="34" charset="0"/>
                        </a:rPr>
                        <a:t>Freight-in</a:t>
                      </a: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81000">
                <a:tc>
                  <a:txBody>
                    <a:bodyPr/>
                    <a:lstStyle/>
                    <a:p>
                      <a:pPr marL="0" marR="0">
                        <a:spcBef>
                          <a:spcPts val="0"/>
                        </a:spcBef>
                        <a:spcAft>
                          <a:spcPts val="0"/>
                        </a:spcAft>
                      </a:pPr>
                      <a:r>
                        <a:rPr lang="en-US" sz="2000" b="1" dirty="0">
                          <a:latin typeface="Helvetica" pitchFamily="34" charset="0"/>
                          <a:ea typeface="Times New Roman"/>
                          <a:cs typeface="Helvetica" pitchFamily="34" charset="0"/>
                        </a:rPr>
                        <a:t>Salespeople’s salaries</a:t>
                      </a: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1000">
                <a:tc>
                  <a:txBody>
                    <a:bodyPr/>
                    <a:lstStyle/>
                    <a:p>
                      <a:pPr marL="0" marR="0">
                        <a:spcBef>
                          <a:spcPts val="0"/>
                        </a:spcBef>
                        <a:spcAft>
                          <a:spcPts val="0"/>
                        </a:spcAft>
                      </a:pPr>
                      <a:r>
                        <a:rPr lang="en-US" sz="2000" b="1" dirty="0">
                          <a:latin typeface="Helvetica" pitchFamily="34" charset="0"/>
                          <a:ea typeface="Times New Roman"/>
                          <a:cs typeface="Helvetica" pitchFamily="34" charset="0"/>
                        </a:rPr>
                        <a:t>Depreciation expense on delivery trucks</a:t>
                      </a: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84593">
                <a:tc>
                  <a:txBody>
                    <a:bodyPr/>
                    <a:lstStyle/>
                    <a:p>
                      <a:pPr marL="0" marR="0">
                        <a:spcBef>
                          <a:spcPts val="0"/>
                        </a:spcBef>
                        <a:spcAft>
                          <a:spcPts val="0"/>
                        </a:spcAft>
                      </a:pPr>
                      <a:r>
                        <a:rPr lang="en-US" sz="2000" b="1" dirty="0">
                          <a:latin typeface="Helvetica" pitchFamily="34" charset="0"/>
                          <a:ea typeface="Times New Roman"/>
                          <a:cs typeface="Helvetica" pitchFamily="34" charset="0"/>
                        </a:rPr>
                        <a:t>Research on whether store should sell satellite</a:t>
                      </a:r>
                      <a:r>
                        <a:rPr lang="en-US" sz="2000" b="1" baseline="0" dirty="0">
                          <a:latin typeface="Helvetica" pitchFamily="34" charset="0"/>
                          <a:ea typeface="Times New Roman"/>
                          <a:cs typeface="Helvetica" pitchFamily="34" charset="0"/>
                        </a:rPr>
                        <a:t> radio service</a:t>
                      </a:r>
                      <a:endParaRPr lang="en-US" sz="2000" b="1" dirty="0">
                        <a:latin typeface="Helvetica" pitchFamily="34" charset="0"/>
                        <a:ea typeface="Times New Roman"/>
                        <a:cs typeface="Helvetica" pitchFamily="34" charset="0"/>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82207">
                <a:tc>
                  <a:txBody>
                    <a:bodyPr/>
                    <a:lstStyle/>
                    <a:p>
                      <a:pPr marL="0" marR="0">
                        <a:spcBef>
                          <a:spcPts val="0"/>
                        </a:spcBef>
                        <a:spcAft>
                          <a:spcPts val="0"/>
                        </a:spcAft>
                      </a:pPr>
                      <a:r>
                        <a:rPr lang="en-US" sz="2000" b="1" dirty="0">
                          <a:latin typeface="Helvetica" pitchFamily="34" charset="0"/>
                          <a:ea typeface="Times New Roman"/>
                          <a:cs typeface="Helvetica" pitchFamily="34" charset="0"/>
                        </a:rPr>
                        <a:t>Customer</a:t>
                      </a:r>
                      <a:r>
                        <a:rPr lang="en-US" sz="2000" b="1" baseline="0" dirty="0">
                          <a:latin typeface="Helvetica" pitchFamily="34" charset="0"/>
                          <a:ea typeface="Times New Roman"/>
                          <a:cs typeface="Helvetica" pitchFamily="34" charset="0"/>
                        </a:rPr>
                        <a:t> Complaint Department</a:t>
                      </a:r>
                      <a:endParaRPr lang="en-US" sz="2000" b="1" dirty="0">
                        <a:latin typeface="Helvetica" pitchFamily="34" charset="0"/>
                        <a:ea typeface="Times New Roman"/>
                        <a:cs typeface="Helvetica" pitchFamily="34" charset="0"/>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81000">
                <a:tc>
                  <a:txBody>
                    <a:bodyPr/>
                    <a:lstStyle/>
                    <a:p>
                      <a:pPr marL="0" marR="0">
                        <a:spcBef>
                          <a:spcPts val="0"/>
                        </a:spcBef>
                        <a:spcAft>
                          <a:spcPts val="0"/>
                        </a:spcAft>
                      </a:pPr>
                      <a:r>
                        <a:rPr lang="en-US" sz="2000" b="1" dirty="0">
                          <a:latin typeface="Helvetica" pitchFamily="34" charset="0"/>
                          <a:ea typeface="Times New Roman"/>
                          <a:cs typeface="Helvetica" pitchFamily="34" charset="0"/>
                        </a:rPr>
                        <a:t>Rearranging store layout</a:t>
                      </a: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5" name="Footer Placeholder 18"/>
          <p:cNvSpPr txBox="1">
            <a:spLocks/>
          </p:cNvSpPr>
          <p:nvPr/>
        </p:nvSpPr>
        <p:spPr>
          <a:xfrm>
            <a:off x="3124200" y="6356350"/>
            <a:ext cx="3124200" cy="365125"/>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tx1">
                    <a:lumMod val="50000"/>
                    <a:lumOff val="50000"/>
                  </a:schemeClr>
                </a:solidFill>
                <a:effectLst/>
                <a:uLnTx/>
                <a:uFillTx/>
                <a:latin typeface="Arial" charset="0"/>
                <a:ea typeface="+mn-ea"/>
                <a:cs typeface="+mn-cs"/>
              </a:rPr>
              <a:t>Copyright © 2015 Pearson Education, Inc.</a:t>
            </a:r>
          </a:p>
        </p:txBody>
      </p:sp>
      <p:sp>
        <p:nvSpPr>
          <p:cNvPr id="8" name="TextBox 7"/>
          <p:cNvSpPr txBox="1"/>
          <p:nvPr/>
        </p:nvSpPr>
        <p:spPr>
          <a:xfrm>
            <a:off x="6172200" y="2343090"/>
            <a:ext cx="1524000" cy="400110"/>
          </a:xfrm>
          <a:prstGeom prst="rect">
            <a:avLst/>
          </a:prstGeom>
          <a:noFill/>
        </p:spPr>
        <p:txBody>
          <a:bodyPr wrap="square" rtlCol="0">
            <a:spAutoFit/>
          </a:bodyPr>
          <a:lstStyle/>
          <a:p>
            <a:r>
              <a:rPr lang="en-US" sz="2000" dirty="0">
                <a:solidFill>
                  <a:schemeClr val="tx1"/>
                </a:solidFill>
                <a:latin typeface="Helvetica" pitchFamily="34" charset="0"/>
                <a:cs typeface="Helvetica" pitchFamily="34" charset="0"/>
              </a:rPr>
              <a:t>Marketing</a:t>
            </a:r>
          </a:p>
        </p:txBody>
      </p:sp>
      <p:sp>
        <p:nvSpPr>
          <p:cNvPr id="9" name="TextBox 8"/>
          <p:cNvSpPr txBox="1"/>
          <p:nvPr/>
        </p:nvSpPr>
        <p:spPr>
          <a:xfrm>
            <a:off x="5943600" y="3028890"/>
            <a:ext cx="1524000" cy="400110"/>
          </a:xfrm>
          <a:prstGeom prst="rect">
            <a:avLst/>
          </a:prstGeom>
          <a:noFill/>
        </p:spPr>
        <p:txBody>
          <a:bodyPr wrap="square" rtlCol="0">
            <a:spAutoFit/>
          </a:bodyPr>
          <a:lstStyle/>
          <a:p>
            <a:r>
              <a:rPr lang="en-US" sz="2000" dirty="0">
                <a:solidFill>
                  <a:schemeClr val="tx1"/>
                </a:solidFill>
                <a:latin typeface="Helvetica" pitchFamily="34" charset="0"/>
                <a:cs typeface="Helvetica" pitchFamily="34" charset="0"/>
              </a:rPr>
              <a:t>R&amp;D</a:t>
            </a:r>
          </a:p>
        </p:txBody>
      </p:sp>
      <p:sp>
        <p:nvSpPr>
          <p:cNvPr id="10" name="TextBox 9"/>
          <p:cNvSpPr txBox="1"/>
          <p:nvPr/>
        </p:nvSpPr>
        <p:spPr>
          <a:xfrm>
            <a:off x="5943600" y="5238690"/>
            <a:ext cx="1524000" cy="400110"/>
          </a:xfrm>
          <a:prstGeom prst="rect">
            <a:avLst/>
          </a:prstGeom>
          <a:noFill/>
        </p:spPr>
        <p:txBody>
          <a:bodyPr wrap="square" rtlCol="0">
            <a:spAutoFit/>
          </a:bodyPr>
          <a:lstStyle/>
          <a:p>
            <a:r>
              <a:rPr lang="en-US" sz="2000" dirty="0">
                <a:solidFill>
                  <a:schemeClr val="tx1"/>
                </a:solidFill>
                <a:latin typeface="Helvetica" pitchFamily="34" charset="0"/>
                <a:cs typeface="Helvetica" pitchFamily="34" charset="0"/>
              </a:rPr>
              <a:t>R&amp;D</a:t>
            </a:r>
          </a:p>
        </p:txBody>
      </p:sp>
      <p:sp>
        <p:nvSpPr>
          <p:cNvPr id="11" name="TextBox 10"/>
          <p:cNvSpPr txBox="1"/>
          <p:nvPr/>
        </p:nvSpPr>
        <p:spPr>
          <a:xfrm>
            <a:off x="6248400" y="3409890"/>
            <a:ext cx="1524000" cy="400110"/>
          </a:xfrm>
          <a:prstGeom prst="rect">
            <a:avLst/>
          </a:prstGeom>
          <a:noFill/>
        </p:spPr>
        <p:txBody>
          <a:bodyPr wrap="square" rtlCol="0">
            <a:spAutoFit/>
          </a:bodyPr>
          <a:lstStyle/>
          <a:p>
            <a:r>
              <a:rPr lang="en-US" sz="2000" dirty="0">
                <a:solidFill>
                  <a:schemeClr val="tx1"/>
                </a:solidFill>
                <a:latin typeface="Helvetica" pitchFamily="34" charset="0"/>
                <a:cs typeface="Helvetica" pitchFamily="34" charset="0"/>
              </a:rPr>
              <a:t>Purchases</a:t>
            </a:r>
          </a:p>
        </p:txBody>
      </p:sp>
      <p:sp>
        <p:nvSpPr>
          <p:cNvPr id="12" name="TextBox 11"/>
          <p:cNvSpPr txBox="1"/>
          <p:nvPr/>
        </p:nvSpPr>
        <p:spPr>
          <a:xfrm>
            <a:off x="6248400" y="3790890"/>
            <a:ext cx="1524000" cy="400110"/>
          </a:xfrm>
          <a:prstGeom prst="rect">
            <a:avLst/>
          </a:prstGeom>
          <a:noFill/>
        </p:spPr>
        <p:txBody>
          <a:bodyPr wrap="square" rtlCol="0">
            <a:spAutoFit/>
          </a:bodyPr>
          <a:lstStyle/>
          <a:p>
            <a:r>
              <a:rPr lang="en-US" sz="2000" dirty="0">
                <a:solidFill>
                  <a:schemeClr val="tx1"/>
                </a:solidFill>
                <a:latin typeface="Helvetica" pitchFamily="34" charset="0"/>
                <a:cs typeface="Helvetica" pitchFamily="34" charset="0"/>
              </a:rPr>
              <a:t>Purchases</a:t>
            </a:r>
          </a:p>
        </p:txBody>
      </p:sp>
      <p:sp>
        <p:nvSpPr>
          <p:cNvPr id="13" name="TextBox 12"/>
          <p:cNvSpPr txBox="1"/>
          <p:nvPr/>
        </p:nvSpPr>
        <p:spPr>
          <a:xfrm>
            <a:off x="6248400" y="4171890"/>
            <a:ext cx="1447800" cy="400110"/>
          </a:xfrm>
          <a:prstGeom prst="rect">
            <a:avLst/>
          </a:prstGeom>
          <a:noFill/>
        </p:spPr>
        <p:txBody>
          <a:bodyPr wrap="square" rtlCol="0">
            <a:spAutoFit/>
          </a:bodyPr>
          <a:lstStyle/>
          <a:p>
            <a:r>
              <a:rPr lang="en-US" sz="2000" dirty="0">
                <a:solidFill>
                  <a:schemeClr val="tx1"/>
                </a:solidFill>
                <a:latin typeface="Helvetica" pitchFamily="34" charset="0"/>
                <a:cs typeface="Helvetica" pitchFamily="34" charset="0"/>
              </a:rPr>
              <a:t>Marketing</a:t>
            </a:r>
          </a:p>
        </p:txBody>
      </p:sp>
      <p:sp>
        <p:nvSpPr>
          <p:cNvPr id="14" name="TextBox 13"/>
          <p:cNvSpPr txBox="1"/>
          <p:nvPr/>
        </p:nvSpPr>
        <p:spPr>
          <a:xfrm>
            <a:off x="6248400" y="4552890"/>
            <a:ext cx="1676400" cy="400110"/>
          </a:xfrm>
          <a:prstGeom prst="rect">
            <a:avLst/>
          </a:prstGeom>
          <a:noFill/>
        </p:spPr>
        <p:txBody>
          <a:bodyPr wrap="square" rtlCol="0">
            <a:spAutoFit/>
          </a:bodyPr>
          <a:lstStyle/>
          <a:p>
            <a:r>
              <a:rPr lang="en-US" sz="2000" dirty="0">
                <a:solidFill>
                  <a:schemeClr val="tx1"/>
                </a:solidFill>
                <a:latin typeface="Helvetica" pitchFamily="34" charset="0"/>
                <a:cs typeface="Helvetica" pitchFamily="34" charset="0"/>
              </a:rPr>
              <a:t>Distribution</a:t>
            </a:r>
          </a:p>
        </p:txBody>
      </p:sp>
      <p:sp>
        <p:nvSpPr>
          <p:cNvPr id="15" name="TextBox 14"/>
          <p:cNvSpPr txBox="1"/>
          <p:nvPr/>
        </p:nvSpPr>
        <p:spPr>
          <a:xfrm>
            <a:off x="6248400" y="5619690"/>
            <a:ext cx="2362200" cy="400110"/>
          </a:xfrm>
          <a:prstGeom prst="rect">
            <a:avLst/>
          </a:prstGeom>
          <a:noFill/>
        </p:spPr>
        <p:txBody>
          <a:bodyPr wrap="square" rtlCol="0">
            <a:spAutoFit/>
          </a:bodyPr>
          <a:lstStyle/>
          <a:p>
            <a:r>
              <a:rPr lang="en-US" sz="2000" dirty="0">
                <a:solidFill>
                  <a:schemeClr val="tx1"/>
                </a:solidFill>
                <a:latin typeface="Helvetica" pitchFamily="34" charset="0"/>
                <a:cs typeface="Helvetica" pitchFamily="34" charset="0"/>
              </a:rPr>
              <a:t>Customer Service</a:t>
            </a:r>
          </a:p>
        </p:txBody>
      </p:sp>
      <p:sp>
        <p:nvSpPr>
          <p:cNvPr id="16" name="TextBox 15"/>
          <p:cNvSpPr txBox="1"/>
          <p:nvPr/>
        </p:nvSpPr>
        <p:spPr>
          <a:xfrm>
            <a:off x="6019800" y="6000690"/>
            <a:ext cx="1524000" cy="400110"/>
          </a:xfrm>
          <a:prstGeom prst="rect">
            <a:avLst/>
          </a:prstGeom>
          <a:noFill/>
        </p:spPr>
        <p:txBody>
          <a:bodyPr wrap="square" rtlCol="0">
            <a:spAutoFit/>
          </a:bodyPr>
          <a:lstStyle/>
          <a:p>
            <a:r>
              <a:rPr lang="en-US" sz="2000" dirty="0">
                <a:solidFill>
                  <a:schemeClr val="tx1"/>
                </a:solidFill>
                <a:latin typeface="Helvetica" pitchFamily="34" charset="0"/>
                <a:cs typeface="Helvetica" pitchFamily="34" charset="0"/>
              </a:rPr>
              <a:t>Design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ox(i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ox(i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ox(in)">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990600"/>
            <a:ext cx="7772400" cy="1470025"/>
          </a:xfrm>
        </p:spPr>
        <p:txBody>
          <a:bodyPr rtlCol="0">
            <a:normAutofit/>
          </a:bodyPr>
          <a:lstStyle/>
          <a:p>
            <a:pPr fontAlgn="auto">
              <a:spcAft>
                <a:spcPts val="0"/>
              </a:spcAft>
              <a:defRPr/>
            </a:pPr>
            <a:r>
              <a:rPr lang="en-US" sz="6000" dirty="0">
                <a:ea typeface="+mj-ea"/>
                <a:cs typeface="+mj-cs"/>
              </a:rPr>
              <a:t>Objective 3</a:t>
            </a:r>
          </a:p>
        </p:txBody>
      </p:sp>
      <p:sp>
        <p:nvSpPr>
          <p:cNvPr id="21507" name="Rectangle 3"/>
          <p:cNvSpPr>
            <a:spLocks noGrp="1" noChangeArrowheads="1"/>
          </p:cNvSpPr>
          <p:nvPr>
            <p:ph type="subTitle" idx="1"/>
          </p:nvPr>
        </p:nvSpPr>
        <p:spPr>
          <a:xfrm>
            <a:off x="1371600" y="2438400"/>
            <a:ext cx="6400800" cy="1752600"/>
          </a:xfrm>
        </p:spPr>
        <p:txBody>
          <a:bodyPr/>
          <a:lstStyle/>
          <a:p>
            <a:pPr>
              <a:defRPr/>
            </a:pPr>
            <a:r>
              <a:rPr lang="en-US" dirty="0"/>
              <a:t>Distinguish between direct and indirect costs</a:t>
            </a:r>
          </a:p>
        </p:txBody>
      </p:sp>
      <p:sp>
        <p:nvSpPr>
          <p:cNvPr id="6" name="Slide Number Placeholder 5"/>
          <p:cNvSpPr>
            <a:spLocks noGrp="1"/>
          </p:cNvSpPr>
          <p:nvPr>
            <p:ph type="sldNum" sz="quarter" idx="12"/>
          </p:nvPr>
        </p:nvSpPr>
        <p:spPr/>
        <p:txBody>
          <a:bodyPr/>
          <a:lstStyle/>
          <a:p>
            <a:fld id="{87989462-1FD5-4211-85BD-E99A4CF90F7A}" type="slidenum">
              <a:rPr lang="en-US" smtClean="0"/>
              <a:pPr/>
              <a:t>12</a:t>
            </a:fld>
            <a:endParaRPr lang="en-US"/>
          </a:p>
        </p:txBody>
      </p:sp>
      <p:sp>
        <p:nvSpPr>
          <p:cNvPr id="8" name="Footer Placeholder 7"/>
          <p:cNvSpPr>
            <a:spLocks noGrp="1"/>
          </p:cNvSpPr>
          <p:nvPr>
            <p:ph type="ftr" sz="quarter" idx="11"/>
          </p:nvPr>
        </p:nvSpPr>
        <p:spPr>
          <a:xfrm>
            <a:off x="3124200" y="6356350"/>
            <a:ext cx="3352800" cy="365125"/>
          </a:xfrm>
        </p:spPr>
        <p:txBody>
          <a:bodyPr/>
          <a:lstStyle/>
          <a:p>
            <a:pPr>
              <a:defRPr/>
            </a:pPr>
            <a:r>
              <a:rPr lang="en-US" b="0" dirty="0"/>
              <a:t>Copyright © 2015 Pearson Education, Inc.</a:t>
            </a:r>
          </a:p>
        </p:txBody>
      </p:sp>
      <p:pic>
        <p:nvPicPr>
          <p:cNvPr id="9" name="Picture 8"/>
          <p:cNvPicPr>
            <a:picLocks noChangeAspect="1"/>
          </p:cNvPicPr>
          <p:nvPr/>
        </p:nvPicPr>
        <p:blipFill>
          <a:blip r:embed="rId3"/>
          <a:stretch>
            <a:fillRect/>
          </a:stretch>
        </p:blipFill>
        <p:spPr>
          <a:xfrm>
            <a:off x="2286000" y="4114800"/>
            <a:ext cx="4554994" cy="1801891"/>
          </a:xfrm>
          <a:prstGeom prst="rect">
            <a:avLst/>
          </a:prstGeom>
        </p:spPr>
      </p:pic>
      <p:sp>
        <p:nvSpPr>
          <p:cNvPr id="2" name="TextBox 1"/>
          <p:cNvSpPr txBox="1"/>
          <p:nvPr/>
        </p:nvSpPr>
        <p:spPr>
          <a:xfrm>
            <a:off x="4495800" y="5715000"/>
            <a:ext cx="1524000" cy="461665"/>
          </a:xfrm>
          <a:prstGeom prst="rect">
            <a:avLst/>
          </a:prstGeom>
          <a:solidFill>
            <a:schemeClr val="bg1"/>
          </a:solidFill>
        </p:spPr>
        <p:txBody>
          <a:bodyPr wrap="square" rtlCol="0">
            <a:spAutoFit/>
          </a:bodyPr>
          <a:lstStyle/>
          <a:p>
            <a:endParaRPr lang="en-US"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dirty="0"/>
              <a:t>Cost Object</a:t>
            </a:r>
          </a:p>
        </p:txBody>
      </p:sp>
      <p:sp>
        <p:nvSpPr>
          <p:cNvPr id="24579" name="Rectangle 3"/>
          <p:cNvSpPr>
            <a:spLocks noGrp="1" noChangeArrowheads="1"/>
          </p:cNvSpPr>
          <p:nvPr>
            <p:ph idx="1"/>
          </p:nvPr>
        </p:nvSpPr>
        <p:spPr/>
        <p:txBody>
          <a:bodyPr/>
          <a:lstStyle/>
          <a:p>
            <a:r>
              <a:rPr lang="en-US" dirty="0"/>
              <a:t>Anything for which managers want a separate measurement of cost</a:t>
            </a:r>
          </a:p>
          <a:p>
            <a:pPr>
              <a:buNone/>
            </a:pPr>
            <a:endParaRPr lang="en-US" dirty="0"/>
          </a:p>
          <a:p>
            <a:pPr lvl="1"/>
            <a:r>
              <a:rPr lang="en-US" dirty="0"/>
              <a:t>Direct cost</a:t>
            </a:r>
            <a:r>
              <a:rPr lang="en-US" altLang="zh-CN" dirty="0"/>
              <a:t>:</a:t>
            </a:r>
            <a:r>
              <a:rPr lang="zh-CN" altLang="en-US" dirty="0"/>
              <a:t> </a:t>
            </a:r>
            <a:r>
              <a:rPr lang="en-US" altLang="zh-CN" dirty="0"/>
              <a:t>A</a:t>
            </a:r>
            <a:r>
              <a:rPr lang="zh-CN" altLang="en-US" dirty="0"/>
              <a:t> </a:t>
            </a:r>
            <a:r>
              <a:rPr lang="en-US" altLang="zh-CN" dirty="0"/>
              <a:t>cost</a:t>
            </a:r>
            <a:r>
              <a:rPr lang="zh-CN" altLang="en-US" dirty="0"/>
              <a:t> </a:t>
            </a:r>
            <a:r>
              <a:rPr lang="en-US" altLang="zh-CN" dirty="0"/>
              <a:t>can</a:t>
            </a:r>
            <a:r>
              <a:rPr lang="zh-CN" altLang="en-US" dirty="0"/>
              <a:t> </a:t>
            </a:r>
            <a:r>
              <a:rPr lang="en-US" altLang="zh-CN" dirty="0"/>
              <a:t>be</a:t>
            </a:r>
            <a:r>
              <a:rPr lang="zh-CN" altLang="en-US" dirty="0"/>
              <a:t> </a:t>
            </a:r>
            <a:r>
              <a:rPr lang="en-US" altLang="zh-CN" dirty="0"/>
              <a:t>traced</a:t>
            </a:r>
            <a:r>
              <a:rPr lang="zh-CN" altLang="en-US" dirty="0"/>
              <a:t> </a:t>
            </a:r>
            <a:r>
              <a:rPr lang="en-US" altLang="zh-CN" dirty="0"/>
              <a:t>to</a:t>
            </a:r>
            <a:r>
              <a:rPr lang="zh-CN" altLang="en-US" dirty="0"/>
              <a:t> </a:t>
            </a:r>
            <a:r>
              <a:rPr lang="en-US" altLang="zh-CN" dirty="0"/>
              <a:t>the</a:t>
            </a:r>
            <a:r>
              <a:rPr lang="zh-CN" altLang="en-US" dirty="0"/>
              <a:t> </a:t>
            </a:r>
            <a:r>
              <a:rPr lang="en-US" altLang="zh-CN" dirty="0"/>
              <a:t>cost</a:t>
            </a:r>
            <a:r>
              <a:rPr lang="zh-CN" altLang="en-US" dirty="0"/>
              <a:t> </a:t>
            </a:r>
            <a:r>
              <a:rPr lang="en-US" altLang="zh-CN" dirty="0"/>
              <a:t>object</a:t>
            </a:r>
            <a:endParaRPr lang="en-US" dirty="0"/>
          </a:p>
          <a:p>
            <a:pPr marL="457200" lvl="1" indent="0">
              <a:buNone/>
            </a:pPr>
            <a:r>
              <a:rPr lang="en-US" altLang="zh-CN" dirty="0"/>
              <a:t>e.g.:</a:t>
            </a:r>
            <a:r>
              <a:rPr lang="zh-CN" altLang="en-US" dirty="0"/>
              <a:t> </a:t>
            </a:r>
            <a:r>
              <a:rPr lang="en-US" altLang="zh-CN" dirty="0"/>
              <a:t>cost</a:t>
            </a:r>
            <a:r>
              <a:rPr lang="zh-CN" altLang="en-US" dirty="0"/>
              <a:t> </a:t>
            </a:r>
            <a:r>
              <a:rPr lang="en-US" altLang="zh-CN" dirty="0"/>
              <a:t>of</a:t>
            </a:r>
            <a:r>
              <a:rPr lang="zh-CN" altLang="en-US" dirty="0"/>
              <a:t> </a:t>
            </a:r>
            <a:r>
              <a:rPr lang="en-US" altLang="zh-CN" dirty="0"/>
              <a:t>steel,</a:t>
            </a:r>
            <a:r>
              <a:rPr lang="zh-CN" altLang="en-US" dirty="0"/>
              <a:t> </a:t>
            </a:r>
            <a:r>
              <a:rPr lang="en-US" altLang="zh-CN" dirty="0"/>
              <a:t>cost</a:t>
            </a:r>
            <a:r>
              <a:rPr lang="zh-CN" altLang="en-US" dirty="0"/>
              <a:t> </a:t>
            </a:r>
            <a:r>
              <a:rPr lang="en-US" altLang="zh-CN" dirty="0"/>
              <a:t>of</a:t>
            </a:r>
            <a:r>
              <a:rPr lang="zh-CN" altLang="en-US" dirty="0"/>
              <a:t> </a:t>
            </a:r>
            <a:r>
              <a:rPr lang="en-US" altLang="zh-CN" dirty="0"/>
              <a:t>tires</a:t>
            </a:r>
            <a:r>
              <a:rPr lang="zh-CN" altLang="en-US" dirty="0"/>
              <a:t> </a:t>
            </a:r>
            <a:r>
              <a:rPr lang="en-US" altLang="zh-CN" dirty="0"/>
              <a:t>etc.</a:t>
            </a:r>
            <a:r>
              <a:rPr lang="zh-CN" altLang="en-US" dirty="0"/>
              <a:t> </a:t>
            </a:r>
            <a:endParaRPr lang="en-US" dirty="0"/>
          </a:p>
          <a:p>
            <a:pPr lvl="1"/>
            <a:r>
              <a:rPr lang="en-US" dirty="0"/>
              <a:t>Indirect cost</a:t>
            </a:r>
            <a:r>
              <a:rPr lang="en-US" altLang="zh-CN" dirty="0"/>
              <a:t>:</a:t>
            </a:r>
            <a:r>
              <a:rPr lang="zh-CN" altLang="en-US" dirty="0"/>
              <a:t> </a:t>
            </a:r>
            <a:r>
              <a:rPr lang="en-US" altLang="zh-CN" dirty="0"/>
              <a:t>A</a:t>
            </a:r>
            <a:r>
              <a:rPr lang="zh-CN" altLang="en-US" dirty="0"/>
              <a:t> </a:t>
            </a:r>
            <a:r>
              <a:rPr lang="en-US" altLang="zh-CN" dirty="0"/>
              <a:t>cost</a:t>
            </a:r>
            <a:r>
              <a:rPr lang="zh-CN" altLang="en-US" dirty="0"/>
              <a:t> </a:t>
            </a:r>
            <a:r>
              <a:rPr lang="en-US" altLang="zh-CN" dirty="0"/>
              <a:t>that</a:t>
            </a:r>
            <a:r>
              <a:rPr lang="zh-CN" altLang="en-US" dirty="0"/>
              <a:t> </a:t>
            </a:r>
            <a:r>
              <a:rPr lang="en-US" altLang="zh-CN" dirty="0"/>
              <a:t>relates</a:t>
            </a:r>
            <a:r>
              <a:rPr lang="zh-CN" altLang="en-US" dirty="0"/>
              <a:t> </a:t>
            </a:r>
            <a:r>
              <a:rPr lang="en-US" altLang="zh-CN" dirty="0"/>
              <a:t>to</a:t>
            </a:r>
            <a:r>
              <a:rPr lang="zh-CN" altLang="en-US" dirty="0"/>
              <a:t> </a:t>
            </a:r>
            <a:r>
              <a:rPr lang="en-US" altLang="zh-CN" dirty="0"/>
              <a:t>the</a:t>
            </a:r>
            <a:r>
              <a:rPr lang="zh-CN" altLang="en-US" dirty="0"/>
              <a:t> </a:t>
            </a:r>
            <a:r>
              <a:rPr lang="en-US" altLang="zh-CN" dirty="0"/>
              <a:t>cost</a:t>
            </a:r>
            <a:r>
              <a:rPr lang="zh-CN" altLang="en-US" dirty="0"/>
              <a:t> </a:t>
            </a:r>
            <a:r>
              <a:rPr lang="en-US" altLang="zh-CN" dirty="0"/>
              <a:t>object</a:t>
            </a:r>
            <a:r>
              <a:rPr lang="zh-CN" altLang="en-US" dirty="0"/>
              <a:t> </a:t>
            </a:r>
            <a:r>
              <a:rPr lang="en-US" altLang="zh-CN" dirty="0"/>
              <a:t>but</a:t>
            </a:r>
            <a:r>
              <a:rPr lang="zh-CN" altLang="en-US" dirty="0"/>
              <a:t> </a:t>
            </a:r>
            <a:r>
              <a:rPr lang="en-US" altLang="zh-CN" dirty="0"/>
              <a:t>cannot</a:t>
            </a:r>
            <a:r>
              <a:rPr lang="zh-CN" altLang="en-US" dirty="0"/>
              <a:t> </a:t>
            </a:r>
            <a:r>
              <a:rPr lang="en-US" altLang="zh-CN" dirty="0"/>
              <a:t>be</a:t>
            </a:r>
            <a:r>
              <a:rPr lang="zh-CN" altLang="en-US" dirty="0"/>
              <a:t> </a:t>
            </a:r>
            <a:r>
              <a:rPr lang="en-US" altLang="zh-CN" dirty="0"/>
              <a:t>traced</a:t>
            </a:r>
            <a:r>
              <a:rPr lang="zh-CN" altLang="en-US" dirty="0"/>
              <a:t> </a:t>
            </a:r>
            <a:r>
              <a:rPr lang="en-US" altLang="zh-CN" dirty="0"/>
              <a:t>to</a:t>
            </a:r>
            <a:r>
              <a:rPr lang="zh-CN" altLang="en-US" dirty="0"/>
              <a:t> </a:t>
            </a:r>
            <a:r>
              <a:rPr lang="en-US" altLang="zh-CN" dirty="0"/>
              <a:t>it.</a:t>
            </a:r>
            <a:r>
              <a:rPr lang="zh-CN" altLang="en-US" dirty="0"/>
              <a:t> </a:t>
            </a:r>
            <a:endParaRPr lang="en-US" altLang="zh-CN" dirty="0"/>
          </a:p>
          <a:p>
            <a:pPr marL="457200" lvl="1" indent="0">
              <a:buNone/>
            </a:pPr>
            <a:r>
              <a:rPr lang="en-US" altLang="zh-CN" dirty="0"/>
              <a:t>e.g.:</a:t>
            </a:r>
            <a:r>
              <a:rPr lang="zh-CN" altLang="en-US" dirty="0"/>
              <a:t> </a:t>
            </a:r>
            <a:r>
              <a:rPr lang="en-US" altLang="zh-CN" dirty="0"/>
              <a:t>warehouse</a:t>
            </a:r>
            <a:r>
              <a:rPr lang="zh-CN" altLang="en-US" dirty="0"/>
              <a:t> </a:t>
            </a:r>
            <a:r>
              <a:rPr lang="en-US" altLang="zh-CN" dirty="0"/>
              <a:t>utilities</a:t>
            </a:r>
            <a:endParaRPr lang="en-US" dirty="0"/>
          </a:p>
        </p:txBody>
      </p:sp>
      <p:sp>
        <p:nvSpPr>
          <p:cNvPr id="8" name="Slide Number Placeholder 7"/>
          <p:cNvSpPr>
            <a:spLocks noGrp="1"/>
          </p:cNvSpPr>
          <p:nvPr>
            <p:ph type="sldNum" sz="quarter" idx="12"/>
          </p:nvPr>
        </p:nvSpPr>
        <p:spPr/>
        <p:txBody>
          <a:bodyPr/>
          <a:lstStyle/>
          <a:p>
            <a:fld id="{87989462-1FD5-4211-85BD-E99A4CF90F7A}" type="slidenum">
              <a:rPr lang="en-US" smtClean="0"/>
              <a:pPr/>
              <a:t>13</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b="0"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5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91E3A-0511-B747-8852-E6611A3C8DEA}"/>
              </a:ext>
            </a:extLst>
          </p:cNvPr>
          <p:cNvSpPr>
            <a:spLocks noGrp="1"/>
          </p:cNvSpPr>
          <p:nvPr>
            <p:ph type="title"/>
          </p:nvPr>
        </p:nvSpPr>
        <p:spPr/>
        <p:txBody>
          <a:bodyPr/>
          <a:lstStyle/>
          <a:p>
            <a:r>
              <a:rPr lang="en-US" altLang="zh-CN" dirty="0"/>
              <a:t>Assign</a:t>
            </a:r>
            <a:r>
              <a:rPr lang="zh-CN" altLang="en-US" dirty="0"/>
              <a:t> </a:t>
            </a:r>
            <a:r>
              <a:rPr lang="en-US" altLang="zh-CN" dirty="0"/>
              <a:t>Direct</a:t>
            </a:r>
            <a:r>
              <a:rPr lang="zh-CN" altLang="en-US" dirty="0"/>
              <a:t> </a:t>
            </a:r>
            <a:r>
              <a:rPr lang="en-US" altLang="zh-CN" dirty="0"/>
              <a:t>Cost</a:t>
            </a:r>
            <a:r>
              <a:rPr lang="zh-CN" altLang="en-US" dirty="0"/>
              <a:t> </a:t>
            </a:r>
            <a:r>
              <a:rPr lang="en-US" altLang="zh-CN" dirty="0"/>
              <a:t>and</a:t>
            </a:r>
            <a:r>
              <a:rPr lang="zh-CN" altLang="en-US" dirty="0"/>
              <a:t> </a:t>
            </a:r>
            <a:r>
              <a:rPr lang="en-US" altLang="zh-CN" dirty="0"/>
              <a:t>Indirect</a:t>
            </a:r>
            <a:r>
              <a:rPr lang="zh-CN" altLang="en-US" dirty="0"/>
              <a:t> </a:t>
            </a:r>
            <a:r>
              <a:rPr lang="en-US" altLang="zh-CN" dirty="0"/>
              <a:t>Cost</a:t>
            </a:r>
            <a:endParaRPr lang="en-US" dirty="0"/>
          </a:p>
        </p:txBody>
      </p:sp>
      <p:sp>
        <p:nvSpPr>
          <p:cNvPr id="3" name="Content Placeholder 2">
            <a:extLst>
              <a:ext uri="{FF2B5EF4-FFF2-40B4-BE49-F238E27FC236}">
                <a16:creationId xmlns:a16="http://schemas.microsoft.com/office/drawing/2014/main" id="{722D4B77-EFC1-634C-8CAA-DE8337B5B781}"/>
              </a:ext>
            </a:extLst>
          </p:cNvPr>
          <p:cNvSpPr>
            <a:spLocks noGrp="1"/>
          </p:cNvSpPr>
          <p:nvPr>
            <p:ph idx="1"/>
          </p:nvPr>
        </p:nvSpPr>
        <p:spPr/>
        <p:txBody>
          <a:bodyPr/>
          <a:lstStyle/>
          <a:p>
            <a:r>
              <a:rPr lang="en-US" altLang="zh-CN" dirty="0"/>
              <a:t>Assign</a:t>
            </a:r>
            <a:r>
              <a:rPr lang="zh-CN" altLang="en-US" dirty="0"/>
              <a:t> </a:t>
            </a:r>
            <a:r>
              <a:rPr lang="en-US" altLang="zh-CN" dirty="0"/>
              <a:t>direct</a:t>
            </a:r>
            <a:r>
              <a:rPr lang="zh-CN" altLang="en-US" dirty="0"/>
              <a:t> </a:t>
            </a:r>
            <a:r>
              <a:rPr lang="en-US" altLang="zh-CN" dirty="0"/>
              <a:t>and</a:t>
            </a:r>
            <a:r>
              <a:rPr lang="zh-CN" altLang="en-US" dirty="0"/>
              <a:t> </a:t>
            </a:r>
            <a:r>
              <a:rPr lang="en-US" altLang="zh-CN" dirty="0"/>
              <a:t>indirect</a:t>
            </a:r>
            <a:r>
              <a:rPr lang="zh-CN" altLang="en-US" dirty="0"/>
              <a:t> </a:t>
            </a:r>
            <a:r>
              <a:rPr lang="en-US" altLang="zh-CN" dirty="0"/>
              <a:t>costs</a:t>
            </a:r>
            <a:r>
              <a:rPr lang="zh-CN" altLang="en-US" dirty="0"/>
              <a:t> </a:t>
            </a:r>
            <a:r>
              <a:rPr lang="en-US" altLang="zh-CN" dirty="0"/>
              <a:t>to</a:t>
            </a:r>
            <a:r>
              <a:rPr lang="zh-CN" altLang="en-US" dirty="0"/>
              <a:t> </a:t>
            </a:r>
            <a:r>
              <a:rPr lang="en-US" altLang="zh-CN" dirty="0"/>
              <a:t>cost</a:t>
            </a:r>
            <a:r>
              <a:rPr lang="zh-CN" altLang="en-US" dirty="0"/>
              <a:t> </a:t>
            </a:r>
            <a:r>
              <a:rPr lang="en-US" altLang="zh-CN" dirty="0"/>
              <a:t>object:</a:t>
            </a:r>
            <a:r>
              <a:rPr lang="zh-CN" altLang="en-US" dirty="0"/>
              <a:t> </a:t>
            </a:r>
            <a:endParaRPr lang="en-US" altLang="zh-CN" dirty="0"/>
          </a:p>
          <a:p>
            <a:r>
              <a:rPr lang="en-US" altLang="zh-CN" b="1" dirty="0"/>
              <a:t>Trace:</a:t>
            </a:r>
            <a:r>
              <a:rPr lang="zh-CN" altLang="en-US" b="1" dirty="0"/>
              <a:t> </a:t>
            </a:r>
            <a:r>
              <a:rPr lang="en-US" altLang="zh-CN" dirty="0"/>
              <a:t>direct</a:t>
            </a:r>
            <a:r>
              <a:rPr lang="zh-CN" altLang="en-US" dirty="0"/>
              <a:t> </a:t>
            </a:r>
            <a:r>
              <a:rPr lang="en-US" altLang="zh-CN" dirty="0"/>
              <a:t>costs</a:t>
            </a:r>
            <a:r>
              <a:rPr lang="zh-CN" altLang="en-US" dirty="0"/>
              <a:t> </a:t>
            </a:r>
            <a:r>
              <a:rPr lang="en-US" altLang="zh-CN" dirty="0"/>
              <a:t>to</a:t>
            </a:r>
            <a:r>
              <a:rPr lang="zh-CN" altLang="en-US" dirty="0"/>
              <a:t> </a:t>
            </a:r>
            <a:r>
              <a:rPr lang="en-US" altLang="zh-CN" dirty="0"/>
              <a:t>cost</a:t>
            </a:r>
            <a:r>
              <a:rPr lang="zh-CN" altLang="en-US" dirty="0"/>
              <a:t> </a:t>
            </a:r>
            <a:r>
              <a:rPr lang="en-US" altLang="zh-CN" dirty="0"/>
              <a:t>objects</a:t>
            </a:r>
          </a:p>
          <a:p>
            <a:pPr marL="0" indent="0">
              <a:buNone/>
            </a:pPr>
            <a:r>
              <a:rPr lang="en-US" altLang="zh-CN" i="1" dirty="0"/>
              <a:t>Amount</a:t>
            </a:r>
            <a:r>
              <a:rPr lang="zh-CN" altLang="en-US" i="1" dirty="0"/>
              <a:t> </a:t>
            </a:r>
            <a:r>
              <a:rPr lang="en-US" altLang="zh-CN" i="1" dirty="0"/>
              <a:t>of</a:t>
            </a:r>
            <a:r>
              <a:rPr lang="zh-CN" altLang="en-US" i="1" dirty="0"/>
              <a:t> </a:t>
            </a:r>
            <a:r>
              <a:rPr lang="en-US" altLang="zh-CN" i="1" dirty="0"/>
              <a:t>cost</a:t>
            </a:r>
            <a:r>
              <a:rPr lang="zh-CN" altLang="en-US" i="1" dirty="0"/>
              <a:t> </a:t>
            </a:r>
            <a:r>
              <a:rPr lang="en-US" altLang="zh-CN" i="1" dirty="0"/>
              <a:t>assigned</a:t>
            </a:r>
            <a:r>
              <a:rPr lang="zh-CN" altLang="en-US" i="1" dirty="0"/>
              <a:t> </a:t>
            </a:r>
            <a:r>
              <a:rPr lang="en-US" altLang="zh-CN" i="1" dirty="0"/>
              <a:t>to</a:t>
            </a:r>
            <a:r>
              <a:rPr lang="zh-CN" altLang="en-US" i="1" dirty="0"/>
              <a:t> </a:t>
            </a:r>
            <a:r>
              <a:rPr lang="en-US" altLang="zh-CN" i="1" dirty="0"/>
              <a:t>the</a:t>
            </a:r>
            <a:r>
              <a:rPr lang="zh-CN" altLang="en-US" i="1" dirty="0"/>
              <a:t> </a:t>
            </a:r>
            <a:r>
              <a:rPr lang="en-US" altLang="zh-CN" i="1" dirty="0"/>
              <a:t>cost</a:t>
            </a:r>
            <a:r>
              <a:rPr lang="zh-CN" altLang="en-US" i="1" dirty="0"/>
              <a:t> </a:t>
            </a:r>
            <a:r>
              <a:rPr lang="en-US" altLang="zh-CN" i="1" dirty="0"/>
              <a:t>object</a:t>
            </a:r>
            <a:r>
              <a:rPr lang="zh-CN" altLang="en-US" i="1" dirty="0"/>
              <a:t> </a:t>
            </a:r>
            <a:r>
              <a:rPr lang="en-US" altLang="zh-CN" i="1" dirty="0"/>
              <a:t>is</a:t>
            </a:r>
            <a:r>
              <a:rPr lang="zh-CN" altLang="en-US" i="1" dirty="0"/>
              <a:t> </a:t>
            </a:r>
            <a:r>
              <a:rPr lang="en-US" altLang="zh-CN" i="1" dirty="0"/>
              <a:t>very</a:t>
            </a:r>
            <a:r>
              <a:rPr lang="zh-CN" altLang="en-US" i="1" dirty="0"/>
              <a:t> </a:t>
            </a:r>
            <a:r>
              <a:rPr lang="en-US" altLang="zh-CN" i="1" dirty="0"/>
              <a:t>precise</a:t>
            </a:r>
          </a:p>
          <a:p>
            <a:r>
              <a:rPr lang="en-US" altLang="zh-CN" b="1" dirty="0"/>
              <a:t>Allocate:</a:t>
            </a:r>
            <a:r>
              <a:rPr lang="zh-CN" altLang="en-US" b="1" dirty="0"/>
              <a:t> </a:t>
            </a:r>
            <a:r>
              <a:rPr lang="en-US" altLang="zh-CN" dirty="0"/>
              <a:t>indirect</a:t>
            </a:r>
            <a:r>
              <a:rPr lang="zh-CN" altLang="en-US" dirty="0"/>
              <a:t> </a:t>
            </a:r>
            <a:r>
              <a:rPr lang="en-US" altLang="zh-CN" dirty="0"/>
              <a:t>costs</a:t>
            </a:r>
            <a:r>
              <a:rPr lang="zh-CN" altLang="en-US" dirty="0"/>
              <a:t> </a:t>
            </a:r>
            <a:r>
              <a:rPr lang="en-US" altLang="zh-CN" dirty="0"/>
              <a:t>to</a:t>
            </a:r>
            <a:r>
              <a:rPr lang="zh-CN" altLang="en-US" dirty="0"/>
              <a:t> </a:t>
            </a:r>
            <a:r>
              <a:rPr lang="en-US" altLang="zh-CN" dirty="0"/>
              <a:t>cost</a:t>
            </a:r>
            <a:r>
              <a:rPr lang="zh-CN" altLang="en-US" dirty="0"/>
              <a:t> </a:t>
            </a:r>
            <a:r>
              <a:rPr lang="en-US" altLang="zh-CN" dirty="0"/>
              <a:t>objects</a:t>
            </a:r>
          </a:p>
          <a:p>
            <a:pPr marL="0" indent="0">
              <a:buNone/>
            </a:pPr>
            <a:r>
              <a:rPr lang="en-US" altLang="zh-CN" i="1" dirty="0"/>
              <a:t>Amount</a:t>
            </a:r>
            <a:r>
              <a:rPr lang="zh-CN" altLang="en-US" i="1" dirty="0"/>
              <a:t> </a:t>
            </a:r>
            <a:r>
              <a:rPr lang="en-US" altLang="zh-CN" i="1" dirty="0"/>
              <a:t>of</a:t>
            </a:r>
            <a:r>
              <a:rPr lang="zh-CN" altLang="en-US" i="1" dirty="0"/>
              <a:t> </a:t>
            </a:r>
            <a:r>
              <a:rPr lang="en-US" altLang="zh-CN" i="1" dirty="0"/>
              <a:t>cost</a:t>
            </a:r>
            <a:r>
              <a:rPr lang="zh-CN" altLang="en-US" i="1" dirty="0"/>
              <a:t> </a:t>
            </a:r>
            <a:r>
              <a:rPr lang="en-US" altLang="zh-CN" i="1" dirty="0"/>
              <a:t>assigned</a:t>
            </a:r>
            <a:r>
              <a:rPr lang="zh-CN" altLang="en-US" i="1" dirty="0"/>
              <a:t> </a:t>
            </a:r>
            <a:r>
              <a:rPr lang="en-US" altLang="zh-CN" i="1" dirty="0"/>
              <a:t>to</a:t>
            </a:r>
            <a:r>
              <a:rPr lang="zh-CN" altLang="en-US" i="1" dirty="0"/>
              <a:t> </a:t>
            </a:r>
            <a:r>
              <a:rPr lang="en-US" altLang="zh-CN" i="1" dirty="0"/>
              <a:t>the</a:t>
            </a:r>
            <a:r>
              <a:rPr lang="zh-CN" altLang="en-US" i="1" dirty="0"/>
              <a:t> </a:t>
            </a:r>
            <a:r>
              <a:rPr lang="en-US" altLang="zh-CN" i="1" dirty="0"/>
              <a:t>cost</a:t>
            </a:r>
            <a:r>
              <a:rPr lang="zh-CN" altLang="en-US" i="1" dirty="0"/>
              <a:t> </a:t>
            </a:r>
            <a:r>
              <a:rPr lang="en-US" altLang="zh-CN" i="1" dirty="0"/>
              <a:t>object</a:t>
            </a:r>
            <a:r>
              <a:rPr lang="zh-CN" altLang="en-US" i="1" dirty="0"/>
              <a:t> </a:t>
            </a:r>
            <a:r>
              <a:rPr lang="en-US" altLang="zh-CN" i="1" dirty="0"/>
              <a:t>is</a:t>
            </a:r>
            <a:r>
              <a:rPr lang="zh-CN" altLang="en-US" i="1" dirty="0"/>
              <a:t> </a:t>
            </a:r>
            <a:r>
              <a:rPr lang="en-US" altLang="zh-CN" i="1" dirty="0"/>
              <a:t>less</a:t>
            </a:r>
            <a:r>
              <a:rPr lang="zh-CN" altLang="en-US" i="1" dirty="0"/>
              <a:t> </a:t>
            </a:r>
            <a:r>
              <a:rPr lang="en-US" altLang="zh-CN" i="1" dirty="0"/>
              <a:t>precise</a:t>
            </a:r>
            <a:endParaRPr lang="en-US" i="1" dirty="0"/>
          </a:p>
        </p:txBody>
      </p:sp>
      <p:sp>
        <p:nvSpPr>
          <p:cNvPr id="4" name="Footer Placeholder 3">
            <a:extLst>
              <a:ext uri="{FF2B5EF4-FFF2-40B4-BE49-F238E27FC236}">
                <a16:creationId xmlns:a16="http://schemas.microsoft.com/office/drawing/2014/main" id="{A51B8883-E284-0547-86F6-F82A0CEBA925}"/>
              </a:ext>
            </a:extLst>
          </p:cNvPr>
          <p:cNvSpPr>
            <a:spLocks noGrp="1"/>
          </p:cNvSpPr>
          <p:nvPr>
            <p:ph type="ftr" sz="quarter" idx="11"/>
          </p:nvPr>
        </p:nvSpPr>
        <p:spPr/>
        <p:txBody>
          <a:bodyPr/>
          <a:lstStyle/>
          <a:p>
            <a:r>
              <a:rPr lang="en-US"/>
              <a:t>Copyright © 2015 Pearson Education, Inc.</a:t>
            </a:r>
          </a:p>
        </p:txBody>
      </p:sp>
      <p:sp>
        <p:nvSpPr>
          <p:cNvPr id="5" name="Slide Number Placeholder 4">
            <a:extLst>
              <a:ext uri="{FF2B5EF4-FFF2-40B4-BE49-F238E27FC236}">
                <a16:creationId xmlns:a16="http://schemas.microsoft.com/office/drawing/2014/main" id="{C63ED05F-8F31-154F-9A86-4DE2D6B6F4DF}"/>
              </a:ext>
            </a:extLst>
          </p:cNvPr>
          <p:cNvSpPr>
            <a:spLocks noGrp="1"/>
          </p:cNvSpPr>
          <p:nvPr>
            <p:ph type="sldNum" sz="quarter" idx="12"/>
          </p:nvPr>
        </p:nvSpPr>
        <p:spPr/>
        <p:txBody>
          <a:bodyPr/>
          <a:lstStyle/>
          <a:p>
            <a:fld id="{87989462-1FD5-4211-85BD-E99A4CF90F7A}" type="slidenum">
              <a:rPr lang="en-US" smtClean="0"/>
              <a:pPr/>
              <a:t>14</a:t>
            </a:fld>
            <a:endParaRPr lang="en-US"/>
          </a:p>
        </p:txBody>
      </p:sp>
    </p:spTree>
    <p:extLst>
      <p:ext uri="{BB962C8B-B14F-4D97-AF65-F5344CB8AC3E}">
        <p14:creationId xmlns:p14="http://schemas.microsoft.com/office/powerpoint/2010/main" val="3811399969"/>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2"/>
          <p:cNvSpPr>
            <a:spLocks noGrp="1" noChangeArrowheads="1"/>
          </p:cNvSpPr>
          <p:nvPr>
            <p:ph type="title"/>
          </p:nvPr>
        </p:nvSpPr>
        <p:spPr>
          <a:xfrm>
            <a:off x="457200" y="228600"/>
            <a:ext cx="8229600" cy="1143000"/>
          </a:xfrm>
        </p:spPr>
        <p:txBody>
          <a:bodyPr/>
          <a:lstStyle/>
          <a:p>
            <a:pPr algn="l"/>
            <a:r>
              <a:rPr lang="en-US" altLang="zh-CN" dirty="0"/>
              <a:t>Example</a:t>
            </a:r>
            <a:r>
              <a:rPr lang="zh-CN" altLang="en-US" dirty="0"/>
              <a:t> </a:t>
            </a:r>
            <a:r>
              <a:rPr lang="en-US" altLang="zh-CN" dirty="0"/>
              <a:t>from</a:t>
            </a:r>
            <a:r>
              <a:rPr lang="zh-CN" altLang="en-US" dirty="0"/>
              <a:t> </a:t>
            </a:r>
            <a:r>
              <a:rPr lang="en-US" altLang="zh-CN" dirty="0"/>
              <a:t>Textbook:</a:t>
            </a:r>
            <a:r>
              <a:rPr lang="zh-CN" altLang="en-US" dirty="0"/>
              <a:t> </a:t>
            </a:r>
            <a:r>
              <a:rPr lang="en-US" dirty="0"/>
              <a:t>S2-4</a:t>
            </a:r>
          </a:p>
        </p:txBody>
      </p:sp>
      <p:sp>
        <p:nvSpPr>
          <p:cNvPr id="16" name="Slide Number Placeholder 15"/>
          <p:cNvSpPr>
            <a:spLocks noGrp="1"/>
          </p:cNvSpPr>
          <p:nvPr>
            <p:ph type="sldNum" sz="quarter" idx="12"/>
          </p:nvPr>
        </p:nvSpPr>
        <p:spPr/>
        <p:txBody>
          <a:bodyPr/>
          <a:lstStyle/>
          <a:p>
            <a:fld id="{87989462-1FD5-4211-85BD-E99A4CF90F7A}" type="slidenum">
              <a:rPr lang="en-US" smtClean="0"/>
              <a:pPr/>
              <a:t>15</a:t>
            </a:fld>
            <a:endParaRPr lang="en-US"/>
          </a:p>
        </p:txBody>
      </p:sp>
      <p:sp>
        <p:nvSpPr>
          <p:cNvPr id="9" name="Footer Placeholder 8"/>
          <p:cNvSpPr>
            <a:spLocks noGrp="1"/>
          </p:cNvSpPr>
          <p:nvPr>
            <p:ph type="ftr" sz="quarter" idx="11"/>
          </p:nvPr>
        </p:nvSpPr>
        <p:spPr>
          <a:xfrm>
            <a:off x="3124200" y="6356350"/>
            <a:ext cx="3124200" cy="365125"/>
          </a:xfrm>
        </p:spPr>
        <p:txBody>
          <a:bodyPr/>
          <a:lstStyle/>
          <a:p>
            <a:r>
              <a:rPr lang="en-US" b="0" dirty="0"/>
              <a:t>Copyright © 2015 Pearson Education, Inc.</a:t>
            </a:r>
          </a:p>
        </p:txBody>
      </p:sp>
      <p:graphicFrame>
        <p:nvGraphicFramePr>
          <p:cNvPr id="10" name="Table 9"/>
          <p:cNvGraphicFramePr>
            <a:graphicFrameLocks noGrp="1"/>
          </p:cNvGraphicFramePr>
          <p:nvPr/>
        </p:nvGraphicFramePr>
        <p:xfrm>
          <a:off x="533400" y="1447800"/>
          <a:ext cx="8077200" cy="4573207"/>
        </p:xfrm>
        <a:graphic>
          <a:graphicData uri="http://schemas.openxmlformats.org/drawingml/2006/table">
            <a:tbl>
              <a:tblPr/>
              <a:tblGrid>
                <a:gridCol w="5740097">
                  <a:extLst>
                    <a:ext uri="{9D8B030D-6E8A-4147-A177-3AD203B41FA5}">
                      <a16:colId xmlns:a16="http://schemas.microsoft.com/office/drawing/2014/main" val="20000"/>
                    </a:ext>
                  </a:extLst>
                </a:gridCol>
                <a:gridCol w="2337103">
                  <a:extLst>
                    <a:ext uri="{9D8B030D-6E8A-4147-A177-3AD203B41FA5}">
                      <a16:colId xmlns:a16="http://schemas.microsoft.com/office/drawing/2014/main" val="20001"/>
                    </a:ext>
                  </a:extLst>
                </a:gridCol>
              </a:tblGrid>
              <a:tr h="381000">
                <a:tc>
                  <a:txBody>
                    <a:bodyPr/>
                    <a:lstStyle/>
                    <a:p>
                      <a:pPr marL="0" marR="0">
                        <a:spcBef>
                          <a:spcPts val="0"/>
                        </a:spcBef>
                        <a:spcAft>
                          <a:spcPts val="0"/>
                        </a:spcAft>
                      </a:pPr>
                      <a:r>
                        <a:rPr lang="en-US" sz="2000" b="1" kern="1200" dirty="0">
                          <a:solidFill>
                            <a:schemeClr val="tx1"/>
                          </a:solidFill>
                          <a:latin typeface="Helvetica"/>
                          <a:ea typeface="Times New Roman"/>
                          <a:cs typeface="Times New Roman"/>
                        </a:rPr>
                        <a:t>Cost incurred</a:t>
                      </a: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spcBef>
                          <a:spcPts val="0"/>
                        </a:spcBef>
                        <a:spcAft>
                          <a:spcPts val="0"/>
                        </a:spcAft>
                        <a:tabLst>
                          <a:tab pos="735330" algn="dec"/>
                        </a:tabLst>
                      </a:pPr>
                      <a:r>
                        <a:rPr lang="en-US" sz="2000" b="1" kern="1200" dirty="0">
                          <a:solidFill>
                            <a:schemeClr val="tx1"/>
                          </a:solidFill>
                          <a:latin typeface="Helvetica"/>
                          <a:ea typeface="Times New Roman"/>
                          <a:cs typeface="Times New Roman"/>
                        </a:rPr>
                        <a:t>Direct or indirect </a:t>
                      </a: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381000">
                <a:tc>
                  <a:txBody>
                    <a:bodyPr/>
                    <a:lstStyle/>
                    <a:p>
                      <a:pPr marL="0" marR="0">
                        <a:spcBef>
                          <a:spcPts val="0"/>
                        </a:spcBef>
                        <a:spcAft>
                          <a:spcPts val="0"/>
                        </a:spcAft>
                      </a:pPr>
                      <a:r>
                        <a:rPr lang="en-US" sz="2000" b="1" kern="1200" dirty="0">
                          <a:solidFill>
                            <a:schemeClr val="tx1"/>
                          </a:solidFill>
                          <a:latin typeface="Helvetica"/>
                          <a:ea typeface="Times New Roman"/>
                          <a:cs typeface="Times New Roman"/>
                        </a:rPr>
                        <a:t>Depreciation of the building</a:t>
                      </a: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84593">
                <a:tc>
                  <a:txBody>
                    <a:bodyPr/>
                    <a:lstStyle/>
                    <a:p>
                      <a:pPr marL="0" marR="0">
                        <a:spcBef>
                          <a:spcPts val="0"/>
                        </a:spcBef>
                        <a:spcAft>
                          <a:spcPts val="0"/>
                        </a:spcAft>
                      </a:pPr>
                      <a:r>
                        <a:rPr lang="en-US" sz="2000" b="1" dirty="0">
                          <a:latin typeface="Helvetica"/>
                          <a:ea typeface="Times New Roman"/>
                          <a:cs typeface="Times New Roman"/>
                        </a:rPr>
                        <a:t>Cost of costume jewelry on the mannequins in the Juniors Department</a:t>
                      </a:r>
                      <a:endParaRPr lang="en-US" sz="2000" dirty="0">
                        <a:latin typeface="Times New Roman"/>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2207">
                <a:tc>
                  <a:txBody>
                    <a:bodyPr/>
                    <a:lstStyle/>
                    <a:p>
                      <a:pPr marL="0" marR="0">
                        <a:spcBef>
                          <a:spcPts val="0"/>
                        </a:spcBef>
                        <a:spcAft>
                          <a:spcPts val="0"/>
                        </a:spcAft>
                      </a:pPr>
                      <a:r>
                        <a:rPr lang="en-US" sz="2000" b="1" dirty="0">
                          <a:latin typeface="Helvetica"/>
                          <a:ea typeface="Times New Roman"/>
                          <a:cs typeface="Times New Roman"/>
                        </a:rPr>
                        <a:t>Cost of bags used to package customer purchases at the main registers for the store</a:t>
                      </a:r>
                      <a:endParaRPr lang="en-US" sz="2000" dirty="0">
                        <a:latin typeface="Times New Roman"/>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marL="0" marR="0">
                        <a:spcBef>
                          <a:spcPts val="0"/>
                        </a:spcBef>
                        <a:spcAft>
                          <a:spcPts val="0"/>
                        </a:spcAft>
                      </a:pPr>
                      <a:r>
                        <a:rPr lang="en-US" sz="2000" b="1" dirty="0">
                          <a:latin typeface="Helvetica" pitchFamily="34" charset="0"/>
                          <a:ea typeface="Times New Roman"/>
                          <a:cs typeface="Helvetica" pitchFamily="34" charset="0"/>
                        </a:rPr>
                        <a:t>The Medina Kohl’s store manager’s salary</a:t>
                      </a: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81000">
                <a:tc>
                  <a:txBody>
                    <a:bodyPr/>
                    <a:lstStyle/>
                    <a:p>
                      <a:pPr marL="0" marR="0">
                        <a:spcBef>
                          <a:spcPts val="0"/>
                        </a:spcBef>
                        <a:spcAft>
                          <a:spcPts val="0"/>
                        </a:spcAft>
                      </a:pPr>
                      <a:r>
                        <a:rPr lang="en-US" sz="2000" b="1" dirty="0">
                          <a:latin typeface="Helvetica" pitchFamily="34" charset="0"/>
                          <a:ea typeface="Times New Roman"/>
                          <a:cs typeface="Helvetica" pitchFamily="34" charset="0"/>
                        </a:rPr>
                        <a:t>Cost of the security staff at the Medina store</a:t>
                      </a: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1000">
                <a:tc>
                  <a:txBody>
                    <a:bodyPr/>
                    <a:lstStyle/>
                    <a:p>
                      <a:pPr marL="0" marR="0">
                        <a:spcBef>
                          <a:spcPts val="0"/>
                        </a:spcBef>
                        <a:spcAft>
                          <a:spcPts val="0"/>
                        </a:spcAft>
                      </a:pPr>
                      <a:r>
                        <a:rPr lang="en-US" sz="2000" b="1" dirty="0">
                          <a:latin typeface="Helvetica" pitchFamily="34" charset="0"/>
                          <a:ea typeface="Times New Roman"/>
                          <a:cs typeface="Helvetica" pitchFamily="34" charset="0"/>
                        </a:rPr>
                        <a:t>Manager</a:t>
                      </a:r>
                      <a:r>
                        <a:rPr lang="en-US" sz="2000" b="1" baseline="0" dirty="0">
                          <a:latin typeface="Helvetica" pitchFamily="34" charset="0"/>
                          <a:ea typeface="Times New Roman"/>
                          <a:cs typeface="Helvetica" pitchFamily="34" charset="0"/>
                        </a:rPr>
                        <a:t> of Juniors Department</a:t>
                      </a:r>
                      <a:endParaRPr lang="en-US" sz="2000" b="1" dirty="0">
                        <a:latin typeface="Helvetica" pitchFamily="34" charset="0"/>
                        <a:ea typeface="Times New Roman"/>
                        <a:cs typeface="Helvetica" pitchFamily="34" charset="0"/>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82207">
                <a:tc>
                  <a:txBody>
                    <a:bodyPr/>
                    <a:lstStyle/>
                    <a:p>
                      <a:pPr marL="0" marR="0">
                        <a:spcBef>
                          <a:spcPts val="0"/>
                        </a:spcBef>
                        <a:spcAft>
                          <a:spcPts val="0"/>
                        </a:spcAft>
                      </a:pPr>
                      <a:r>
                        <a:rPr lang="en-US" sz="2000" b="1" dirty="0">
                          <a:latin typeface="Helvetica" pitchFamily="34" charset="0"/>
                          <a:ea typeface="Times New Roman"/>
                          <a:cs typeface="Helvetica" pitchFamily="34" charset="0"/>
                        </a:rPr>
                        <a:t>Juniors</a:t>
                      </a:r>
                      <a:r>
                        <a:rPr lang="en-US" sz="2000" b="1" baseline="0" dirty="0">
                          <a:latin typeface="Helvetica" pitchFamily="34" charset="0"/>
                          <a:ea typeface="Times New Roman"/>
                          <a:cs typeface="Helvetica" pitchFamily="34" charset="0"/>
                        </a:rPr>
                        <a:t> Department sales clerks</a:t>
                      </a:r>
                      <a:endParaRPr lang="en-US" sz="2000" b="1" dirty="0">
                        <a:latin typeface="Helvetica" pitchFamily="34" charset="0"/>
                        <a:ea typeface="Times New Roman"/>
                        <a:cs typeface="Helvetica" pitchFamily="34" charset="0"/>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82207">
                <a:tc>
                  <a:txBody>
                    <a:bodyPr/>
                    <a:lstStyle/>
                    <a:p>
                      <a:pPr marL="0" marR="0">
                        <a:spcBef>
                          <a:spcPts val="0"/>
                        </a:spcBef>
                        <a:spcAft>
                          <a:spcPts val="0"/>
                        </a:spcAft>
                      </a:pPr>
                      <a:r>
                        <a:rPr lang="en-US" sz="2000" b="1" dirty="0">
                          <a:latin typeface="Helvetica" pitchFamily="34" charset="0"/>
                          <a:ea typeface="Times New Roman"/>
                          <a:cs typeface="Helvetica" pitchFamily="34" charset="0"/>
                        </a:rPr>
                        <a:t>Cost of Juniors clothing</a:t>
                      </a: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81000">
                <a:tc>
                  <a:txBody>
                    <a:bodyPr/>
                    <a:lstStyle/>
                    <a:p>
                      <a:pPr marL="0" marR="0">
                        <a:spcBef>
                          <a:spcPts val="0"/>
                        </a:spcBef>
                        <a:spcAft>
                          <a:spcPts val="0"/>
                        </a:spcAft>
                      </a:pPr>
                      <a:r>
                        <a:rPr lang="en-US" sz="2000" b="1" dirty="0">
                          <a:latin typeface="Helvetica" pitchFamily="34" charset="0"/>
                          <a:ea typeface="Times New Roman"/>
                          <a:cs typeface="Helvetica" pitchFamily="34" charset="0"/>
                        </a:rPr>
                        <a:t>Cost of hangers used to display the clothing in the store</a:t>
                      </a: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11" name="TextBox 10"/>
          <p:cNvSpPr txBox="1"/>
          <p:nvPr/>
        </p:nvSpPr>
        <p:spPr>
          <a:xfrm>
            <a:off x="6248253" y="1828800"/>
            <a:ext cx="1295547" cy="461665"/>
          </a:xfrm>
          <a:prstGeom prst="rect">
            <a:avLst/>
          </a:prstGeom>
          <a:noFill/>
        </p:spPr>
        <p:txBody>
          <a:bodyPr wrap="none" rtlCol="0">
            <a:spAutoFit/>
          </a:bodyPr>
          <a:lstStyle/>
          <a:p>
            <a:r>
              <a:rPr lang="en-US" dirty="0">
                <a:solidFill>
                  <a:schemeClr val="tx1"/>
                </a:solidFill>
                <a:latin typeface="Helvetica" pitchFamily="34" charset="0"/>
                <a:cs typeface="Helvetica" pitchFamily="34" charset="0"/>
              </a:rPr>
              <a:t>Indirect</a:t>
            </a:r>
          </a:p>
        </p:txBody>
      </p:sp>
      <p:sp>
        <p:nvSpPr>
          <p:cNvPr id="13" name="TextBox 12"/>
          <p:cNvSpPr txBox="1"/>
          <p:nvPr/>
        </p:nvSpPr>
        <p:spPr>
          <a:xfrm>
            <a:off x="6248400" y="3119735"/>
            <a:ext cx="1295547" cy="461665"/>
          </a:xfrm>
          <a:prstGeom prst="rect">
            <a:avLst/>
          </a:prstGeom>
          <a:noFill/>
        </p:spPr>
        <p:txBody>
          <a:bodyPr wrap="none" rtlCol="0">
            <a:spAutoFit/>
          </a:bodyPr>
          <a:lstStyle/>
          <a:p>
            <a:r>
              <a:rPr lang="en-US" dirty="0">
                <a:solidFill>
                  <a:schemeClr val="tx1"/>
                </a:solidFill>
                <a:latin typeface="Helvetica" pitchFamily="34" charset="0"/>
                <a:cs typeface="Helvetica" pitchFamily="34" charset="0"/>
              </a:rPr>
              <a:t>Indirect</a:t>
            </a:r>
          </a:p>
        </p:txBody>
      </p:sp>
      <p:sp>
        <p:nvSpPr>
          <p:cNvPr id="14" name="TextBox 13"/>
          <p:cNvSpPr txBox="1"/>
          <p:nvPr/>
        </p:nvSpPr>
        <p:spPr>
          <a:xfrm>
            <a:off x="6248400" y="3881735"/>
            <a:ext cx="1295547" cy="461665"/>
          </a:xfrm>
          <a:prstGeom prst="rect">
            <a:avLst/>
          </a:prstGeom>
          <a:noFill/>
        </p:spPr>
        <p:txBody>
          <a:bodyPr wrap="none" rtlCol="0">
            <a:spAutoFit/>
          </a:bodyPr>
          <a:lstStyle/>
          <a:p>
            <a:r>
              <a:rPr lang="en-US" dirty="0">
                <a:solidFill>
                  <a:schemeClr val="tx1"/>
                </a:solidFill>
                <a:latin typeface="Helvetica" pitchFamily="34" charset="0"/>
                <a:cs typeface="Helvetica" pitchFamily="34" charset="0"/>
              </a:rPr>
              <a:t>Indirect</a:t>
            </a:r>
          </a:p>
        </p:txBody>
      </p:sp>
      <p:sp>
        <p:nvSpPr>
          <p:cNvPr id="15" name="TextBox 14"/>
          <p:cNvSpPr txBox="1"/>
          <p:nvPr/>
        </p:nvSpPr>
        <p:spPr>
          <a:xfrm>
            <a:off x="6248400" y="5634335"/>
            <a:ext cx="1295547" cy="461665"/>
          </a:xfrm>
          <a:prstGeom prst="rect">
            <a:avLst/>
          </a:prstGeom>
          <a:noFill/>
        </p:spPr>
        <p:txBody>
          <a:bodyPr wrap="none" rtlCol="0">
            <a:spAutoFit/>
          </a:bodyPr>
          <a:lstStyle/>
          <a:p>
            <a:r>
              <a:rPr lang="en-US" dirty="0">
                <a:solidFill>
                  <a:schemeClr val="tx1"/>
                </a:solidFill>
                <a:latin typeface="Helvetica" pitchFamily="34" charset="0"/>
                <a:cs typeface="Helvetica" pitchFamily="34" charset="0"/>
              </a:rPr>
              <a:t>Indirect</a:t>
            </a:r>
          </a:p>
        </p:txBody>
      </p:sp>
      <p:sp>
        <p:nvSpPr>
          <p:cNvPr id="17" name="TextBox 16"/>
          <p:cNvSpPr txBox="1"/>
          <p:nvPr/>
        </p:nvSpPr>
        <p:spPr>
          <a:xfrm>
            <a:off x="6248400" y="2510135"/>
            <a:ext cx="1058303" cy="461665"/>
          </a:xfrm>
          <a:prstGeom prst="rect">
            <a:avLst/>
          </a:prstGeom>
          <a:noFill/>
        </p:spPr>
        <p:txBody>
          <a:bodyPr wrap="none" rtlCol="0">
            <a:spAutoFit/>
          </a:bodyPr>
          <a:lstStyle/>
          <a:p>
            <a:r>
              <a:rPr lang="en-US" dirty="0">
                <a:solidFill>
                  <a:schemeClr val="tx1"/>
                </a:solidFill>
                <a:latin typeface="Helvetica" pitchFamily="34" charset="0"/>
                <a:cs typeface="Helvetica" pitchFamily="34" charset="0"/>
              </a:rPr>
              <a:t>Direct</a:t>
            </a:r>
          </a:p>
        </p:txBody>
      </p:sp>
      <p:sp>
        <p:nvSpPr>
          <p:cNvPr id="18" name="TextBox 17"/>
          <p:cNvSpPr txBox="1"/>
          <p:nvPr/>
        </p:nvSpPr>
        <p:spPr>
          <a:xfrm>
            <a:off x="6248253" y="3500735"/>
            <a:ext cx="1295547" cy="461665"/>
          </a:xfrm>
          <a:prstGeom prst="rect">
            <a:avLst/>
          </a:prstGeom>
          <a:noFill/>
        </p:spPr>
        <p:txBody>
          <a:bodyPr wrap="none" rtlCol="0">
            <a:spAutoFit/>
          </a:bodyPr>
          <a:lstStyle/>
          <a:p>
            <a:r>
              <a:rPr lang="en-US" dirty="0">
                <a:solidFill>
                  <a:schemeClr val="tx1"/>
                </a:solidFill>
                <a:latin typeface="Helvetica" pitchFamily="34" charset="0"/>
                <a:cs typeface="Helvetica" pitchFamily="34" charset="0"/>
              </a:rPr>
              <a:t>Indirect</a:t>
            </a:r>
          </a:p>
        </p:txBody>
      </p:sp>
      <p:sp>
        <p:nvSpPr>
          <p:cNvPr id="19" name="TextBox 18"/>
          <p:cNvSpPr txBox="1"/>
          <p:nvPr/>
        </p:nvSpPr>
        <p:spPr>
          <a:xfrm>
            <a:off x="6248400" y="4262735"/>
            <a:ext cx="1058303" cy="461665"/>
          </a:xfrm>
          <a:prstGeom prst="rect">
            <a:avLst/>
          </a:prstGeom>
          <a:noFill/>
        </p:spPr>
        <p:txBody>
          <a:bodyPr wrap="none" rtlCol="0">
            <a:spAutoFit/>
          </a:bodyPr>
          <a:lstStyle/>
          <a:p>
            <a:r>
              <a:rPr lang="en-US" dirty="0">
                <a:solidFill>
                  <a:schemeClr val="tx1"/>
                </a:solidFill>
                <a:latin typeface="Helvetica" pitchFamily="34" charset="0"/>
                <a:cs typeface="Helvetica" pitchFamily="34" charset="0"/>
              </a:rPr>
              <a:t>Direct</a:t>
            </a:r>
          </a:p>
        </p:txBody>
      </p:sp>
      <p:sp>
        <p:nvSpPr>
          <p:cNvPr id="20" name="TextBox 19"/>
          <p:cNvSpPr txBox="1"/>
          <p:nvPr/>
        </p:nvSpPr>
        <p:spPr>
          <a:xfrm>
            <a:off x="6248400" y="4643735"/>
            <a:ext cx="1058303" cy="461665"/>
          </a:xfrm>
          <a:prstGeom prst="rect">
            <a:avLst/>
          </a:prstGeom>
          <a:noFill/>
        </p:spPr>
        <p:txBody>
          <a:bodyPr wrap="none" rtlCol="0">
            <a:spAutoFit/>
          </a:bodyPr>
          <a:lstStyle/>
          <a:p>
            <a:r>
              <a:rPr lang="en-US" dirty="0">
                <a:solidFill>
                  <a:schemeClr val="tx1"/>
                </a:solidFill>
                <a:latin typeface="Helvetica" pitchFamily="34" charset="0"/>
                <a:cs typeface="Helvetica" pitchFamily="34" charset="0"/>
              </a:rPr>
              <a:t>Direct</a:t>
            </a:r>
          </a:p>
        </p:txBody>
      </p:sp>
      <p:sp>
        <p:nvSpPr>
          <p:cNvPr id="21" name="TextBox 20"/>
          <p:cNvSpPr txBox="1"/>
          <p:nvPr/>
        </p:nvSpPr>
        <p:spPr>
          <a:xfrm>
            <a:off x="6248400" y="5024735"/>
            <a:ext cx="1058303" cy="461665"/>
          </a:xfrm>
          <a:prstGeom prst="rect">
            <a:avLst/>
          </a:prstGeom>
          <a:noFill/>
        </p:spPr>
        <p:txBody>
          <a:bodyPr wrap="none" rtlCol="0">
            <a:spAutoFit/>
          </a:bodyPr>
          <a:lstStyle/>
          <a:p>
            <a:r>
              <a:rPr lang="en-US" dirty="0">
                <a:solidFill>
                  <a:schemeClr val="tx1"/>
                </a:solidFill>
                <a:latin typeface="Helvetica" pitchFamily="34" charset="0"/>
                <a:cs typeface="Helvetica" pitchFamily="34" charset="0"/>
              </a:rPr>
              <a:t>Direct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ox(i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ox(i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ox(in)">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ox(in)">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ox(in)">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P spid="17" grpId="0"/>
      <p:bldP spid="18" grpId="0"/>
      <p:bldP spid="19" grpId="0"/>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2"/>
          <p:cNvSpPr>
            <a:spLocks noGrp="1" noChangeArrowheads="1"/>
          </p:cNvSpPr>
          <p:nvPr>
            <p:ph type="title"/>
          </p:nvPr>
        </p:nvSpPr>
        <p:spPr/>
        <p:txBody>
          <a:bodyPr>
            <a:normAutofit fontScale="90000"/>
          </a:bodyPr>
          <a:lstStyle/>
          <a:p>
            <a:r>
              <a:rPr lang="en-US" altLang="zh-CN" dirty="0"/>
              <a:t>Example</a:t>
            </a:r>
            <a:r>
              <a:rPr lang="zh-CN" altLang="en-US" dirty="0"/>
              <a:t> </a:t>
            </a:r>
            <a:r>
              <a:rPr lang="en-US" altLang="zh-CN" dirty="0"/>
              <a:t>from</a:t>
            </a:r>
            <a:r>
              <a:rPr lang="zh-CN" altLang="en-US" dirty="0"/>
              <a:t> </a:t>
            </a:r>
            <a:r>
              <a:rPr lang="en-US" altLang="zh-CN" dirty="0"/>
              <a:t>Textbook:</a:t>
            </a:r>
            <a:r>
              <a:rPr lang="zh-CN" altLang="en-US" dirty="0"/>
              <a:t> </a:t>
            </a:r>
            <a:r>
              <a:rPr lang="en-US" dirty="0"/>
              <a:t>S2-4 (cont.)</a:t>
            </a:r>
          </a:p>
        </p:txBody>
      </p:sp>
      <p:sp>
        <p:nvSpPr>
          <p:cNvPr id="13" name="Slide Number Placeholder 12"/>
          <p:cNvSpPr>
            <a:spLocks noGrp="1"/>
          </p:cNvSpPr>
          <p:nvPr>
            <p:ph type="sldNum" sz="quarter" idx="12"/>
          </p:nvPr>
        </p:nvSpPr>
        <p:spPr/>
        <p:txBody>
          <a:bodyPr/>
          <a:lstStyle/>
          <a:p>
            <a:fld id="{87989462-1FD5-4211-85BD-E99A4CF90F7A}" type="slidenum">
              <a:rPr lang="en-US" smtClean="0"/>
              <a:pPr/>
              <a:t>16</a:t>
            </a:fld>
            <a:endParaRPr lang="en-US"/>
          </a:p>
        </p:txBody>
      </p:sp>
      <p:sp>
        <p:nvSpPr>
          <p:cNvPr id="9" name="Footer Placeholder 8"/>
          <p:cNvSpPr>
            <a:spLocks noGrp="1"/>
          </p:cNvSpPr>
          <p:nvPr>
            <p:ph type="ftr" sz="quarter" idx="11"/>
          </p:nvPr>
        </p:nvSpPr>
        <p:spPr>
          <a:xfrm>
            <a:off x="3124200" y="6356350"/>
            <a:ext cx="3200400" cy="365125"/>
          </a:xfrm>
        </p:spPr>
        <p:txBody>
          <a:bodyPr/>
          <a:lstStyle/>
          <a:p>
            <a:r>
              <a:rPr lang="en-US" b="0" dirty="0"/>
              <a:t>Copyright © 2015 Pearson Education, Inc.</a:t>
            </a:r>
          </a:p>
        </p:txBody>
      </p:sp>
      <p:graphicFrame>
        <p:nvGraphicFramePr>
          <p:cNvPr id="12" name="Table 11"/>
          <p:cNvGraphicFramePr>
            <a:graphicFrameLocks noGrp="1"/>
          </p:cNvGraphicFramePr>
          <p:nvPr/>
        </p:nvGraphicFramePr>
        <p:xfrm>
          <a:off x="533400" y="1447800"/>
          <a:ext cx="8077200" cy="2057400"/>
        </p:xfrm>
        <a:graphic>
          <a:graphicData uri="http://schemas.openxmlformats.org/drawingml/2006/table">
            <a:tbl>
              <a:tblPr/>
              <a:tblGrid>
                <a:gridCol w="5740097">
                  <a:extLst>
                    <a:ext uri="{9D8B030D-6E8A-4147-A177-3AD203B41FA5}">
                      <a16:colId xmlns:a16="http://schemas.microsoft.com/office/drawing/2014/main" val="20000"/>
                    </a:ext>
                  </a:extLst>
                </a:gridCol>
                <a:gridCol w="2337103">
                  <a:extLst>
                    <a:ext uri="{9D8B030D-6E8A-4147-A177-3AD203B41FA5}">
                      <a16:colId xmlns:a16="http://schemas.microsoft.com/office/drawing/2014/main" val="20001"/>
                    </a:ext>
                  </a:extLst>
                </a:gridCol>
              </a:tblGrid>
              <a:tr h="381000">
                <a:tc>
                  <a:txBody>
                    <a:bodyPr/>
                    <a:lstStyle/>
                    <a:p>
                      <a:pPr marL="0" marR="0">
                        <a:spcBef>
                          <a:spcPts val="0"/>
                        </a:spcBef>
                        <a:spcAft>
                          <a:spcPts val="0"/>
                        </a:spcAft>
                      </a:pPr>
                      <a:r>
                        <a:rPr lang="en-US" sz="2000" b="1" kern="1200" dirty="0">
                          <a:solidFill>
                            <a:schemeClr val="tx1"/>
                          </a:solidFill>
                          <a:latin typeface="Helvetica"/>
                          <a:ea typeface="Times New Roman"/>
                          <a:cs typeface="Times New Roman"/>
                        </a:rPr>
                        <a:t>Cost incurred</a:t>
                      </a: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spcBef>
                          <a:spcPts val="0"/>
                        </a:spcBef>
                        <a:spcAft>
                          <a:spcPts val="0"/>
                        </a:spcAft>
                        <a:tabLst>
                          <a:tab pos="735330" algn="dec"/>
                        </a:tabLst>
                      </a:pPr>
                      <a:r>
                        <a:rPr lang="en-US" sz="2000" b="1" kern="1200" dirty="0">
                          <a:solidFill>
                            <a:schemeClr val="tx1"/>
                          </a:solidFill>
                          <a:latin typeface="Helvetica"/>
                          <a:ea typeface="Times New Roman"/>
                          <a:cs typeface="Times New Roman"/>
                        </a:rPr>
                        <a:t>Direct or indirect </a:t>
                      </a: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381000">
                <a:tc>
                  <a:txBody>
                    <a:bodyPr/>
                    <a:lstStyle/>
                    <a:p>
                      <a:pPr marL="0" marR="0">
                        <a:spcBef>
                          <a:spcPts val="0"/>
                        </a:spcBef>
                        <a:spcAft>
                          <a:spcPts val="0"/>
                        </a:spcAft>
                      </a:pPr>
                      <a:r>
                        <a:rPr lang="en-US" sz="2000" b="1" kern="1200" dirty="0">
                          <a:solidFill>
                            <a:schemeClr val="tx1"/>
                          </a:solidFill>
                          <a:latin typeface="Helvetica"/>
                          <a:ea typeface="Times New Roman"/>
                          <a:cs typeface="Times New Roman"/>
                        </a:rPr>
                        <a:t>Electricity for the building</a:t>
                      </a: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marL="0" marR="0">
                        <a:spcBef>
                          <a:spcPts val="0"/>
                        </a:spcBef>
                        <a:spcAft>
                          <a:spcPts val="0"/>
                        </a:spcAft>
                      </a:pPr>
                      <a:r>
                        <a:rPr lang="en-US" sz="2000" b="1" dirty="0">
                          <a:latin typeface="Helvetica"/>
                          <a:ea typeface="Times New Roman"/>
                          <a:cs typeface="Times New Roman"/>
                        </a:rPr>
                        <a:t>Cost of radio advertising for the store</a:t>
                      </a:r>
                      <a:endParaRPr lang="en-US" sz="2000" dirty="0">
                        <a:latin typeface="Times New Roman"/>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2207">
                <a:tc>
                  <a:txBody>
                    <a:bodyPr/>
                    <a:lstStyle/>
                    <a:p>
                      <a:pPr marL="0" marR="0">
                        <a:spcBef>
                          <a:spcPts val="0"/>
                        </a:spcBef>
                        <a:spcAft>
                          <a:spcPts val="0"/>
                        </a:spcAft>
                      </a:pPr>
                      <a:r>
                        <a:rPr lang="en-US" sz="2000" b="1" dirty="0">
                          <a:latin typeface="Helvetica"/>
                          <a:ea typeface="Times New Roman"/>
                          <a:cs typeface="Times New Roman"/>
                        </a:rPr>
                        <a:t>Juniors clothing buyers’ salaries (these buyers buy for all of the Juniors Departments of Kohl’s stores)</a:t>
                      </a:r>
                      <a:endParaRPr lang="en-US" sz="2000" dirty="0">
                        <a:latin typeface="Times New Roman"/>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735330" algn="dec"/>
                        </a:tabLst>
                      </a:pPr>
                      <a:endParaRPr lang="en-US" sz="2000" b="1" kern="1200" dirty="0">
                        <a:solidFill>
                          <a:schemeClr val="tx1"/>
                        </a:solidFill>
                        <a:latin typeface="Helvetica"/>
                        <a:ea typeface="Times New Roman"/>
                        <a:cs typeface="Times New Roman"/>
                      </a:endParaRPr>
                    </a:p>
                  </a:txBody>
                  <a:tcPr marL="32332" marR="32332"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4" name="TextBox 13"/>
          <p:cNvSpPr txBox="1"/>
          <p:nvPr/>
        </p:nvSpPr>
        <p:spPr>
          <a:xfrm>
            <a:off x="6281802" y="1885890"/>
            <a:ext cx="1109598" cy="400110"/>
          </a:xfrm>
          <a:prstGeom prst="rect">
            <a:avLst/>
          </a:prstGeom>
          <a:noFill/>
        </p:spPr>
        <p:txBody>
          <a:bodyPr wrap="none" rtlCol="0">
            <a:spAutoFit/>
          </a:bodyPr>
          <a:lstStyle/>
          <a:p>
            <a:r>
              <a:rPr lang="en-US" sz="2000" dirty="0">
                <a:solidFill>
                  <a:schemeClr val="tx1"/>
                </a:solidFill>
                <a:latin typeface="Helvetica" pitchFamily="34" charset="0"/>
                <a:cs typeface="Helvetica" pitchFamily="34" charset="0"/>
              </a:rPr>
              <a:t>Indirect</a:t>
            </a:r>
          </a:p>
        </p:txBody>
      </p:sp>
      <p:sp>
        <p:nvSpPr>
          <p:cNvPr id="15" name="TextBox 14"/>
          <p:cNvSpPr txBox="1"/>
          <p:nvPr/>
        </p:nvSpPr>
        <p:spPr>
          <a:xfrm>
            <a:off x="6281802" y="2266890"/>
            <a:ext cx="1109598" cy="400110"/>
          </a:xfrm>
          <a:prstGeom prst="rect">
            <a:avLst/>
          </a:prstGeom>
          <a:noFill/>
        </p:spPr>
        <p:txBody>
          <a:bodyPr wrap="none" rtlCol="0">
            <a:spAutoFit/>
          </a:bodyPr>
          <a:lstStyle/>
          <a:p>
            <a:r>
              <a:rPr lang="en-US" sz="2000" dirty="0">
                <a:solidFill>
                  <a:schemeClr val="tx1"/>
                </a:solidFill>
                <a:latin typeface="Helvetica" pitchFamily="34" charset="0"/>
                <a:cs typeface="Helvetica" pitchFamily="34" charset="0"/>
              </a:rPr>
              <a:t>Indirect</a:t>
            </a:r>
          </a:p>
        </p:txBody>
      </p:sp>
      <p:sp>
        <p:nvSpPr>
          <p:cNvPr id="16" name="TextBox 15"/>
          <p:cNvSpPr txBox="1"/>
          <p:nvPr/>
        </p:nvSpPr>
        <p:spPr>
          <a:xfrm>
            <a:off x="6281802" y="3181290"/>
            <a:ext cx="1109598" cy="400110"/>
          </a:xfrm>
          <a:prstGeom prst="rect">
            <a:avLst/>
          </a:prstGeom>
          <a:noFill/>
        </p:spPr>
        <p:txBody>
          <a:bodyPr wrap="none" rtlCol="0">
            <a:spAutoFit/>
          </a:bodyPr>
          <a:lstStyle/>
          <a:p>
            <a:r>
              <a:rPr lang="en-US" sz="2000" dirty="0">
                <a:solidFill>
                  <a:schemeClr val="tx1"/>
                </a:solidFill>
                <a:latin typeface="Helvetica" pitchFamily="34" charset="0"/>
                <a:cs typeface="Helvetica" pitchFamily="34" charset="0"/>
              </a:rPr>
              <a:t>Indirect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990600"/>
            <a:ext cx="7772400" cy="1470025"/>
          </a:xfrm>
        </p:spPr>
        <p:txBody>
          <a:bodyPr rtlCol="0">
            <a:normAutofit/>
          </a:bodyPr>
          <a:lstStyle/>
          <a:p>
            <a:pPr fontAlgn="auto">
              <a:spcAft>
                <a:spcPts val="0"/>
              </a:spcAft>
              <a:defRPr/>
            </a:pPr>
            <a:r>
              <a:rPr lang="en-US" sz="6000" dirty="0">
                <a:ea typeface="+mj-ea"/>
                <a:cs typeface="+mj-cs"/>
              </a:rPr>
              <a:t>Objective 4</a:t>
            </a:r>
          </a:p>
        </p:txBody>
      </p:sp>
      <p:sp>
        <p:nvSpPr>
          <p:cNvPr id="21507" name="Rectangle 3"/>
          <p:cNvSpPr>
            <a:spLocks noGrp="1" noChangeArrowheads="1"/>
          </p:cNvSpPr>
          <p:nvPr>
            <p:ph type="subTitle" idx="1"/>
          </p:nvPr>
        </p:nvSpPr>
        <p:spPr>
          <a:xfrm>
            <a:off x="1371600" y="2362200"/>
            <a:ext cx="6400800" cy="1752600"/>
          </a:xfrm>
        </p:spPr>
        <p:txBody>
          <a:bodyPr>
            <a:normAutofit fontScale="92500"/>
          </a:bodyPr>
          <a:lstStyle/>
          <a:p>
            <a:r>
              <a:rPr lang="en-US" dirty="0"/>
              <a:t>Identify the inventoriable product costs and period costs of merchandising and manufacturing firms</a:t>
            </a:r>
          </a:p>
        </p:txBody>
      </p:sp>
      <p:sp>
        <p:nvSpPr>
          <p:cNvPr id="6" name="Slide Number Placeholder 5"/>
          <p:cNvSpPr>
            <a:spLocks noGrp="1"/>
          </p:cNvSpPr>
          <p:nvPr>
            <p:ph type="sldNum" sz="quarter" idx="12"/>
          </p:nvPr>
        </p:nvSpPr>
        <p:spPr/>
        <p:txBody>
          <a:bodyPr/>
          <a:lstStyle/>
          <a:p>
            <a:fld id="{87989462-1FD5-4211-85BD-E99A4CF90F7A}" type="slidenum">
              <a:rPr lang="en-US" smtClean="0"/>
              <a:pPr/>
              <a:t>17</a:t>
            </a:fld>
            <a:endParaRPr lang="en-US"/>
          </a:p>
        </p:txBody>
      </p:sp>
      <p:sp>
        <p:nvSpPr>
          <p:cNvPr id="8" name="Footer Placeholder 7"/>
          <p:cNvSpPr>
            <a:spLocks noGrp="1"/>
          </p:cNvSpPr>
          <p:nvPr>
            <p:ph type="ftr" sz="quarter" idx="11"/>
          </p:nvPr>
        </p:nvSpPr>
        <p:spPr>
          <a:xfrm>
            <a:off x="3124200" y="6356350"/>
            <a:ext cx="3200400" cy="365125"/>
          </a:xfrm>
        </p:spPr>
        <p:txBody>
          <a:bodyPr/>
          <a:lstStyle/>
          <a:p>
            <a:pPr>
              <a:defRPr/>
            </a:pPr>
            <a:r>
              <a:rPr lang="en-US" b="0" dirty="0"/>
              <a:t>Copyright © 2015 Pearson Education, Inc.</a:t>
            </a:r>
          </a:p>
        </p:txBody>
      </p:sp>
      <p:pic>
        <p:nvPicPr>
          <p:cNvPr id="9" name="Picture 8"/>
          <p:cNvPicPr>
            <a:picLocks noChangeAspect="1"/>
          </p:cNvPicPr>
          <p:nvPr/>
        </p:nvPicPr>
        <p:blipFill>
          <a:blip r:embed="rId3"/>
          <a:stretch>
            <a:fillRect/>
          </a:stretch>
        </p:blipFill>
        <p:spPr>
          <a:xfrm>
            <a:off x="2286000" y="4114800"/>
            <a:ext cx="4554994" cy="1801891"/>
          </a:xfrm>
          <a:prstGeom prst="rect">
            <a:avLst/>
          </a:prstGeom>
        </p:spPr>
      </p:pic>
      <p:sp>
        <p:nvSpPr>
          <p:cNvPr id="2" name="TextBox 1"/>
          <p:cNvSpPr txBox="1"/>
          <p:nvPr/>
        </p:nvSpPr>
        <p:spPr>
          <a:xfrm>
            <a:off x="4572000" y="5715000"/>
            <a:ext cx="1447800" cy="461665"/>
          </a:xfrm>
          <a:prstGeom prst="rect">
            <a:avLst/>
          </a:prstGeom>
          <a:solidFill>
            <a:schemeClr val="bg1"/>
          </a:solidFill>
        </p:spPr>
        <p:txBody>
          <a:bodyPr wrap="square" rtlCol="0">
            <a:spAutoFit/>
          </a:bodyPr>
          <a:lstStyle/>
          <a:p>
            <a:endParaRPr lang="en-US"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definitions of product cost</a:t>
            </a:r>
          </a:p>
        </p:txBody>
      </p:sp>
      <p:sp>
        <p:nvSpPr>
          <p:cNvPr id="46083" name="Content Placeholder 2"/>
          <p:cNvSpPr>
            <a:spLocks noGrp="1"/>
          </p:cNvSpPr>
          <p:nvPr>
            <p:ph idx="1"/>
          </p:nvPr>
        </p:nvSpPr>
        <p:spPr/>
        <p:txBody>
          <a:bodyPr>
            <a:normAutofit lnSpcReduction="10000"/>
          </a:bodyPr>
          <a:lstStyle/>
          <a:p>
            <a:r>
              <a:rPr lang="en-US" b="1" dirty="0"/>
              <a:t>Total costs:</a:t>
            </a:r>
            <a:r>
              <a:rPr lang="en-US" dirty="0"/>
              <a:t> used internally only (we will see this in later chapters</a:t>
            </a:r>
            <a:r>
              <a:rPr lang="en-US" altLang="zh-CN" dirty="0"/>
              <a:t>-</a:t>
            </a:r>
            <a:r>
              <a:rPr lang="zh-CN" altLang="en-US" dirty="0"/>
              <a:t> </a:t>
            </a:r>
            <a:r>
              <a:rPr lang="en-US" altLang="zh-CN" dirty="0"/>
              <a:t>Chp8</a:t>
            </a:r>
            <a:r>
              <a:rPr lang="en-US" dirty="0"/>
              <a:t>)</a:t>
            </a:r>
          </a:p>
          <a:p>
            <a:pPr marL="0" indent="0">
              <a:buNone/>
            </a:pPr>
            <a:r>
              <a:rPr lang="en-US" altLang="zh-CN" sz="2800" dirty="0"/>
              <a:t>e.g.,</a:t>
            </a:r>
            <a:r>
              <a:rPr lang="zh-CN" altLang="en-US" sz="2800" dirty="0"/>
              <a:t> </a:t>
            </a:r>
            <a:r>
              <a:rPr lang="en-US" altLang="zh-CN" sz="2800" dirty="0"/>
              <a:t>The</a:t>
            </a:r>
            <a:r>
              <a:rPr lang="zh-CN" altLang="en-US" sz="2800" dirty="0"/>
              <a:t> </a:t>
            </a:r>
            <a:r>
              <a:rPr lang="en-US" altLang="zh-CN" sz="2800" dirty="0"/>
              <a:t>total</a:t>
            </a:r>
            <a:r>
              <a:rPr lang="zh-CN" altLang="en-US" sz="2800" dirty="0"/>
              <a:t> </a:t>
            </a:r>
            <a:r>
              <a:rPr lang="en-US" altLang="zh-CN" sz="2800" dirty="0"/>
              <a:t>cost</a:t>
            </a:r>
            <a:r>
              <a:rPr lang="zh-CN" altLang="en-US" sz="2800" dirty="0"/>
              <a:t> </a:t>
            </a:r>
            <a:r>
              <a:rPr lang="en-US" altLang="zh-CN" sz="2800" dirty="0"/>
              <a:t>for</a:t>
            </a:r>
            <a:r>
              <a:rPr lang="zh-CN" altLang="en-US" sz="2800" dirty="0"/>
              <a:t> </a:t>
            </a:r>
            <a:r>
              <a:rPr lang="en-US" altLang="zh-CN" sz="2800" dirty="0"/>
              <a:t>Prius</a:t>
            </a:r>
            <a:r>
              <a:rPr lang="zh-CN" altLang="en-US" sz="2800" dirty="0"/>
              <a:t> </a:t>
            </a:r>
            <a:r>
              <a:rPr lang="en-US" altLang="zh-CN" sz="2800" dirty="0"/>
              <a:t>is</a:t>
            </a:r>
            <a:r>
              <a:rPr lang="zh-CN" altLang="en-US" sz="2800" dirty="0"/>
              <a:t> </a:t>
            </a:r>
            <a:r>
              <a:rPr lang="en-US" altLang="zh-CN" sz="2800" dirty="0"/>
              <a:t>to</a:t>
            </a:r>
            <a:r>
              <a:rPr lang="zh-CN" altLang="en-US" sz="2800" dirty="0"/>
              <a:t> </a:t>
            </a:r>
            <a:r>
              <a:rPr lang="en-US" altLang="zh-CN" sz="2800" dirty="0"/>
              <a:t>research,</a:t>
            </a:r>
            <a:r>
              <a:rPr lang="zh-CN" altLang="en-US" sz="2800" dirty="0"/>
              <a:t> </a:t>
            </a:r>
            <a:r>
              <a:rPr lang="en-US" altLang="zh-CN" sz="2800" dirty="0"/>
              <a:t>design,</a:t>
            </a:r>
            <a:r>
              <a:rPr lang="zh-CN" altLang="en-US" sz="2800" dirty="0"/>
              <a:t> </a:t>
            </a:r>
            <a:r>
              <a:rPr lang="en-US" altLang="zh-CN" sz="2800" dirty="0"/>
              <a:t>manufacture,</a:t>
            </a:r>
            <a:r>
              <a:rPr lang="zh-CN" altLang="en-US" sz="2800" dirty="0"/>
              <a:t> </a:t>
            </a:r>
            <a:r>
              <a:rPr lang="en-US" altLang="zh-CN" sz="2800" dirty="0"/>
              <a:t>market,</a:t>
            </a:r>
            <a:r>
              <a:rPr lang="zh-CN" altLang="en-US" sz="2800" dirty="0"/>
              <a:t> </a:t>
            </a:r>
            <a:r>
              <a:rPr lang="en-US" altLang="zh-CN" sz="2800" dirty="0"/>
              <a:t>distribute,</a:t>
            </a:r>
            <a:r>
              <a:rPr lang="zh-CN" altLang="en-US" sz="2800" dirty="0"/>
              <a:t> </a:t>
            </a:r>
            <a:r>
              <a:rPr lang="en-US" altLang="zh-CN" sz="2800" dirty="0"/>
              <a:t>and</a:t>
            </a:r>
            <a:r>
              <a:rPr lang="zh-CN" altLang="en-US" sz="2800" dirty="0"/>
              <a:t> </a:t>
            </a:r>
            <a:r>
              <a:rPr lang="en-US" altLang="zh-CN" sz="2800" dirty="0"/>
              <a:t>service.</a:t>
            </a:r>
            <a:endParaRPr lang="en-US" sz="2800" dirty="0"/>
          </a:p>
          <a:p>
            <a:r>
              <a:rPr lang="en-US" b="1" dirty="0"/>
              <a:t>Inventoriable product costs:</a:t>
            </a:r>
            <a:r>
              <a:rPr lang="en-US" dirty="0"/>
              <a:t> Used for external reporting</a:t>
            </a:r>
            <a:endParaRPr lang="en-US" sz="2800" dirty="0"/>
          </a:p>
          <a:p>
            <a:r>
              <a:rPr lang="en-US" altLang="zh-CN" b="1" dirty="0"/>
              <a:t>Period</a:t>
            </a:r>
            <a:r>
              <a:rPr lang="zh-CN" altLang="en-US" b="1" dirty="0"/>
              <a:t> </a:t>
            </a:r>
            <a:r>
              <a:rPr lang="en-US" altLang="zh-CN" b="1" dirty="0"/>
              <a:t>costs: </a:t>
            </a:r>
            <a:r>
              <a:rPr lang="en-US" altLang="zh-CN" dirty="0"/>
              <a:t>All costs incurred in the other stages of the value chain must be expensed in the period in which they are incurred</a:t>
            </a:r>
            <a:endParaRPr lang="en-US" b="1" dirty="0"/>
          </a:p>
        </p:txBody>
      </p:sp>
      <p:sp>
        <p:nvSpPr>
          <p:cNvPr id="14" name="Slide Number Placeholder 13"/>
          <p:cNvSpPr>
            <a:spLocks noGrp="1"/>
          </p:cNvSpPr>
          <p:nvPr>
            <p:ph type="sldNum" sz="quarter" idx="12"/>
          </p:nvPr>
        </p:nvSpPr>
        <p:spPr/>
        <p:txBody>
          <a:bodyPr/>
          <a:lstStyle/>
          <a:p>
            <a:fld id="{87989462-1FD5-4211-85BD-E99A4CF90F7A}" type="slidenum">
              <a:rPr lang="en-US" smtClean="0"/>
              <a:pPr/>
              <a:t>18</a:t>
            </a:fld>
            <a:endParaRPr lang="en-US"/>
          </a:p>
        </p:txBody>
      </p:sp>
      <p:sp>
        <p:nvSpPr>
          <p:cNvPr id="5" name="Footer Placeholder 4"/>
          <p:cNvSpPr>
            <a:spLocks noGrp="1"/>
          </p:cNvSpPr>
          <p:nvPr>
            <p:ph type="ftr" sz="quarter" idx="11"/>
          </p:nvPr>
        </p:nvSpPr>
        <p:spPr>
          <a:xfrm>
            <a:off x="3124200" y="6356350"/>
            <a:ext cx="3200400" cy="365125"/>
          </a:xfrm>
        </p:spPr>
        <p:txBody>
          <a:bodyPr/>
          <a:lstStyle/>
          <a:p>
            <a:r>
              <a:rPr lang="en-US" b="0"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3276600" cy="365125"/>
          </a:xfrm>
        </p:spPr>
        <p:txBody>
          <a:bodyPr/>
          <a:lstStyle/>
          <a:p>
            <a:pPr>
              <a:defRPr/>
            </a:pPr>
            <a:r>
              <a:rPr lang="en-US" b="0" dirty="0"/>
              <a:t>Copyright © 2015 Pearson Education, Inc.</a:t>
            </a:r>
          </a:p>
        </p:txBody>
      </p:sp>
      <p:sp>
        <p:nvSpPr>
          <p:cNvPr id="4" name="Slide Number Placeholder 3"/>
          <p:cNvSpPr>
            <a:spLocks noGrp="1"/>
          </p:cNvSpPr>
          <p:nvPr>
            <p:ph type="sldNum" sz="quarter" idx="12"/>
          </p:nvPr>
        </p:nvSpPr>
        <p:spPr/>
        <p:txBody>
          <a:bodyPr/>
          <a:lstStyle/>
          <a:p>
            <a:fld id="{87989462-1FD5-4211-85BD-E99A4CF90F7A}" type="slidenum">
              <a:rPr lang="en-US" smtClean="0"/>
              <a:pPr/>
              <a:t>19</a:t>
            </a:fld>
            <a:endParaRPr lang="en-US"/>
          </a:p>
        </p:txBody>
      </p:sp>
      <p:sp>
        <p:nvSpPr>
          <p:cNvPr id="5" name="Title 14"/>
          <p:cNvSpPr>
            <a:spLocks noGrp="1"/>
          </p:cNvSpPr>
          <p:nvPr>
            <p:ph type="title"/>
          </p:nvPr>
        </p:nvSpPr>
        <p:spPr/>
        <p:txBody>
          <a:bodyPr>
            <a:noAutofit/>
          </a:bodyPr>
          <a:lstStyle/>
          <a:p>
            <a:r>
              <a:rPr lang="en-US" dirty="0"/>
              <a:t>Inventoriable Product Costs and </a:t>
            </a:r>
            <a:br>
              <a:rPr lang="en-US" dirty="0"/>
            </a:br>
            <a:r>
              <a:rPr lang="en-US" dirty="0"/>
              <a:t>Period Costs</a:t>
            </a:r>
          </a:p>
        </p:txBody>
      </p:sp>
      <p:pic>
        <p:nvPicPr>
          <p:cNvPr id="206851" name="Picture 3"/>
          <p:cNvPicPr>
            <a:picLocks noChangeAspect="1" noChangeArrowheads="1"/>
          </p:cNvPicPr>
          <p:nvPr/>
        </p:nvPicPr>
        <p:blipFill>
          <a:blip r:embed="rId3" cstate="print"/>
          <a:srcRect/>
          <a:stretch>
            <a:fillRect/>
          </a:stretch>
        </p:blipFill>
        <p:spPr bwMode="auto">
          <a:xfrm>
            <a:off x="250507" y="1797844"/>
            <a:ext cx="8741093" cy="4298156"/>
          </a:xfrm>
          <a:prstGeom prst="rect">
            <a:avLst/>
          </a:prstGeom>
          <a:noFill/>
          <a:ln w="9525">
            <a:noFill/>
            <a:miter lim="800000"/>
            <a:headEnd/>
            <a:tailEnd/>
          </a:ln>
        </p:spPr>
      </p:pic>
    </p:spTree>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990600"/>
            <a:ext cx="7772400" cy="1470025"/>
          </a:xfrm>
        </p:spPr>
        <p:txBody>
          <a:bodyPr rtlCol="0">
            <a:normAutofit/>
          </a:bodyPr>
          <a:lstStyle/>
          <a:p>
            <a:pPr fontAlgn="auto">
              <a:spcAft>
                <a:spcPts val="0"/>
              </a:spcAft>
              <a:defRPr/>
            </a:pPr>
            <a:r>
              <a:rPr lang="en-US" sz="6000" dirty="0">
                <a:ea typeface="+mj-ea"/>
                <a:cs typeface="+mj-cs"/>
              </a:rPr>
              <a:t>Objective 1</a:t>
            </a:r>
          </a:p>
        </p:txBody>
      </p:sp>
      <p:sp>
        <p:nvSpPr>
          <p:cNvPr id="21507" name="Rectangle 3"/>
          <p:cNvSpPr>
            <a:spLocks noGrp="1" noChangeArrowheads="1"/>
          </p:cNvSpPr>
          <p:nvPr>
            <p:ph type="subTitle" idx="1"/>
          </p:nvPr>
        </p:nvSpPr>
        <p:spPr>
          <a:xfrm>
            <a:off x="1371600" y="2286000"/>
            <a:ext cx="6400800" cy="1752600"/>
          </a:xfrm>
        </p:spPr>
        <p:txBody>
          <a:bodyPr/>
          <a:lstStyle/>
          <a:p>
            <a:r>
              <a:rPr lang="en-US" dirty="0"/>
              <a:t>Distinguish among service, merchandising, and manufacturing companies</a:t>
            </a:r>
          </a:p>
        </p:txBody>
      </p:sp>
      <p:sp>
        <p:nvSpPr>
          <p:cNvPr id="6" name="Slide Number Placeholder 5"/>
          <p:cNvSpPr>
            <a:spLocks noGrp="1"/>
          </p:cNvSpPr>
          <p:nvPr>
            <p:ph type="sldNum" sz="quarter" idx="12"/>
          </p:nvPr>
        </p:nvSpPr>
        <p:spPr/>
        <p:txBody>
          <a:bodyPr/>
          <a:lstStyle/>
          <a:p>
            <a:fld id="{87989462-1FD5-4211-85BD-E99A4CF90F7A}" type="slidenum">
              <a:rPr lang="en-US" smtClean="0"/>
              <a:pPr/>
              <a:t>2</a:t>
            </a:fld>
            <a:endParaRPr lang="en-US"/>
          </a:p>
        </p:txBody>
      </p:sp>
      <p:sp>
        <p:nvSpPr>
          <p:cNvPr id="8" name="Footer Placeholder 7"/>
          <p:cNvSpPr>
            <a:spLocks noGrp="1"/>
          </p:cNvSpPr>
          <p:nvPr>
            <p:ph type="ftr" sz="quarter" idx="11"/>
          </p:nvPr>
        </p:nvSpPr>
        <p:spPr>
          <a:xfrm>
            <a:off x="3124200" y="6356350"/>
            <a:ext cx="3505200" cy="365125"/>
          </a:xfrm>
        </p:spPr>
        <p:txBody>
          <a:bodyPr/>
          <a:lstStyle/>
          <a:p>
            <a:pPr>
              <a:defRPr/>
            </a:pPr>
            <a:r>
              <a:rPr lang="en-US" b="0" dirty="0"/>
              <a:t>Copyright © 2015 Pearson Education, Inc.</a:t>
            </a:r>
          </a:p>
        </p:txBody>
      </p:sp>
      <p:pic>
        <p:nvPicPr>
          <p:cNvPr id="9" name="Picture 8"/>
          <p:cNvPicPr>
            <a:picLocks noChangeAspect="1"/>
          </p:cNvPicPr>
          <p:nvPr/>
        </p:nvPicPr>
        <p:blipFill>
          <a:blip r:embed="rId3"/>
          <a:stretch>
            <a:fillRect/>
          </a:stretch>
        </p:blipFill>
        <p:spPr>
          <a:xfrm>
            <a:off x="2286000" y="4114800"/>
            <a:ext cx="4554994" cy="1801891"/>
          </a:xfrm>
          <a:prstGeom prst="rect">
            <a:avLst/>
          </a:prstGeom>
        </p:spPr>
      </p:pic>
      <p:sp>
        <p:nvSpPr>
          <p:cNvPr id="2" name="TextBox 1"/>
          <p:cNvSpPr txBox="1"/>
          <p:nvPr/>
        </p:nvSpPr>
        <p:spPr>
          <a:xfrm>
            <a:off x="4495800" y="5715000"/>
            <a:ext cx="1524000" cy="461665"/>
          </a:xfrm>
          <a:prstGeom prst="rect">
            <a:avLst/>
          </a:prstGeom>
          <a:solidFill>
            <a:schemeClr val="bg1"/>
          </a:solidFill>
        </p:spPr>
        <p:txBody>
          <a:bodyPr wrap="square" rtlCol="0">
            <a:spAutoFit/>
          </a:bodyPr>
          <a:lstStyle/>
          <a:p>
            <a:endParaRPr lang="en-US"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5275-58EA-7D49-9D13-617DC1DB20CD}"/>
              </a:ext>
            </a:extLst>
          </p:cNvPr>
          <p:cNvSpPr>
            <a:spLocks noGrp="1"/>
          </p:cNvSpPr>
          <p:nvPr>
            <p:ph type="title"/>
          </p:nvPr>
        </p:nvSpPr>
        <p:spPr/>
        <p:txBody>
          <a:bodyPr>
            <a:normAutofit fontScale="90000"/>
          </a:bodyPr>
          <a:lstStyle/>
          <a:p>
            <a:r>
              <a:rPr lang="en-US" dirty="0"/>
              <a:t>Merchandising Companies’ Inventoriable Product Costs</a:t>
            </a:r>
          </a:p>
        </p:txBody>
      </p:sp>
      <p:sp>
        <p:nvSpPr>
          <p:cNvPr id="3" name="Content Placeholder 2">
            <a:extLst>
              <a:ext uri="{FF2B5EF4-FFF2-40B4-BE49-F238E27FC236}">
                <a16:creationId xmlns:a16="http://schemas.microsoft.com/office/drawing/2014/main" id="{4B070C4D-FAEC-1946-806D-943C45C2EB9A}"/>
              </a:ext>
            </a:extLst>
          </p:cNvPr>
          <p:cNvSpPr>
            <a:spLocks noGrp="1"/>
          </p:cNvSpPr>
          <p:nvPr>
            <p:ph idx="1"/>
          </p:nvPr>
        </p:nvSpPr>
        <p:spPr/>
        <p:txBody>
          <a:bodyPr/>
          <a:lstStyle/>
          <a:p>
            <a:pPr marL="0" indent="0">
              <a:buNone/>
            </a:pPr>
            <a:r>
              <a:rPr lang="en-US" dirty="0"/>
              <a:t>Merchandising companies’ inventoriable product costs =</a:t>
            </a:r>
          </a:p>
          <a:p>
            <a:pPr marL="0" indent="0">
              <a:buNone/>
            </a:pPr>
            <a:r>
              <a:rPr lang="en-US" i="1" dirty="0"/>
              <a:t>cost of purchasing the inventory from suppliers </a:t>
            </a:r>
          </a:p>
          <a:p>
            <a:pPr marL="0" indent="0" algn="ctr">
              <a:buNone/>
            </a:pPr>
            <a:r>
              <a:rPr lang="en-US" dirty="0"/>
              <a:t>+ </a:t>
            </a:r>
          </a:p>
          <a:p>
            <a:pPr marL="0" indent="0">
              <a:buNone/>
            </a:pPr>
            <a:r>
              <a:rPr lang="en-US" i="1" dirty="0"/>
              <a:t>any costs incurred to get the merchandise to the merchandiser’s place of business and ready for sale. </a:t>
            </a:r>
          </a:p>
        </p:txBody>
      </p:sp>
      <p:sp>
        <p:nvSpPr>
          <p:cNvPr id="4" name="Footer Placeholder 3">
            <a:extLst>
              <a:ext uri="{FF2B5EF4-FFF2-40B4-BE49-F238E27FC236}">
                <a16:creationId xmlns:a16="http://schemas.microsoft.com/office/drawing/2014/main" id="{A4F58A59-E6DC-5340-A0D2-DC62BE5FF292}"/>
              </a:ext>
            </a:extLst>
          </p:cNvPr>
          <p:cNvSpPr>
            <a:spLocks noGrp="1"/>
          </p:cNvSpPr>
          <p:nvPr>
            <p:ph type="ftr" sz="quarter" idx="11"/>
          </p:nvPr>
        </p:nvSpPr>
        <p:spPr/>
        <p:txBody>
          <a:bodyPr/>
          <a:lstStyle/>
          <a:p>
            <a:r>
              <a:rPr lang="en-US"/>
              <a:t>Copyright © 2015 Pearson Education, Inc.</a:t>
            </a:r>
          </a:p>
        </p:txBody>
      </p:sp>
      <p:sp>
        <p:nvSpPr>
          <p:cNvPr id="5" name="Slide Number Placeholder 4">
            <a:extLst>
              <a:ext uri="{FF2B5EF4-FFF2-40B4-BE49-F238E27FC236}">
                <a16:creationId xmlns:a16="http://schemas.microsoft.com/office/drawing/2014/main" id="{B71788E7-9D9E-554A-9FFB-B0F9E75AB9E8}"/>
              </a:ext>
            </a:extLst>
          </p:cNvPr>
          <p:cNvSpPr>
            <a:spLocks noGrp="1"/>
          </p:cNvSpPr>
          <p:nvPr>
            <p:ph type="sldNum" sz="quarter" idx="12"/>
          </p:nvPr>
        </p:nvSpPr>
        <p:spPr/>
        <p:txBody>
          <a:bodyPr/>
          <a:lstStyle/>
          <a:p>
            <a:fld id="{87989462-1FD5-4211-85BD-E99A4CF90F7A}" type="slidenum">
              <a:rPr lang="en-US" smtClean="0"/>
              <a:pPr/>
              <a:t>20</a:t>
            </a:fld>
            <a:endParaRPr lang="en-US"/>
          </a:p>
        </p:txBody>
      </p:sp>
    </p:spTree>
    <p:extLst>
      <p:ext uri="{BB962C8B-B14F-4D97-AF65-F5344CB8AC3E}">
        <p14:creationId xmlns:p14="http://schemas.microsoft.com/office/powerpoint/2010/main" val="2841388669"/>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normAutofit fontScale="90000"/>
          </a:bodyPr>
          <a:lstStyle/>
          <a:p>
            <a:r>
              <a:rPr lang="en-US" dirty="0"/>
              <a:t>Inventoriable Product Costs— Merchandiser</a:t>
            </a:r>
          </a:p>
        </p:txBody>
      </p:sp>
      <p:sp>
        <p:nvSpPr>
          <p:cNvPr id="30723" name="Rectangle 3"/>
          <p:cNvSpPr>
            <a:spLocks noGrp="1" noChangeArrowheads="1"/>
          </p:cNvSpPr>
          <p:nvPr>
            <p:ph idx="1"/>
          </p:nvPr>
        </p:nvSpPr>
        <p:spPr/>
        <p:txBody>
          <a:bodyPr/>
          <a:lstStyle/>
          <a:p>
            <a:r>
              <a:rPr lang="en-US" dirty="0"/>
              <a:t>+ Purchase price from suppliers </a:t>
            </a:r>
          </a:p>
          <a:p>
            <a:r>
              <a:rPr lang="en-US" dirty="0"/>
              <a:t>+ Cost to get ready for sale</a:t>
            </a:r>
          </a:p>
          <a:p>
            <a:r>
              <a:rPr lang="en-US" dirty="0"/>
              <a:t>+ Freight-in</a:t>
            </a:r>
          </a:p>
          <a:p>
            <a:r>
              <a:rPr lang="en-US" dirty="0"/>
              <a:t>+ Import duties or tariffs</a:t>
            </a:r>
          </a:p>
        </p:txBody>
      </p:sp>
      <p:sp>
        <p:nvSpPr>
          <p:cNvPr id="11" name="Slide Number Placeholder 10"/>
          <p:cNvSpPr>
            <a:spLocks noGrp="1"/>
          </p:cNvSpPr>
          <p:nvPr>
            <p:ph type="sldNum" sz="quarter" idx="12"/>
          </p:nvPr>
        </p:nvSpPr>
        <p:spPr/>
        <p:txBody>
          <a:bodyPr/>
          <a:lstStyle/>
          <a:p>
            <a:fld id="{87989462-1FD5-4211-85BD-E99A4CF90F7A}" type="slidenum">
              <a:rPr lang="en-US" smtClean="0"/>
              <a:pPr/>
              <a:t>21</a:t>
            </a:fld>
            <a:endParaRPr lang="en-US"/>
          </a:p>
        </p:txBody>
      </p:sp>
      <p:sp>
        <p:nvSpPr>
          <p:cNvPr id="5" name="Footer Placeholder 4"/>
          <p:cNvSpPr>
            <a:spLocks noGrp="1"/>
          </p:cNvSpPr>
          <p:nvPr>
            <p:ph type="ftr" sz="quarter" idx="11"/>
          </p:nvPr>
        </p:nvSpPr>
        <p:spPr>
          <a:xfrm>
            <a:off x="3124200" y="6356350"/>
            <a:ext cx="3276600" cy="365125"/>
          </a:xfrm>
        </p:spPr>
        <p:txBody>
          <a:bodyPr/>
          <a:lstStyle/>
          <a:p>
            <a:r>
              <a:rPr lang="en-US" b="0"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fontScale="90000"/>
          </a:bodyPr>
          <a:lstStyle/>
          <a:p>
            <a:r>
              <a:rPr lang="en-US" dirty="0"/>
              <a:t>Inventoriable Product Costs— Manufacturer</a:t>
            </a:r>
          </a:p>
        </p:txBody>
      </p:sp>
      <p:sp>
        <p:nvSpPr>
          <p:cNvPr id="31747" name="Rectangle 3"/>
          <p:cNvSpPr>
            <a:spLocks noGrp="1" noChangeArrowheads="1"/>
          </p:cNvSpPr>
          <p:nvPr>
            <p:ph idx="1"/>
          </p:nvPr>
        </p:nvSpPr>
        <p:spPr/>
        <p:txBody>
          <a:bodyPr/>
          <a:lstStyle/>
          <a:p>
            <a:r>
              <a:rPr lang="en-US" dirty="0"/>
              <a:t>Direct materials</a:t>
            </a:r>
          </a:p>
          <a:p>
            <a:r>
              <a:rPr lang="en-US" dirty="0"/>
              <a:t>Direct labor</a:t>
            </a:r>
          </a:p>
          <a:p>
            <a:r>
              <a:rPr lang="en-US" dirty="0"/>
              <a:t>Manufacturing overhead</a:t>
            </a:r>
          </a:p>
        </p:txBody>
      </p:sp>
      <p:sp>
        <p:nvSpPr>
          <p:cNvPr id="15" name="Slide Number Placeholder 14"/>
          <p:cNvSpPr>
            <a:spLocks noGrp="1"/>
          </p:cNvSpPr>
          <p:nvPr>
            <p:ph type="sldNum" sz="quarter" idx="12"/>
          </p:nvPr>
        </p:nvSpPr>
        <p:spPr/>
        <p:txBody>
          <a:bodyPr/>
          <a:lstStyle/>
          <a:p>
            <a:fld id="{87989462-1FD5-4211-85BD-E99A4CF90F7A}" type="slidenum">
              <a:rPr lang="en-US" smtClean="0"/>
              <a:pPr/>
              <a:t>22</a:t>
            </a:fld>
            <a:endParaRPr lang="en-US"/>
          </a:p>
        </p:txBody>
      </p:sp>
      <p:grpSp>
        <p:nvGrpSpPr>
          <p:cNvPr id="9" name="Group 8"/>
          <p:cNvGrpSpPr/>
          <p:nvPr/>
        </p:nvGrpSpPr>
        <p:grpSpPr>
          <a:xfrm>
            <a:off x="3886200" y="1752600"/>
            <a:ext cx="2852738" cy="990600"/>
            <a:chOff x="3886200" y="1752600"/>
            <a:chExt cx="2852738" cy="990600"/>
          </a:xfrm>
        </p:grpSpPr>
        <p:sp>
          <p:nvSpPr>
            <p:cNvPr id="373764" name="AutoShape 4"/>
            <p:cNvSpPr>
              <a:spLocks/>
            </p:cNvSpPr>
            <p:nvPr/>
          </p:nvSpPr>
          <p:spPr bwMode="auto">
            <a:xfrm>
              <a:off x="3886200" y="1752600"/>
              <a:ext cx="381000" cy="990600"/>
            </a:xfrm>
            <a:prstGeom prst="rightBrace">
              <a:avLst>
                <a:gd name="adj1" fmla="val 0"/>
                <a:gd name="adj2" fmla="val 50000"/>
              </a:avLst>
            </a:prstGeom>
            <a:noFill/>
            <a:ln w="28575">
              <a:solidFill>
                <a:schemeClr val="tx2"/>
              </a:solidFill>
              <a:round/>
              <a:headEnd/>
              <a:tailEnd/>
            </a:ln>
          </p:spPr>
          <p:txBody>
            <a:bodyPr wrap="none" anchor="ctr">
              <a:spAutoFit/>
            </a:bodyPr>
            <a:lstStyle/>
            <a:p>
              <a:endParaRPr lang="en-US"/>
            </a:p>
          </p:txBody>
        </p:sp>
        <p:sp>
          <p:nvSpPr>
            <p:cNvPr id="373765" name="Text Box 5"/>
            <p:cNvSpPr txBox="1">
              <a:spLocks noChangeArrowheads="1"/>
            </p:cNvSpPr>
            <p:nvPr/>
          </p:nvSpPr>
          <p:spPr bwMode="auto">
            <a:xfrm>
              <a:off x="4343400" y="1905000"/>
              <a:ext cx="2395538" cy="579438"/>
            </a:xfrm>
            <a:prstGeom prst="rect">
              <a:avLst/>
            </a:prstGeom>
            <a:noFill/>
            <a:ln w="12700" algn="ctr">
              <a:noFill/>
              <a:miter lim="800000"/>
              <a:headEnd/>
              <a:tailEnd/>
            </a:ln>
          </p:spPr>
          <p:txBody>
            <a:bodyPr wrap="none">
              <a:spAutoFit/>
            </a:bodyPr>
            <a:lstStyle/>
            <a:p>
              <a:pPr algn="l"/>
              <a:r>
                <a:rPr lang="en-US" sz="3200" b="0" dirty="0">
                  <a:solidFill>
                    <a:schemeClr val="tx2"/>
                  </a:solidFill>
                </a:rPr>
                <a:t>Direct Costs</a:t>
              </a:r>
            </a:p>
          </p:txBody>
        </p:sp>
      </p:grpSp>
      <p:grpSp>
        <p:nvGrpSpPr>
          <p:cNvPr id="10" name="Group 9"/>
          <p:cNvGrpSpPr/>
          <p:nvPr/>
        </p:nvGrpSpPr>
        <p:grpSpPr>
          <a:xfrm>
            <a:off x="5410200" y="2773362"/>
            <a:ext cx="3275013" cy="579438"/>
            <a:chOff x="5410200" y="2773362"/>
            <a:chExt cx="3275013" cy="579438"/>
          </a:xfrm>
        </p:grpSpPr>
        <p:sp>
          <p:nvSpPr>
            <p:cNvPr id="373766" name="Line 6"/>
            <p:cNvSpPr>
              <a:spLocks noChangeShapeType="1"/>
            </p:cNvSpPr>
            <p:nvPr/>
          </p:nvSpPr>
          <p:spPr bwMode="auto">
            <a:xfrm>
              <a:off x="5410200" y="3078162"/>
              <a:ext cx="533400" cy="0"/>
            </a:xfrm>
            <a:prstGeom prst="line">
              <a:avLst/>
            </a:prstGeom>
            <a:noFill/>
            <a:ln w="28575">
              <a:solidFill>
                <a:schemeClr val="tx2"/>
              </a:solidFill>
              <a:round/>
              <a:headEnd/>
              <a:tailEnd type="triangle" w="med" len="med"/>
            </a:ln>
          </p:spPr>
          <p:txBody>
            <a:bodyPr wrap="none">
              <a:spAutoFit/>
            </a:bodyPr>
            <a:lstStyle/>
            <a:p>
              <a:endParaRPr lang="en-US"/>
            </a:p>
          </p:txBody>
        </p:sp>
        <p:sp>
          <p:nvSpPr>
            <p:cNvPr id="373767" name="Text Box 7"/>
            <p:cNvSpPr txBox="1">
              <a:spLocks noChangeArrowheads="1"/>
            </p:cNvSpPr>
            <p:nvPr/>
          </p:nvSpPr>
          <p:spPr bwMode="auto">
            <a:xfrm>
              <a:off x="6019800" y="2773362"/>
              <a:ext cx="2665413" cy="579438"/>
            </a:xfrm>
            <a:prstGeom prst="rect">
              <a:avLst/>
            </a:prstGeom>
            <a:noFill/>
            <a:ln w="12700" algn="ctr">
              <a:noFill/>
              <a:miter lim="800000"/>
              <a:headEnd/>
              <a:tailEnd/>
            </a:ln>
          </p:spPr>
          <p:txBody>
            <a:bodyPr wrap="none">
              <a:spAutoFit/>
            </a:bodyPr>
            <a:lstStyle/>
            <a:p>
              <a:pPr algn="l"/>
              <a:r>
                <a:rPr lang="en-US" sz="3200" b="0" dirty="0">
                  <a:solidFill>
                    <a:schemeClr val="tx2"/>
                  </a:solidFill>
                </a:rPr>
                <a:t>Indirect Costs</a:t>
              </a:r>
            </a:p>
          </p:txBody>
        </p:sp>
      </p:grpSp>
      <p:sp>
        <p:nvSpPr>
          <p:cNvPr id="11" name="Footer Placeholder 10"/>
          <p:cNvSpPr>
            <a:spLocks noGrp="1"/>
          </p:cNvSpPr>
          <p:nvPr>
            <p:ph type="ftr" sz="quarter" idx="11"/>
          </p:nvPr>
        </p:nvSpPr>
        <p:spPr>
          <a:xfrm>
            <a:off x="3124200" y="6356350"/>
            <a:ext cx="3200400" cy="365125"/>
          </a:xfrm>
        </p:spPr>
        <p:txBody>
          <a:bodyPr/>
          <a:lstStyle/>
          <a:p>
            <a:r>
              <a:rPr lang="en-US" b="0" dirty="0"/>
              <a:t>Copyright © 2015 Pearson Education, Inc.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dirty="0"/>
              <a:t>Manufacturing Overhead</a:t>
            </a:r>
          </a:p>
        </p:txBody>
      </p:sp>
      <p:sp>
        <p:nvSpPr>
          <p:cNvPr id="33795" name="Rectangle 3"/>
          <p:cNvSpPr>
            <a:spLocks noGrp="1" noChangeArrowheads="1"/>
          </p:cNvSpPr>
          <p:nvPr>
            <p:ph idx="1"/>
          </p:nvPr>
        </p:nvSpPr>
        <p:spPr/>
        <p:txBody>
          <a:bodyPr>
            <a:normAutofit fontScale="92500" lnSpcReduction="10000"/>
          </a:bodyPr>
          <a:lstStyle/>
          <a:p>
            <a:r>
              <a:rPr lang="en-US" dirty="0"/>
              <a:t>Indirect costs related to </a:t>
            </a:r>
            <a:r>
              <a:rPr lang="en-US" i="1" dirty="0"/>
              <a:t>manufacturing</a:t>
            </a:r>
            <a:r>
              <a:rPr lang="en-US" dirty="0"/>
              <a:t> that are not direct materials or direct labor</a:t>
            </a:r>
          </a:p>
          <a:p>
            <a:pPr lvl="1"/>
            <a:r>
              <a:rPr lang="en-US" dirty="0"/>
              <a:t>Indirect materials</a:t>
            </a:r>
          </a:p>
          <a:p>
            <a:pPr marL="457200" lvl="1" indent="0">
              <a:buNone/>
            </a:pPr>
            <a:r>
              <a:rPr lang="en-US" dirty="0"/>
              <a:t>e.g., cleaning suppliers, oil and lubricant</a:t>
            </a:r>
          </a:p>
          <a:p>
            <a:pPr lvl="1"/>
            <a:r>
              <a:rPr lang="en-US" dirty="0"/>
              <a:t>Indirect labor</a:t>
            </a:r>
          </a:p>
          <a:p>
            <a:pPr marL="457200" lvl="1" indent="0">
              <a:buNone/>
            </a:pPr>
            <a:r>
              <a:rPr lang="en-US" dirty="0"/>
              <a:t>e.g., salaries, wage, benefits of forklift operators, securities</a:t>
            </a:r>
          </a:p>
          <a:p>
            <a:pPr lvl="1"/>
            <a:r>
              <a:rPr lang="en-US" dirty="0"/>
              <a:t>Other indirect manufacturing costs</a:t>
            </a:r>
          </a:p>
          <a:p>
            <a:pPr marL="457200" lvl="1" indent="0">
              <a:buNone/>
            </a:pPr>
            <a:r>
              <a:rPr lang="en-US" dirty="0"/>
              <a:t>e.g., depreciation expense of PP&amp;E, insurance, maintenance fee</a:t>
            </a:r>
          </a:p>
        </p:txBody>
      </p:sp>
      <p:sp>
        <p:nvSpPr>
          <p:cNvPr id="11" name="Slide Number Placeholder 10"/>
          <p:cNvSpPr>
            <a:spLocks noGrp="1"/>
          </p:cNvSpPr>
          <p:nvPr>
            <p:ph type="sldNum" sz="quarter" idx="12"/>
          </p:nvPr>
        </p:nvSpPr>
        <p:spPr/>
        <p:txBody>
          <a:bodyPr/>
          <a:lstStyle/>
          <a:p>
            <a:fld id="{87989462-1FD5-4211-85BD-E99A4CF90F7A}" type="slidenum">
              <a:rPr lang="en-US" smtClean="0"/>
              <a:pPr/>
              <a:t>23</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b="0"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3124200" cy="365125"/>
          </a:xfrm>
        </p:spPr>
        <p:txBody>
          <a:bodyPr/>
          <a:lstStyle/>
          <a:p>
            <a:pPr>
              <a:defRPr/>
            </a:pPr>
            <a:r>
              <a:rPr lang="en-US" b="0" dirty="0"/>
              <a:t>Copyright © 2015 Pearson Education, Inc.</a:t>
            </a:r>
          </a:p>
        </p:txBody>
      </p:sp>
      <p:sp>
        <p:nvSpPr>
          <p:cNvPr id="4" name="Slide Number Placeholder 3"/>
          <p:cNvSpPr>
            <a:spLocks noGrp="1"/>
          </p:cNvSpPr>
          <p:nvPr>
            <p:ph type="sldNum" sz="quarter" idx="12"/>
          </p:nvPr>
        </p:nvSpPr>
        <p:spPr/>
        <p:txBody>
          <a:bodyPr/>
          <a:lstStyle/>
          <a:p>
            <a:fld id="{87989462-1FD5-4211-85BD-E99A4CF90F7A}" type="slidenum">
              <a:rPr lang="en-US" smtClean="0"/>
              <a:pPr/>
              <a:t>24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256403553"/>
              </p:ext>
            </p:extLst>
          </p:nvPr>
        </p:nvGraphicFramePr>
        <p:xfrm>
          <a:off x="990600" y="1645920"/>
          <a:ext cx="7162800" cy="3764280"/>
        </p:xfrm>
        <a:graphic>
          <a:graphicData uri="http://schemas.openxmlformats.org/drawingml/2006/table">
            <a:tbl>
              <a:tblPr/>
              <a:tblGrid>
                <a:gridCol w="4190098">
                  <a:extLst>
                    <a:ext uri="{9D8B030D-6E8A-4147-A177-3AD203B41FA5}">
                      <a16:colId xmlns:a16="http://schemas.microsoft.com/office/drawing/2014/main" val="20000"/>
                    </a:ext>
                  </a:extLst>
                </a:gridCol>
                <a:gridCol w="1486351">
                  <a:extLst>
                    <a:ext uri="{9D8B030D-6E8A-4147-A177-3AD203B41FA5}">
                      <a16:colId xmlns:a16="http://schemas.microsoft.com/office/drawing/2014/main" val="20001"/>
                    </a:ext>
                  </a:extLst>
                </a:gridCol>
                <a:gridCol w="1486351">
                  <a:extLst>
                    <a:ext uri="{9D8B030D-6E8A-4147-A177-3AD203B41FA5}">
                      <a16:colId xmlns:a16="http://schemas.microsoft.com/office/drawing/2014/main" val="20002"/>
                    </a:ext>
                  </a:extLst>
                </a:gridCol>
              </a:tblGrid>
              <a:tr h="0">
                <a:tc>
                  <a:txBody>
                    <a:bodyPr/>
                    <a:lstStyle/>
                    <a:p>
                      <a:pPr marL="0" marR="0" algn="ctr">
                        <a:spcBef>
                          <a:spcPts val="0"/>
                        </a:spcBef>
                        <a:spcAft>
                          <a:spcPts val="0"/>
                        </a:spcAft>
                      </a:pPr>
                      <a:r>
                        <a:rPr lang="en-US" sz="1300" b="1" dirty="0">
                          <a:latin typeface="+mn-lt"/>
                          <a:ea typeface="Times New Roman"/>
                          <a:cs typeface="Times New Roman"/>
                        </a:rPr>
                        <a:t>COST</a:t>
                      </a:r>
                      <a:endParaRPr lang="en-US" sz="1300" dirty="0">
                        <a:latin typeface="+mn-lt"/>
                        <a:ea typeface="Times New Roman"/>
                        <a:cs typeface="Times New Roman"/>
                      </a:endParaRPr>
                    </a:p>
                  </a:txBody>
                  <a:tcPr marL="68580" marR="68580"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300" dirty="0">
                        <a:latin typeface="+mn-lt"/>
                        <a:ea typeface="Times New Roman"/>
                        <a:cs typeface="Times New Roman"/>
                      </a:endParaRPr>
                    </a:p>
                    <a:p>
                      <a:pPr marL="0" marR="0" algn="ctr">
                        <a:spcBef>
                          <a:spcPts val="0"/>
                        </a:spcBef>
                        <a:spcAft>
                          <a:spcPts val="0"/>
                        </a:spcAft>
                      </a:pPr>
                      <a:r>
                        <a:rPr lang="en-US" sz="1300" b="1" dirty="0">
                          <a:latin typeface="+mn-lt"/>
                          <a:ea typeface="Times New Roman"/>
                          <a:cs typeface="Times New Roman"/>
                        </a:rPr>
                        <a:t>Period Cost or Inventoriable Product Cost?</a:t>
                      </a: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b="1" dirty="0">
                          <a:latin typeface="+mn-lt"/>
                          <a:ea typeface="Times New Roman"/>
                          <a:cs typeface="Times New Roman"/>
                        </a:rPr>
                        <a:t>If an Inventoriable Product Cost:  Is it DM, DL, or MOH?</a:t>
                      </a: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1300" dirty="0">
                          <a:latin typeface="+mn-lt"/>
                          <a:ea typeface="Times New Roman"/>
                          <a:cs typeface="Times New Roman"/>
                        </a:rPr>
                        <a:t>1.  Cost of milk purchased from local dairy farmers</a:t>
                      </a: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1300" dirty="0">
                          <a:latin typeface="+mn-lt"/>
                          <a:ea typeface="Times New Roman"/>
                          <a:cs typeface="Times New Roman"/>
                        </a:rPr>
                        <a:t>2.  Depreciation on Marketing Department’s computers</a:t>
                      </a: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1300" dirty="0">
                          <a:latin typeface="+mn-lt"/>
                          <a:ea typeface="Times New Roman"/>
                          <a:cs typeface="Times New Roman"/>
                        </a:rPr>
                        <a:t>3.  Property tax on dairy processing plant</a:t>
                      </a: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spcBef>
                          <a:spcPts val="0"/>
                        </a:spcBef>
                        <a:spcAft>
                          <a:spcPts val="0"/>
                        </a:spcAft>
                      </a:pPr>
                      <a:r>
                        <a:rPr lang="en-US" sz="1300" dirty="0">
                          <a:latin typeface="+mn-lt"/>
                          <a:ea typeface="Times New Roman"/>
                          <a:cs typeface="Times New Roman"/>
                        </a:rPr>
                        <a:t>4.  Gasoline used to operate refrigerated</a:t>
                      </a:r>
                      <a:r>
                        <a:rPr lang="en-US" sz="1300" baseline="0" dirty="0">
                          <a:latin typeface="+mn-lt"/>
                          <a:ea typeface="Times New Roman"/>
                          <a:cs typeface="Times New Roman"/>
                        </a:rPr>
                        <a:t> trucks delivering finished dairy products to grocery stores</a:t>
                      </a:r>
                      <a:endParaRPr lang="en-US" sz="1300" dirty="0">
                        <a:latin typeface="+mn-lt"/>
                        <a:ea typeface="Times New Roman"/>
                        <a:cs typeface="Times New Roman"/>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1300" dirty="0">
                          <a:latin typeface="+mn-lt"/>
                          <a:ea typeface="Times New Roman"/>
                          <a:cs typeface="Times New Roman"/>
                        </a:rPr>
                        <a:t>5.  Company president’s annual bonus</a:t>
                      </a: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a:spcBef>
                          <a:spcPts val="0"/>
                        </a:spcBef>
                        <a:spcAft>
                          <a:spcPts val="0"/>
                        </a:spcAft>
                      </a:pPr>
                      <a:r>
                        <a:rPr lang="en-US" sz="1300" dirty="0">
                          <a:latin typeface="+mn-lt"/>
                          <a:ea typeface="Times New Roman"/>
                          <a:cs typeface="Times New Roman"/>
                        </a:rPr>
                        <a:t>6.  Depreciation on refrigerated</a:t>
                      </a:r>
                      <a:r>
                        <a:rPr lang="en-US" sz="1300" baseline="0" dirty="0">
                          <a:latin typeface="+mn-lt"/>
                          <a:ea typeface="Times New Roman"/>
                          <a:cs typeface="Times New Roman"/>
                        </a:rPr>
                        <a:t> trucks used to collect raw milk from local dairy famers</a:t>
                      </a:r>
                      <a:endParaRPr lang="en-US" sz="1300" dirty="0">
                        <a:latin typeface="+mn-lt"/>
                        <a:ea typeface="Times New Roman"/>
                        <a:cs typeface="Times New Roman"/>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marR="0">
                        <a:spcBef>
                          <a:spcPts val="0"/>
                        </a:spcBef>
                        <a:spcAft>
                          <a:spcPts val="0"/>
                        </a:spcAft>
                      </a:pPr>
                      <a:r>
                        <a:rPr lang="en-US" sz="1300" dirty="0">
                          <a:latin typeface="+mn-lt"/>
                          <a:ea typeface="Times New Roman"/>
                          <a:cs typeface="Times New Roman"/>
                        </a:rPr>
                        <a:t>7.  Plastic gallon containers</a:t>
                      </a:r>
                      <a:r>
                        <a:rPr lang="en-US" sz="1300" baseline="0" dirty="0">
                          <a:latin typeface="+mn-lt"/>
                          <a:ea typeface="Times New Roman"/>
                          <a:cs typeface="Times New Roman"/>
                        </a:rPr>
                        <a:t> in which milk is packaged</a:t>
                      </a:r>
                      <a:endParaRPr lang="en-US" sz="1300" dirty="0">
                        <a:latin typeface="+mn-lt"/>
                        <a:ea typeface="Times New Roman"/>
                        <a:cs typeface="Times New Roman"/>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marL="0" marR="0">
                        <a:spcBef>
                          <a:spcPts val="0"/>
                        </a:spcBef>
                        <a:spcAft>
                          <a:spcPts val="0"/>
                        </a:spcAft>
                      </a:pPr>
                      <a:r>
                        <a:rPr lang="en-US" sz="1300" dirty="0">
                          <a:latin typeface="+mn-lt"/>
                          <a:ea typeface="Times New Roman"/>
                          <a:cs typeface="Times New Roman"/>
                        </a:rPr>
                        <a:t>8.  Research and development on improving</a:t>
                      </a:r>
                      <a:r>
                        <a:rPr lang="en-US" sz="1300" baseline="0" dirty="0">
                          <a:latin typeface="+mn-lt"/>
                          <a:ea typeface="Times New Roman"/>
                          <a:cs typeface="Times New Roman"/>
                        </a:rPr>
                        <a:t> milk pasteurization process</a:t>
                      </a:r>
                      <a:endParaRPr lang="en-US" sz="1300" dirty="0">
                        <a:latin typeface="+mn-lt"/>
                        <a:ea typeface="Times New Roman"/>
                        <a:cs typeface="Times New Roman"/>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marL="0" marR="0">
                        <a:spcBef>
                          <a:spcPts val="0"/>
                        </a:spcBef>
                        <a:spcAft>
                          <a:spcPts val="0"/>
                        </a:spcAft>
                      </a:pPr>
                      <a:r>
                        <a:rPr lang="en-US" sz="1300" dirty="0">
                          <a:latin typeface="+mn-lt"/>
                          <a:ea typeface="Times New Roman"/>
                          <a:cs typeface="Times New Roman"/>
                        </a:rPr>
                        <a:t>9.  Television</a:t>
                      </a:r>
                      <a:r>
                        <a:rPr lang="en-US" sz="1300" baseline="0" dirty="0">
                          <a:latin typeface="+mn-lt"/>
                          <a:ea typeface="Times New Roman"/>
                          <a:cs typeface="Times New Roman"/>
                        </a:rPr>
                        <a:t> advertisements for Dairy Plain’s products</a:t>
                      </a:r>
                      <a:endParaRPr lang="en-US" sz="1300" dirty="0">
                        <a:latin typeface="+mn-lt"/>
                        <a:ea typeface="Times New Roman"/>
                        <a:cs typeface="Times New Roman"/>
                      </a:endParaRP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marL="0" marR="0">
                        <a:spcBef>
                          <a:spcPts val="0"/>
                        </a:spcBef>
                        <a:spcAft>
                          <a:spcPts val="0"/>
                        </a:spcAft>
                      </a:pPr>
                      <a:r>
                        <a:rPr lang="en-US" sz="1300" dirty="0">
                          <a:latin typeface="+mn-lt"/>
                          <a:ea typeface="Times New Roman"/>
                          <a:cs typeface="Times New Roman"/>
                        </a:rPr>
                        <a:t>10.  Lubricants used in running bottling machines</a:t>
                      </a: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marL="0" marR="0">
                        <a:spcBef>
                          <a:spcPts val="0"/>
                        </a:spcBef>
                        <a:spcAft>
                          <a:spcPts val="0"/>
                        </a:spcAft>
                      </a:pPr>
                      <a:r>
                        <a:rPr lang="en-US" sz="1300" dirty="0">
                          <a:latin typeface="+mn-lt"/>
                          <a:ea typeface="Times New Roman"/>
                          <a:cs typeface="Times New Roman"/>
                        </a:rPr>
                        <a:t>11.  Wages and salaries paid to machine operators at dairy processing plant</a:t>
                      </a:r>
                    </a:p>
                  </a:txBody>
                  <a:tcPr marL="68580" marR="68580"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300" dirty="0">
                        <a:latin typeface="+mn-lt"/>
                        <a:ea typeface="Times New Roman"/>
                        <a:cs typeface="Times New Roman"/>
                      </a:endParaRPr>
                    </a:p>
                  </a:txBody>
                  <a:tcPr marL="68580" marR="68580" marT="0" marB="0" anchor="b">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6" name="Rectangle 2"/>
          <p:cNvSpPr>
            <a:spLocks noGrp="1" noChangeArrowheads="1"/>
          </p:cNvSpPr>
          <p:nvPr>
            <p:ph type="title"/>
          </p:nvPr>
        </p:nvSpPr>
        <p:spPr>
          <a:xfrm>
            <a:off x="457200" y="274638"/>
            <a:ext cx="8229600" cy="1143000"/>
          </a:xfrm>
        </p:spPr>
        <p:txBody>
          <a:bodyPr/>
          <a:lstStyle/>
          <a:p>
            <a:r>
              <a:rPr lang="en-US" dirty="0"/>
              <a:t>S2-8</a:t>
            </a:r>
          </a:p>
        </p:txBody>
      </p:sp>
      <p:sp>
        <p:nvSpPr>
          <p:cNvPr id="9" name="TextBox 8"/>
          <p:cNvSpPr txBox="1"/>
          <p:nvPr/>
        </p:nvSpPr>
        <p:spPr>
          <a:xfrm>
            <a:off x="5562600" y="3152001"/>
            <a:ext cx="600549" cy="276999"/>
          </a:xfrm>
          <a:prstGeom prst="rect">
            <a:avLst/>
          </a:prstGeom>
          <a:noFill/>
        </p:spPr>
        <p:txBody>
          <a:bodyPr wrap="none" rtlCol="0">
            <a:spAutoFit/>
          </a:bodyPr>
          <a:lstStyle/>
          <a:p>
            <a:r>
              <a:rPr lang="en-US" sz="1200" dirty="0">
                <a:solidFill>
                  <a:schemeClr val="tx1"/>
                </a:solidFill>
                <a:latin typeface="+mn-lt"/>
              </a:rPr>
              <a:t>Period</a:t>
            </a:r>
          </a:p>
        </p:txBody>
      </p:sp>
      <p:sp>
        <p:nvSpPr>
          <p:cNvPr id="10" name="TextBox 9"/>
          <p:cNvSpPr txBox="1"/>
          <p:nvPr/>
        </p:nvSpPr>
        <p:spPr>
          <a:xfrm>
            <a:off x="5562600" y="3380601"/>
            <a:ext cx="600549" cy="276999"/>
          </a:xfrm>
          <a:prstGeom prst="rect">
            <a:avLst/>
          </a:prstGeom>
          <a:noFill/>
        </p:spPr>
        <p:txBody>
          <a:bodyPr wrap="none" rtlCol="0">
            <a:spAutoFit/>
          </a:bodyPr>
          <a:lstStyle/>
          <a:p>
            <a:r>
              <a:rPr lang="en-US" sz="1200" dirty="0">
                <a:solidFill>
                  <a:schemeClr val="tx1"/>
                </a:solidFill>
                <a:latin typeface="+mn-lt"/>
              </a:rPr>
              <a:t>Period</a:t>
            </a:r>
          </a:p>
        </p:txBody>
      </p:sp>
      <p:sp>
        <p:nvSpPr>
          <p:cNvPr id="11" name="TextBox 10"/>
          <p:cNvSpPr txBox="1"/>
          <p:nvPr/>
        </p:nvSpPr>
        <p:spPr>
          <a:xfrm>
            <a:off x="5562600" y="4371201"/>
            <a:ext cx="600549" cy="276999"/>
          </a:xfrm>
          <a:prstGeom prst="rect">
            <a:avLst/>
          </a:prstGeom>
          <a:noFill/>
        </p:spPr>
        <p:txBody>
          <a:bodyPr wrap="none" rtlCol="0">
            <a:spAutoFit/>
          </a:bodyPr>
          <a:lstStyle/>
          <a:p>
            <a:r>
              <a:rPr lang="en-US" sz="1200" dirty="0">
                <a:solidFill>
                  <a:schemeClr val="tx1"/>
                </a:solidFill>
                <a:latin typeface="+mn-lt"/>
              </a:rPr>
              <a:t>Period</a:t>
            </a:r>
          </a:p>
        </p:txBody>
      </p:sp>
      <p:sp>
        <p:nvSpPr>
          <p:cNvPr id="12" name="TextBox 11"/>
          <p:cNvSpPr txBox="1"/>
          <p:nvPr/>
        </p:nvSpPr>
        <p:spPr>
          <a:xfrm>
            <a:off x="5562600" y="4599801"/>
            <a:ext cx="600549" cy="276999"/>
          </a:xfrm>
          <a:prstGeom prst="rect">
            <a:avLst/>
          </a:prstGeom>
          <a:noFill/>
        </p:spPr>
        <p:txBody>
          <a:bodyPr wrap="none" rtlCol="0">
            <a:spAutoFit/>
          </a:bodyPr>
          <a:lstStyle/>
          <a:p>
            <a:r>
              <a:rPr lang="en-US" sz="1200" dirty="0">
                <a:solidFill>
                  <a:schemeClr val="tx1"/>
                </a:solidFill>
                <a:latin typeface="+mn-lt"/>
              </a:rPr>
              <a:t>Period</a:t>
            </a:r>
          </a:p>
        </p:txBody>
      </p:sp>
      <p:sp>
        <p:nvSpPr>
          <p:cNvPr id="13" name="TextBox 12"/>
          <p:cNvSpPr txBox="1"/>
          <p:nvPr/>
        </p:nvSpPr>
        <p:spPr>
          <a:xfrm>
            <a:off x="5562250" y="2438400"/>
            <a:ext cx="686150" cy="276999"/>
          </a:xfrm>
          <a:prstGeom prst="rect">
            <a:avLst/>
          </a:prstGeom>
          <a:noFill/>
        </p:spPr>
        <p:txBody>
          <a:bodyPr wrap="none" rtlCol="0">
            <a:spAutoFit/>
          </a:bodyPr>
          <a:lstStyle/>
          <a:p>
            <a:r>
              <a:rPr lang="en-US" sz="1200" dirty="0">
                <a:solidFill>
                  <a:schemeClr val="tx1"/>
                </a:solidFill>
                <a:latin typeface="+mn-lt"/>
              </a:rPr>
              <a:t>Product</a:t>
            </a:r>
          </a:p>
        </p:txBody>
      </p:sp>
      <p:sp>
        <p:nvSpPr>
          <p:cNvPr id="14" name="TextBox 13"/>
          <p:cNvSpPr txBox="1"/>
          <p:nvPr/>
        </p:nvSpPr>
        <p:spPr>
          <a:xfrm>
            <a:off x="5562600" y="2819400"/>
            <a:ext cx="686150" cy="276999"/>
          </a:xfrm>
          <a:prstGeom prst="rect">
            <a:avLst/>
          </a:prstGeom>
          <a:noFill/>
        </p:spPr>
        <p:txBody>
          <a:bodyPr wrap="none" rtlCol="0">
            <a:spAutoFit/>
          </a:bodyPr>
          <a:lstStyle/>
          <a:p>
            <a:r>
              <a:rPr lang="en-US" sz="1200" dirty="0">
                <a:solidFill>
                  <a:schemeClr val="tx1"/>
                </a:solidFill>
                <a:latin typeface="+mn-lt"/>
              </a:rPr>
              <a:t>Product</a:t>
            </a:r>
          </a:p>
        </p:txBody>
      </p:sp>
      <p:sp>
        <p:nvSpPr>
          <p:cNvPr id="15" name="TextBox 14"/>
          <p:cNvSpPr txBox="1"/>
          <p:nvPr/>
        </p:nvSpPr>
        <p:spPr>
          <a:xfrm>
            <a:off x="5562600" y="5133201"/>
            <a:ext cx="686150" cy="276999"/>
          </a:xfrm>
          <a:prstGeom prst="rect">
            <a:avLst/>
          </a:prstGeom>
          <a:noFill/>
        </p:spPr>
        <p:txBody>
          <a:bodyPr wrap="none" rtlCol="0">
            <a:spAutoFit/>
          </a:bodyPr>
          <a:lstStyle/>
          <a:p>
            <a:r>
              <a:rPr lang="en-US" sz="1200" dirty="0">
                <a:solidFill>
                  <a:schemeClr val="tx1"/>
                </a:solidFill>
                <a:latin typeface="+mn-lt"/>
              </a:rPr>
              <a:t>Product</a:t>
            </a:r>
          </a:p>
        </p:txBody>
      </p:sp>
      <p:sp>
        <p:nvSpPr>
          <p:cNvPr id="16" name="TextBox 15"/>
          <p:cNvSpPr txBox="1"/>
          <p:nvPr/>
        </p:nvSpPr>
        <p:spPr>
          <a:xfrm>
            <a:off x="5562250" y="3990201"/>
            <a:ext cx="686150" cy="276999"/>
          </a:xfrm>
          <a:prstGeom prst="rect">
            <a:avLst/>
          </a:prstGeom>
          <a:noFill/>
        </p:spPr>
        <p:txBody>
          <a:bodyPr wrap="none" rtlCol="0">
            <a:spAutoFit/>
          </a:bodyPr>
          <a:lstStyle/>
          <a:p>
            <a:r>
              <a:rPr lang="en-US" sz="1200" dirty="0">
                <a:solidFill>
                  <a:schemeClr val="tx1"/>
                </a:solidFill>
                <a:latin typeface="+mn-lt"/>
              </a:rPr>
              <a:t>Product</a:t>
            </a:r>
          </a:p>
        </p:txBody>
      </p:sp>
      <p:sp>
        <p:nvSpPr>
          <p:cNvPr id="17" name="TextBox 16"/>
          <p:cNvSpPr txBox="1"/>
          <p:nvPr/>
        </p:nvSpPr>
        <p:spPr>
          <a:xfrm>
            <a:off x="5562600" y="3761601"/>
            <a:ext cx="686150" cy="276999"/>
          </a:xfrm>
          <a:prstGeom prst="rect">
            <a:avLst/>
          </a:prstGeom>
          <a:noFill/>
        </p:spPr>
        <p:txBody>
          <a:bodyPr wrap="none" rtlCol="0">
            <a:spAutoFit/>
          </a:bodyPr>
          <a:lstStyle/>
          <a:p>
            <a:r>
              <a:rPr lang="en-US" sz="1200" dirty="0">
                <a:solidFill>
                  <a:schemeClr val="tx1"/>
                </a:solidFill>
                <a:latin typeface="+mn-lt"/>
              </a:rPr>
              <a:t>Product</a:t>
            </a:r>
          </a:p>
        </p:txBody>
      </p:sp>
      <p:sp>
        <p:nvSpPr>
          <p:cNvPr id="18" name="TextBox 17"/>
          <p:cNvSpPr txBox="1"/>
          <p:nvPr/>
        </p:nvSpPr>
        <p:spPr>
          <a:xfrm>
            <a:off x="5562600" y="4800600"/>
            <a:ext cx="686150" cy="276999"/>
          </a:xfrm>
          <a:prstGeom prst="rect">
            <a:avLst/>
          </a:prstGeom>
          <a:noFill/>
        </p:spPr>
        <p:txBody>
          <a:bodyPr wrap="none" rtlCol="0">
            <a:spAutoFit/>
          </a:bodyPr>
          <a:lstStyle/>
          <a:p>
            <a:r>
              <a:rPr lang="en-US" sz="1200" dirty="0">
                <a:solidFill>
                  <a:schemeClr val="tx1"/>
                </a:solidFill>
                <a:latin typeface="+mn-lt"/>
              </a:rPr>
              <a:t>Product</a:t>
            </a:r>
          </a:p>
        </p:txBody>
      </p:sp>
      <p:sp>
        <p:nvSpPr>
          <p:cNvPr id="19" name="TextBox 18"/>
          <p:cNvSpPr txBox="1"/>
          <p:nvPr/>
        </p:nvSpPr>
        <p:spPr>
          <a:xfrm>
            <a:off x="5562600" y="2618601"/>
            <a:ext cx="600549" cy="276999"/>
          </a:xfrm>
          <a:prstGeom prst="rect">
            <a:avLst/>
          </a:prstGeom>
          <a:noFill/>
        </p:spPr>
        <p:txBody>
          <a:bodyPr wrap="none" rtlCol="0">
            <a:spAutoFit/>
          </a:bodyPr>
          <a:lstStyle/>
          <a:p>
            <a:r>
              <a:rPr lang="en-US" sz="1200" dirty="0">
                <a:solidFill>
                  <a:schemeClr val="tx1"/>
                </a:solidFill>
                <a:latin typeface="+mn-lt"/>
              </a:rPr>
              <a:t>Period</a:t>
            </a:r>
          </a:p>
        </p:txBody>
      </p:sp>
      <p:sp>
        <p:nvSpPr>
          <p:cNvPr id="20" name="TextBox 19"/>
          <p:cNvSpPr txBox="1"/>
          <p:nvPr/>
        </p:nvSpPr>
        <p:spPr>
          <a:xfrm>
            <a:off x="7102124" y="2438400"/>
            <a:ext cx="417102" cy="276999"/>
          </a:xfrm>
          <a:prstGeom prst="rect">
            <a:avLst/>
          </a:prstGeom>
          <a:noFill/>
        </p:spPr>
        <p:txBody>
          <a:bodyPr wrap="none" rtlCol="0">
            <a:spAutoFit/>
          </a:bodyPr>
          <a:lstStyle/>
          <a:p>
            <a:r>
              <a:rPr lang="en-US" sz="1200" dirty="0">
                <a:solidFill>
                  <a:schemeClr val="tx1"/>
                </a:solidFill>
                <a:latin typeface="+mn-lt"/>
              </a:rPr>
              <a:t>DM</a:t>
            </a:r>
          </a:p>
        </p:txBody>
      </p:sp>
      <p:sp>
        <p:nvSpPr>
          <p:cNvPr id="21" name="TextBox 20"/>
          <p:cNvSpPr txBox="1"/>
          <p:nvPr/>
        </p:nvSpPr>
        <p:spPr>
          <a:xfrm>
            <a:off x="7098702" y="2819400"/>
            <a:ext cx="521298" cy="276999"/>
          </a:xfrm>
          <a:prstGeom prst="rect">
            <a:avLst/>
          </a:prstGeom>
          <a:noFill/>
        </p:spPr>
        <p:txBody>
          <a:bodyPr wrap="none" rtlCol="0">
            <a:spAutoFit/>
          </a:bodyPr>
          <a:lstStyle/>
          <a:p>
            <a:r>
              <a:rPr lang="en-US" sz="1200" dirty="0">
                <a:solidFill>
                  <a:schemeClr val="tx1"/>
                </a:solidFill>
                <a:latin typeface="+mn-lt"/>
              </a:rPr>
              <a:t>MOH</a:t>
            </a:r>
          </a:p>
        </p:txBody>
      </p:sp>
      <p:sp>
        <p:nvSpPr>
          <p:cNvPr id="22" name="TextBox 21"/>
          <p:cNvSpPr txBox="1"/>
          <p:nvPr/>
        </p:nvSpPr>
        <p:spPr>
          <a:xfrm>
            <a:off x="7098702" y="3761601"/>
            <a:ext cx="521298" cy="276999"/>
          </a:xfrm>
          <a:prstGeom prst="rect">
            <a:avLst/>
          </a:prstGeom>
          <a:noFill/>
        </p:spPr>
        <p:txBody>
          <a:bodyPr wrap="none" rtlCol="0">
            <a:spAutoFit/>
          </a:bodyPr>
          <a:lstStyle/>
          <a:p>
            <a:r>
              <a:rPr lang="en-US" sz="1200" dirty="0">
                <a:solidFill>
                  <a:schemeClr val="tx1"/>
                </a:solidFill>
                <a:latin typeface="+mn-lt"/>
              </a:rPr>
              <a:t>MOH</a:t>
            </a:r>
          </a:p>
        </p:txBody>
      </p:sp>
      <p:sp>
        <p:nvSpPr>
          <p:cNvPr id="23" name="TextBox 22"/>
          <p:cNvSpPr txBox="1"/>
          <p:nvPr/>
        </p:nvSpPr>
        <p:spPr>
          <a:xfrm>
            <a:off x="7126698" y="3990201"/>
            <a:ext cx="417102" cy="276999"/>
          </a:xfrm>
          <a:prstGeom prst="rect">
            <a:avLst/>
          </a:prstGeom>
          <a:noFill/>
        </p:spPr>
        <p:txBody>
          <a:bodyPr wrap="none" rtlCol="0">
            <a:spAutoFit/>
          </a:bodyPr>
          <a:lstStyle/>
          <a:p>
            <a:r>
              <a:rPr lang="en-US" sz="1200" dirty="0">
                <a:solidFill>
                  <a:schemeClr val="tx1"/>
                </a:solidFill>
                <a:latin typeface="+mn-lt"/>
              </a:rPr>
              <a:t>DM</a:t>
            </a:r>
          </a:p>
        </p:txBody>
      </p:sp>
      <p:sp>
        <p:nvSpPr>
          <p:cNvPr id="24" name="TextBox 23"/>
          <p:cNvSpPr txBox="1"/>
          <p:nvPr/>
        </p:nvSpPr>
        <p:spPr>
          <a:xfrm>
            <a:off x="7098702" y="4800600"/>
            <a:ext cx="521298" cy="276999"/>
          </a:xfrm>
          <a:prstGeom prst="rect">
            <a:avLst/>
          </a:prstGeom>
          <a:noFill/>
        </p:spPr>
        <p:txBody>
          <a:bodyPr wrap="none" rtlCol="0">
            <a:spAutoFit/>
          </a:bodyPr>
          <a:lstStyle/>
          <a:p>
            <a:r>
              <a:rPr lang="en-US" sz="1200" dirty="0">
                <a:solidFill>
                  <a:schemeClr val="tx1"/>
                </a:solidFill>
                <a:latin typeface="+mn-lt"/>
              </a:rPr>
              <a:t>MOH</a:t>
            </a:r>
          </a:p>
        </p:txBody>
      </p:sp>
      <p:sp>
        <p:nvSpPr>
          <p:cNvPr id="25" name="TextBox 24"/>
          <p:cNvSpPr txBox="1"/>
          <p:nvPr/>
        </p:nvSpPr>
        <p:spPr>
          <a:xfrm>
            <a:off x="7121065" y="5133201"/>
            <a:ext cx="348172" cy="276999"/>
          </a:xfrm>
          <a:prstGeom prst="rect">
            <a:avLst/>
          </a:prstGeom>
          <a:noFill/>
        </p:spPr>
        <p:txBody>
          <a:bodyPr wrap="none" rtlCol="0">
            <a:spAutoFit/>
          </a:bodyPr>
          <a:lstStyle/>
          <a:p>
            <a:r>
              <a:rPr lang="en-US" sz="1200" dirty="0">
                <a:solidFill>
                  <a:schemeClr val="tx1"/>
                </a:solidFill>
                <a:latin typeface="+mn-lt"/>
              </a:rPr>
              <a:t>DL</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ox(i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ox(i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i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ox(i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i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ox(in)">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ox(i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box(in)">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box(in)">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box(in)">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ox(in)">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box(in)">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box(in)">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box(in)">
                                      <p:cBhvr>
                                        <p:cTn id="8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Prime and Conversion Costs</a:t>
            </a:r>
          </a:p>
        </p:txBody>
      </p:sp>
      <p:sp>
        <p:nvSpPr>
          <p:cNvPr id="26" name="Slide Number Placeholder 25"/>
          <p:cNvSpPr>
            <a:spLocks noGrp="1"/>
          </p:cNvSpPr>
          <p:nvPr>
            <p:ph type="sldNum" sz="quarter" idx="12"/>
          </p:nvPr>
        </p:nvSpPr>
        <p:spPr/>
        <p:txBody>
          <a:bodyPr/>
          <a:lstStyle/>
          <a:p>
            <a:fld id="{87989462-1FD5-4211-85BD-E99A4CF90F7A}" type="slidenum">
              <a:rPr lang="en-US" smtClean="0"/>
              <a:pPr/>
              <a:t>25</a:t>
            </a:fld>
            <a:endParaRPr lang="en-US"/>
          </a:p>
        </p:txBody>
      </p:sp>
      <p:sp>
        <p:nvSpPr>
          <p:cNvPr id="23" name="Footer Placeholder 22"/>
          <p:cNvSpPr>
            <a:spLocks noGrp="1"/>
          </p:cNvSpPr>
          <p:nvPr>
            <p:ph type="ftr" sz="quarter" idx="11"/>
          </p:nvPr>
        </p:nvSpPr>
        <p:spPr>
          <a:xfrm>
            <a:off x="3124200" y="6356350"/>
            <a:ext cx="3124200" cy="365125"/>
          </a:xfrm>
        </p:spPr>
        <p:txBody>
          <a:bodyPr/>
          <a:lstStyle/>
          <a:p>
            <a:pPr>
              <a:defRPr/>
            </a:pPr>
            <a:r>
              <a:rPr lang="en-US" b="0" dirty="0"/>
              <a:t>Copyright © 2015 Pearson Education, Inc.</a:t>
            </a:r>
          </a:p>
        </p:txBody>
      </p:sp>
      <p:pic>
        <p:nvPicPr>
          <p:cNvPr id="70657" name="Picture 1"/>
          <p:cNvPicPr>
            <a:picLocks noChangeAspect="1" noChangeArrowheads="1"/>
          </p:cNvPicPr>
          <p:nvPr/>
        </p:nvPicPr>
        <p:blipFill>
          <a:blip r:embed="rId3" cstate="print"/>
          <a:srcRect/>
          <a:stretch>
            <a:fillRect/>
          </a:stretch>
        </p:blipFill>
        <p:spPr bwMode="auto">
          <a:xfrm>
            <a:off x="1257300" y="1828800"/>
            <a:ext cx="6591300" cy="2514600"/>
          </a:xfrm>
          <a:prstGeom prst="rect">
            <a:avLst/>
          </a:prstGeom>
          <a:noFill/>
          <a:ln w="9525">
            <a:noFill/>
            <a:miter lim="800000"/>
            <a:headEnd/>
            <a:tailEnd/>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fontScale="90000"/>
          </a:bodyPr>
          <a:lstStyle/>
          <a:p>
            <a:r>
              <a:rPr lang="en-US" dirty="0"/>
              <a:t>Direct and Indirect Labor Costs Include</a:t>
            </a:r>
          </a:p>
        </p:txBody>
      </p:sp>
      <p:sp>
        <p:nvSpPr>
          <p:cNvPr id="35843" name="Rectangle 3"/>
          <p:cNvSpPr>
            <a:spLocks noGrp="1" noChangeArrowheads="1"/>
          </p:cNvSpPr>
          <p:nvPr>
            <p:ph idx="1"/>
          </p:nvPr>
        </p:nvSpPr>
        <p:spPr/>
        <p:txBody>
          <a:bodyPr/>
          <a:lstStyle/>
          <a:p>
            <a:r>
              <a:rPr lang="en-US" dirty="0"/>
              <a:t>Salaries and wages </a:t>
            </a:r>
          </a:p>
          <a:p>
            <a:r>
              <a:rPr lang="en-US" dirty="0"/>
              <a:t>Fringe benefits</a:t>
            </a:r>
          </a:p>
          <a:p>
            <a:r>
              <a:rPr lang="en-US" dirty="0"/>
              <a:t>Payroll taxes</a:t>
            </a:r>
          </a:p>
          <a:p>
            <a:endParaRPr lang="en-US" dirty="0"/>
          </a:p>
          <a:p>
            <a:r>
              <a:rPr lang="en-US" dirty="0"/>
              <a:t>Chapter 3 for more details!</a:t>
            </a:r>
          </a:p>
        </p:txBody>
      </p:sp>
      <p:sp>
        <p:nvSpPr>
          <p:cNvPr id="11" name="Slide Number Placeholder 10"/>
          <p:cNvSpPr>
            <a:spLocks noGrp="1"/>
          </p:cNvSpPr>
          <p:nvPr>
            <p:ph type="sldNum" sz="quarter" idx="12"/>
          </p:nvPr>
        </p:nvSpPr>
        <p:spPr/>
        <p:txBody>
          <a:bodyPr/>
          <a:lstStyle/>
          <a:p>
            <a:fld id="{87989462-1FD5-4211-85BD-E99A4CF90F7A}" type="slidenum">
              <a:rPr lang="en-US" smtClean="0"/>
              <a:pPr/>
              <a:t>26</a:t>
            </a:fld>
            <a:endParaRPr lang="en-US"/>
          </a:p>
        </p:txBody>
      </p:sp>
      <p:sp>
        <p:nvSpPr>
          <p:cNvPr id="5" name="Footer Placeholder 4"/>
          <p:cNvSpPr>
            <a:spLocks noGrp="1"/>
          </p:cNvSpPr>
          <p:nvPr>
            <p:ph type="ftr" sz="quarter" idx="11"/>
          </p:nvPr>
        </p:nvSpPr>
        <p:spPr>
          <a:xfrm>
            <a:off x="3124200" y="6356350"/>
            <a:ext cx="3048000" cy="365125"/>
          </a:xfrm>
        </p:spPr>
        <p:txBody>
          <a:bodyPr/>
          <a:lstStyle/>
          <a:p>
            <a:r>
              <a:rPr lang="en-US" b="0"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838200"/>
            <a:ext cx="7772400" cy="1470025"/>
          </a:xfrm>
        </p:spPr>
        <p:txBody>
          <a:bodyPr rtlCol="0">
            <a:normAutofit/>
          </a:bodyPr>
          <a:lstStyle/>
          <a:p>
            <a:pPr fontAlgn="auto">
              <a:spcAft>
                <a:spcPts val="0"/>
              </a:spcAft>
              <a:defRPr/>
            </a:pPr>
            <a:r>
              <a:rPr lang="en-US" sz="6000" dirty="0">
                <a:ea typeface="+mj-ea"/>
                <a:cs typeface="+mj-cs"/>
              </a:rPr>
              <a:t>Objective 5</a:t>
            </a:r>
          </a:p>
        </p:txBody>
      </p:sp>
      <p:sp>
        <p:nvSpPr>
          <p:cNvPr id="21507" name="Rectangle 3"/>
          <p:cNvSpPr>
            <a:spLocks noGrp="1" noChangeArrowheads="1"/>
          </p:cNvSpPr>
          <p:nvPr>
            <p:ph type="subTitle" idx="1"/>
          </p:nvPr>
        </p:nvSpPr>
        <p:spPr>
          <a:xfrm>
            <a:off x="1371600" y="2286000"/>
            <a:ext cx="6400800" cy="1752600"/>
          </a:xfrm>
        </p:spPr>
        <p:txBody>
          <a:bodyPr>
            <a:normAutofit/>
          </a:bodyPr>
          <a:lstStyle/>
          <a:p>
            <a:r>
              <a:rPr lang="en-US" dirty="0"/>
              <a:t>Prepare the financial statements for service, merchandising, and manufacturing companies</a:t>
            </a:r>
          </a:p>
        </p:txBody>
      </p:sp>
      <p:sp>
        <p:nvSpPr>
          <p:cNvPr id="6" name="Slide Number Placeholder 5"/>
          <p:cNvSpPr>
            <a:spLocks noGrp="1"/>
          </p:cNvSpPr>
          <p:nvPr>
            <p:ph type="sldNum" sz="quarter" idx="12"/>
          </p:nvPr>
        </p:nvSpPr>
        <p:spPr/>
        <p:txBody>
          <a:bodyPr/>
          <a:lstStyle/>
          <a:p>
            <a:fld id="{87989462-1FD5-4211-85BD-E99A4CF90F7A}" type="slidenum">
              <a:rPr lang="en-US" smtClean="0"/>
              <a:pPr/>
              <a:t>27</a:t>
            </a:fld>
            <a:endParaRPr lang="en-US"/>
          </a:p>
        </p:txBody>
      </p:sp>
      <p:sp>
        <p:nvSpPr>
          <p:cNvPr id="8" name="Footer Placeholder 7"/>
          <p:cNvSpPr>
            <a:spLocks noGrp="1"/>
          </p:cNvSpPr>
          <p:nvPr>
            <p:ph type="ftr" sz="quarter" idx="11"/>
          </p:nvPr>
        </p:nvSpPr>
        <p:spPr>
          <a:xfrm>
            <a:off x="3124200" y="6356350"/>
            <a:ext cx="3124200" cy="365125"/>
          </a:xfrm>
        </p:spPr>
        <p:txBody>
          <a:bodyPr/>
          <a:lstStyle/>
          <a:p>
            <a:pPr>
              <a:defRPr/>
            </a:pPr>
            <a:r>
              <a:rPr lang="en-US" b="0" dirty="0"/>
              <a:t>Copyright © 2015 Pearson Education, Inc.</a:t>
            </a:r>
          </a:p>
        </p:txBody>
      </p:sp>
      <p:pic>
        <p:nvPicPr>
          <p:cNvPr id="9" name="Picture 8"/>
          <p:cNvPicPr>
            <a:picLocks noChangeAspect="1"/>
          </p:cNvPicPr>
          <p:nvPr/>
        </p:nvPicPr>
        <p:blipFill>
          <a:blip r:embed="rId3"/>
          <a:stretch>
            <a:fillRect/>
          </a:stretch>
        </p:blipFill>
        <p:spPr>
          <a:xfrm>
            <a:off x="2286000" y="4114800"/>
            <a:ext cx="4554994" cy="1801891"/>
          </a:xfrm>
          <a:prstGeom prst="rect">
            <a:avLst/>
          </a:prstGeom>
        </p:spPr>
      </p:pic>
      <p:sp>
        <p:nvSpPr>
          <p:cNvPr id="2" name="TextBox 1"/>
          <p:cNvSpPr txBox="1"/>
          <p:nvPr/>
        </p:nvSpPr>
        <p:spPr>
          <a:xfrm>
            <a:off x="4572000" y="5715000"/>
            <a:ext cx="1447800" cy="461665"/>
          </a:xfrm>
          <a:prstGeom prst="rect">
            <a:avLst/>
          </a:prstGeom>
          <a:solidFill>
            <a:schemeClr val="bg1"/>
          </a:solidFill>
        </p:spPr>
        <p:txBody>
          <a:bodyPr wrap="square" rtlCol="0">
            <a:spAutoFit/>
          </a:bodyPr>
          <a:lstStyle/>
          <a:p>
            <a:endParaRPr lang="en-US"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fontScale="90000"/>
          </a:bodyPr>
          <a:lstStyle/>
          <a:p>
            <a:r>
              <a:rPr lang="en-US" dirty="0"/>
              <a:t>Income Statement—Service Company</a:t>
            </a:r>
          </a:p>
        </p:txBody>
      </p:sp>
      <p:sp>
        <p:nvSpPr>
          <p:cNvPr id="38915" name="Rectangle 3"/>
          <p:cNvSpPr>
            <a:spLocks noGrp="1" noChangeArrowheads="1"/>
          </p:cNvSpPr>
          <p:nvPr>
            <p:ph idx="1"/>
          </p:nvPr>
        </p:nvSpPr>
        <p:spPr/>
        <p:txBody>
          <a:bodyPr/>
          <a:lstStyle/>
          <a:p>
            <a:r>
              <a:rPr lang="en-US" dirty="0"/>
              <a:t>Simplest income statement</a:t>
            </a:r>
          </a:p>
          <a:p>
            <a:r>
              <a:rPr lang="en-US" dirty="0"/>
              <a:t>All costs are period costs</a:t>
            </a:r>
          </a:p>
          <a:p>
            <a:pPr lvl="1">
              <a:buNone/>
            </a:pPr>
            <a:r>
              <a:rPr lang="en-US" dirty="0"/>
              <a:t>    Service revenues</a:t>
            </a:r>
          </a:p>
          <a:p>
            <a:pPr lvl="1">
              <a:buNone/>
            </a:pPr>
            <a:r>
              <a:rPr lang="en-US" u="sng" dirty="0"/>
              <a:t>–  Operating expenses</a:t>
            </a:r>
            <a:r>
              <a:rPr lang="zh-CN" altLang="en-US" u="sng" dirty="0"/>
              <a:t> </a:t>
            </a:r>
            <a:endParaRPr lang="en-US" u="sng" dirty="0"/>
          </a:p>
          <a:p>
            <a:pPr lvl="1">
              <a:buNone/>
            </a:pPr>
            <a:r>
              <a:rPr lang="en-US" dirty="0"/>
              <a:t>    Operating income</a:t>
            </a:r>
          </a:p>
          <a:p>
            <a:pPr lvl="1">
              <a:buNone/>
            </a:pPr>
            <a:r>
              <a:rPr lang="en-US" i="1" dirty="0"/>
              <a:t>Operating expense: Salary expense, Office rent expense, Depreciation expense, Marketing expense etc. </a:t>
            </a:r>
          </a:p>
        </p:txBody>
      </p:sp>
      <p:sp>
        <p:nvSpPr>
          <p:cNvPr id="14" name="Slide Number Placeholder 13"/>
          <p:cNvSpPr>
            <a:spLocks noGrp="1"/>
          </p:cNvSpPr>
          <p:nvPr>
            <p:ph type="sldNum" sz="quarter" idx="12"/>
          </p:nvPr>
        </p:nvSpPr>
        <p:spPr/>
        <p:txBody>
          <a:bodyPr/>
          <a:lstStyle/>
          <a:p>
            <a:fld id="{87989462-1FD5-4211-85BD-E99A4CF90F7A}" type="slidenum">
              <a:rPr lang="en-US" smtClean="0"/>
              <a:pPr/>
              <a:t>28</a:t>
            </a:fld>
            <a:endParaRPr lang="en-US"/>
          </a:p>
        </p:txBody>
      </p:sp>
      <p:sp>
        <p:nvSpPr>
          <p:cNvPr id="5" name="Footer Placeholder 4"/>
          <p:cNvSpPr>
            <a:spLocks noGrp="1"/>
          </p:cNvSpPr>
          <p:nvPr>
            <p:ph type="ftr" sz="quarter" idx="11"/>
          </p:nvPr>
        </p:nvSpPr>
        <p:spPr>
          <a:xfrm>
            <a:off x="3124200" y="6356350"/>
            <a:ext cx="3048000" cy="365125"/>
          </a:xfrm>
        </p:spPr>
        <p:txBody>
          <a:bodyPr/>
          <a:lstStyle/>
          <a:p>
            <a:r>
              <a:rPr lang="en-US" b="0"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a:bodyPr>
          <a:lstStyle/>
          <a:p>
            <a:r>
              <a:rPr lang="en-US" dirty="0"/>
              <a:t>Income Statement—Merchandiser</a:t>
            </a:r>
          </a:p>
        </p:txBody>
      </p:sp>
      <p:sp>
        <p:nvSpPr>
          <p:cNvPr id="39939" name="Rectangle 3"/>
          <p:cNvSpPr>
            <a:spLocks noGrp="1" noChangeArrowheads="1"/>
          </p:cNvSpPr>
          <p:nvPr>
            <p:ph idx="1"/>
          </p:nvPr>
        </p:nvSpPr>
        <p:spPr/>
        <p:txBody>
          <a:bodyPr/>
          <a:lstStyle/>
          <a:p>
            <a:pPr>
              <a:buNone/>
            </a:pPr>
            <a:r>
              <a:rPr lang="en-US" dirty="0"/>
              <a:t>+  Sales</a:t>
            </a:r>
          </a:p>
          <a:p>
            <a:pPr>
              <a:buNone/>
            </a:pPr>
            <a:r>
              <a:rPr lang="en-US" dirty="0"/>
              <a:t>–   </a:t>
            </a:r>
            <a:r>
              <a:rPr lang="en-US" u="sng" dirty="0">
                <a:highlight>
                  <a:srgbClr val="FFFF00"/>
                </a:highlight>
              </a:rPr>
              <a:t>Cost of goods sold</a:t>
            </a:r>
          </a:p>
          <a:p>
            <a:pPr>
              <a:buNone/>
            </a:pPr>
            <a:r>
              <a:rPr lang="en-US" dirty="0"/>
              <a:t>=  Gross profit</a:t>
            </a:r>
          </a:p>
          <a:p>
            <a:pPr>
              <a:buNone/>
            </a:pPr>
            <a:r>
              <a:rPr lang="en-US" dirty="0"/>
              <a:t>–   </a:t>
            </a:r>
            <a:r>
              <a:rPr lang="en-US" u="sng" dirty="0"/>
              <a:t>Operating expenses</a:t>
            </a:r>
          </a:p>
          <a:p>
            <a:pPr>
              <a:buNone/>
            </a:pPr>
            <a:r>
              <a:rPr lang="en-US" dirty="0"/>
              <a:t>=  Operating income</a:t>
            </a:r>
          </a:p>
        </p:txBody>
      </p:sp>
      <p:sp>
        <p:nvSpPr>
          <p:cNvPr id="11" name="Slide Number Placeholder 10"/>
          <p:cNvSpPr>
            <a:spLocks noGrp="1"/>
          </p:cNvSpPr>
          <p:nvPr>
            <p:ph type="sldNum" sz="quarter" idx="12"/>
          </p:nvPr>
        </p:nvSpPr>
        <p:spPr/>
        <p:txBody>
          <a:bodyPr/>
          <a:lstStyle/>
          <a:p>
            <a:fld id="{87989462-1FD5-4211-85BD-E99A4CF90F7A}" type="slidenum">
              <a:rPr lang="en-US" smtClean="0"/>
              <a:pPr/>
              <a:t>29</a:t>
            </a:fld>
            <a:endParaRPr lang="en-US"/>
          </a:p>
        </p:txBody>
      </p:sp>
      <p:sp>
        <p:nvSpPr>
          <p:cNvPr id="5" name="Footer Placeholder 4"/>
          <p:cNvSpPr>
            <a:spLocks noGrp="1"/>
          </p:cNvSpPr>
          <p:nvPr>
            <p:ph type="ftr" sz="quarter" idx="11"/>
          </p:nvPr>
        </p:nvSpPr>
        <p:spPr>
          <a:xfrm>
            <a:off x="3124200" y="6356350"/>
            <a:ext cx="3048000" cy="365125"/>
          </a:xfrm>
        </p:spPr>
        <p:txBody>
          <a:bodyPr/>
          <a:lstStyle/>
          <a:p>
            <a:r>
              <a:rPr lang="en-US" b="0"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companies</a:t>
            </a:r>
          </a:p>
        </p:txBody>
      </p:sp>
      <p:sp>
        <p:nvSpPr>
          <p:cNvPr id="3" name="Content Placeholder 2"/>
          <p:cNvSpPr>
            <a:spLocks noGrp="1"/>
          </p:cNvSpPr>
          <p:nvPr>
            <p:ph idx="1"/>
          </p:nvPr>
        </p:nvSpPr>
        <p:spPr/>
        <p:txBody>
          <a:bodyPr/>
          <a:lstStyle/>
          <a:p>
            <a:r>
              <a:rPr lang="en-US" dirty="0"/>
              <a:t>Service</a:t>
            </a:r>
          </a:p>
          <a:p>
            <a:endParaRPr lang="en-US" dirty="0"/>
          </a:p>
          <a:p>
            <a:r>
              <a:rPr lang="en-US" dirty="0"/>
              <a:t>Merchandisers</a:t>
            </a:r>
          </a:p>
          <a:p>
            <a:endParaRPr lang="en-US" dirty="0"/>
          </a:p>
          <a:p>
            <a:r>
              <a:rPr lang="en-US" dirty="0"/>
              <a:t>Manufacturers</a:t>
            </a:r>
          </a:p>
        </p:txBody>
      </p:sp>
      <p:sp>
        <p:nvSpPr>
          <p:cNvPr id="17" name="Slide Number Placeholder 16"/>
          <p:cNvSpPr>
            <a:spLocks noGrp="1"/>
          </p:cNvSpPr>
          <p:nvPr>
            <p:ph type="sldNum" sz="quarter" idx="12"/>
          </p:nvPr>
        </p:nvSpPr>
        <p:spPr/>
        <p:txBody>
          <a:bodyPr/>
          <a:lstStyle/>
          <a:p>
            <a:fld id="{87989462-1FD5-4211-85BD-E99A4CF90F7A}" type="slidenum">
              <a:rPr lang="en-US" smtClean="0"/>
              <a:pPr/>
              <a:t>3</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b="0"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normAutofit fontScale="90000"/>
          </a:bodyPr>
          <a:lstStyle/>
          <a:p>
            <a:r>
              <a:rPr lang="en-US" dirty="0"/>
              <a:t>Cost of Goods Sold Calculation— Merchandiser</a:t>
            </a:r>
          </a:p>
        </p:txBody>
      </p:sp>
      <p:sp>
        <p:nvSpPr>
          <p:cNvPr id="40963" name="Rectangle 3"/>
          <p:cNvSpPr>
            <a:spLocks noGrp="1" noChangeArrowheads="1"/>
          </p:cNvSpPr>
          <p:nvPr>
            <p:ph idx="1"/>
          </p:nvPr>
        </p:nvSpPr>
        <p:spPr/>
        <p:txBody>
          <a:bodyPr>
            <a:normAutofit/>
          </a:bodyPr>
          <a:lstStyle/>
          <a:p>
            <a:pPr>
              <a:buNone/>
            </a:pPr>
            <a:r>
              <a:rPr lang="en-US" dirty="0"/>
              <a:t>+  Beginning inventory</a:t>
            </a:r>
          </a:p>
          <a:p>
            <a:pPr>
              <a:buNone/>
            </a:pPr>
            <a:r>
              <a:rPr lang="en-US" dirty="0"/>
              <a:t>+  Purchases</a:t>
            </a:r>
          </a:p>
          <a:p>
            <a:pPr>
              <a:buNone/>
            </a:pPr>
            <a:r>
              <a:rPr lang="en-US" dirty="0"/>
              <a:t>+  Import duties or tariffs</a:t>
            </a:r>
          </a:p>
          <a:p>
            <a:pPr>
              <a:buNone/>
            </a:pPr>
            <a:r>
              <a:rPr lang="en-US" dirty="0"/>
              <a:t>+  </a:t>
            </a:r>
            <a:r>
              <a:rPr lang="en-US" u="sng" dirty="0"/>
              <a:t>Freight-in</a:t>
            </a:r>
          </a:p>
          <a:p>
            <a:pPr>
              <a:buNone/>
            </a:pPr>
            <a:r>
              <a:rPr lang="en-US" dirty="0"/>
              <a:t>=  Cost of goods available for sale</a:t>
            </a:r>
          </a:p>
          <a:p>
            <a:pPr>
              <a:buNone/>
            </a:pPr>
            <a:r>
              <a:rPr lang="en-US" u="sng" dirty="0"/>
              <a:t>–	Ending inventory</a:t>
            </a:r>
          </a:p>
          <a:p>
            <a:pPr>
              <a:buNone/>
            </a:pPr>
            <a:r>
              <a:rPr lang="en-US" dirty="0"/>
              <a:t>=	Cost of goods sold</a:t>
            </a:r>
          </a:p>
        </p:txBody>
      </p:sp>
      <p:sp>
        <p:nvSpPr>
          <p:cNvPr id="17" name="Slide Number Placeholder 16"/>
          <p:cNvSpPr>
            <a:spLocks noGrp="1"/>
          </p:cNvSpPr>
          <p:nvPr>
            <p:ph type="sldNum" sz="quarter" idx="12"/>
          </p:nvPr>
        </p:nvSpPr>
        <p:spPr/>
        <p:txBody>
          <a:bodyPr/>
          <a:lstStyle/>
          <a:p>
            <a:fld id="{87989462-1FD5-4211-85BD-E99A4CF90F7A}" type="slidenum">
              <a:rPr lang="en-US" smtClean="0"/>
              <a:pPr/>
              <a:t>30</a:t>
            </a:fld>
            <a:endParaRPr lang="en-US"/>
          </a:p>
        </p:txBody>
      </p:sp>
      <p:sp>
        <p:nvSpPr>
          <p:cNvPr id="5" name="Footer Placeholder 4"/>
          <p:cNvSpPr>
            <a:spLocks noGrp="1"/>
          </p:cNvSpPr>
          <p:nvPr>
            <p:ph type="ftr" sz="quarter" idx="11"/>
          </p:nvPr>
        </p:nvSpPr>
        <p:spPr>
          <a:xfrm>
            <a:off x="3124200" y="6356350"/>
            <a:ext cx="3200400" cy="365125"/>
          </a:xfrm>
        </p:spPr>
        <p:txBody>
          <a:bodyPr/>
          <a:lstStyle/>
          <a:p>
            <a:r>
              <a:rPr lang="en-US" b="0"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turn to S2-10</a:t>
            </a:r>
          </a:p>
        </p:txBody>
      </p:sp>
      <p:sp>
        <p:nvSpPr>
          <p:cNvPr id="18" name="Slide Number Placeholder 17"/>
          <p:cNvSpPr>
            <a:spLocks noGrp="1"/>
          </p:cNvSpPr>
          <p:nvPr>
            <p:ph type="sldNum" sz="quarter" idx="12"/>
          </p:nvPr>
        </p:nvSpPr>
        <p:spPr/>
        <p:txBody>
          <a:bodyPr/>
          <a:lstStyle/>
          <a:p>
            <a:fld id="{87989462-1FD5-4211-85BD-E99A4CF90F7A}" type="slidenum">
              <a:rPr lang="en-US" smtClean="0"/>
              <a:pPr/>
              <a:t>31</a:t>
            </a:fld>
            <a:endParaRPr lang="en-US"/>
          </a:p>
        </p:txBody>
      </p:sp>
      <p:sp>
        <p:nvSpPr>
          <p:cNvPr id="4" name="Footer Placeholder 3"/>
          <p:cNvSpPr>
            <a:spLocks noGrp="1"/>
          </p:cNvSpPr>
          <p:nvPr>
            <p:ph type="ftr" sz="quarter" idx="11"/>
          </p:nvPr>
        </p:nvSpPr>
        <p:spPr>
          <a:xfrm>
            <a:off x="3124200" y="6356350"/>
            <a:ext cx="3048000" cy="365125"/>
          </a:xfrm>
        </p:spPr>
        <p:txBody>
          <a:bodyPr/>
          <a:lstStyle/>
          <a:p>
            <a:pPr>
              <a:defRPr/>
            </a:pPr>
            <a:r>
              <a:rPr lang="en-US" b="0" dirty="0"/>
              <a:t>Copyright © 2015 Pearson Education, Inc.</a:t>
            </a:r>
          </a:p>
        </p:txBody>
      </p:sp>
      <p:pic>
        <p:nvPicPr>
          <p:cNvPr id="60417" name="Picture 1"/>
          <p:cNvPicPr>
            <a:picLocks noChangeAspect="1" noChangeArrowheads="1"/>
          </p:cNvPicPr>
          <p:nvPr/>
        </p:nvPicPr>
        <p:blipFill>
          <a:blip r:embed="rId3" cstate="print"/>
          <a:srcRect/>
          <a:stretch>
            <a:fillRect/>
          </a:stretch>
        </p:blipFill>
        <p:spPr bwMode="auto">
          <a:xfrm>
            <a:off x="1181100" y="1590675"/>
            <a:ext cx="6819900" cy="2905125"/>
          </a:xfrm>
          <a:prstGeom prst="rect">
            <a:avLst/>
          </a:prstGeom>
          <a:noFill/>
          <a:ln w="9525">
            <a:noFill/>
            <a:miter lim="800000"/>
            <a:headEnd/>
            <a:tailEnd/>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S2-10</a:t>
            </a:r>
          </a:p>
        </p:txBody>
      </p:sp>
      <p:sp>
        <p:nvSpPr>
          <p:cNvPr id="9" name="Slide Number Placeholder 8"/>
          <p:cNvSpPr>
            <a:spLocks noGrp="1"/>
          </p:cNvSpPr>
          <p:nvPr>
            <p:ph type="sldNum" sz="quarter" idx="4"/>
          </p:nvPr>
        </p:nvSpPr>
        <p:spPr>
          <a:xfrm>
            <a:off x="6553200" y="6324600"/>
            <a:ext cx="2133600" cy="365125"/>
          </a:xfrm>
        </p:spPr>
        <p:txBody>
          <a:bodyPr/>
          <a:lstStyle/>
          <a:p>
            <a:fld id="{87989462-1FD5-4211-85BD-E99A4CF90F7A}" type="slidenum">
              <a:rPr lang="en-US" smtClean="0"/>
              <a:pPr/>
              <a:t>32</a:t>
            </a:fld>
            <a:endParaRPr lang="en-US"/>
          </a:p>
        </p:txBody>
      </p:sp>
      <p:sp>
        <p:nvSpPr>
          <p:cNvPr id="160772" name="AutoShape 4"/>
          <p:cNvSpPr>
            <a:spLocks noChangeAspect="1" noChangeArrowheads="1" noTextEdit="1"/>
          </p:cNvSpPr>
          <p:nvPr/>
        </p:nvSpPr>
        <p:spPr bwMode="auto">
          <a:xfrm>
            <a:off x="119673" y="1319212"/>
            <a:ext cx="8905875" cy="4219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774" name="Freeform 6"/>
          <p:cNvSpPr>
            <a:spLocks noEditPoints="1"/>
          </p:cNvSpPr>
          <p:nvPr/>
        </p:nvSpPr>
        <p:spPr bwMode="auto">
          <a:xfrm>
            <a:off x="5648326" y="2565401"/>
            <a:ext cx="19050" cy="2876550"/>
          </a:xfrm>
          <a:custGeom>
            <a:avLst/>
            <a:gdLst/>
            <a:ahLst/>
            <a:cxnLst>
              <a:cxn ang="0">
                <a:pos x="12" y="0"/>
              </a:cxn>
              <a:cxn ang="0">
                <a:pos x="12" y="1812"/>
              </a:cxn>
              <a:cxn ang="0">
                <a:pos x="8" y="1812"/>
              </a:cxn>
              <a:cxn ang="0">
                <a:pos x="8" y="0"/>
              </a:cxn>
              <a:cxn ang="0">
                <a:pos x="12" y="0"/>
              </a:cxn>
              <a:cxn ang="0">
                <a:pos x="4" y="0"/>
              </a:cxn>
              <a:cxn ang="0">
                <a:pos x="4" y="1812"/>
              </a:cxn>
              <a:cxn ang="0">
                <a:pos x="0" y="1812"/>
              </a:cxn>
              <a:cxn ang="0">
                <a:pos x="0" y="0"/>
              </a:cxn>
              <a:cxn ang="0">
                <a:pos x="4" y="0"/>
              </a:cxn>
            </a:cxnLst>
            <a:rect l="0" t="0" r="r" b="b"/>
            <a:pathLst>
              <a:path w="12" h="1812">
                <a:moveTo>
                  <a:pt x="12" y="0"/>
                </a:moveTo>
                <a:lnTo>
                  <a:pt x="12" y="1812"/>
                </a:lnTo>
                <a:lnTo>
                  <a:pt x="8" y="1812"/>
                </a:lnTo>
                <a:lnTo>
                  <a:pt x="8" y="0"/>
                </a:lnTo>
                <a:lnTo>
                  <a:pt x="12" y="0"/>
                </a:lnTo>
                <a:close/>
                <a:moveTo>
                  <a:pt x="4" y="0"/>
                </a:moveTo>
                <a:lnTo>
                  <a:pt x="4" y="1812"/>
                </a:lnTo>
                <a:lnTo>
                  <a:pt x="0" y="1812"/>
                </a:lnTo>
                <a:lnTo>
                  <a:pt x="0" y="0"/>
                </a:lnTo>
                <a:lnTo>
                  <a:pt x="4"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775" name="Freeform 7"/>
          <p:cNvSpPr>
            <a:spLocks noEditPoints="1"/>
          </p:cNvSpPr>
          <p:nvPr/>
        </p:nvSpPr>
        <p:spPr bwMode="auto">
          <a:xfrm>
            <a:off x="7277101" y="2574926"/>
            <a:ext cx="19050" cy="2867025"/>
          </a:xfrm>
          <a:custGeom>
            <a:avLst/>
            <a:gdLst/>
            <a:ahLst/>
            <a:cxnLst>
              <a:cxn ang="0">
                <a:pos x="12" y="0"/>
              </a:cxn>
              <a:cxn ang="0">
                <a:pos x="12" y="1806"/>
              </a:cxn>
              <a:cxn ang="0">
                <a:pos x="8" y="1806"/>
              </a:cxn>
              <a:cxn ang="0">
                <a:pos x="8" y="0"/>
              </a:cxn>
              <a:cxn ang="0">
                <a:pos x="12" y="0"/>
              </a:cxn>
              <a:cxn ang="0">
                <a:pos x="4" y="0"/>
              </a:cxn>
              <a:cxn ang="0">
                <a:pos x="4" y="1806"/>
              </a:cxn>
              <a:cxn ang="0">
                <a:pos x="0" y="1806"/>
              </a:cxn>
              <a:cxn ang="0">
                <a:pos x="0" y="0"/>
              </a:cxn>
              <a:cxn ang="0">
                <a:pos x="4" y="0"/>
              </a:cxn>
            </a:cxnLst>
            <a:rect l="0" t="0" r="r" b="b"/>
            <a:pathLst>
              <a:path w="12" h="1806">
                <a:moveTo>
                  <a:pt x="12" y="0"/>
                </a:moveTo>
                <a:lnTo>
                  <a:pt x="12" y="1806"/>
                </a:lnTo>
                <a:lnTo>
                  <a:pt x="8" y="1806"/>
                </a:lnTo>
                <a:lnTo>
                  <a:pt x="8" y="0"/>
                </a:lnTo>
                <a:lnTo>
                  <a:pt x="12" y="0"/>
                </a:lnTo>
                <a:close/>
                <a:moveTo>
                  <a:pt x="4" y="0"/>
                </a:moveTo>
                <a:lnTo>
                  <a:pt x="4" y="1806"/>
                </a:lnTo>
                <a:lnTo>
                  <a:pt x="0" y="1806"/>
                </a:lnTo>
                <a:lnTo>
                  <a:pt x="0" y="0"/>
                </a:lnTo>
                <a:lnTo>
                  <a:pt x="4"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777" name="Rectangle 9"/>
          <p:cNvSpPr>
            <a:spLocks noChangeArrowheads="1"/>
          </p:cNvSpPr>
          <p:nvPr/>
        </p:nvSpPr>
        <p:spPr bwMode="auto">
          <a:xfrm>
            <a:off x="223838" y="2212976"/>
            <a:ext cx="8705850" cy="95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778" name="Freeform 10"/>
          <p:cNvSpPr>
            <a:spLocks noEditPoints="1"/>
          </p:cNvSpPr>
          <p:nvPr/>
        </p:nvSpPr>
        <p:spPr bwMode="auto">
          <a:xfrm>
            <a:off x="219076" y="2565401"/>
            <a:ext cx="5448300" cy="19050"/>
          </a:xfrm>
          <a:custGeom>
            <a:avLst/>
            <a:gdLst/>
            <a:ahLst/>
            <a:cxnLst>
              <a:cxn ang="0">
                <a:pos x="0" y="0"/>
              </a:cxn>
              <a:cxn ang="0">
                <a:pos x="3432" y="0"/>
              </a:cxn>
              <a:cxn ang="0">
                <a:pos x="3432" y="4"/>
              </a:cxn>
              <a:cxn ang="0">
                <a:pos x="0" y="4"/>
              </a:cxn>
              <a:cxn ang="0">
                <a:pos x="0" y="0"/>
              </a:cxn>
              <a:cxn ang="0">
                <a:pos x="0" y="8"/>
              </a:cxn>
              <a:cxn ang="0">
                <a:pos x="3432" y="8"/>
              </a:cxn>
              <a:cxn ang="0">
                <a:pos x="3432" y="12"/>
              </a:cxn>
              <a:cxn ang="0">
                <a:pos x="0" y="12"/>
              </a:cxn>
              <a:cxn ang="0">
                <a:pos x="0" y="8"/>
              </a:cxn>
            </a:cxnLst>
            <a:rect l="0" t="0" r="r" b="b"/>
            <a:pathLst>
              <a:path w="3432" h="12">
                <a:moveTo>
                  <a:pt x="0" y="0"/>
                </a:moveTo>
                <a:lnTo>
                  <a:pt x="3432" y="0"/>
                </a:lnTo>
                <a:lnTo>
                  <a:pt x="3432" y="4"/>
                </a:lnTo>
                <a:lnTo>
                  <a:pt x="0" y="4"/>
                </a:lnTo>
                <a:lnTo>
                  <a:pt x="0" y="0"/>
                </a:lnTo>
                <a:close/>
                <a:moveTo>
                  <a:pt x="0" y="8"/>
                </a:moveTo>
                <a:lnTo>
                  <a:pt x="3432" y="8"/>
                </a:lnTo>
                <a:lnTo>
                  <a:pt x="3432" y="12"/>
                </a:lnTo>
                <a:lnTo>
                  <a:pt x="0" y="12"/>
                </a:lnTo>
                <a:lnTo>
                  <a:pt x="0" y="8"/>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779" name="Rectangle 11"/>
          <p:cNvSpPr>
            <a:spLocks noChangeArrowheads="1"/>
          </p:cNvSpPr>
          <p:nvPr/>
        </p:nvSpPr>
        <p:spPr bwMode="auto">
          <a:xfrm>
            <a:off x="5672138" y="2574926"/>
            <a:ext cx="3257550" cy="95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780" name="Rectangle 12"/>
          <p:cNvSpPr>
            <a:spLocks noChangeArrowheads="1"/>
          </p:cNvSpPr>
          <p:nvPr/>
        </p:nvSpPr>
        <p:spPr bwMode="auto">
          <a:xfrm>
            <a:off x="223838" y="2965451"/>
            <a:ext cx="8705850" cy="95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781" name="Rectangle 13"/>
          <p:cNvSpPr>
            <a:spLocks noChangeArrowheads="1"/>
          </p:cNvSpPr>
          <p:nvPr/>
        </p:nvSpPr>
        <p:spPr bwMode="auto">
          <a:xfrm>
            <a:off x="223838" y="3355976"/>
            <a:ext cx="8705850" cy="95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782" name="Rectangle 14"/>
          <p:cNvSpPr>
            <a:spLocks noChangeArrowheads="1"/>
          </p:cNvSpPr>
          <p:nvPr/>
        </p:nvSpPr>
        <p:spPr bwMode="auto">
          <a:xfrm>
            <a:off x="223838" y="3746501"/>
            <a:ext cx="8705850" cy="95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783" name="Rectangle 15"/>
          <p:cNvSpPr>
            <a:spLocks noChangeArrowheads="1"/>
          </p:cNvSpPr>
          <p:nvPr/>
        </p:nvSpPr>
        <p:spPr bwMode="auto">
          <a:xfrm>
            <a:off x="223838" y="4137026"/>
            <a:ext cx="8705850" cy="95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784" name="Rectangle 16"/>
          <p:cNvSpPr>
            <a:spLocks noChangeArrowheads="1"/>
          </p:cNvSpPr>
          <p:nvPr/>
        </p:nvSpPr>
        <p:spPr bwMode="auto">
          <a:xfrm>
            <a:off x="223838" y="4651376"/>
            <a:ext cx="8705850" cy="95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785" name="Rectangle 17"/>
          <p:cNvSpPr>
            <a:spLocks noChangeArrowheads="1"/>
          </p:cNvSpPr>
          <p:nvPr/>
        </p:nvSpPr>
        <p:spPr bwMode="auto">
          <a:xfrm>
            <a:off x="223838" y="5041901"/>
            <a:ext cx="8705850" cy="95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786" name="Freeform 18"/>
          <p:cNvSpPr>
            <a:spLocks noEditPoints="1"/>
          </p:cNvSpPr>
          <p:nvPr/>
        </p:nvSpPr>
        <p:spPr bwMode="auto">
          <a:xfrm>
            <a:off x="219076" y="1422401"/>
            <a:ext cx="19050" cy="4019550"/>
          </a:xfrm>
          <a:custGeom>
            <a:avLst/>
            <a:gdLst/>
            <a:ahLst/>
            <a:cxnLst>
              <a:cxn ang="0">
                <a:pos x="12" y="0"/>
              </a:cxn>
              <a:cxn ang="0">
                <a:pos x="12" y="2532"/>
              </a:cxn>
              <a:cxn ang="0">
                <a:pos x="8" y="2532"/>
              </a:cxn>
              <a:cxn ang="0">
                <a:pos x="8" y="0"/>
              </a:cxn>
              <a:cxn ang="0">
                <a:pos x="12" y="0"/>
              </a:cxn>
              <a:cxn ang="0">
                <a:pos x="4" y="0"/>
              </a:cxn>
              <a:cxn ang="0">
                <a:pos x="4" y="2532"/>
              </a:cxn>
              <a:cxn ang="0">
                <a:pos x="0" y="2532"/>
              </a:cxn>
              <a:cxn ang="0">
                <a:pos x="0" y="0"/>
              </a:cxn>
              <a:cxn ang="0">
                <a:pos x="4" y="0"/>
              </a:cxn>
            </a:cxnLst>
            <a:rect l="0" t="0" r="r" b="b"/>
            <a:pathLst>
              <a:path w="12" h="2532">
                <a:moveTo>
                  <a:pt x="12" y="0"/>
                </a:moveTo>
                <a:lnTo>
                  <a:pt x="12" y="2532"/>
                </a:lnTo>
                <a:lnTo>
                  <a:pt x="8" y="2532"/>
                </a:lnTo>
                <a:lnTo>
                  <a:pt x="8" y="0"/>
                </a:lnTo>
                <a:lnTo>
                  <a:pt x="12" y="0"/>
                </a:lnTo>
                <a:close/>
                <a:moveTo>
                  <a:pt x="4" y="0"/>
                </a:moveTo>
                <a:lnTo>
                  <a:pt x="4" y="2532"/>
                </a:lnTo>
                <a:lnTo>
                  <a:pt x="0" y="2532"/>
                </a:lnTo>
                <a:lnTo>
                  <a:pt x="0" y="0"/>
                </a:lnTo>
                <a:lnTo>
                  <a:pt x="4" y="0"/>
                </a:lnTo>
                <a:close/>
              </a:path>
            </a:pathLst>
          </a:cu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160787" name="Freeform 19"/>
          <p:cNvSpPr>
            <a:spLocks noEditPoints="1"/>
          </p:cNvSpPr>
          <p:nvPr/>
        </p:nvSpPr>
        <p:spPr bwMode="auto">
          <a:xfrm>
            <a:off x="8905876" y="1422401"/>
            <a:ext cx="19050" cy="4019550"/>
          </a:xfrm>
          <a:custGeom>
            <a:avLst/>
            <a:gdLst/>
            <a:ahLst/>
            <a:cxnLst>
              <a:cxn ang="0">
                <a:pos x="12" y="0"/>
              </a:cxn>
              <a:cxn ang="0">
                <a:pos x="12" y="2532"/>
              </a:cxn>
              <a:cxn ang="0">
                <a:pos x="8" y="2532"/>
              </a:cxn>
              <a:cxn ang="0">
                <a:pos x="8" y="0"/>
              </a:cxn>
              <a:cxn ang="0">
                <a:pos x="12" y="0"/>
              </a:cxn>
              <a:cxn ang="0">
                <a:pos x="4" y="0"/>
              </a:cxn>
              <a:cxn ang="0">
                <a:pos x="4" y="2532"/>
              </a:cxn>
              <a:cxn ang="0">
                <a:pos x="0" y="2532"/>
              </a:cxn>
              <a:cxn ang="0">
                <a:pos x="0" y="0"/>
              </a:cxn>
              <a:cxn ang="0">
                <a:pos x="4" y="0"/>
              </a:cxn>
            </a:cxnLst>
            <a:rect l="0" t="0" r="r" b="b"/>
            <a:pathLst>
              <a:path w="12" h="2532">
                <a:moveTo>
                  <a:pt x="12" y="0"/>
                </a:moveTo>
                <a:lnTo>
                  <a:pt x="12" y="2532"/>
                </a:lnTo>
                <a:lnTo>
                  <a:pt x="8" y="2532"/>
                </a:lnTo>
                <a:lnTo>
                  <a:pt x="8" y="0"/>
                </a:lnTo>
                <a:lnTo>
                  <a:pt x="12" y="0"/>
                </a:lnTo>
                <a:close/>
                <a:moveTo>
                  <a:pt x="4" y="0"/>
                </a:moveTo>
                <a:lnTo>
                  <a:pt x="4" y="2532"/>
                </a:lnTo>
                <a:lnTo>
                  <a:pt x="0" y="2532"/>
                </a:lnTo>
                <a:lnTo>
                  <a:pt x="0" y="0"/>
                </a:lnTo>
                <a:lnTo>
                  <a:pt x="4"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789" name="Freeform 21"/>
          <p:cNvSpPr>
            <a:spLocks noEditPoints="1"/>
          </p:cNvSpPr>
          <p:nvPr/>
        </p:nvSpPr>
        <p:spPr bwMode="auto">
          <a:xfrm>
            <a:off x="219076" y="5422901"/>
            <a:ext cx="8705850" cy="19050"/>
          </a:xfrm>
          <a:custGeom>
            <a:avLst/>
            <a:gdLst/>
            <a:ahLst/>
            <a:cxnLst>
              <a:cxn ang="0">
                <a:pos x="0" y="0"/>
              </a:cxn>
              <a:cxn ang="0">
                <a:pos x="5484" y="0"/>
              </a:cxn>
              <a:cxn ang="0">
                <a:pos x="5484" y="4"/>
              </a:cxn>
              <a:cxn ang="0">
                <a:pos x="0" y="4"/>
              </a:cxn>
              <a:cxn ang="0">
                <a:pos x="0" y="0"/>
              </a:cxn>
              <a:cxn ang="0">
                <a:pos x="0" y="8"/>
              </a:cxn>
              <a:cxn ang="0">
                <a:pos x="5484" y="8"/>
              </a:cxn>
              <a:cxn ang="0">
                <a:pos x="5484" y="12"/>
              </a:cxn>
              <a:cxn ang="0">
                <a:pos x="0" y="12"/>
              </a:cxn>
              <a:cxn ang="0">
                <a:pos x="0" y="8"/>
              </a:cxn>
            </a:cxnLst>
            <a:rect l="0" t="0" r="r" b="b"/>
            <a:pathLst>
              <a:path w="5484" h="12">
                <a:moveTo>
                  <a:pt x="0" y="0"/>
                </a:moveTo>
                <a:lnTo>
                  <a:pt x="5484" y="0"/>
                </a:lnTo>
                <a:lnTo>
                  <a:pt x="5484" y="4"/>
                </a:lnTo>
                <a:lnTo>
                  <a:pt x="0" y="4"/>
                </a:lnTo>
                <a:lnTo>
                  <a:pt x="0" y="0"/>
                </a:lnTo>
                <a:close/>
                <a:moveTo>
                  <a:pt x="0" y="8"/>
                </a:moveTo>
                <a:lnTo>
                  <a:pt x="5484" y="8"/>
                </a:lnTo>
                <a:lnTo>
                  <a:pt x="5484" y="12"/>
                </a:lnTo>
                <a:lnTo>
                  <a:pt x="0" y="12"/>
                </a:lnTo>
                <a:lnTo>
                  <a:pt x="0" y="8"/>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791" name="Rectangle 23"/>
          <p:cNvSpPr>
            <a:spLocks noChangeArrowheads="1"/>
          </p:cNvSpPr>
          <p:nvPr/>
        </p:nvSpPr>
        <p:spPr bwMode="auto">
          <a:xfrm>
            <a:off x="2185988" y="1836738"/>
            <a:ext cx="4943475" cy="400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Cost of Goods Sold Computation</a:t>
            </a:r>
            <a:endParaRPr kumimoji="0" lang="en-US" sz="1800" b="0" i="0" u="none" strike="noStrike" cap="none" normalizeH="0" baseline="0" dirty="0">
              <a:ln>
                <a:noFill/>
              </a:ln>
              <a:solidFill>
                <a:schemeClr val="tx1"/>
              </a:solidFill>
              <a:effectLst/>
              <a:latin typeface="Arial" pitchFamily="34" charset="0"/>
            </a:endParaRPr>
          </a:p>
        </p:txBody>
      </p:sp>
      <p:grpSp>
        <p:nvGrpSpPr>
          <p:cNvPr id="54" name="Group 53"/>
          <p:cNvGrpSpPr/>
          <p:nvPr/>
        </p:nvGrpSpPr>
        <p:grpSpPr>
          <a:xfrm>
            <a:off x="300038" y="2584451"/>
            <a:ext cx="3067050" cy="400050"/>
            <a:chOff x="300038" y="2584451"/>
            <a:chExt cx="3067050" cy="400050"/>
          </a:xfrm>
        </p:grpSpPr>
        <p:sp>
          <p:nvSpPr>
            <p:cNvPr id="160792" name="Rectangle 24"/>
            <p:cNvSpPr>
              <a:spLocks noChangeArrowheads="1"/>
            </p:cNvSpPr>
            <p:nvPr/>
          </p:nvSpPr>
          <p:spPr bwMode="auto">
            <a:xfrm>
              <a:off x="300038" y="2584451"/>
              <a:ext cx="1714500" cy="400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Beginning </a:t>
              </a:r>
              <a:endParaRPr kumimoji="0" lang="en-US" sz="1800" b="0" i="0" u="none" strike="noStrike" cap="none" normalizeH="0" baseline="0" dirty="0">
                <a:ln>
                  <a:noFill/>
                </a:ln>
                <a:solidFill>
                  <a:schemeClr val="tx1"/>
                </a:solidFill>
                <a:effectLst/>
                <a:latin typeface="Arial" pitchFamily="34" charset="0"/>
              </a:endParaRPr>
            </a:p>
          </p:txBody>
        </p:sp>
        <p:sp>
          <p:nvSpPr>
            <p:cNvPr id="160793" name="Rectangle 25"/>
            <p:cNvSpPr>
              <a:spLocks noChangeArrowheads="1"/>
            </p:cNvSpPr>
            <p:nvPr/>
          </p:nvSpPr>
          <p:spPr bwMode="auto">
            <a:xfrm>
              <a:off x="1862138" y="2584451"/>
              <a:ext cx="1504950" cy="400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inventory</a:t>
              </a:r>
              <a:endParaRPr kumimoji="0" lang="en-US" sz="1800" b="0" i="0" u="none" strike="noStrike" cap="none" normalizeH="0" baseline="0" dirty="0">
                <a:ln>
                  <a:noFill/>
                </a:ln>
                <a:solidFill>
                  <a:schemeClr val="tx1"/>
                </a:solidFill>
                <a:effectLst/>
                <a:latin typeface="Arial" pitchFamily="34" charset="0"/>
              </a:endParaRPr>
            </a:p>
          </p:txBody>
        </p:sp>
      </p:grpSp>
      <p:sp>
        <p:nvSpPr>
          <p:cNvPr id="160794" name="Rectangle 26"/>
          <p:cNvSpPr>
            <a:spLocks noChangeArrowheads="1"/>
          </p:cNvSpPr>
          <p:nvPr/>
        </p:nvSpPr>
        <p:spPr bwMode="auto">
          <a:xfrm>
            <a:off x="7747001" y="2593976"/>
            <a:ext cx="1112484" cy="3693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  </a:t>
            </a:r>
            <a:r>
              <a:rPr lang="en-US" dirty="0">
                <a:solidFill>
                  <a:srgbClr val="000000"/>
                </a:solidFill>
                <a:latin typeface="Helvetica" charset="0"/>
              </a:rPr>
              <a:t>3,600</a:t>
            </a:r>
            <a:endParaRPr kumimoji="0" lang="en-US" sz="1800" b="0" i="0" u="none" strike="noStrike" cap="none" normalizeH="0" baseline="0" dirty="0">
              <a:ln>
                <a:noFill/>
              </a:ln>
              <a:solidFill>
                <a:schemeClr val="tx1"/>
              </a:solidFill>
              <a:effectLst/>
              <a:latin typeface="Arial" pitchFamily="34" charset="0"/>
            </a:endParaRPr>
          </a:p>
        </p:txBody>
      </p:sp>
      <p:sp>
        <p:nvSpPr>
          <p:cNvPr id="160795" name="Rectangle 27"/>
          <p:cNvSpPr>
            <a:spLocks noChangeArrowheads="1"/>
          </p:cNvSpPr>
          <p:nvPr/>
        </p:nvSpPr>
        <p:spPr bwMode="auto">
          <a:xfrm>
            <a:off x="1214438" y="2984501"/>
            <a:ext cx="1685925" cy="400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Purchases</a:t>
            </a:r>
            <a:endParaRPr kumimoji="0" lang="en-US" sz="1800" b="0" i="0" u="none" strike="noStrike" cap="none" normalizeH="0" baseline="0" dirty="0">
              <a:ln>
                <a:noFill/>
              </a:ln>
              <a:solidFill>
                <a:schemeClr val="tx1"/>
              </a:solidFill>
              <a:effectLst/>
              <a:latin typeface="Arial" pitchFamily="34" charset="0"/>
            </a:endParaRPr>
          </a:p>
        </p:txBody>
      </p:sp>
      <p:sp>
        <p:nvSpPr>
          <p:cNvPr id="160796" name="Rectangle 28"/>
          <p:cNvSpPr>
            <a:spLocks noChangeArrowheads="1"/>
          </p:cNvSpPr>
          <p:nvPr/>
        </p:nvSpPr>
        <p:spPr bwMode="auto">
          <a:xfrm>
            <a:off x="6107113" y="2984501"/>
            <a:ext cx="1114088" cy="3693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$45,000</a:t>
            </a:r>
            <a:endParaRPr kumimoji="0" lang="en-US" sz="1800" b="0" i="0" u="none" strike="noStrike" cap="none" normalizeH="0" baseline="0" dirty="0">
              <a:ln>
                <a:noFill/>
              </a:ln>
              <a:solidFill>
                <a:schemeClr val="tx1"/>
              </a:solidFill>
              <a:effectLst/>
              <a:latin typeface="Arial" pitchFamily="34" charset="0"/>
            </a:endParaRPr>
          </a:p>
        </p:txBody>
      </p:sp>
      <p:grpSp>
        <p:nvGrpSpPr>
          <p:cNvPr id="55" name="Group 54"/>
          <p:cNvGrpSpPr/>
          <p:nvPr/>
        </p:nvGrpSpPr>
        <p:grpSpPr>
          <a:xfrm>
            <a:off x="1214438" y="3375026"/>
            <a:ext cx="2066925" cy="400050"/>
            <a:chOff x="1214438" y="3375026"/>
            <a:chExt cx="2066925" cy="400050"/>
          </a:xfrm>
        </p:grpSpPr>
        <p:sp>
          <p:nvSpPr>
            <p:cNvPr id="160797" name="Rectangle 29"/>
            <p:cNvSpPr>
              <a:spLocks noChangeArrowheads="1"/>
            </p:cNvSpPr>
            <p:nvPr/>
          </p:nvSpPr>
          <p:spPr bwMode="auto">
            <a:xfrm>
              <a:off x="1214438" y="3375026"/>
              <a:ext cx="1171575" cy="400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Import </a:t>
              </a:r>
              <a:endParaRPr kumimoji="0" lang="en-US" sz="1800" b="0" i="0" u="none" strike="noStrike" cap="none" normalizeH="0" baseline="0" dirty="0">
                <a:ln>
                  <a:noFill/>
                </a:ln>
                <a:solidFill>
                  <a:schemeClr val="tx1"/>
                </a:solidFill>
                <a:effectLst/>
                <a:latin typeface="Arial" pitchFamily="34" charset="0"/>
              </a:endParaRPr>
            </a:p>
          </p:txBody>
        </p:sp>
        <p:sp>
          <p:nvSpPr>
            <p:cNvPr id="160798" name="Rectangle 30"/>
            <p:cNvSpPr>
              <a:spLocks noChangeArrowheads="1"/>
            </p:cNvSpPr>
            <p:nvPr/>
          </p:nvSpPr>
          <p:spPr bwMode="auto">
            <a:xfrm>
              <a:off x="2243138" y="3375026"/>
              <a:ext cx="1038225" cy="400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duties</a:t>
              </a:r>
              <a:endParaRPr kumimoji="0" lang="en-US" sz="1800" b="0" i="0" u="none" strike="noStrike" cap="none" normalizeH="0" baseline="0" dirty="0">
                <a:ln>
                  <a:noFill/>
                </a:ln>
                <a:solidFill>
                  <a:schemeClr val="tx1"/>
                </a:solidFill>
                <a:effectLst/>
                <a:latin typeface="Arial" pitchFamily="34" charset="0"/>
              </a:endParaRPr>
            </a:p>
          </p:txBody>
        </p:sp>
      </p:grpSp>
      <p:sp>
        <p:nvSpPr>
          <p:cNvPr id="160799" name="Rectangle 31"/>
          <p:cNvSpPr>
            <a:spLocks noChangeArrowheads="1"/>
          </p:cNvSpPr>
          <p:nvPr/>
        </p:nvSpPr>
        <p:spPr bwMode="auto">
          <a:xfrm>
            <a:off x="6450013" y="3375026"/>
            <a:ext cx="769441" cy="3693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   700</a:t>
            </a:r>
            <a:endParaRPr kumimoji="0" lang="en-US" sz="1800" b="0" i="0" u="none" strike="noStrike" cap="none" normalizeH="0" baseline="0" dirty="0">
              <a:ln>
                <a:noFill/>
              </a:ln>
              <a:solidFill>
                <a:schemeClr val="tx1"/>
              </a:solidFill>
              <a:effectLst/>
              <a:latin typeface="Arial" pitchFamily="34" charset="0"/>
            </a:endParaRPr>
          </a:p>
        </p:txBody>
      </p:sp>
      <p:grpSp>
        <p:nvGrpSpPr>
          <p:cNvPr id="64" name="Group 63"/>
          <p:cNvGrpSpPr/>
          <p:nvPr/>
        </p:nvGrpSpPr>
        <p:grpSpPr>
          <a:xfrm>
            <a:off x="1214438" y="3765551"/>
            <a:ext cx="1562100" cy="400050"/>
            <a:chOff x="1214438" y="3765551"/>
            <a:chExt cx="1562100" cy="400050"/>
          </a:xfrm>
        </p:grpSpPr>
        <p:sp>
          <p:nvSpPr>
            <p:cNvPr id="160801" name="Rectangle 33"/>
            <p:cNvSpPr>
              <a:spLocks noChangeArrowheads="1"/>
            </p:cNvSpPr>
            <p:nvPr/>
          </p:nvSpPr>
          <p:spPr bwMode="auto">
            <a:xfrm>
              <a:off x="2262188" y="3765551"/>
              <a:ext cx="247650" cy="400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a:t>
              </a:r>
              <a:endParaRPr kumimoji="0" lang="en-US" sz="1800" b="0" i="0" u="none" strike="noStrike" cap="none" normalizeH="0" baseline="0" dirty="0">
                <a:ln>
                  <a:noFill/>
                </a:ln>
                <a:solidFill>
                  <a:schemeClr val="tx1"/>
                </a:solidFill>
                <a:effectLst/>
                <a:latin typeface="Arial" pitchFamily="34" charset="0"/>
              </a:endParaRPr>
            </a:p>
          </p:txBody>
        </p:sp>
        <p:grpSp>
          <p:nvGrpSpPr>
            <p:cNvPr id="56" name="Group 55"/>
            <p:cNvGrpSpPr/>
            <p:nvPr/>
          </p:nvGrpSpPr>
          <p:grpSpPr>
            <a:xfrm>
              <a:off x="1214438" y="3765551"/>
              <a:ext cx="1562100" cy="400050"/>
              <a:chOff x="1214438" y="3765551"/>
              <a:chExt cx="1562100" cy="400050"/>
            </a:xfrm>
          </p:grpSpPr>
          <p:sp>
            <p:nvSpPr>
              <p:cNvPr id="160800" name="Rectangle 32"/>
              <p:cNvSpPr>
                <a:spLocks noChangeArrowheads="1"/>
              </p:cNvSpPr>
              <p:nvPr/>
            </p:nvSpPr>
            <p:spPr bwMode="auto">
              <a:xfrm>
                <a:off x="1214438" y="3765551"/>
                <a:ext cx="1171575" cy="400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Freight</a:t>
                </a:r>
                <a:endParaRPr kumimoji="0" lang="en-US" sz="1800" b="0" i="0" u="none" strike="noStrike" cap="none" normalizeH="0" baseline="0" dirty="0">
                  <a:ln>
                    <a:noFill/>
                  </a:ln>
                  <a:solidFill>
                    <a:schemeClr val="tx1"/>
                  </a:solidFill>
                  <a:effectLst/>
                  <a:latin typeface="Arial" pitchFamily="34" charset="0"/>
                </a:endParaRPr>
              </a:p>
            </p:txBody>
          </p:sp>
          <p:sp>
            <p:nvSpPr>
              <p:cNvPr id="160802" name="Rectangle 34"/>
              <p:cNvSpPr>
                <a:spLocks noChangeArrowheads="1"/>
              </p:cNvSpPr>
              <p:nvPr/>
            </p:nvSpPr>
            <p:spPr bwMode="auto">
              <a:xfrm>
                <a:off x="2366963" y="3765551"/>
                <a:ext cx="409575" cy="400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in</a:t>
                </a:r>
                <a:endParaRPr kumimoji="0" lang="en-US" sz="1800" b="0" i="0" u="none" strike="noStrike" cap="none" normalizeH="0" baseline="0" dirty="0">
                  <a:ln>
                    <a:noFill/>
                  </a:ln>
                  <a:solidFill>
                    <a:schemeClr val="tx1"/>
                  </a:solidFill>
                  <a:effectLst/>
                  <a:latin typeface="Arial" pitchFamily="34" charset="0"/>
                </a:endParaRPr>
              </a:p>
            </p:txBody>
          </p:sp>
        </p:grpSp>
      </p:grpSp>
      <p:grpSp>
        <p:nvGrpSpPr>
          <p:cNvPr id="57" name="Group 56"/>
          <p:cNvGrpSpPr/>
          <p:nvPr/>
        </p:nvGrpSpPr>
        <p:grpSpPr>
          <a:xfrm>
            <a:off x="6121401" y="3765551"/>
            <a:ext cx="1099657" cy="369332"/>
            <a:chOff x="6121401" y="3765551"/>
            <a:chExt cx="1099657" cy="369332"/>
          </a:xfrm>
        </p:grpSpPr>
        <p:sp>
          <p:nvSpPr>
            <p:cNvPr id="160803" name="Rectangle 35"/>
            <p:cNvSpPr>
              <a:spLocks noChangeArrowheads="1"/>
            </p:cNvSpPr>
            <p:nvPr/>
          </p:nvSpPr>
          <p:spPr bwMode="auto">
            <a:xfrm>
              <a:off x="6450013" y="3765551"/>
              <a:ext cx="771045" cy="3693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3,300</a:t>
              </a:r>
              <a:endParaRPr kumimoji="0" lang="en-US" sz="1800" b="0" i="0" u="none" strike="noStrike" cap="none" normalizeH="0" baseline="0" dirty="0">
                <a:ln>
                  <a:noFill/>
                </a:ln>
                <a:solidFill>
                  <a:schemeClr val="tx1"/>
                </a:solidFill>
                <a:effectLst/>
                <a:latin typeface="Arial" pitchFamily="34" charset="0"/>
              </a:endParaRPr>
            </a:p>
          </p:txBody>
        </p:sp>
        <p:sp>
          <p:nvSpPr>
            <p:cNvPr id="160804" name="Rectangle 36"/>
            <p:cNvSpPr>
              <a:spLocks noChangeArrowheads="1"/>
            </p:cNvSpPr>
            <p:nvPr/>
          </p:nvSpPr>
          <p:spPr bwMode="auto">
            <a:xfrm>
              <a:off x="6121401" y="4075113"/>
              <a:ext cx="1095375" cy="285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8" name="Group 57"/>
          <p:cNvGrpSpPr/>
          <p:nvPr/>
        </p:nvGrpSpPr>
        <p:grpSpPr>
          <a:xfrm>
            <a:off x="7742238" y="3765551"/>
            <a:ext cx="1109254" cy="369332"/>
            <a:chOff x="7742238" y="3765551"/>
            <a:chExt cx="1109254" cy="369332"/>
          </a:xfrm>
        </p:grpSpPr>
        <p:sp>
          <p:nvSpPr>
            <p:cNvPr id="160805" name="Rectangle 37"/>
            <p:cNvSpPr>
              <a:spLocks noChangeArrowheads="1"/>
            </p:cNvSpPr>
            <p:nvPr/>
          </p:nvSpPr>
          <p:spPr bwMode="auto">
            <a:xfrm>
              <a:off x="7908926" y="3765551"/>
              <a:ext cx="942566" cy="3693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49,000</a:t>
              </a:r>
              <a:endParaRPr kumimoji="0" lang="en-US" sz="1800" b="0" i="0" u="none" strike="noStrike" cap="none" normalizeH="0" baseline="0" dirty="0">
                <a:ln>
                  <a:noFill/>
                </a:ln>
                <a:solidFill>
                  <a:schemeClr val="tx1"/>
                </a:solidFill>
                <a:effectLst/>
                <a:latin typeface="Arial" pitchFamily="34" charset="0"/>
              </a:endParaRPr>
            </a:p>
          </p:txBody>
        </p:sp>
        <p:sp>
          <p:nvSpPr>
            <p:cNvPr id="160806" name="Rectangle 38"/>
            <p:cNvSpPr>
              <a:spLocks noChangeArrowheads="1"/>
            </p:cNvSpPr>
            <p:nvPr/>
          </p:nvSpPr>
          <p:spPr bwMode="auto">
            <a:xfrm>
              <a:off x="7742238" y="4075113"/>
              <a:ext cx="1104900" cy="285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9" name="Group 58"/>
          <p:cNvGrpSpPr/>
          <p:nvPr/>
        </p:nvGrpSpPr>
        <p:grpSpPr>
          <a:xfrm>
            <a:off x="300038" y="4156076"/>
            <a:ext cx="4114800" cy="400050"/>
            <a:chOff x="300038" y="4156076"/>
            <a:chExt cx="4114800" cy="400050"/>
          </a:xfrm>
        </p:grpSpPr>
        <p:sp>
          <p:nvSpPr>
            <p:cNvPr id="160807" name="Rectangle 39"/>
            <p:cNvSpPr>
              <a:spLocks noChangeArrowheads="1"/>
            </p:cNvSpPr>
            <p:nvPr/>
          </p:nvSpPr>
          <p:spPr bwMode="auto">
            <a:xfrm>
              <a:off x="300038" y="4156076"/>
              <a:ext cx="904875" cy="400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Cost </a:t>
              </a:r>
              <a:endParaRPr kumimoji="0" lang="en-US" sz="1800" b="0" i="0" u="none" strike="noStrike" cap="none" normalizeH="0" baseline="0" dirty="0">
                <a:ln>
                  <a:noFill/>
                </a:ln>
                <a:solidFill>
                  <a:schemeClr val="tx1"/>
                </a:solidFill>
                <a:effectLst/>
                <a:latin typeface="Arial" pitchFamily="34" charset="0"/>
              </a:endParaRPr>
            </a:p>
          </p:txBody>
        </p:sp>
        <p:sp>
          <p:nvSpPr>
            <p:cNvPr id="160808" name="Rectangle 40"/>
            <p:cNvSpPr>
              <a:spLocks noChangeArrowheads="1"/>
            </p:cNvSpPr>
            <p:nvPr/>
          </p:nvSpPr>
          <p:spPr bwMode="auto">
            <a:xfrm>
              <a:off x="1052513" y="4156076"/>
              <a:ext cx="1514475" cy="400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Helvetica" charset="0"/>
                </a:rPr>
                <a:t>of goods </a:t>
              </a:r>
              <a:endParaRPr kumimoji="0" lang="en-US" sz="1800" b="0" i="0" u="none" strike="noStrike" cap="none" normalizeH="0" baseline="0">
                <a:ln>
                  <a:noFill/>
                </a:ln>
                <a:solidFill>
                  <a:schemeClr val="tx1"/>
                </a:solidFill>
                <a:effectLst/>
                <a:latin typeface="Arial" pitchFamily="34" charset="0"/>
              </a:endParaRPr>
            </a:p>
          </p:txBody>
        </p:sp>
        <p:sp>
          <p:nvSpPr>
            <p:cNvPr id="160809" name="Rectangle 41"/>
            <p:cNvSpPr>
              <a:spLocks noChangeArrowheads="1"/>
            </p:cNvSpPr>
            <p:nvPr/>
          </p:nvSpPr>
          <p:spPr bwMode="auto">
            <a:xfrm>
              <a:off x="2424113" y="4156076"/>
              <a:ext cx="904875" cy="400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Helvetica" charset="0"/>
                </a:rPr>
                <a:t>avail </a:t>
              </a:r>
              <a:endParaRPr kumimoji="0" lang="en-US" sz="1800" b="0" i="0" u="none" strike="noStrike" cap="none" normalizeH="0" baseline="0">
                <a:ln>
                  <a:noFill/>
                </a:ln>
                <a:solidFill>
                  <a:schemeClr val="tx1"/>
                </a:solidFill>
                <a:effectLst/>
                <a:latin typeface="Arial" pitchFamily="34" charset="0"/>
              </a:endParaRPr>
            </a:p>
          </p:txBody>
        </p:sp>
        <p:sp>
          <p:nvSpPr>
            <p:cNvPr id="160810" name="Rectangle 42"/>
            <p:cNvSpPr>
              <a:spLocks noChangeArrowheads="1"/>
            </p:cNvSpPr>
            <p:nvPr/>
          </p:nvSpPr>
          <p:spPr bwMode="auto">
            <a:xfrm>
              <a:off x="3186113" y="4156076"/>
              <a:ext cx="1228725" cy="400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for sale</a:t>
              </a:r>
              <a:endParaRPr kumimoji="0" lang="en-US" sz="1800" b="0" i="0" u="none" strike="noStrike" cap="none" normalizeH="0" baseline="0" dirty="0">
                <a:ln>
                  <a:noFill/>
                </a:ln>
                <a:solidFill>
                  <a:schemeClr val="tx1"/>
                </a:solidFill>
                <a:effectLst/>
                <a:latin typeface="Arial" pitchFamily="34" charset="0"/>
              </a:endParaRPr>
            </a:p>
          </p:txBody>
        </p:sp>
      </p:grpSp>
      <p:sp>
        <p:nvSpPr>
          <p:cNvPr id="160811" name="Rectangle 43"/>
          <p:cNvSpPr>
            <a:spLocks noChangeArrowheads="1"/>
          </p:cNvSpPr>
          <p:nvPr/>
        </p:nvSpPr>
        <p:spPr bwMode="auto">
          <a:xfrm>
            <a:off x="7908926" y="4156076"/>
            <a:ext cx="942566" cy="3693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Helvetica" charset="0"/>
              </a:rPr>
              <a:t>52,6</a:t>
            </a:r>
            <a:r>
              <a:rPr kumimoji="0" lang="en-US" sz="2400" b="1" i="0" u="none" strike="noStrike" cap="none" normalizeH="0" baseline="0" dirty="0">
                <a:ln>
                  <a:noFill/>
                </a:ln>
                <a:solidFill>
                  <a:srgbClr val="000000"/>
                </a:solidFill>
                <a:effectLst/>
                <a:latin typeface="Helvetica" charset="0"/>
              </a:rPr>
              <a:t>00</a:t>
            </a:r>
            <a:endParaRPr kumimoji="0" lang="en-US" sz="1800" b="0" i="0" u="none" strike="noStrike" cap="none" normalizeH="0" baseline="0" dirty="0">
              <a:ln>
                <a:noFill/>
              </a:ln>
              <a:solidFill>
                <a:schemeClr val="tx1"/>
              </a:solidFill>
              <a:effectLst/>
              <a:latin typeface="Arial" pitchFamily="34" charset="0"/>
            </a:endParaRPr>
          </a:p>
        </p:txBody>
      </p:sp>
      <p:grpSp>
        <p:nvGrpSpPr>
          <p:cNvPr id="60" name="Group 59"/>
          <p:cNvGrpSpPr/>
          <p:nvPr/>
        </p:nvGrpSpPr>
        <p:grpSpPr>
          <a:xfrm>
            <a:off x="300038" y="4662488"/>
            <a:ext cx="2609850" cy="400050"/>
            <a:chOff x="300038" y="4662488"/>
            <a:chExt cx="2609850" cy="400050"/>
          </a:xfrm>
        </p:grpSpPr>
        <p:sp>
          <p:nvSpPr>
            <p:cNvPr id="160812" name="Rectangle 44"/>
            <p:cNvSpPr>
              <a:spLocks noChangeArrowheads="1"/>
            </p:cNvSpPr>
            <p:nvPr/>
          </p:nvSpPr>
          <p:spPr bwMode="auto">
            <a:xfrm>
              <a:off x="300038" y="4662488"/>
              <a:ext cx="1257300" cy="400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Helvetica" charset="0"/>
                </a:rPr>
                <a:t>Ending </a:t>
              </a:r>
              <a:endParaRPr kumimoji="0" lang="en-US" sz="1800" b="0" i="0" u="none" strike="noStrike" cap="none" normalizeH="0" baseline="0">
                <a:ln>
                  <a:noFill/>
                </a:ln>
                <a:solidFill>
                  <a:schemeClr val="tx1"/>
                </a:solidFill>
                <a:effectLst/>
                <a:latin typeface="Arial" pitchFamily="34" charset="0"/>
              </a:endParaRPr>
            </a:p>
          </p:txBody>
        </p:sp>
        <p:sp>
          <p:nvSpPr>
            <p:cNvPr id="160813" name="Rectangle 45"/>
            <p:cNvSpPr>
              <a:spLocks noChangeArrowheads="1"/>
            </p:cNvSpPr>
            <p:nvPr/>
          </p:nvSpPr>
          <p:spPr bwMode="auto">
            <a:xfrm>
              <a:off x="1404938" y="4662488"/>
              <a:ext cx="1504950" cy="400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inventory</a:t>
              </a:r>
              <a:endParaRPr kumimoji="0" lang="en-US" sz="1800" b="0" i="0" u="none" strike="noStrike" cap="none" normalizeH="0" baseline="0" dirty="0">
                <a:ln>
                  <a:noFill/>
                </a:ln>
                <a:solidFill>
                  <a:schemeClr val="tx1"/>
                </a:solidFill>
                <a:effectLst/>
                <a:latin typeface="Arial" pitchFamily="34" charset="0"/>
              </a:endParaRPr>
            </a:p>
          </p:txBody>
        </p:sp>
      </p:grpSp>
      <p:grpSp>
        <p:nvGrpSpPr>
          <p:cNvPr id="63" name="Group 62"/>
          <p:cNvGrpSpPr/>
          <p:nvPr/>
        </p:nvGrpSpPr>
        <p:grpSpPr>
          <a:xfrm>
            <a:off x="7704138" y="4662488"/>
            <a:ext cx="1516062" cy="369332"/>
            <a:chOff x="7704138" y="4662488"/>
            <a:chExt cx="1439862" cy="369332"/>
          </a:xfrm>
        </p:grpSpPr>
        <p:grpSp>
          <p:nvGrpSpPr>
            <p:cNvPr id="61" name="Group 60"/>
            <p:cNvGrpSpPr/>
            <p:nvPr/>
          </p:nvGrpSpPr>
          <p:grpSpPr>
            <a:xfrm>
              <a:off x="7704138" y="4662488"/>
              <a:ext cx="1125284" cy="369332"/>
              <a:chOff x="7704138" y="4662488"/>
              <a:chExt cx="1125284" cy="369332"/>
            </a:xfrm>
          </p:grpSpPr>
          <p:sp>
            <p:nvSpPr>
              <p:cNvPr id="160814" name="Rectangle 46"/>
              <p:cNvSpPr>
                <a:spLocks noChangeArrowheads="1"/>
              </p:cNvSpPr>
              <p:nvPr/>
            </p:nvSpPr>
            <p:spPr bwMode="auto">
              <a:xfrm>
                <a:off x="7870826" y="4662488"/>
                <a:ext cx="958596" cy="3693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 (5,500</a:t>
                </a:r>
                <a:endParaRPr kumimoji="0" lang="en-US" sz="1800" b="0" i="0" u="none" strike="noStrike" cap="none" normalizeH="0" baseline="0" dirty="0">
                  <a:ln>
                    <a:noFill/>
                  </a:ln>
                  <a:solidFill>
                    <a:schemeClr val="tx1"/>
                  </a:solidFill>
                  <a:effectLst/>
                  <a:latin typeface="Arial" pitchFamily="34" charset="0"/>
                </a:endParaRPr>
              </a:p>
            </p:txBody>
          </p:sp>
          <p:sp>
            <p:nvSpPr>
              <p:cNvPr id="160815" name="Rectangle 47"/>
              <p:cNvSpPr>
                <a:spLocks noChangeArrowheads="1"/>
              </p:cNvSpPr>
              <p:nvPr/>
            </p:nvSpPr>
            <p:spPr bwMode="auto">
              <a:xfrm>
                <a:off x="7704138" y="4972051"/>
                <a:ext cx="1038225" cy="285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60816" name="Rectangle 48"/>
            <p:cNvSpPr>
              <a:spLocks noChangeArrowheads="1"/>
            </p:cNvSpPr>
            <p:nvPr/>
          </p:nvSpPr>
          <p:spPr bwMode="auto">
            <a:xfrm>
              <a:off x="8747126" y="4662488"/>
              <a:ext cx="396874"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a:t>
              </a:r>
              <a:endParaRPr kumimoji="0" lang="en-US" sz="1800" b="0" i="0" u="none" strike="noStrike" cap="none" normalizeH="0" baseline="0" dirty="0">
                <a:ln>
                  <a:noFill/>
                </a:ln>
                <a:solidFill>
                  <a:schemeClr val="tx1"/>
                </a:solidFill>
                <a:effectLst/>
                <a:latin typeface="Arial" pitchFamily="34" charset="0"/>
              </a:endParaRPr>
            </a:p>
          </p:txBody>
        </p:sp>
      </p:grpSp>
      <p:sp>
        <p:nvSpPr>
          <p:cNvPr id="160817" name="Rectangle 49"/>
          <p:cNvSpPr>
            <a:spLocks noChangeArrowheads="1"/>
          </p:cNvSpPr>
          <p:nvPr/>
        </p:nvSpPr>
        <p:spPr bwMode="auto">
          <a:xfrm>
            <a:off x="300038" y="5053013"/>
            <a:ext cx="2895600" cy="400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Cost of goods sold</a:t>
            </a:r>
            <a:endParaRPr kumimoji="0" lang="en-US" sz="1800" b="0" i="0" u="none" strike="noStrike" cap="none" normalizeH="0" baseline="0" dirty="0">
              <a:ln>
                <a:noFill/>
              </a:ln>
              <a:solidFill>
                <a:schemeClr val="tx1"/>
              </a:solidFill>
              <a:effectLst/>
              <a:latin typeface="Arial" pitchFamily="34" charset="0"/>
            </a:endParaRPr>
          </a:p>
        </p:txBody>
      </p:sp>
      <p:grpSp>
        <p:nvGrpSpPr>
          <p:cNvPr id="62" name="Group 61"/>
          <p:cNvGrpSpPr/>
          <p:nvPr/>
        </p:nvGrpSpPr>
        <p:grpSpPr>
          <a:xfrm>
            <a:off x="7732713" y="5053013"/>
            <a:ext cx="1118851" cy="369332"/>
            <a:chOff x="7732713" y="5053013"/>
            <a:chExt cx="1118851" cy="369332"/>
          </a:xfrm>
        </p:grpSpPr>
        <p:sp>
          <p:nvSpPr>
            <p:cNvPr id="160818" name="Rectangle 50"/>
            <p:cNvSpPr>
              <a:spLocks noChangeArrowheads="1"/>
            </p:cNvSpPr>
            <p:nvPr/>
          </p:nvSpPr>
          <p:spPr bwMode="auto">
            <a:xfrm>
              <a:off x="7737476" y="5053013"/>
              <a:ext cx="1114088" cy="3693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Helvetica" charset="0"/>
                </a:rPr>
                <a:t>$47,100</a:t>
              </a:r>
              <a:endParaRPr kumimoji="0" lang="en-US" sz="1800" b="0" i="0" u="none" strike="noStrike" cap="none" normalizeH="0" baseline="0" dirty="0">
                <a:ln>
                  <a:noFill/>
                </a:ln>
                <a:solidFill>
                  <a:schemeClr val="tx1"/>
                </a:solidFill>
                <a:effectLst/>
                <a:latin typeface="Arial" pitchFamily="34" charset="0"/>
              </a:endParaRPr>
            </a:p>
          </p:txBody>
        </p:sp>
        <p:sp>
          <p:nvSpPr>
            <p:cNvPr id="160819" name="Freeform 51"/>
            <p:cNvSpPr>
              <a:spLocks noEditPoints="1"/>
            </p:cNvSpPr>
            <p:nvPr/>
          </p:nvSpPr>
          <p:spPr bwMode="auto">
            <a:xfrm>
              <a:off x="7732713" y="5334001"/>
              <a:ext cx="1114425" cy="57150"/>
            </a:xfrm>
            <a:custGeom>
              <a:avLst/>
              <a:gdLst/>
              <a:ahLst/>
              <a:cxnLst>
                <a:cxn ang="0">
                  <a:pos x="0" y="0"/>
                </a:cxn>
                <a:cxn ang="0">
                  <a:pos x="702" y="0"/>
                </a:cxn>
                <a:cxn ang="0">
                  <a:pos x="702" y="12"/>
                </a:cxn>
                <a:cxn ang="0">
                  <a:pos x="0" y="12"/>
                </a:cxn>
                <a:cxn ang="0">
                  <a:pos x="0" y="0"/>
                </a:cxn>
                <a:cxn ang="0">
                  <a:pos x="0" y="24"/>
                </a:cxn>
                <a:cxn ang="0">
                  <a:pos x="702" y="24"/>
                </a:cxn>
                <a:cxn ang="0">
                  <a:pos x="702" y="36"/>
                </a:cxn>
                <a:cxn ang="0">
                  <a:pos x="0" y="36"/>
                </a:cxn>
                <a:cxn ang="0">
                  <a:pos x="0" y="24"/>
                </a:cxn>
              </a:cxnLst>
              <a:rect l="0" t="0" r="r" b="b"/>
              <a:pathLst>
                <a:path w="702" h="36">
                  <a:moveTo>
                    <a:pt x="0" y="0"/>
                  </a:moveTo>
                  <a:lnTo>
                    <a:pt x="702" y="0"/>
                  </a:lnTo>
                  <a:lnTo>
                    <a:pt x="702" y="12"/>
                  </a:lnTo>
                  <a:lnTo>
                    <a:pt x="0" y="12"/>
                  </a:lnTo>
                  <a:lnTo>
                    <a:pt x="0" y="0"/>
                  </a:lnTo>
                  <a:close/>
                  <a:moveTo>
                    <a:pt x="0" y="24"/>
                  </a:moveTo>
                  <a:lnTo>
                    <a:pt x="702" y="24"/>
                  </a:lnTo>
                  <a:lnTo>
                    <a:pt x="702" y="36"/>
                  </a:lnTo>
                  <a:lnTo>
                    <a:pt x="0" y="36"/>
                  </a:lnTo>
                  <a:lnTo>
                    <a:pt x="0" y="2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5" name="Footer Placeholder 18"/>
          <p:cNvSpPr txBox="1">
            <a:spLocks/>
          </p:cNvSpPr>
          <p:nvPr/>
        </p:nvSpPr>
        <p:spPr>
          <a:xfrm>
            <a:off x="3124200" y="6356350"/>
            <a:ext cx="3124200" cy="365125"/>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tx1">
                    <a:lumMod val="50000"/>
                    <a:lumOff val="50000"/>
                  </a:schemeClr>
                </a:solidFill>
                <a:effectLst/>
                <a:uLnTx/>
                <a:uFillTx/>
                <a:latin typeface="Arial" charset="0"/>
                <a:ea typeface="+mn-ea"/>
                <a:cs typeface="+mn-cs"/>
              </a:rPr>
              <a:t>Copyright © 2015 Pearson Education, Inc.</a:t>
            </a:r>
          </a:p>
        </p:txBody>
      </p:sp>
      <p:cxnSp>
        <p:nvCxnSpPr>
          <p:cNvPr id="69" name="Straight Connector 68"/>
          <p:cNvCxnSpPr>
            <a:stCxn id="160786" idx="1"/>
            <a:endCxn id="160787" idx="8"/>
          </p:cNvCxnSpPr>
          <p:nvPr/>
        </p:nvCxnSpPr>
        <p:spPr>
          <a:xfrm flipV="1">
            <a:off x="219088" y="1422401"/>
            <a:ext cx="8686788" cy="2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7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7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07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08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08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94" grpId="0"/>
      <p:bldP spid="160795" grpId="0"/>
      <p:bldP spid="160796" grpId="0"/>
      <p:bldP spid="160799" grpId="0"/>
      <p:bldP spid="160811" grpId="0"/>
      <p:bldP spid="1608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turn to S2-11</a:t>
            </a:r>
          </a:p>
        </p:txBody>
      </p:sp>
      <p:sp>
        <p:nvSpPr>
          <p:cNvPr id="16" name="Slide Number Placeholder 15"/>
          <p:cNvSpPr>
            <a:spLocks noGrp="1"/>
          </p:cNvSpPr>
          <p:nvPr>
            <p:ph type="sldNum" sz="quarter" idx="12"/>
          </p:nvPr>
        </p:nvSpPr>
        <p:spPr/>
        <p:txBody>
          <a:bodyPr/>
          <a:lstStyle/>
          <a:p>
            <a:fld id="{87989462-1FD5-4211-85BD-E99A4CF90F7A}" type="slidenum">
              <a:rPr lang="en-US" smtClean="0"/>
              <a:pPr/>
              <a:t>33</a:t>
            </a:fld>
            <a:endParaRPr lang="en-US"/>
          </a:p>
        </p:txBody>
      </p:sp>
      <p:sp>
        <p:nvSpPr>
          <p:cNvPr id="4" name="Footer Placeholder 3"/>
          <p:cNvSpPr>
            <a:spLocks noGrp="1"/>
          </p:cNvSpPr>
          <p:nvPr>
            <p:ph type="ftr" sz="quarter" idx="11"/>
          </p:nvPr>
        </p:nvSpPr>
        <p:spPr>
          <a:xfrm>
            <a:off x="3124200" y="6356350"/>
            <a:ext cx="3048000" cy="365125"/>
          </a:xfrm>
        </p:spPr>
        <p:txBody>
          <a:bodyPr/>
          <a:lstStyle/>
          <a:p>
            <a:r>
              <a:rPr lang="en-US" b="0" dirty="0"/>
              <a:t>Copyright © 2015 Pearson Education, Inc.</a:t>
            </a:r>
          </a:p>
        </p:txBody>
      </p:sp>
      <p:pic>
        <p:nvPicPr>
          <p:cNvPr id="54273" name="Picture 1"/>
          <p:cNvPicPr>
            <a:picLocks noChangeAspect="1" noChangeArrowheads="1"/>
          </p:cNvPicPr>
          <p:nvPr/>
        </p:nvPicPr>
        <p:blipFill>
          <a:blip r:embed="rId3" cstate="print"/>
          <a:srcRect/>
          <a:stretch>
            <a:fillRect/>
          </a:stretch>
        </p:blipFill>
        <p:spPr bwMode="auto">
          <a:xfrm>
            <a:off x="1223963" y="1857375"/>
            <a:ext cx="6696075" cy="1266825"/>
          </a:xfrm>
          <a:prstGeom prst="rect">
            <a:avLst/>
          </a:prstGeom>
          <a:noFill/>
          <a:ln w="9525">
            <a:noFill/>
            <a:miter lim="800000"/>
            <a:headEnd/>
            <a:tailEnd/>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S2-11</a:t>
            </a:r>
          </a:p>
        </p:txBody>
      </p:sp>
      <p:sp>
        <p:nvSpPr>
          <p:cNvPr id="16" name="Slide Number Placeholder 15"/>
          <p:cNvSpPr>
            <a:spLocks noGrp="1"/>
          </p:cNvSpPr>
          <p:nvPr>
            <p:ph type="sldNum" sz="quarter" idx="12"/>
          </p:nvPr>
        </p:nvSpPr>
        <p:spPr/>
        <p:txBody>
          <a:bodyPr/>
          <a:lstStyle/>
          <a:p>
            <a:fld id="{87989462-1FD5-4211-85BD-E99A4CF90F7A}" type="slidenum">
              <a:rPr lang="en-US" smtClean="0"/>
              <a:pPr/>
              <a:t>34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24944123"/>
              </p:ext>
            </p:extLst>
          </p:nvPr>
        </p:nvGraphicFramePr>
        <p:xfrm>
          <a:off x="533400" y="1676400"/>
          <a:ext cx="8153400" cy="4178172"/>
        </p:xfrm>
        <a:graphic>
          <a:graphicData uri="http://schemas.openxmlformats.org/drawingml/2006/table">
            <a:tbl>
              <a:tblPr>
                <a:tableStyleId>{5C22544A-7EE6-4342-B048-85BDC9FD1C3A}</a:tableStyleId>
              </a:tblPr>
              <a:tblGrid>
                <a:gridCol w="5370609">
                  <a:extLst>
                    <a:ext uri="{9D8B030D-6E8A-4147-A177-3AD203B41FA5}">
                      <a16:colId xmlns:a16="http://schemas.microsoft.com/office/drawing/2014/main" val="20000"/>
                    </a:ext>
                  </a:extLst>
                </a:gridCol>
                <a:gridCol w="2782791">
                  <a:extLst>
                    <a:ext uri="{9D8B030D-6E8A-4147-A177-3AD203B41FA5}">
                      <a16:colId xmlns:a16="http://schemas.microsoft.com/office/drawing/2014/main" val="20001"/>
                    </a:ext>
                  </a:extLst>
                </a:gridCol>
              </a:tblGrid>
              <a:tr h="540512">
                <a:tc gridSpan="2">
                  <a:txBody>
                    <a:bodyPr/>
                    <a:lstStyle/>
                    <a:p>
                      <a:pPr algn="ctr" fontAlgn="b"/>
                      <a:r>
                        <a:rPr lang="en-US" sz="2400" u="none" strike="noStrike" dirty="0">
                          <a:effectLst/>
                        </a:rPr>
                        <a:t>Simply Hair</a:t>
                      </a:r>
                      <a:endParaRPr lang="en-US" sz="2400" b="0" i="0" u="none" strike="noStrike" dirty="0">
                        <a:solidFill>
                          <a:srgbClr val="000000"/>
                        </a:solidFill>
                        <a:effectLst/>
                        <a:latin typeface="Calibri"/>
                      </a:endParaRPr>
                    </a:p>
                  </a:txBody>
                  <a:tcPr marL="9525" marR="9525" marT="9525" marB="0" anchor="b"/>
                </a:tc>
                <a:tc hMerge="1">
                  <a:txBody>
                    <a:bodyPr/>
                    <a:lstStyle/>
                    <a:p>
                      <a:endParaRPr lang="en-US"/>
                    </a:p>
                  </a:txBody>
                  <a:tcPr/>
                </a:tc>
                <a:extLst>
                  <a:ext uri="{0D108BD9-81ED-4DB2-BD59-A6C34878D82A}">
                    <a16:rowId xmlns:a16="http://schemas.microsoft.com/office/drawing/2014/main" val="10000"/>
                  </a:ext>
                </a:extLst>
              </a:tr>
              <a:tr h="540512">
                <a:tc gridSpan="2">
                  <a:txBody>
                    <a:bodyPr/>
                    <a:lstStyle/>
                    <a:p>
                      <a:pPr algn="ctr" fontAlgn="b"/>
                      <a:r>
                        <a:rPr lang="en-US" sz="2400" u="none" strike="noStrike">
                          <a:effectLst/>
                        </a:rPr>
                        <a:t>Schedule of Cost of Goods Sold</a:t>
                      </a:r>
                      <a:endParaRPr lang="en-US" sz="2400" b="0" i="0" u="none" strike="noStrike">
                        <a:solidFill>
                          <a:srgbClr val="000000"/>
                        </a:solidFill>
                        <a:effectLst/>
                        <a:latin typeface="Calibri"/>
                      </a:endParaRPr>
                    </a:p>
                  </a:txBody>
                  <a:tcPr marL="9525" marR="9525" marT="9525" marB="0" anchor="b"/>
                </a:tc>
                <a:tc hMerge="1">
                  <a:txBody>
                    <a:bodyPr/>
                    <a:lstStyle/>
                    <a:p>
                      <a:endParaRPr lang="en-US"/>
                    </a:p>
                  </a:txBody>
                  <a:tcPr/>
                </a:tc>
                <a:extLst>
                  <a:ext uri="{0D108BD9-81ED-4DB2-BD59-A6C34878D82A}">
                    <a16:rowId xmlns:a16="http://schemas.microsoft.com/office/drawing/2014/main" val="10001"/>
                  </a:ext>
                </a:extLst>
              </a:tr>
              <a:tr h="290576">
                <a:tc>
                  <a:txBody>
                    <a:bodyPr/>
                    <a:lstStyle/>
                    <a:p>
                      <a:pPr algn="l" fontAlgn="b"/>
                      <a:endParaRPr lang="en-US" sz="2400" b="0" i="0" u="none" strike="noStrike">
                        <a:solidFill>
                          <a:srgbClr val="000000"/>
                        </a:solidFill>
                        <a:effectLst/>
                        <a:latin typeface="Calibri"/>
                      </a:endParaRPr>
                    </a:p>
                  </a:txBody>
                  <a:tcPr marL="9525" marR="9525" marT="9525" marB="0" anchor="b"/>
                </a:tc>
                <a:tc>
                  <a:txBody>
                    <a:bodyPr/>
                    <a:lstStyle/>
                    <a:p>
                      <a:pPr algn="l" fontAlgn="b"/>
                      <a:endParaRPr lang="en-US" sz="2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540512">
                <a:tc>
                  <a:txBody>
                    <a:bodyPr/>
                    <a:lstStyle/>
                    <a:p>
                      <a:pPr algn="l" fontAlgn="b"/>
                      <a:r>
                        <a:rPr lang="en-US" sz="2400" u="none" strike="noStrike" dirty="0">
                          <a:effectLst/>
                        </a:rPr>
                        <a:t>Beginning inventory</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dirty="0">
                          <a:effectLst/>
                        </a:rPr>
                        <a:t> $        2,500,000 </a:t>
                      </a:r>
                      <a:endParaRPr lang="en-US" sz="2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540512">
                <a:tc>
                  <a:txBody>
                    <a:bodyPr/>
                    <a:lstStyle/>
                    <a:p>
                      <a:pPr algn="l" fontAlgn="b"/>
                      <a:r>
                        <a:rPr lang="en-US" sz="2400" u="none" strike="noStrike">
                          <a:effectLst/>
                        </a:rPr>
                        <a:t>Purchases</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sng" strike="noStrike" dirty="0">
                          <a:effectLst/>
                        </a:rPr>
                        <a:t>         21,400,000 </a:t>
                      </a:r>
                      <a:endParaRPr lang="en-US" sz="2400" b="0" i="0" u="sng"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540512">
                <a:tc>
                  <a:txBody>
                    <a:bodyPr/>
                    <a:lstStyle/>
                    <a:p>
                      <a:pPr algn="l" fontAlgn="b"/>
                      <a:r>
                        <a:rPr lang="en-US" sz="2400" u="none" strike="noStrike">
                          <a:effectLst/>
                        </a:rPr>
                        <a:t>Cost of goods available</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dirty="0">
                          <a:effectLst/>
                        </a:rPr>
                        <a:t> $      23,900,000 </a:t>
                      </a:r>
                      <a:endParaRPr lang="en-US" sz="2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540512">
                <a:tc>
                  <a:txBody>
                    <a:bodyPr/>
                    <a:lstStyle/>
                    <a:p>
                      <a:pPr algn="l" fontAlgn="b"/>
                      <a:r>
                        <a:rPr lang="en-US" sz="2400" u="none" strike="noStrike">
                          <a:effectLst/>
                        </a:rPr>
                        <a:t>Ending inventory</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sng" strike="noStrike" dirty="0">
                          <a:effectLst/>
                        </a:rPr>
                        <a:t>          (3,245,000) </a:t>
                      </a:r>
                      <a:endParaRPr lang="en-US" sz="2400" b="0" i="0" u="sng"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559815">
                <a:tc>
                  <a:txBody>
                    <a:bodyPr/>
                    <a:lstStyle/>
                    <a:p>
                      <a:pPr algn="l" fontAlgn="b"/>
                      <a:r>
                        <a:rPr lang="en-US" sz="2400" u="none" strike="noStrike" dirty="0">
                          <a:effectLst/>
                        </a:rPr>
                        <a:t>Cost of goods sold</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dirty="0">
                          <a:effectLst/>
                        </a:rPr>
                        <a:t> $      20,655,000 </a:t>
                      </a:r>
                      <a:endParaRPr lang="en-US" sz="2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bl>
          </a:graphicData>
        </a:graphic>
      </p:graphicFrame>
      <p:sp>
        <p:nvSpPr>
          <p:cNvPr id="6" name="Footer Placeholder 5"/>
          <p:cNvSpPr>
            <a:spLocks noGrp="1"/>
          </p:cNvSpPr>
          <p:nvPr>
            <p:ph type="ftr" sz="quarter" idx="11"/>
          </p:nvPr>
        </p:nvSpPr>
        <p:spPr>
          <a:xfrm>
            <a:off x="3124200" y="6356350"/>
            <a:ext cx="3048000" cy="365125"/>
          </a:xfrm>
        </p:spPr>
        <p:txBody>
          <a:bodyPr/>
          <a:lstStyle/>
          <a:p>
            <a:r>
              <a:rPr lang="en-US" b="0" dirty="0"/>
              <a:t>Copyright © 2015 Pearson Education, Inc.</a:t>
            </a:r>
          </a:p>
        </p:txBody>
      </p:sp>
    </p:spTree>
    <p:extLst>
      <p:ext uri="{BB962C8B-B14F-4D97-AF65-F5344CB8AC3E}">
        <p14:creationId xmlns:p14="http://schemas.microsoft.com/office/powerpoint/2010/main" val="103327518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S2-11</a:t>
            </a:r>
          </a:p>
        </p:txBody>
      </p:sp>
      <p:sp>
        <p:nvSpPr>
          <p:cNvPr id="16" name="Slide Number Placeholder 15"/>
          <p:cNvSpPr>
            <a:spLocks noGrp="1"/>
          </p:cNvSpPr>
          <p:nvPr>
            <p:ph type="sldNum" sz="quarter" idx="12"/>
          </p:nvPr>
        </p:nvSpPr>
        <p:spPr/>
        <p:txBody>
          <a:bodyPr/>
          <a:lstStyle/>
          <a:p>
            <a:fld id="{87989462-1FD5-4211-85BD-E99A4CF90F7A}" type="slidenum">
              <a:rPr lang="en-US" smtClean="0"/>
              <a:pPr/>
              <a:t>35</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175038994"/>
              </p:ext>
            </p:extLst>
          </p:nvPr>
        </p:nvGraphicFramePr>
        <p:xfrm>
          <a:off x="381000" y="1447800"/>
          <a:ext cx="8458200" cy="4311606"/>
        </p:xfrm>
        <a:graphic>
          <a:graphicData uri="http://schemas.openxmlformats.org/drawingml/2006/table">
            <a:tbl>
              <a:tblPr>
                <a:tableStyleId>{5C22544A-7EE6-4342-B048-85BDC9FD1C3A}</a:tableStyleId>
              </a:tblPr>
              <a:tblGrid>
                <a:gridCol w="5571380">
                  <a:extLst>
                    <a:ext uri="{9D8B030D-6E8A-4147-A177-3AD203B41FA5}">
                      <a16:colId xmlns:a16="http://schemas.microsoft.com/office/drawing/2014/main" val="20000"/>
                    </a:ext>
                  </a:extLst>
                </a:gridCol>
                <a:gridCol w="2886820">
                  <a:extLst>
                    <a:ext uri="{9D8B030D-6E8A-4147-A177-3AD203B41FA5}">
                      <a16:colId xmlns:a16="http://schemas.microsoft.com/office/drawing/2014/main" val="20001"/>
                    </a:ext>
                  </a:extLst>
                </a:gridCol>
              </a:tblGrid>
              <a:tr h="559477">
                <a:tc gridSpan="2">
                  <a:txBody>
                    <a:bodyPr/>
                    <a:lstStyle/>
                    <a:p>
                      <a:pPr algn="ctr" fontAlgn="b"/>
                      <a:r>
                        <a:rPr lang="en-US" sz="2400" u="none" strike="noStrike" dirty="0">
                          <a:effectLst/>
                        </a:rPr>
                        <a:t>Simply Hair</a:t>
                      </a:r>
                      <a:endParaRPr lang="en-US" sz="2400" b="0" i="0" u="none" strike="noStrike" dirty="0">
                        <a:solidFill>
                          <a:srgbClr val="000000"/>
                        </a:solidFill>
                        <a:effectLst/>
                        <a:latin typeface="Calibri"/>
                      </a:endParaRPr>
                    </a:p>
                  </a:txBody>
                  <a:tcPr marL="9525" marR="9525" marT="9525" marB="0" anchor="b"/>
                </a:tc>
                <a:tc hMerge="1">
                  <a:txBody>
                    <a:bodyPr/>
                    <a:lstStyle/>
                    <a:p>
                      <a:endParaRPr lang="en-US"/>
                    </a:p>
                  </a:txBody>
                  <a:tcPr/>
                </a:tc>
                <a:extLst>
                  <a:ext uri="{0D108BD9-81ED-4DB2-BD59-A6C34878D82A}">
                    <a16:rowId xmlns:a16="http://schemas.microsoft.com/office/drawing/2014/main" val="10000"/>
                  </a:ext>
                </a:extLst>
              </a:tr>
              <a:tr h="559477">
                <a:tc gridSpan="2">
                  <a:txBody>
                    <a:bodyPr/>
                    <a:lstStyle/>
                    <a:p>
                      <a:pPr algn="ctr" fontAlgn="b"/>
                      <a:r>
                        <a:rPr lang="en-US" sz="2400" u="none" strike="noStrike">
                          <a:effectLst/>
                        </a:rPr>
                        <a:t>Income Statement</a:t>
                      </a:r>
                      <a:endParaRPr lang="en-US" sz="2400" b="0" i="0" u="none" strike="noStrike">
                        <a:solidFill>
                          <a:srgbClr val="000000"/>
                        </a:solidFill>
                        <a:effectLst/>
                        <a:latin typeface="Calibri"/>
                      </a:endParaRPr>
                    </a:p>
                  </a:txBody>
                  <a:tcPr marL="9525" marR="9525" marT="9525" marB="0" anchor="b"/>
                </a:tc>
                <a:tc hMerge="1">
                  <a:txBody>
                    <a:bodyPr/>
                    <a:lstStyle/>
                    <a:p>
                      <a:endParaRPr lang="en-US"/>
                    </a:p>
                  </a:txBody>
                  <a:tcPr/>
                </a:tc>
                <a:extLst>
                  <a:ext uri="{0D108BD9-81ED-4DB2-BD59-A6C34878D82A}">
                    <a16:rowId xmlns:a16="http://schemas.microsoft.com/office/drawing/2014/main" val="10001"/>
                  </a:ext>
                </a:extLst>
              </a:tr>
              <a:tr h="328846">
                <a:tc>
                  <a:txBody>
                    <a:bodyPr/>
                    <a:lstStyle/>
                    <a:p>
                      <a:pPr algn="ctr" fontAlgn="b"/>
                      <a:endParaRPr lang="en-US" sz="2400" b="0" i="0" u="none" strike="noStrike" dirty="0">
                        <a:solidFill>
                          <a:srgbClr val="000000"/>
                        </a:solidFill>
                        <a:effectLst/>
                        <a:latin typeface="Calibri"/>
                      </a:endParaRPr>
                    </a:p>
                  </a:txBody>
                  <a:tcPr marL="9525" marR="9525" marT="9525" marB="0" anchor="b"/>
                </a:tc>
                <a:tc>
                  <a:txBody>
                    <a:bodyPr/>
                    <a:lstStyle/>
                    <a:p>
                      <a:pPr algn="ctr" fontAlgn="b"/>
                      <a:endParaRPr lang="en-US" sz="2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559477">
                <a:tc>
                  <a:txBody>
                    <a:bodyPr/>
                    <a:lstStyle/>
                    <a:p>
                      <a:pPr algn="l" fontAlgn="b"/>
                      <a:r>
                        <a:rPr lang="en-US" sz="2400" u="none" strike="noStrike">
                          <a:effectLst/>
                        </a:rPr>
                        <a:t>Sales revenue</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dirty="0">
                          <a:effectLst/>
                        </a:rPr>
                        <a:t> $      39,225,000 </a:t>
                      </a:r>
                      <a:endParaRPr lang="en-US" sz="2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559477">
                <a:tc>
                  <a:txBody>
                    <a:bodyPr/>
                    <a:lstStyle/>
                    <a:p>
                      <a:pPr algn="l" fontAlgn="b"/>
                      <a:r>
                        <a:rPr lang="en-US" sz="2400" u="none" strike="noStrike">
                          <a:effectLst/>
                        </a:rPr>
                        <a:t>Cost of goods sold</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dirty="0">
                          <a:effectLst/>
                        </a:rPr>
                        <a:t>         </a:t>
                      </a:r>
                      <a:r>
                        <a:rPr lang="en-US" sz="2400" u="sng" strike="noStrike" dirty="0">
                          <a:effectLst/>
                        </a:rPr>
                        <a:t>20,655,000</a:t>
                      </a:r>
                      <a:r>
                        <a:rPr lang="en-US" sz="2400" u="none" strike="noStrike" dirty="0">
                          <a:effectLst/>
                        </a:rPr>
                        <a:t> </a:t>
                      </a:r>
                      <a:endParaRPr lang="en-US" sz="2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559477">
                <a:tc>
                  <a:txBody>
                    <a:bodyPr/>
                    <a:lstStyle/>
                    <a:p>
                      <a:pPr algn="l" fontAlgn="b"/>
                      <a:r>
                        <a:rPr lang="en-US" sz="2400" u="none" strike="noStrike">
                          <a:effectLst/>
                        </a:rPr>
                        <a:t>Gross profit</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dirty="0">
                          <a:effectLst/>
                        </a:rPr>
                        <a:t> $      18,570,000 </a:t>
                      </a:r>
                      <a:endParaRPr lang="en-US" sz="2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559477">
                <a:tc>
                  <a:txBody>
                    <a:bodyPr/>
                    <a:lstStyle/>
                    <a:p>
                      <a:pPr algn="l" fontAlgn="b"/>
                      <a:r>
                        <a:rPr lang="en-US" sz="2400" u="none" strike="noStrike">
                          <a:effectLst/>
                        </a:rPr>
                        <a:t>Operating expenses</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sng" strike="noStrike" dirty="0">
                          <a:effectLst/>
                        </a:rPr>
                        <a:t>           6,850,000 </a:t>
                      </a:r>
                      <a:endParaRPr lang="en-US" sz="2400" b="0" i="0" u="sng"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579459">
                <a:tc>
                  <a:txBody>
                    <a:bodyPr/>
                    <a:lstStyle/>
                    <a:p>
                      <a:pPr algn="l" fontAlgn="b"/>
                      <a:r>
                        <a:rPr lang="en-US" sz="2400" u="none" strike="noStrike">
                          <a:effectLst/>
                        </a:rPr>
                        <a:t>Operating income</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dirty="0">
                          <a:effectLst/>
                        </a:rPr>
                        <a:t> $      11,720,000 </a:t>
                      </a:r>
                      <a:endParaRPr lang="en-US" sz="2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bl>
          </a:graphicData>
        </a:graphic>
      </p:graphicFrame>
      <p:sp>
        <p:nvSpPr>
          <p:cNvPr id="5" name="Footer Placeholder 4"/>
          <p:cNvSpPr>
            <a:spLocks noGrp="1"/>
          </p:cNvSpPr>
          <p:nvPr>
            <p:ph type="ftr" sz="quarter" idx="11"/>
          </p:nvPr>
        </p:nvSpPr>
        <p:spPr>
          <a:xfrm>
            <a:off x="3124200" y="6356350"/>
            <a:ext cx="3124200" cy="365125"/>
          </a:xfrm>
        </p:spPr>
        <p:txBody>
          <a:bodyPr/>
          <a:lstStyle/>
          <a:p>
            <a:r>
              <a:rPr lang="en-US" b="0" dirty="0"/>
              <a:t>Copyright © 2015 Pearson Education, Inc.</a:t>
            </a:r>
          </a:p>
        </p:txBody>
      </p:sp>
    </p:spTree>
    <p:extLst>
      <p:ext uri="{BB962C8B-B14F-4D97-AF65-F5344CB8AC3E}">
        <p14:creationId xmlns:p14="http://schemas.microsoft.com/office/powerpoint/2010/main" val="338672454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normAutofit fontScale="90000"/>
          </a:bodyPr>
          <a:lstStyle/>
          <a:p>
            <a:r>
              <a:rPr lang="en-US" dirty="0"/>
              <a:t>Direct Materials Used Calculation—</a:t>
            </a:r>
            <a:br>
              <a:rPr lang="en-US" dirty="0"/>
            </a:br>
            <a:r>
              <a:rPr lang="en-US" dirty="0"/>
              <a:t>Manufacturer</a:t>
            </a:r>
          </a:p>
        </p:txBody>
      </p:sp>
      <p:sp>
        <p:nvSpPr>
          <p:cNvPr id="46083" name="Rectangle 3"/>
          <p:cNvSpPr>
            <a:spLocks noGrp="1" noChangeArrowheads="1"/>
          </p:cNvSpPr>
          <p:nvPr>
            <p:ph idx="1"/>
          </p:nvPr>
        </p:nvSpPr>
        <p:spPr/>
        <p:txBody>
          <a:bodyPr/>
          <a:lstStyle/>
          <a:p>
            <a:pPr>
              <a:buNone/>
            </a:pPr>
            <a:r>
              <a:rPr lang="en-US" dirty="0"/>
              <a:t>+  Beginning raw materials inventory</a:t>
            </a:r>
          </a:p>
          <a:p>
            <a:pPr lvl="1">
              <a:buNone/>
            </a:pPr>
            <a:r>
              <a:rPr lang="en-US" sz="3200" dirty="0"/>
              <a:t>+  Purchases of raw materials</a:t>
            </a:r>
          </a:p>
          <a:p>
            <a:pPr lvl="1">
              <a:buNone/>
            </a:pPr>
            <a:r>
              <a:rPr lang="en-US" sz="3200" dirty="0"/>
              <a:t>+  </a:t>
            </a:r>
            <a:r>
              <a:rPr lang="en-US" sz="3200" u="sng" dirty="0"/>
              <a:t>Freight in</a:t>
            </a:r>
          </a:p>
          <a:p>
            <a:pPr lvl="1">
              <a:buNone/>
            </a:pPr>
            <a:r>
              <a:rPr lang="en-US" sz="3200" dirty="0"/>
              <a:t>=  Materials available for use</a:t>
            </a:r>
          </a:p>
          <a:p>
            <a:pPr lvl="1">
              <a:buNone/>
            </a:pPr>
            <a:r>
              <a:rPr lang="en-US" sz="3200" u="sng" dirty="0"/>
              <a:t>–	 Ending raw materials inventory</a:t>
            </a:r>
          </a:p>
          <a:p>
            <a:pPr lvl="1">
              <a:buNone/>
            </a:pPr>
            <a:r>
              <a:rPr lang="en-US" sz="3200" dirty="0"/>
              <a:t>=  Direct materials used</a:t>
            </a:r>
          </a:p>
        </p:txBody>
      </p:sp>
      <p:sp>
        <p:nvSpPr>
          <p:cNvPr id="5" name="Slide Number Placeholder 4"/>
          <p:cNvSpPr>
            <a:spLocks noGrp="1"/>
          </p:cNvSpPr>
          <p:nvPr>
            <p:ph type="sldNum" sz="quarter" idx="12"/>
          </p:nvPr>
        </p:nvSpPr>
        <p:spPr/>
        <p:txBody>
          <a:bodyPr/>
          <a:lstStyle/>
          <a:p>
            <a:fld id="{87989462-1FD5-4211-85BD-E99A4CF90F7A}" type="slidenum">
              <a:rPr lang="en-US" smtClean="0"/>
              <a:pPr/>
              <a:t>36</a:t>
            </a:fld>
            <a:endParaRPr lang="en-US"/>
          </a:p>
        </p:txBody>
      </p:sp>
      <p:sp>
        <p:nvSpPr>
          <p:cNvPr id="6" name="Footer Placeholder 5"/>
          <p:cNvSpPr>
            <a:spLocks noGrp="1"/>
          </p:cNvSpPr>
          <p:nvPr>
            <p:ph type="ftr" sz="quarter" idx="11"/>
          </p:nvPr>
        </p:nvSpPr>
        <p:spPr>
          <a:xfrm>
            <a:off x="3124200" y="6356350"/>
            <a:ext cx="3124200" cy="365125"/>
          </a:xfrm>
        </p:spPr>
        <p:txBody>
          <a:bodyPr/>
          <a:lstStyle/>
          <a:p>
            <a:r>
              <a:rPr lang="en-US" b="0" dirty="0"/>
              <a:t>Copyright © 2015 Pearson Education, Inc.</a:t>
            </a:r>
          </a:p>
        </p:txBody>
      </p:sp>
    </p:spTree>
    <p:extLst>
      <p:ext uri="{BB962C8B-B14F-4D97-AF65-F5344CB8AC3E}">
        <p14:creationId xmlns:p14="http://schemas.microsoft.com/office/powerpoint/2010/main" val="20739112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turn to S2-12</a:t>
            </a:r>
          </a:p>
        </p:txBody>
      </p:sp>
      <p:sp>
        <p:nvSpPr>
          <p:cNvPr id="5" name="Slide Number Placeholder 4"/>
          <p:cNvSpPr>
            <a:spLocks noGrp="1"/>
          </p:cNvSpPr>
          <p:nvPr>
            <p:ph type="sldNum" sz="quarter" idx="12"/>
          </p:nvPr>
        </p:nvSpPr>
        <p:spPr/>
        <p:txBody>
          <a:bodyPr/>
          <a:lstStyle/>
          <a:p>
            <a:fld id="{87989462-1FD5-4211-85BD-E99A4CF90F7A}" type="slidenum">
              <a:rPr lang="en-US" smtClean="0"/>
              <a:pPr/>
              <a:t>37</a:t>
            </a:fld>
            <a:endParaRPr lang="en-US"/>
          </a:p>
        </p:txBody>
      </p:sp>
      <p:sp>
        <p:nvSpPr>
          <p:cNvPr id="4" name="Footer Placeholder 3"/>
          <p:cNvSpPr>
            <a:spLocks noGrp="1"/>
          </p:cNvSpPr>
          <p:nvPr>
            <p:ph type="ftr" sz="quarter" idx="11"/>
          </p:nvPr>
        </p:nvSpPr>
        <p:spPr>
          <a:xfrm>
            <a:off x="3124200" y="6356350"/>
            <a:ext cx="3124200" cy="365125"/>
          </a:xfrm>
        </p:spPr>
        <p:txBody>
          <a:bodyPr/>
          <a:lstStyle/>
          <a:p>
            <a:r>
              <a:rPr lang="en-US" b="0" dirty="0"/>
              <a:t>Copyright © 2015 Pearson Education, Inc.</a:t>
            </a:r>
          </a:p>
        </p:txBody>
      </p:sp>
      <p:pic>
        <p:nvPicPr>
          <p:cNvPr id="46081" name="Picture 1"/>
          <p:cNvPicPr>
            <a:picLocks noChangeAspect="1" noChangeArrowheads="1"/>
          </p:cNvPicPr>
          <p:nvPr/>
        </p:nvPicPr>
        <p:blipFill>
          <a:blip r:embed="rId3" cstate="print"/>
          <a:srcRect/>
          <a:stretch>
            <a:fillRect/>
          </a:stretch>
        </p:blipFill>
        <p:spPr bwMode="auto">
          <a:xfrm>
            <a:off x="1152525" y="1571625"/>
            <a:ext cx="6838950" cy="2466975"/>
          </a:xfrm>
          <a:prstGeom prst="rect">
            <a:avLst/>
          </a:prstGeom>
          <a:noFill/>
          <a:ln w="9525">
            <a:noFill/>
            <a:miter lim="800000"/>
            <a:headEnd/>
            <a:tailEnd/>
          </a:ln>
        </p:spPr>
      </p:pic>
    </p:spTree>
    <p:extLst>
      <p:ext uri="{BB962C8B-B14F-4D97-AF65-F5344CB8AC3E}">
        <p14:creationId xmlns:p14="http://schemas.microsoft.com/office/powerpoint/2010/main" val="247306683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S2-12</a:t>
            </a:r>
          </a:p>
        </p:txBody>
      </p:sp>
      <p:sp>
        <p:nvSpPr>
          <p:cNvPr id="6" name="Slide Number Placeholder 5"/>
          <p:cNvSpPr>
            <a:spLocks noGrp="1"/>
          </p:cNvSpPr>
          <p:nvPr>
            <p:ph type="sldNum" sz="quarter" idx="4"/>
          </p:nvPr>
        </p:nvSpPr>
        <p:spPr/>
        <p:txBody>
          <a:bodyPr/>
          <a:lstStyle/>
          <a:p>
            <a:fld id="{87989462-1FD5-4211-85BD-E99A4CF90F7A}" type="slidenum">
              <a:rPr lang="en-US" smtClean="0"/>
              <a:pPr/>
              <a:t>38</a:t>
            </a:fld>
            <a:endParaRPr lang="en-US"/>
          </a:p>
        </p:txBody>
      </p:sp>
      <p:sp>
        <p:nvSpPr>
          <p:cNvPr id="165892" name="AutoShape 4"/>
          <p:cNvSpPr>
            <a:spLocks noChangeAspect="1" noChangeArrowheads="1" noTextEdit="1"/>
          </p:cNvSpPr>
          <p:nvPr/>
        </p:nvSpPr>
        <p:spPr bwMode="auto">
          <a:xfrm>
            <a:off x="385763" y="1381125"/>
            <a:ext cx="8372475" cy="4638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894" name="Freeform 6"/>
          <p:cNvSpPr>
            <a:spLocks noEditPoints="1"/>
          </p:cNvSpPr>
          <p:nvPr/>
        </p:nvSpPr>
        <p:spPr bwMode="auto">
          <a:xfrm>
            <a:off x="5657851" y="2595563"/>
            <a:ext cx="19050" cy="3324225"/>
          </a:xfrm>
          <a:custGeom>
            <a:avLst/>
            <a:gdLst/>
            <a:ahLst/>
            <a:cxnLst>
              <a:cxn ang="0">
                <a:pos x="12" y="0"/>
              </a:cxn>
              <a:cxn ang="0">
                <a:pos x="12" y="2094"/>
              </a:cxn>
              <a:cxn ang="0">
                <a:pos x="8" y="2094"/>
              </a:cxn>
              <a:cxn ang="0">
                <a:pos x="8" y="0"/>
              </a:cxn>
              <a:cxn ang="0">
                <a:pos x="12" y="0"/>
              </a:cxn>
              <a:cxn ang="0">
                <a:pos x="4" y="0"/>
              </a:cxn>
              <a:cxn ang="0">
                <a:pos x="4" y="2094"/>
              </a:cxn>
              <a:cxn ang="0">
                <a:pos x="0" y="2094"/>
              </a:cxn>
              <a:cxn ang="0">
                <a:pos x="0" y="0"/>
              </a:cxn>
              <a:cxn ang="0">
                <a:pos x="4" y="0"/>
              </a:cxn>
            </a:cxnLst>
            <a:rect l="0" t="0" r="r" b="b"/>
            <a:pathLst>
              <a:path w="12" h="2094">
                <a:moveTo>
                  <a:pt x="12" y="0"/>
                </a:moveTo>
                <a:lnTo>
                  <a:pt x="12" y="2094"/>
                </a:lnTo>
                <a:lnTo>
                  <a:pt x="8" y="2094"/>
                </a:lnTo>
                <a:lnTo>
                  <a:pt x="8" y="0"/>
                </a:lnTo>
                <a:lnTo>
                  <a:pt x="12" y="0"/>
                </a:lnTo>
                <a:close/>
                <a:moveTo>
                  <a:pt x="4" y="0"/>
                </a:moveTo>
                <a:lnTo>
                  <a:pt x="4" y="2094"/>
                </a:lnTo>
                <a:lnTo>
                  <a:pt x="0" y="2094"/>
                </a:lnTo>
                <a:lnTo>
                  <a:pt x="0" y="0"/>
                </a:lnTo>
                <a:lnTo>
                  <a:pt x="4"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895" name="Freeform 7"/>
          <p:cNvSpPr>
            <a:spLocks noEditPoints="1"/>
          </p:cNvSpPr>
          <p:nvPr/>
        </p:nvSpPr>
        <p:spPr bwMode="auto">
          <a:xfrm>
            <a:off x="7105651" y="2595563"/>
            <a:ext cx="19050" cy="3324225"/>
          </a:xfrm>
          <a:custGeom>
            <a:avLst/>
            <a:gdLst/>
            <a:ahLst/>
            <a:cxnLst>
              <a:cxn ang="0">
                <a:pos x="12" y="0"/>
              </a:cxn>
              <a:cxn ang="0">
                <a:pos x="12" y="2094"/>
              </a:cxn>
              <a:cxn ang="0">
                <a:pos x="8" y="2094"/>
              </a:cxn>
              <a:cxn ang="0">
                <a:pos x="8" y="0"/>
              </a:cxn>
              <a:cxn ang="0">
                <a:pos x="12" y="0"/>
              </a:cxn>
              <a:cxn ang="0">
                <a:pos x="4" y="0"/>
              </a:cxn>
              <a:cxn ang="0">
                <a:pos x="4" y="2094"/>
              </a:cxn>
              <a:cxn ang="0">
                <a:pos x="0" y="2094"/>
              </a:cxn>
              <a:cxn ang="0">
                <a:pos x="0" y="0"/>
              </a:cxn>
              <a:cxn ang="0">
                <a:pos x="4" y="0"/>
              </a:cxn>
            </a:cxnLst>
            <a:rect l="0" t="0" r="r" b="b"/>
            <a:pathLst>
              <a:path w="12" h="2094">
                <a:moveTo>
                  <a:pt x="12" y="0"/>
                </a:moveTo>
                <a:lnTo>
                  <a:pt x="12" y="2094"/>
                </a:lnTo>
                <a:lnTo>
                  <a:pt x="8" y="2094"/>
                </a:lnTo>
                <a:lnTo>
                  <a:pt x="8" y="0"/>
                </a:lnTo>
                <a:lnTo>
                  <a:pt x="12" y="0"/>
                </a:lnTo>
                <a:close/>
                <a:moveTo>
                  <a:pt x="4" y="0"/>
                </a:moveTo>
                <a:lnTo>
                  <a:pt x="4" y="2094"/>
                </a:lnTo>
                <a:lnTo>
                  <a:pt x="0" y="2094"/>
                </a:lnTo>
                <a:lnTo>
                  <a:pt x="0" y="0"/>
                </a:lnTo>
                <a:lnTo>
                  <a:pt x="4"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896" name="Rectangle 8"/>
          <p:cNvSpPr>
            <a:spLocks noChangeArrowheads="1"/>
          </p:cNvSpPr>
          <p:nvPr/>
        </p:nvSpPr>
        <p:spPr bwMode="auto">
          <a:xfrm>
            <a:off x="490538" y="1900238"/>
            <a:ext cx="8172450" cy="95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897" name="Rectangle 9"/>
          <p:cNvSpPr>
            <a:spLocks noChangeArrowheads="1"/>
          </p:cNvSpPr>
          <p:nvPr/>
        </p:nvSpPr>
        <p:spPr bwMode="auto">
          <a:xfrm>
            <a:off x="490538" y="2300288"/>
            <a:ext cx="8172450" cy="95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898" name="Freeform 10"/>
          <p:cNvSpPr>
            <a:spLocks noEditPoints="1"/>
          </p:cNvSpPr>
          <p:nvPr/>
        </p:nvSpPr>
        <p:spPr bwMode="auto">
          <a:xfrm>
            <a:off x="533400" y="2514600"/>
            <a:ext cx="8153400" cy="45719"/>
          </a:xfrm>
          <a:custGeom>
            <a:avLst/>
            <a:gdLst/>
            <a:ahLst/>
            <a:cxnLst>
              <a:cxn ang="0">
                <a:pos x="0" y="0"/>
              </a:cxn>
              <a:cxn ang="0">
                <a:pos x="5148" y="0"/>
              </a:cxn>
              <a:cxn ang="0">
                <a:pos x="5148" y="4"/>
              </a:cxn>
              <a:cxn ang="0">
                <a:pos x="0" y="4"/>
              </a:cxn>
              <a:cxn ang="0">
                <a:pos x="0" y="0"/>
              </a:cxn>
              <a:cxn ang="0">
                <a:pos x="0" y="8"/>
              </a:cxn>
              <a:cxn ang="0">
                <a:pos x="5148" y="8"/>
              </a:cxn>
              <a:cxn ang="0">
                <a:pos x="5148" y="12"/>
              </a:cxn>
              <a:cxn ang="0">
                <a:pos x="0" y="12"/>
              </a:cxn>
              <a:cxn ang="0">
                <a:pos x="0" y="8"/>
              </a:cxn>
            </a:cxnLst>
            <a:rect l="0" t="0" r="r" b="b"/>
            <a:pathLst>
              <a:path w="5148" h="12">
                <a:moveTo>
                  <a:pt x="0" y="0"/>
                </a:moveTo>
                <a:lnTo>
                  <a:pt x="5148" y="0"/>
                </a:lnTo>
                <a:lnTo>
                  <a:pt x="5148" y="4"/>
                </a:lnTo>
                <a:lnTo>
                  <a:pt x="0" y="4"/>
                </a:lnTo>
                <a:lnTo>
                  <a:pt x="0" y="0"/>
                </a:lnTo>
                <a:close/>
                <a:moveTo>
                  <a:pt x="0" y="8"/>
                </a:moveTo>
                <a:lnTo>
                  <a:pt x="5148" y="8"/>
                </a:lnTo>
                <a:lnTo>
                  <a:pt x="5148" y="12"/>
                </a:lnTo>
                <a:lnTo>
                  <a:pt x="0" y="12"/>
                </a:lnTo>
                <a:lnTo>
                  <a:pt x="0" y="8"/>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899" name="Rectangle 11"/>
          <p:cNvSpPr>
            <a:spLocks noChangeArrowheads="1"/>
          </p:cNvSpPr>
          <p:nvPr/>
        </p:nvSpPr>
        <p:spPr bwMode="auto">
          <a:xfrm>
            <a:off x="490538" y="2909888"/>
            <a:ext cx="8172450" cy="95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900" name="Rectangle 12"/>
          <p:cNvSpPr>
            <a:spLocks noChangeArrowheads="1"/>
          </p:cNvSpPr>
          <p:nvPr/>
        </p:nvSpPr>
        <p:spPr bwMode="auto">
          <a:xfrm>
            <a:off x="490538" y="3471863"/>
            <a:ext cx="8172450" cy="95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901" name="Rectangle 13"/>
          <p:cNvSpPr>
            <a:spLocks noChangeArrowheads="1"/>
          </p:cNvSpPr>
          <p:nvPr/>
        </p:nvSpPr>
        <p:spPr bwMode="auto">
          <a:xfrm>
            <a:off x="490538" y="3881438"/>
            <a:ext cx="8172450" cy="95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902" name="Rectangle 14"/>
          <p:cNvSpPr>
            <a:spLocks noChangeArrowheads="1"/>
          </p:cNvSpPr>
          <p:nvPr/>
        </p:nvSpPr>
        <p:spPr bwMode="auto">
          <a:xfrm>
            <a:off x="490538" y="4281488"/>
            <a:ext cx="8172450" cy="95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903" name="Rectangle 15"/>
          <p:cNvSpPr>
            <a:spLocks noChangeArrowheads="1"/>
          </p:cNvSpPr>
          <p:nvPr/>
        </p:nvSpPr>
        <p:spPr bwMode="auto">
          <a:xfrm>
            <a:off x="490538" y="4691063"/>
            <a:ext cx="8172450" cy="95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904" name="Rectangle 16"/>
          <p:cNvSpPr>
            <a:spLocks noChangeArrowheads="1"/>
          </p:cNvSpPr>
          <p:nvPr/>
        </p:nvSpPr>
        <p:spPr bwMode="auto">
          <a:xfrm>
            <a:off x="490538" y="5100638"/>
            <a:ext cx="8172450" cy="95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905" name="Rectangle 17"/>
          <p:cNvSpPr>
            <a:spLocks noChangeArrowheads="1"/>
          </p:cNvSpPr>
          <p:nvPr/>
        </p:nvSpPr>
        <p:spPr bwMode="auto">
          <a:xfrm>
            <a:off x="490538" y="5500688"/>
            <a:ext cx="8172450" cy="952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906" name="Freeform 18"/>
          <p:cNvSpPr>
            <a:spLocks noEditPoints="1"/>
          </p:cNvSpPr>
          <p:nvPr/>
        </p:nvSpPr>
        <p:spPr bwMode="auto">
          <a:xfrm>
            <a:off x="485776" y="1481138"/>
            <a:ext cx="19050" cy="4438650"/>
          </a:xfrm>
          <a:custGeom>
            <a:avLst/>
            <a:gdLst/>
            <a:ahLst/>
            <a:cxnLst>
              <a:cxn ang="0">
                <a:pos x="12" y="0"/>
              </a:cxn>
              <a:cxn ang="0">
                <a:pos x="12" y="2796"/>
              </a:cxn>
              <a:cxn ang="0">
                <a:pos x="8" y="2796"/>
              </a:cxn>
              <a:cxn ang="0">
                <a:pos x="8" y="0"/>
              </a:cxn>
              <a:cxn ang="0">
                <a:pos x="12" y="0"/>
              </a:cxn>
              <a:cxn ang="0">
                <a:pos x="4" y="0"/>
              </a:cxn>
              <a:cxn ang="0">
                <a:pos x="4" y="2796"/>
              </a:cxn>
              <a:cxn ang="0">
                <a:pos x="0" y="2796"/>
              </a:cxn>
              <a:cxn ang="0">
                <a:pos x="0" y="0"/>
              </a:cxn>
              <a:cxn ang="0">
                <a:pos x="4" y="0"/>
              </a:cxn>
            </a:cxnLst>
            <a:rect l="0" t="0" r="r" b="b"/>
            <a:pathLst>
              <a:path w="12" h="2796">
                <a:moveTo>
                  <a:pt x="12" y="0"/>
                </a:moveTo>
                <a:lnTo>
                  <a:pt x="12" y="2796"/>
                </a:lnTo>
                <a:lnTo>
                  <a:pt x="8" y="2796"/>
                </a:lnTo>
                <a:lnTo>
                  <a:pt x="8" y="0"/>
                </a:lnTo>
                <a:lnTo>
                  <a:pt x="12" y="0"/>
                </a:lnTo>
                <a:close/>
                <a:moveTo>
                  <a:pt x="4" y="0"/>
                </a:moveTo>
                <a:lnTo>
                  <a:pt x="4" y="2796"/>
                </a:lnTo>
                <a:lnTo>
                  <a:pt x="0" y="2796"/>
                </a:lnTo>
                <a:lnTo>
                  <a:pt x="0" y="0"/>
                </a:lnTo>
                <a:lnTo>
                  <a:pt x="4"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907" name="Freeform 19"/>
          <p:cNvSpPr>
            <a:spLocks noEditPoints="1"/>
          </p:cNvSpPr>
          <p:nvPr/>
        </p:nvSpPr>
        <p:spPr bwMode="auto">
          <a:xfrm flipH="1">
            <a:off x="8658225" y="1481138"/>
            <a:ext cx="45719" cy="4438650"/>
          </a:xfrm>
          <a:custGeom>
            <a:avLst/>
            <a:gdLst/>
            <a:ahLst/>
            <a:cxnLst>
              <a:cxn ang="0">
                <a:pos x="12" y="0"/>
              </a:cxn>
              <a:cxn ang="0">
                <a:pos x="12" y="2796"/>
              </a:cxn>
              <a:cxn ang="0">
                <a:pos x="8" y="2796"/>
              </a:cxn>
              <a:cxn ang="0">
                <a:pos x="8" y="0"/>
              </a:cxn>
              <a:cxn ang="0">
                <a:pos x="12" y="0"/>
              </a:cxn>
              <a:cxn ang="0">
                <a:pos x="4" y="0"/>
              </a:cxn>
              <a:cxn ang="0">
                <a:pos x="4" y="2796"/>
              </a:cxn>
              <a:cxn ang="0">
                <a:pos x="0" y="2796"/>
              </a:cxn>
              <a:cxn ang="0">
                <a:pos x="0" y="0"/>
              </a:cxn>
              <a:cxn ang="0">
                <a:pos x="4" y="0"/>
              </a:cxn>
            </a:cxnLst>
            <a:rect l="0" t="0" r="r" b="b"/>
            <a:pathLst>
              <a:path w="12" h="2796">
                <a:moveTo>
                  <a:pt x="12" y="0"/>
                </a:moveTo>
                <a:lnTo>
                  <a:pt x="12" y="2796"/>
                </a:lnTo>
                <a:lnTo>
                  <a:pt x="8" y="2796"/>
                </a:lnTo>
                <a:lnTo>
                  <a:pt x="8" y="0"/>
                </a:lnTo>
                <a:lnTo>
                  <a:pt x="12" y="0"/>
                </a:lnTo>
                <a:close/>
                <a:moveTo>
                  <a:pt x="4" y="0"/>
                </a:moveTo>
                <a:lnTo>
                  <a:pt x="4" y="2796"/>
                </a:lnTo>
                <a:lnTo>
                  <a:pt x="0" y="2796"/>
                </a:lnTo>
                <a:lnTo>
                  <a:pt x="0" y="0"/>
                </a:lnTo>
                <a:lnTo>
                  <a:pt x="4"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908" name="Freeform 20"/>
          <p:cNvSpPr>
            <a:spLocks noEditPoints="1"/>
          </p:cNvSpPr>
          <p:nvPr/>
        </p:nvSpPr>
        <p:spPr bwMode="auto">
          <a:xfrm>
            <a:off x="485776" y="1481138"/>
            <a:ext cx="8172450" cy="19050"/>
          </a:xfrm>
          <a:custGeom>
            <a:avLst/>
            <a:gdLst/>
            <a:ahLst/>
            <a:cxnLst>
              <a:cxn ang="0">
                <a:pos x="0" y="0"/>
              </a:cxn>
              <a:cxn ang="0">
                <a:pos x="5148" y="0"/>
              </a:cxn>
              <a:cxn ang="0">
                <a:pos x="5148" y="4"/>
              </a:cxn>
              <a:cxn ang="0">
                <a:pos x="0" y="4"/>
              </a:cxn>
              <a:cxn ang="0">
                <a:pos x="0" y="0"/>
              </a:cxn>
              <a:cxn ang="0">
                <a:pos x="0" y="8"/>
              </a:cxn>
              <a:cxn ang="0">
                <a:pos x="5148" y="8"/>
              </a:cxn>
              <a:cxn ang="0">
                <a:pos x="5148" y="12"/>
              </a:cxn>
              <a:cxn ang="0">
                <a:pos x="0" y="12"/>
              </a:cxn>
              <a:cxn ang="0">
                <a:pos x="0" y="8"/>
              </a:cxn>
            </a:cxnLst>
            <a:rect l="0" t="0" r="r" b="b"/>
            <a:pathLst>
              <a:path w="5148" h="12">
                <a:moveTo>
                  <a:pt x="0" y="0"/>
                </a:moveTo>
                <a:lnTo>
                  <a:pt x="5148" y="0"/>
                </a:lnTo>
                <a:lnTo>
                  <a:pt x="5148" y="4"/>
                </a:lnTo>
                <a:lnTo>
                  <a:pt x="0" y="4"/>
                </a:lnTo>
                <a:lnTo>
                  <a:pt x="0" y="0"/>
                </a:lnTo>
                <a:close/>
                <a:moveTo>
                  <a:pt x="0" y="8"/>
                </a:moveTo>
                <a:lnTo>
                  <a:pt x="5148" y="8"/>
                </a:lnTo>
                <a:lnTo>
                  <a:pt x="5148" y="12"/>
                </a:lnTo>
                <a:lnTo>
                  <a:pt x="0" y="12"/>
                </a:lnTo>
                <a:lnTo>
                  <a:pt x="0" y="8"/>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909" name="Freeform 21"/>
          <p:cNvSpPr>
            <a:spLocks noEditPoints="1"/>
          </p:cNvSpPr>
          <p:nvPr/>
        </p:nvSpPr>
        <p:spPr bwMode="auto">
          <a:xfrm>
            <a:off x="485776" y="5900738"/>
            <a:ext cx="8172450" cy="19050"/>
          </a:xfrm>
          <a:custGeom>
            <a:avLst/>
            <a:gdLst/>
            <a:ahLst/>
            <a:cxnLst>
              <a:cxn ang="0">
                <a:pos x="0" y="0"/>
              </a:cxn>
              <a:cxn ang="0">
                <a:pos x="5148" y="0"/>
              </a:cxn>
              <a:cxn ang="0">
                <a:pos x="5148" y="4"/>
              </a:cxn>
              <a:cxn ang="0">
                <a:pos x="0" y="4"/>
              </a:cxn>
              <a:cxn ang="0">
                <a:pos x="0" y="0"/>
              </a:cxn>
              <a:cxn ang="0">
                <a:pos x="0" y="8"/>
              </a:cxn>
              <a:cxn ang="0">
                <a:pos x="5148" y="8"/>
              </a:cxn>
              <a:cxn ang="0">
                <a:pos x="5148" y="12"/>
              </a:cxn>
              <a:cxn ang="0">
                <a:pos x="0" y="12"/>
              </a:cxn>
              <a:cxn ang="0">
                <a:pos x="0" y="8"/>
              </a:cxn>
            </a:cxnLst>
            <a:rect l="0" t="0" r="r" b="b"/>
            <a:pathLst>
              <a:path w="5148" h="12">
                <a:moveTo>
                  <a:pt x="0" y="0"/>
                </a:moveTo>
                <a:lnTo>
                  <a:pt x="5148" y="0"/>
                </a:lnTo>
                <a:lnTo>
                  <a:pt x="5148" y="4"/>
                </a:lnTo>
                <a:lnTo>
                  <a:pt x="0" y="4"/>
                </a:lnTo>
                <a:lnTo>
                  <a:pt x="0" y="0"/>
                </a:lnTo>
                <a:close/>
                <a:moveTo>
                  <a:pt x="0" y="8"/>
                </a:moveTo>
                <a:lnTo>
                  <a:pt x="5148" y="8"/>
                </a:lnTo>
                <a:lnTo>
                  <a:pt x="5148" y="12"/>
                </a:lnTo>
                <a:lnTo>
                  <a:pt x="0" y="12"/>
                </a:lnTo>
                <a:lnTo>
                  <a:pt x="0" y="8"/>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910" name="Rectangle 22"/>
          <p:cNvSpPr>
            <a:spLocks noChangeArrowheads="1"/>
          </p:cNvSpPr>
          <p:nvPr/>
        </p:nvSpPr>
        <p:spPr bwMode="auto">
          <a:xfrm>
            <a:off x="3700463" y="1504950"/>
            <a:ext cx="1739259" cy="6155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a:solidFill>
                  <a:schemeClr val="tx1"/>
                </a:solidFill>
                <a:latin typeface="Helvetica" pitchFamily="34" charset="0"/>
                <a:cs typeface="Helvetica" pitchFamily="34" charset="0"/>
              </a:rPr>
              <a:t>Thomas Bikes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Helvetica" pitchFamily="34" charset="0"/>
              <a:cs typeface="Helvetica" pitchFamily="34" charset="0"/>
            </a:endParaRPr>
          </a:p>
        </p:txBody>
      </p:sp>
      <p:sp>
        <p:nvSpPr>
          <p:cNvPr id="165912" name="Rectangle 24"/>
          <p:cNvSpPr>
            <a:spLocks noChangeArrowheads="1"/>
          </p:cNvSpPr>
          <p:nvPr/>
        </p:nvSpPr>
        <p:spPr bwMode="auto">
          <a:xfrm>
            <a:off x="2300288" y="1911350"/>
            <a:ext cx="4876800" cy="361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Helvetica" charset="0"/>
              </a:rPr>
              <a:t>Computation of Direct Materials Used</a:t>
            </a:r>
            <a:endParaRPr kumimoji="0" lang="en-US" sz="1800" b="0" i="0" u="none" strike="noStrike" cap="none" normalizeH="0" baseline="0" dirty="0">
              <a:ln>
                <a:noFill/>
              </a:ln>
              <a:solidFill>
                <a:schemeClr val="tx1"/>
              </a:solidFill>
              <a:effectLst/>
              <a:latin typeface="Arial" pitchFamily="34" charset="0"/>
            </a:endParaRPr>
          </a:p>
        </p:txBody>
      </p:sp>
      <p:sp>
        <p:nvSpPr>
          <p:cNvPr id="165913" name="Rectangle 25"/>
          <p:cNvSpPr>
            <a:spLocks noChangeArrowheads="1"/>
          </p:cNvSpPr>
          <p:nvPr/>
        </p:nvSpPr>
        <p:spPr bwMode="auto">
          <a:xfrm>
            <a:off x="566738" y="2613025"/>
            <a:ext cx="2905125" cy="361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Helvetica" charset="0"/>
              </a:rPr>
              <a:t>Direct materials used:</a:t>
            </a:r>
            <a:endParaRPr kumimoji="0" lang="en-US" sz="1800" b="0" i="0" u="none" strike="noStrike" cap="none" normalizeH="0" baseline="0" dirty="0">
              <a:ln>
                <a:noFill/>
              </a:ln>
              <a:solidFill>
                <a:schemeClr val="tx1"/>
              </a:solidFill>
              <a:effectLst/>
              <a:latin typeface="Arial" pitchFamily="34" charset="0"/>
            </a:endParaRPr>
          </a:p>
        </p:txBody>
      </p:sp>
      <p:grpSp>
        <p:nvGrpSpPr>
          <p:cNvPr id="54" name="Group 53"/>
          <p:cNvGrpSpPr/>
          <p:nvPr/>
        </p:nvGrpSpPr>
        <p:grpSpPr>
          <a:xfrm>
            <a:off x="566738" y="2917825"/>
            <a:ext cx="4410075" cy="361950"/>
            <a:chOff x="566738" y="2917825"/>
            <a:chExt cx="4410075" cy="361950"/>
          </a:xfrm>
        </p:grpSpPr>
        <p:sp>
          <p:nvSpPr>
            <p:cNvPr id="165914" name="Rectangle 26"/>
            <p:cNvSpPr>
              <a:spLocks noChangeArrowheads="1"/>
            </p:cNvSpPr>
            <p:nvPr/>
          </p:nvSpPr>
          <p:spPr bwMode="auto">
            <a:xfrm>
              <a:off x="566738" y="2917825"/>
              <a:ext cx="1504950" cy="361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Helvetica" charset="0"/>
                </a:rPr>
                <a:t>Beginning </a:t>
              </a:r>
              <a:endParaRPr kumimoji="0" lang="en-US" sz="1800" b="0" i="0" u="none" strike="noStrike" cap="none" normalizeH="0" baseline="0">
                <a:ln>
                  <a:noFill/>
                </a:ln>
                <a:solidFill>
                  <a:schemeClr val="tx1"/>
                </a:solidFill>
                <a:effectLst/>
                <a:latin typeface="Arial" pitchFamily="34" charset="0"/>
              </a:endParaRPr>
            </a:p>
          </p:txBody>
        </p:sp>
        <p:sp>
          <p:nvSpPr>
            <p:cNvPr id="165915" name="Rectangle 27"/>
            <p:cNvSpPr>
              <a:spLocks noChangeArrowheads="1"/>
            </p:cNvSpPr>
            <p:nvPr/>
          </p:nvSpPr>
          <p:spPr bwMode="auto">
            <a:xfrm>
              <a:off x="1881188" y="2917825"/>
              <a:ext cx="3095625" cy="361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Helvetica" charset="0"/>
                </a:rPr>
                <a:t>raw materials inventory</a:t>
              </a:r>
              <a:endParaRPr kumimoji="0" lang="en-US" sz="1800" b="0" i="0" u="none" strike="noStrike" cap="none" normalizeH="0" baseline="0" dirty="0">
                <a:ln>
                  <a:noFill/>
                </a:ln>
                <a:solidFill>
                  <a:schemeClr val="tx1"/>
                </a:solidFill>
                <a:effectLst/>
                <a:latin typeface="Arial" pitchFamily="34" charset="0"/>
              </a:endParaRPr>
            </a:p>
          </p:txBody>
        </p:sp>
      </p:grpSp>
      <p:sp>
        <p:nvSpPr>
          <p:cNvPr id="165916" name="Rectangle 28"/>
          <p:cNvSpPr>
            <a:spLocks noChangeArrowheads="1"/>
          </p:cNvSpPr>
          <p:nvPr/>
        </p:nvSpPr>
        <p:spPr bwMode="auto">
          <a:xfrm>
            <a:off x="7666038" y="2927350"/>
            <a:ext cx="924933" cy="3077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Helvetica" charset="0"/>
              </a:rPr>
              <a:t>$  4</a:t>
            </a:r>
            <a:r>
              <a:rPr lang="en-US" sz="2000" dirty="0">
                <a:solidFill>
                  <a:srgbClr val="000000"/>
                </a:solidFill>
                <a:latin typeface="Helvetica" charset="0"/>
              </a:rPr>
              <a:t>,1</a:t>
            </a:r>
            <a:r>
              <a:rPr kumimoji="0" lang="en-US" sz="2000" b="1" i="0" u="none" strike="noStrike" cap="none" normalizeH="0" baseline="0" dirty="0">
                <a:ln>
                  <a:noFill/>
                </a:ln>
                <a:solidFill>
                  <a:srgbClr val="000000"/>
                </a:solidFill>
                <a:effectLst/>
                <a:latin typeface="Helvetica" charset="0"/>
              </a:rPr>
              <a:t>00</a:t>
            </a:r>
            <a:endParaRPr kumimoji="0" lang="en-US" sz="1800" b="0" i="0" u="none" strike="noStrike" cap="none" normalizeH="0" baseline="0" dirty="0">
              <a:ln>
                <a:noFill/>
              </a:ln>
              <a:solidFill>
                <a:schemeClr val="tx1"/>
              </a:solidFill>
              <a:effectLst/>
              <a:latin typeface="Arial" pitchFamily="34" charset="0"/>
            </a:endParaRPr>
          </a:p>
        </p:txBody>
      </p:sp>
      <p:sp>
        <p:nvSpPr>
          <p:cNvPr id="165917" name="Rectangle 29"/>
          <p:cNvSpPr>
            <a:spLocks noChangeArrowheads="1"/>
          </p:cNvSpPr>
          <p:nvPr/>
        </p:nvSpPr>
        <p:spPr bwMode="auto">
          <a:xfrm>
            <a:off x="1023938" y="3486150"/>
            <a:ext cx="3838575" cy="361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Helvetica" charset="0"/>
              </a:rPr>
              <a:t>Purchases of direct materials</a:t>
            </a:r>
            <a:endParaRPr kumimoji="0" lang="en-US" sz="1800" b="0" i="0" u="none" strike="noStrike" cap="none" normalizeH="0" baseline="0" dirty="0">
              <a:ln>
                <a:noFill/>
              </a:ln>
              <a:solidFill>
                <a:schemeClr val="tx1"/>
              </a:solidFill>
              <a:effectLst/>
              <a:latin typeface="Arial" pitchFamily="34" charset="0"/>
            </a:endParaRPr>
          </a:p>
        </p:txBody>
      </p:sp>
      <p:sp>
        <p:nvSpPr>
          <p:cNvPr id="165918" name="Rectangle 30"/>
          <p:cNvSpPr>
            <a:spLocks noChangeArrowheads="1"/>
          </p:cNvSpPr>
          <p:nvPr/>
        </p:nvSpPr>
        <p:spPr bwMode="auto">
          <a:xfrm>
            <a:off x="6081713" y="3486150"/>
            <a:ext cx="926536" cy="3077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Helvetica" charset="0"/>
              </a:rPr>
              <a:t>$16,400</a:t>
            </a:r>
            <a:endParaRPr kumimoji="0" lang="en-US" sz="1800" b="0" i="0" u="none" strike="noStrike" cap="none" normalizeH="0" baseline="0" dirty="0">
              <a:ln>
                <a:noFill/>
              </a:ln>
              <a:solidFill>
                <a:schemeClr val="tx1"/>
              </a:solidFill>
              <a:effectLst/>
              <a:latin typeface="Arial" pitchFamily="34" charset="0"/>
            </a:endParaRPr>
          </a:p>
        </p:txBody>
      </p:sp>
      <p:grpSp>
        <p:nvGrpSpPr>
          <p:cNvPr id="55" name="Group 54"/>
          <p:cNvGrpSpPr/>
          <p:nvPr/>
        </p:nvGrpSpPr>
        <p:grpSpPr>
          <a:xfrm>
            <a:off x="1023938" y="3919538"/>
            <a:ext cx="1771650" cy="361950"/>
            <a:chOff x="766763" y="3892550"/>
            <a:chExt cx="1771650" cy="361950"/>
          </a:xfrm>
        </p:grpSpPr>
        <p:sp>
          <p:nvSpPr>
            <p:cNvPr id="165919" name="Rectangle 31"/>
            <p:cNvSpPr>
              <a:spLocks noChangeArrowheads="1"/>
            </p:cNvSpPr>
            <p:nvPr/>
          </p:nvSpPr>
          <p:spPr bwMode="auto">
            <a:xfrm>
              <a:off x="766763" y="3892550"/>
              <a:ext cx="1028700" cy="361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Helvetica" charset="0"/>
                </a:rPr>
                <a:t>Import </a:t>
              </a:r>
              <a:endParaRPr kumimoji="0" lang="en-US" sz="1800" b="0" i="0" u="none" strike="noStrike" cap="none" normalizeH="0" baseline="0" dirty="0">
                <a:ln>
                  <a:noFill/>
                </a:ln>
                <a:solidFill>
                  <a:schemeClr val="tx1"/>
                </a:solidFill>
                <a:effectLst/>
                <a:latin typeface="Arial" pitchFamily="34" charset="0"/>
              </a:endParaRPr>
            </a:p>
          </p:txBody>
        </p:sp>
        <p:sp>
          <p:nvSpPr>
            <p:cNvPr id="165920" name="Rectangle 32"/>
            <p:cNvSpPr>
              <a:spLocks noChangeArrowheads="1"/>
            </p:cNvSpPr>
            <p:nvPr/>
          </p:nvSpPr>
          <p:spPr bwMode="auto">
            <a:xfrm>
              <a:off x="1633538" y="3892550"/>
              <a:ext cx="904875" cy="361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Helvetica" charset="0"/>
                </a:rPr>
                <a:t>duties</a:t>
              </a:r>
              <a:endParaRPr kumimoji="0" lang="en-US" sz="1800" b="0" i="0" u="none" strike="noStrike" cap="none" normalizeH="0" baseline="0" dirty="0">
                <a:ln>
                  <a:noFill/>
                </a:ln>
                <a:solidFill>
                  <a:schemeClr val="tx1"/>
                </a:solidFill>
                <a:effectLst/>
                <a:latin typeface="Arial" pitchFamily="34" charset="0"/>
              </a:endParaRPr>
            </a:p>
          </p:txBody>
        </p:sp>
      </p:grpSp>
      <p:sp>
        <p:nvSpPr>
          <p:cNvPr id="165921" name="Rectangle 33"/>
          <p:cNvSpPr>
            <a:spLocks noChangeArrowheads="1"/>
          </p:cNvSpPr>
          <p:nvPr/>
        </p:nvSpPr>
        <p:spPr bwMode="auto">
          <a:xfrm>
            <a:off x="6369199" y="3886200"/>
            <a:ext cx="641201" cy="3077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Helvetica" charset="0"/>
              </a:rPr>
              <a:t>1,3</a:t>
            </a:r>
            <a:r>
              <a:rPr kumimoji="0" lang="en-US" sz="2000" b="1" i="0" u="none" strike="noStrike" cap="none" normalizeH="0" baseline="0" dirty="0">
                <a:ln>
                  <a:noFill/>
                </a:ln>
                <a:solidFill>
                  <a:srgbClr val="000000"/>
                </a:solidFill>
                <a:effectLst/>
                <a:latin typeface="Helvetica" charset="0"/>
              </a:rPr>
              <a:t>00</a:t>
            </a:r>
            <a:endParaRPr kumimoji="0" lang="en-US" sz="1800" b="0" i="0" u="none" strike="noStrike" cap="none" normalizeH="0" baseline="0" dirty="0">
              <a:ln>
                <a:noFill/>
              </a:ln>
              <a:solidFill>
                <a:schemeClr val="tx1"/>
              </a:solidFill>
              <a:effectLst/>
              <a:latin typeface="Arial" pitchFamily="34" charset="0"/>
            </a:endParaRPr>
          </a:p>
        </p:txBody>
      </p:sp>
      <p:grpSp>
        <p:nvGrpSpPr>
          <p:cNvPr id="56" name="Group 55"/>
          <p:cNvGrpSpPr/>
          <p:nvPr/>
        </p:nvGrpSpPr>
        <p:grpSpPr>
          <a:xfrm>
            <a:off x="1023938" y="4298950"/>
            <a:ext cx="1333500" cy="361950"/>
            <a:chOff x="1023938" y="4298950"/>
            <a:chExt cx="1333500" cy="361950"/>
          </a:xfrm>
        </p:grpSpPr>
        <p:sp>
          <p:nvSpPr>
            <p:cNvPr id="165922" name="Rectangle 34"/>
            <p:cNvSpPr>
              <a:spLocks noChangeArrowheads="1"/>
            </p:cNvSpPr>
            <p:nvPr/>
          </p:nvSpPr>
          <p:spPr bwMode="auto">
            <a:xfrm>
              <a:off x="1023938" y="4298950"/>
              <a:ext cx="1028700" cy="361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Helvetica" charset="0"/>
                </a:rPr>
                <a:t>Freight</a:t>
              </a:r>
              <a:endParaRPr kumimoji="0" lang="en-US" sz="1800" b="0" i="0" u="none" strike="noStrike" cap="none" normalizeH="0" baseline="0" dirty="0">
                <a:ln>
                  <a:noFill/>
                </a:ln>
                <a:solidFill>
                  <a:schemeClr val="tx1"/>
                </a:solidFill>
                <a:effectLst/>
                <a:latin typeface="Arial" pitchFamily="34" charset="0"/>
              </a:endParaRPr>
            </a:p>
          </p:txBody>
        </p:sp>
        <p:sp>
          <p:nvSpPr>
            <p:cNvPr id="165923" name="Rectangle 35"/>
            <p:cNvSpPr>
              <a:spLocks noChangeArrowheads="1"/>
            </p:cNvSpPr>
            <p:nvPr/>
          </p:nvSpPr>
          <p:spPr bwMode="auto">
            <a:xfrm>
              <a:off x="1909763" y="4298950"/>
              <a:ext cx="209550" cy="361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Helvetica" charset="0"/>
                </a:rPr>
                <a:t>-</a:t>
              </a:r>
              <a:endParaRPr kumimoji="0" lang="en-US" sz="1800" b="0" i="0" u="none" strike="noStrike" cap="none" normalizeH="0" baseline="0">
                <a:ln>
                  <a:noFill/>
                </a:ln>
                <a:solidFill>
                  <a:schemeClr val="tx1"/>
                </a:solidFill>
                <a:effectLst/>
                <a:latin typeface="Arial" pitchFamily="34" charset="0"/>
              </a:endParaRPr>
            </a:p>
          </p:txBody>
        </p:sp>
        <p:sp>
          <p:nvSpPr>
            <p:cNvPr id="165924" name="Rectangle 36"/>
            <p:cNvSpPr>
              <a:spLocks noChangeArrowheads="1"/>
            </p:cNvSpPr>
            <p:nvPr/>
          </p:nvSpPr>
          <p:spPr bwMode="auto">
            <a:xfrm>
              <a:off x="1995488" y="4298950"/>
              <a:ext cx="361950" cy="361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Helvetica" charset="0"/>
                </a:rPr>
                <a:t>in</a:t>
              </a:r>
              <a:endParaRPr kumimoji="0" lang="en-US" sz="1800" b="0" i="0" u="none" strike="noStrike" cap="none" normalizeH="0" baseline="0">
                <a:ln>
                  <a:noFill/>
                </a:ln>
                <a:solidFill>
                  <a:schemeClr val="tx1"/>
                </a:solidFill>
                <a:effectLst/>
                <a:latin typeface="Arial" pitchFamily="34" charset="0"/>
              </a:endParaRPr>
            </a:p>
          </p:txBody>
        </p:sp>
      </p:grpSp>
      <p:grpSp>
        <p:nvGrpSpPr>
          <p:cNvPr id="57" name="Group 56"/>
          <p:cNvGrpSpPr/>
          <p:nvPr/>
        </p:nvGrpSpPr>
        <p:grpSpPr>
          <a:xfrm>
            <a:off x="6105526" y="4298950"/>
            <a:ext cx="909014" cy="307777"/>
            <a:chOff x="6105526" y="4298950"/>
            <a:chExt cx="909014" cy="307777"/>
          </a:xfrm>
        </p:grpSpPr>
        <p:sp>
          <p:nvSpPr>
            <p:cNvPr id="165925" name="Rectangle 37"/>
            <p:cNvSpPr>
              <a:spLocks noChangeArrowheads="1"/>
            </p:cNvSpPr>
            <p:nvPr/>
          </p:nvSpPr>
          <p:spPr bwMode="auto">
            <a:xfrm>
              <a:off x="6586538" y="4298950"/>
              <a:ext cx="428002" cy="3077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Helvetica" charset="0"/>
                </a:rPr>
                <a:t>200</a:t>
              </a:r>
              <a:endParaRPr kumimoji="0" lang="en-US" sz="1800" b="0" i="0" u="none" strike="noStrike" cap="none" normalizeH="0" baseline="0" dirty="0">
                <a:ln>
                  <a:noFill/>
                </a:ln>
                <a:solidFill>
                  <a:schemeClr val="tx1"/>
                </a:solidFill>
                <a:effectLst/>
                <a:latin typeface="Arial" pitchFamily="34" charset="0"/>
              </a:endParaRPr>
            </a:p>
          </p:txBody>
        </p:sp>
        <p:sp>
          <p:nvSpPr>
            <p:cNvPr id="165926" name="Rectangle 38"/>
            <p:cNvSpPr>
              <a:spLocks noChangeArrowheads="1"/>
            </p:cNvSpPr>
            <p:nvPr/>
          </p:nvSpPr>
          <p:spPr bwMode="auto">
            <a:xfrm>
              <a:off x="6105526" y="4560888"/>
              <a:ext cx="904875" cy="285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8" name="Group 57"/>
          <p:cNvGrpSpPr/>
          <p:nvPr/>
        </p:nvGrpSpPr>
        <p:grpSpPr>
          <a:xfrm>
            <a:off x="7662863" y="4298950"/>
            <a:ext cx="923925" cy="307777"/>
            <a:chOff x="7662863" y="4298950"/>
            <a:chExt cx="923925" cy="307777"/>
          </a:xfrm>
        </p:grpSpPr>
        <p:sp>
          <p:nvSpPr>
            <p:cNvPr id="165927" name="Rectangle 39"/>
            <p:cNvSpPr>
              <a:spLocks noChangeArrowheads="1"/>
            </p:cNvSpPr>
            <p:nvPr/>
          </p:nvSpPr>
          <p:spPr bwMode="auto">
            <a:xfrm>
              <a:off x="7799388" y="4298950"/>
              <a:ext cx="783869" cy="3077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Helvetica" charset="0"/>
                </a:rPr>
                <a:t>17,900</a:t>
              </a:r>
              <a:endParaRPr kumimoji="0" lang="en-US" sz="1800" b="0" i="0" u="none" strike="noStrike" cap="none" normalizeH="0" baseline="0" dirty="0">
                <a:ln>
                  <a:noFill/>
                </a:ln>
                <a:solidFill>
                  <a:schemeClr val="tx1"/>
                </a:solidFill>
                <a:effectLst/>
                <a:latin typeface="Arial" pitchFamily="34" charset="0"/>
              </a:endParaRPr>
            </a:p>
          </p:txBody>
        </p:sp>
        <p:sp>
          <p:nvSpPr>
            <p:cNvPr id="165928" name="Rectangle 40"/>
            <p:cNvSpPr>
              <a:spLocks noChangeArrowheads="1"/>
            </p:cNvSpPr>
            <p:nvPr/>
          </p:nvSpPr>
          <p:spPr bwMode="auto">
            <a:xfrm>
              <a:off x="7662863" y="4560888"/>
              <a:ext cx="923925" cy="285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9" name="Group 58"/>
          <p:cNvGrpSpPr/>
          <p:nvPr/>
        </p:nvGrpSpPr>
        <p:grpSpPr>
          <a:xfrm>
            <a:off x="566738" y="4705350"/>
            <a:ext cx="4238625" cy="361950"/>
            <a:chOff x="566738" y="4705350"/>
            <a:chExt cx="4238625" cy="361950"/>
          </a:xfrm>
        </p:grpSpPr>
        <p:sp>
          <p:nvSpPr>
            <p:cNvPr id="165929" name="Rectangle 41"/>
            <p:cNvSpPr>
              <a:spLocks noChangeArrowheads="1"/>
            </p:cNvSpPr>
            <p:nvPr/>
          </p:nvSpPr>
          <p:spPr bwMode="auto">
            <a:xfrm>
              <a:off x="566738" y="4705350"/>
              <a:ext cx="952500" cy="361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Helvetica" charset="0"/>
                </a:rPr>
                <a:t>Direct </a:t>
              </a:r>
              <a:endParaRPr kumimoji="0" lang="en-US" sz="1800" b="0" i="0" u="none" strike="noStrike" cap="none" normalizeH="0" baseline="0">
                <a:ln>
                  <a:noFill/>
                </a:ln>
                <a:solidFill>
                  <a:schemeClr val="tx1"/>
                </a:solidFill>
                <a:effectLst/>
                <a:latin typeface="Arial" pitchFamily="34" charset="0"/>
              </a:endParaRPr>
            </a:p>
          </p:txBody>
        </p:sp>
        <p:sp>
          <p:nvSpPr>
            <p:cNvPr id="165930" name="Rectangle 42"/>
            <p:cNvSpPr>
              <a:spLocks noChangeArrowheads="1"/>
            </p:cNvSpPr>
            <p:nvPr/>
          </p:nvSpPr>
          <p:spPr bwMode="auto">
            <a:xfrm>
              <a:off x="1357313" y="4705350"/>
              <a:ext cx="3448050" cy="361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Helvetica" charset="0"/>
                </a:rPr>
                <a:t>materials available for use</a:t>
              </a:r>
              <a:endParaRPr kumimoji="0" lang="en-US" sz="1800" b="0" i="0" u="none" strike="noStrike" cap="none" normalizeH="0" baseline="0" dirty="0">
                <a:ln>
                  <a:noFill/>
                </a:ln>
                <a:solidFill>
                  <a:schemeClr val="tx1"/>
                </a:solidFill>
                <a:effectLst/>
                <a:latin typeface="Arial" pitchFamily="34" charset="0"/>
              </a:endParaRPr>
            </a:p>
          </p:txBody>
        </p:sp>
      </p:grpSp>
      <p:sp>
        <p:nvSpPr>
          <p:cNvPr id="165931" name="Rectangle 43"/>
          <p:cNvSpPr>
            <a:spLocks noChangeArrowheads="1"/>
          </p:cNvSpPr>
          <p:nvPr/>
        </p:nvSpPr>
        <p:spPr bwMode="auto">
          <a:xfrm>
            <a:off x="7799388" y="4705350"/>
            <a:ext cx="783869" cy="3077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Helvetica" charset="0"/>
              </a:rPr>
              <a:t>22,000</a:t>
            </a:r>
            <a:endParaRPr kumimoji="0" lang="en-US" sz="1800" b="0" i="0" u="none" strike="noStrike" cap="none" normalizeH="0" baseline="0" dirty="0">
              <a:ln>
                <a:noFill/>
              </a:ln>
              <a:solidFill>
                <a:schemeClr val="tx1"/>
              </a:solidFill>
              <a:effectLst/>
              <a:latin typeface="Arial" pitchFamily="34" charset="0"/>
            </a:endParaRPr>
          </a:p>
        </p:txBody>
      </p:sp>
      <p:grpSp>
        <p:nvGrpSpPr>
          <p:cNvPr id="60" name="Group 59"/>
          <p:cNvGrpSpPr/>
          <p:nvPr/>
        </p:nvGrpSpPr>
        <p:grpSpPr>
          <a:xfrm>
            <a:off x="566738" y="5111750"/>
            <a:ext cx="4029075" cy="361950"/>
            <a:chOff x="566738" y="5111750"/>
            <a:chExt cx="4029075" cy="361950"/>
          </a:xfrm>
        </p:grpSpPr>
        <p:sp>
          <p:nvSpPr>
            <p:cNvPr id="165932" name="Rectangle 44"/>
            <p:cNvSpPr>
              <a:spLocks noChangeArrowheads="1"/>
            </p:cNvSpPr>
            <p:nvPr/>
          </p:nvSpPr>
          <p:spPr bwMode="auto">
            <a:xfrm>
              <a:off x="566738" y="5111750"/>
              <a:ext cx="1104900" cy="361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Helvetica" charset="0"/>
                </a:rPr>
                <a:t>Ending </a:t>
              </a:r>
              <a:endParaRPr kumimoji="0" lang="en-US" sz="1800" b="0" i="0" u="none" strike="noStrike" cap="none" normalizeH="0" baseline="0">
                <a:ln>
                  <a:noFill/>
                </a:ln>
                <a:solidFill>
                  <a:schemeClr val="tx1"/>
                </a:solidFill>
                <a:effectLst/>
                <a:latin typeface="Arial" pitchFamily="34" charset="0"/>
              </a:endParaRPr>
            </a:p>
          </p:txBody>
        </p:sp>
        <p:sp>
          <p:nvSpPr>
            <p:cNvPr id="165933" name="Rectangle 45"/>
            <p:cNvSpPr>
              <a:spLocks noChangeArrowheads="1"/>
            </p:cNvSpPr>
            <p:nvPr/>
          </p:nvSpPr>
          <p:spPr bwMode="auto">
            <a:xfrm>
              <a:off x="1500188" y="5111750"/>
              <a:ext cx="3095625" cy="361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Helvetica" charset="0"/>
                </a:rPr>
                <a:t>raw materials inventory</a:t>
              </a:r>
              <a:endParaRPr kumimoji="0" lang="en-US" sz="1800" b="0" i="0" u="none" strike="noStrike" cap="none" normalizeH="0" baseline="0" dirty="0">
                <a:ln>
                  <a:noFill/>
                </a:ln>
                <a:solidFill>
                  <a:schemeClr val="tx1"/>
                </a:solidFill>
                <a:effectLst/>
                <a:latin typeface="Arial" pitchFamily="34" charset="0"/>
              </a:endParaRPr>
            </a:p>
          </p:txBody>
        </p:sp>
      </p:grpSp>
      <p:grpSp>
        <p:nvGrpSpPr>
          <p:cNvPr id="61" name="Group 60"/>
          <p:cNvGrpSpPr/>
          <p:nvPr/>
        </p:nvGrpSpPr>
        <p:grpSpPr>
          <a:xfrm>
            <a:off x="7567613" y="5111750"/>
            <a:ext cx="1146175" cy="361950"/>
            <a:chOff x="7567613" y="5111750"/>
            <a:chExt cx="1146175" cy="361950"/>
          </a:xfrm>
        </p:grpSpPr>
        <p:sp>
          <p:nvSpPr>
            <p:cNvPr id="165934" name="Rectangle 46"/>
            <p:cNvSpPr>
              <a:spLocks noChangeArrowheads="1"/>
            </p:cNvSpPr>
            <p:nvPr/>
          </p:nvSpPr>
          <p:spPr bwMode="auto">
            <a:xfrm>
              <a:off x="7770813" y="5111750"/>
              <a:ext cx="726161" cy="3077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Helvetica" charset="0"/>
                </a:rPr>
                <a:t>(1</a:t>
              </a:r>
              <a:r>
                <a:rPr lang="en-US" sz="2000" dirty="0">
                  <a:solidFill>
                    <a:srgbClr val="000000"/>
                  </a:solidFill>
                  <a:latin typeface="Helvetica" charset="0"/>
                </a:rPr>
                <a:t>,9</a:t>
              </a:r>
              <a:r>
                <a:rPr kumimoji="0" lang="en-US" sz="2000" b="1" i="0" u="none" strike="noStrike" cap="none" normalizeH="0" baseline="0" dirty="0">
                  <a:ln>
                    <a:noFill/>
                  </a:ln>
                  <a:solidFill>
                    <a:srgbClr val="000000"/>
                  </a:solidFill>
                  <a:effectLst/>
                  <a:latin typeface="Helvetica" charset="0"/>
                </a:rPr>
                <a:t>00</a:t>
              </a:r>
              <a:endParaRPr kumimoji="0" lang="en-US" sz="1800" b="0" i="0" u="none" strike="noStrike" cap="none" normalizeH="0" baseline="0" dirty="0">
                <a:ln>
                  <a:noFill/>
                </a:ln>
                <a:solidFill>
                  <a:schemeClr val="tx1"/>
                </a:solidFill>
                <a:effectLst/>
                <a:latin typeface="Arial" pitchFamily="34" charset="0"/>
              </a:endParaRPr>
            </a:p>
          </p:txBody>
        </p:sp>
        <p:sp>
          <p:nvSpPr>
            <p:cNvPr id="165935" name="Rectangle 47"/>
            <p:cNvSpPr>
              <a:spLocks noChangeArrowheads="1"/>
            </p:cNvSpPr>
            <p:nvPr/>
          </p:nvSpPr>
          <p:spPr bwMode="auto">
            <a:xfrm>
              <a:off x="7567613" y="5373688"/>
              <a:ext cx="933450" cy="285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936" name="Rectangle 48"/>
            <p:cNvSpPr>
              <a:spLocks noChangeArrowheads="1"/>
            </p:cNvSpPr>
            <p:nvPr/>
          </p:nvSpPr>
          <p:spPr bwMode="auto">
            <a:xfrm>
              <a:off x="8504238" y="5111750"/>
              <a:ext cx="209550" cy="361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Helvetica" charset="0"/>
                </a:rPr>
                <a:t>)</a:t>
              </a:r>
              <a:endParaRPr kumimoji="0" lang="en-US" sz="1800" b="0" i="0" u="none" strike="noStrike" cap="none" normalizeH="0" baseline="0" dirty="0">
                <a:ln>
                  <a:noFill/>
                </a:ln>
                <a:solidFill>
                  <a:schemeClr val="tx1"/>
                </a:solidFill>
                <a:effectLst/>
                <a:latin typeface="Arial" pitchFamily="34" charset="0"/>
              </a:endParaRPr>
            </a:p>
          </p:txBody>
        </p:sp>
      </p:grpSp>
      <p:sp>
        <p:nvSpPr>
          <p:cNvPr id="165937" name="Rectangle 49"/>
          <p:cNvSpPr>
            <a:spLocks noChangeArrowheads="1"/>
          </p:cNvSpPr>
          <p:nvPr/>
        </p:nvSpPr>
        <p:spPr bwMode="auto">
          <a:xfrm>
            <a:off x="566738" y="5518150"/>
            <a:ext cx="2819400" cy="361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Helvetica" charset="0"/>
              </a:rPr>
              <a:t>Direct materials used</a:t>
            </a:r>
            <a:endParaRPr kumimoji="0" lang="en-US" sz="1800" b="0" i="0" u="none" strike="noStrike" cap="none" normalizeH="0" baseline="0" dirty="0">
              <a:ln>
                <a:noFill/>
              </a:ln>
              <a:solidFill>
                <a:schemeClr val="tx1"/>
              </a:solidFill>
              <a:effectLst/>
              <a:latin typeface="Arial" pitchFamily="34" charset="0"/>
            </a:endParaRPr>
          </a:p>
        </p:txBody>
      </p:sp>
      <p:grpSp>
        <p:nvGrpSpPr>
          <p:cNvPr id="62" name="Group 61"/>
          <p:cNvGrpSpPr/>
          <p:nvPr/>
        </p:nvGrpSpPr>
        <p:grpSpPr>
          <a:xfrm>
            <a:off x="7653338" y="5518150"/>
            <a:ext cx="933450" cy="307777"/>
            <a:chOff x="7653338" y="5518150"/>
            <a:chExt cx="933450" cy="307777"/>
          </a:xfrm>
        </p:grpSpPr>
        <p:sp>
          <p:nvSpPr>
            <p:cNvPr id="165938" name="Rectangle 50"/>
            <p:cNvSpPr>
              <a:spLocks noChangeArrowheads="1"/>
            </p:cNvSpPr>
            <p:nvPr/>
          </p:nvSpPr>
          <p:spPr bwMode="auto">
            <a:xfrm>
              <a:off x="7656513" y="5518150"/>
              <a:ext cx="926536" cy="30777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Helvetica" charset="0"/>
                </a:rPr>
                <a:t>$20,100</a:t>
              </a:r>
              <a:endParaRPr kumimoji="0" lang="en-US" sz="1800" b="0" i="0" u="none" strike="noStrike" cap="none" normalizeH="0" baseline="0" dirty="0">
                <a:ln>
                  <a:noFill/>
                </a:ln>
                <a:solidFill>
                  <a:schemeClr val="tx1"/>
                </a:solidFill>
                <a:effectLst/>
                <a:latin typeface="Arial" pitchFamily="34" charset="0"/>
              </a:endParaRPr>
            </a:p>
          </p:txBody>
        </p:sp>
        <p:sp>
          <p:nvSpPr>
            <p:cNvPr id="165939" name="Freeform 51"/>
            <p:cNvSpPr>
              <a:spLocks noEditPoints="1"/>
            </p:cNvSpPr>
            <p:nvPr/>
          </p:nvSpPr>
          <p:spPr bwMode="auto">
            <a:xfrm>
              <a:off x="7653338" y="5751513"/>
              <a:ext cx="933450" cy="57150"/>
            </a:xfrm>
            <a:custGeom>
              <a:avLst/>
              <a:gdLst/>
              <a:ahLst/>
              <a:cxnLst>
                <a:cxn ang="0">
                  <a:pos x="0" y="0"/>
                </a:cxn>
                <a:cxn ang="0">
                  <a:pos x="588" y="0"/>
                </a:cxn>
                <a:cxn ang="0">
                  <a:pos x="588" y="12"/>
                </a:cxn>
                <a:cxn ang="0">
                  <a:pos x="0" y="12"/>
                </a:cxn>
                <a:cxn ang="0">
                  <a:pos x="0" y="0"/>
                </a:cxn>
                <a:cxn ang="0">
                  <a:pos x="0" y="24"/>
                </a:cxn>
                <a:cxn ang="0">
                  <a:pos x="588" y="24"/>
                </a:cxn>
                <a:cxn ang="0">
                  <a:pos x="588" y="36"/>
                </a:cxn>
                <a:cxn ang="0">
                  <a:pos x="0" y="36"/>
                </a:cxn>
                <a:cxn ang="0">
                  <a:pos x="0" y="24"/>
                </a:cxn>
              </a:cxnLst>
              <a:rect l="0" t="0" r="r" b="b"/>
              <a:pathLst>
                <a:path w="588" h="36">
                  <a:moveTo>
                    <a:pt x="0" y="0"/>
                  </a:moveTo>
                  <a:lnTo>
                    <a:pt x="588" y="0"/>
                  </a:lnTo>
                  <a:lnTo>
                    <a:pt x="588" y="12"/>
                  </a:lnTo>
                  <a:lnTo>
                    <a:pt x="0" y="12"/>
                  </a:lnTo>
                  <a:lnTo>
                    <a:pt x="0" y="0"/>
                  </a:lnTo>
                  <a:close/>
                  <a:moveTo>
                    <a:pt x="0" y="24"/>
                  </a:moveTo>
                  <a:lnTo>
                    <a:pt x="588" y="24"/>
                  </a:lnTo>
                  <a:lnTo>
                    <a:pt x="588" y="36"/>
                  </a:lnTo>
                  <a:lnTo>
                    <a:pt x="0" y="36"/>
                  </a:lnTo>
                  <a:lnTo>
                    <a:pt x="0" y="2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3" name="Footer Placeholder 18"/>
          <p:cNvSpPr txBox="1">
            <a:spLocks/>
          </p:cNvSpPr>
          <p:nvPr/>
        </p:nvSpPr>
        <p:spPr>
          <a:xfrm>
            <a:off x="3124200" y="6356350"/>
            <a:ext cx="3124200" cy="365125"/>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tx1">
                    <a:lumMod val="50000"/>
                    <a:lumOff val="50000"/>
                  </a:schemeClr>
                </a:solidFill>
                <a:effectLst/>
                <a:uLnTx/>
                <a:uFillTx/>
                <a:latin typeface="Arial" charset="0"/>
                <a:ea typeface="+mn-ea"/>
                <a:cs typeface="+mn-cs"/>
              </a:rPr>
              <a:t>Copyright © 2015 Pearson Education, Inc.</a:t>
            </a:r>
          </a:p>
        </p:txBody>
      </p:sp>
    </p:spTree>
    <p:extLst>
      <p:ext uri="{BB962C8B-B14F-4D97-AF65-F5344CB8AC3E}">
        <p14:creationId xmlns:p14="http://schemas.microsoft.com/office/powerpoint/2010/main" val="31305925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9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9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9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9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59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59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59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13" grpId="0"/>
      <p:bldP spid="165916" grpId="0"/>
      <p:bldP spid="165917" grpId="0"/>
      <p:bldP spid="165918" grpId="0"/>
      <p:bldP spid="165921" grpId="0"/>
      <p:bldP spid="165931" grpId="0"/>
      <p:bldP spid="1659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255588"/>
            <a:ext cx="8229600" cy="1143000"/>
          </a:xfrm>
        </p:spPr>
        <p:txBody>
          <a:bodyPr>
            <a:normAutofit fontScale="90000"/>
          </a:bodyPr>
          <a:lstStyle/>
          <a:p>
            <a:r>
              <a:rPr lang="en-US" dirty="0"/>
              <a:t>Cost of Goods Manufactured Calculation—Manufacturer</a:t>
            </a:r>
          </a:p>
        </p:txBody>
      </p:sp>
      <p:sp>
        <p:nvSpPr>
          <p:cNvPr id="45059" name="Rectangle 3"/>
          <p:cNvSpPr>
            <a:spLocks noGrp="1" noChangeArrowheads="1"/>
          </p:cNvSpPr>
          <p:nvPr>
            <p:ph idx="1"/>
          </p:nvPr>
        </p:nvSpPr>
        <p:spPr/>
        <p:txBody>
          <a:bodyPr/>
          <a:lstStyle/>
          <a:p>
            <a:pPr>
              <a:buNone/>
            </a:pPr>
            <a:r>
              <a:rPr lang="en-US" dirty="0"/>
              <a:t>+  Beginning work in process inventory</a:t>
            </a:r>
          </a:p>
          <a:p>
            <a:pPr lvl="1">
              <a:buNone/>
            </a:pPr>
            <a:r>
              <a:rPr lang="en-US" sz="3200" dirty="0"/>
              <a:t>+  Direct materials used</a:t>
            </a:r>
          </a:p>
          <a:p>
            <a:pPr lvl="1">
              <a:buNone/>
            </a:pPr>
            <a:r>
              <a:rPr lang="en-US" sz="3200" dirty="0"/>
              <a:t>+  Direct labor</a:t>
            </a:r>
          </a:p>
          <a:p>
            <a:pPr lvl="1">
              <a:buNone/>
            </a:pPr>
            <a:r>
              <a:rPr lang="en-US" sz="3200" dirty="0"/>
              <a:t>+  </a:t>
            </a:r>
            <a:r>
              <a:rPr lang="en-US" sz="3200" u="sng" dirty="0"/>
              <a:t>Manufacturing overhead</a:t>
            </a:r>
          </a:p>
          <a:p>
            <a:pPr lvl="1">
              <a:buNone/>
            </a:pPr>
            <a:r>
              <a:rPr lang="en-US" sz="3200" dirty="0"/>
              <a:t>= Total manufacturing costs to account for</a:t>
            </a:r>
          </a:p>
          <a:p>
            <a:pPr lvl="1">
              <a:buNone/>
            </a:pPr>
            <a:r>
              <a:rPr lang="en-US" sz="3200" u="sng" dirty="0"/>
              <a:t>– Ending work in process inventory</a:t>
            </a:r>
          </a:p>
          <a:p>
            <a:pPr lvl="1">
              <a:buNone/>
            </a:pPr>
            <a:r>
              <a:rPr lang="en-US" sz="3200" dirty="0"/>
              <a:t>= Cost of goods manufactured</a:t>
            </a:r>
          </a:p>
        </p:txBody>
      </p:sp>
      <p:sp>
        <p:nvSpPr>
          <p:cNvPr id="11" name="Slide Number Placeholder 10"/>
          <p:cNvSpPr>
            <a:spLocks noGrp="1"/>
          </p:cNvSpPr>
          <p:nvPr>
            <p:ph type="sldNum" sz="quarter" idx="12"/>
          </p:nvPr>
        </p:nvSpPr>
        <p:spPr/>
        <p:txBody>
          <a:bodyPr/>
          <a:lstStyle/>
          <a:p>
            <a:fld id="{87989462-1FD5-4211-85BD-E99A4CF90F7A}" type="slidenum">
              <a:rPr lang="en-US" smtClean="0"/>
              <a:pPr/>
              <a:t>39</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b="0"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Companies</a:t>
            </a:r>
          </a:p>
        </p:txBody>
      </p:sp>
      <p:sp>
        <p:nvSpPr>
          <p:cNvPr id="3" name="Content Placeholder 2"/>
          <p:cNvSpPr>
            <a:spLocks noGrp="1"/>
          </p:cNvSpPr>
          <p:nvPr>
            <p:ph idx="1"/>
          </p:nvPr>
        </p:nvSpPr>
        <p:spPr/>
        <p:txBody>
          <a:bodyPr>
            <a:normAutofit lnSpcReduction="10000"/>
          </a:bodyPr>
          <a:lstStyle/>
          <a:p>
            <a:r>
              <a:rPr lang="en-US" dirty="0"/>
              <a:t>Sell</a:t>
            </a:r>
            <a:r>
              <a:rPr lang="zh-CN" altLang="en-US" dirty="0"/>
              <a:t> </a:t>
            </a:r>
            <a:r>
              <a:rPr lang="en-US" altLang="zh-CN" dirty="0"/>
              <a:t>and</a:t>
            </a:r>
            <a:r>
              <a:rPr lang="zh-CN" altLang="en-US" dirty="0"/>
              <a:t> </a:t>
            </a:r>
            <a:r>
              <a:rPr lang="en-US" altLang="zh-CN" dirty="0"/>
              <a:t>provide</a:t>
            </a:r>
            <a:r>
              <a:rPr lang="zh-CN" altLang="en-US" dirty="0"/>
              <a:t> </a:t>
            </a:r>
            <a:r>
              <a:rPr lang="en-US" altLang="zh-CN" dirty="0"/>
              <a:t>intangible</a:t>
            </a:r>
            <a:r>
              <a:rPr lang="zh-CN" altLang="en-US" dirty="0"/>
              <a:t> </a:t>
            </a:r>
            <a:r>
              <a:rPr lang="en-US" altLang="zh-CN" dirty="0"/>
              <a:t>services</a:t>
            </a:r>
            <a:endParaRPr lang="en-US" dirty="0"/>
          </a:p>
          <a:p>
            <a:r>
              <a:rPr lang="en-US" dirty="0"/>
              <a:t>No inventory</a:t>
            </a:r>
          </a:p>
          <a:p>
            <a:r>
              <a:rPr lang="en-US" altLang="zh-CN" dirty="0"/>
              <a:t>Other</a:t>
            </a:r>
            <a:r>
              <a:rPr lang="zh-CN" altLang="en-US" dirty="0"/>
              <a:t> </a:t>
            </a:r>
            <a:r>
              <a:rPr lang="en-US" altLang="zh-CN" dirty="0"/>
              <a:t>costs:</a:t>
            </a:r>
            <a:r>
              <a:rPr lang="zh-CN" altLang="en-US" dirty="0"/>
              <a:t> </a:t>
            </a:r>
            <a:r>
              <a:rPr lang="en-US" altLang="zh-CN" dirty="0"/>
              <a:t>services,</a:t>
            </a:r>
            <a:r>
              <a:rPr lang="zh-CN" altLang="en-US" dirty="0"/>
              <a:t> </a:t>
            </a:r>
            <a:r>
              <a:rPr lang="en-US" altLang="zh-CN" dirty="0"/>
              <a:t>develop</a:t>
            </a:r>
            <a:r>
              <a:rPr lang="zh-CN" altLang="en-US" dirty="0"/>
              <a:t> </a:t>
            </a:r>
            <a:r>
              <a:rPr lang="en-US" altLang="zh-CN" dirty="0"/>
              <a:t>new</a:t>
            </a:r>
            <a:r>
              <a:rPr lang="zh-CN" altLang="en-US" dirty="0"/>
              <a:t> </a:t>
            </a:r>
            <a:r>
              <a:rPr lang="en-US" altLang="zh-CN" dirty="0"/>
              <a:t>services,</a:t>
            </a:r>
            <a:r>
              <a:rPr lang="zh-CN" altLang="en-US" dirty="0"/>
              <a:t> </a:t>
            </a:r>
            <a:r>
              <a:rPr lang="en-US" altLang="zh-CN" dirty="0"/>
              <a:t>advertise</a:t>
            </a:r>
            <a:r>
              <a:rPr lang="zh-CN" altLang="en-US" dirty="0"/>
              <a:t> </a:t>
            </a:r>
            <a:r>
              <a:rPr lang="en-US" altLang="zh-CN" dirty="0"/>
              <a:t>etc.</a:t>
            </a:r>
            <a:r>
              <a:rPr lang="zh-CN" altLang="en-US" dirty="0"/>
              <a:t> </a:t>
            </a:r>
            <a:endParaRPr lang="en-US" dirty="0"/>
          </a:p>
          <a:p>
            <a:r>
              <a:rPr lang="en-US" dirty="0"/>
              <a:t>Examples</a:t>
            </a:r>
          </a:p>
          <a:p>
            <a:pPr lvl="1"/>
            <a:r>
              <a:rPr lang="en-US" dirty="0"/>
              <a:t>Advertising agencies</a:t>
            </a:r>
          </a:p>
          <a:p>
            <a:pPr lvl="1"/>
            <a:r>
              <a:rPr lang="en-US" dirty="0"/>
              <a:t>Banks</a:t>
            </a:r>
          </a:p>
          <a:p>
            <a:pPr lvl="1"/>
            <a:r>
              <a:rPr lang="en-US" dirty="0"/>
              <a:t>Law firms</a:t>
            </a:r>
          </a:p>
          <a:p>
            <a:pPr lvl="1"/>
            <a:r>
              <a:rPr lang="en-US" dirty="0"/>
              <a:t>Insurance companies</a:t>
            </a:r>
          </a:p>
          <a:p>
            <a:endParaRPr lang="en-US" dirty="0"/>
          </a:p>
        </p:txBody>
      </p:sp>
      <p:sp>
        <p:nvSpPr>
          <p:cNvPr id="11" name="Slide Number Placeholder 10"/>
          <p:cNvSpPr>
            <a:spLocks noGrp="1"/>
          </p:cNvSpPr>
          <p:nvPr>
            <p:ph type="sldNum" sz="quarter" idx="12"/>
          </p:nvPr>
        </p:nvSpPr>
        <p:spPr/>
        <p:txBody>
          <a:bodyPr/>
          <a:lstStyle/>
          <a:p>
            <a:fld id="{87989462-1FD5-4211-85BD-E99A4CF90F7A}" type="slidenum">
              <a:rPr lang="en-US" smtClean="0"/>
              <a:pPr/>
              <a:t>4</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b="0"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Calculate </a:t>
            </a:r>
          </a:p>
        </p:txBody>
      </p:sp>
      <p:sp>
        <p:nvSpPr>
          <p:cNvPr id="3" name="Content Placeholder 2"/>
          <p:cNvSpPr>
            <a:spLocks noGrp="1"/>
          </p:cNvSpPr>
          <p:nvPr>
            <p:ph idx="1"/>
          </p:nvPr>
        </p:nvSpPr>
        <p:spPr/>
        <p:txBody>
          <a:bodyPr/>
          <a:lstStyle/>
          <a:p>
            <a:pPr>
              <a:buNone/>
            </a:pPr>
            <a:r>
              <a:rPr lang="en-US" dirty="0"/>
              <a:t>Beginning inventory + Net purchases =</a:t>
            </a:r>
          </a:p>
          <a:p>
            <a:pPr>
              <a:buNone/>
            </a:pPr>
            <a:endParaRPr lang="en-US" u="sng" dirty="0"/>
          </a:p>
          <a:p>
            <a:pPr>
              <a:buNone/>
            </a:pPr>
            <a:r>
              <a:rPr lang="en-US" dirty="0"/>
              <a:t>Cost of goods sold + Ending inventory</a:t>
            </a:r>
          </a:p>
        </p:txBody>
      </p:sp>
      <p:sp>
        <p:nvSpPr>
          <p:cNvPr id="4" name="Slide Number Placeholder 3"/>
          <p:cNvSpPr>
            <a:spLocks noGrp="1"/>
          </p:cNvSpPr>
          <p:nvPr>
            <p:ph type="sldNum" sz="quarter" idx="12"/>
          </p:nvPr>
        </p:nvSpPr>
        <p:spPr/>
        <p:txBody>
          <a:bodyPr/>
          <a:lstStyle/>
          <a:p>
            <a:fld id="{87989462-1FD5-4211-85BD-E99A4CF90F7A}" type="slidenum">
              <a:rPr lang="en-US" smtClean="0"/>
              <a:pPr/>
              <a:t>40</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b="0" dirty="0"/>
              <a:t>Copyright © 2015 Pearson Education, Inc.</a:t>
            </a:r>
          </a:p>
        </p:txBody>
      </p:sp>
    </p:spTree>
  </p:cSld>
  <p:clrMapOvr>
    <a:masterClrMapping/>
  </p:clrMapOvr>
  <p:transition spd="med">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normAutofit fontScale="90000"/>
          </a:bodyPr>
          <a:lstStyle/>
          <a:p>
            <a:r>
              <a:rPr lang="en-US" dirty="0"/>
              <a:t>Cost of Goods Sold Calculation—</a:t>
            </a:r>
            <a:br>
              <a:rPr lang="en-US" dirty="0"/>
            </a:br>
            <a:r>
              <a:rPr lang="en-US" dirty="0"/>
              <a:t>Manufacturer</a:t>
            </a:r>
          </a:p>
        </p:txBody>
      </p:sp>
      <p:sp>
        <p:nvSpPr>
          <p:cNvPr id="44035" name="Rectangle 3"/>
          <p:cNvSpPr>
            <a:spLocks noGrp="1" noChangeArrowheads="1"/>
          </p:cNvSpPr>
          <p:nvPr>
            <p:ph idx="1"/>
          </p:nvPr>
        </p:nvSpPr>
        <p:spPr/>
        <p:txBody>
          <a:bodyPr/>
          <a:lstStyle/>
          <a:p>
            <a:pPr>
              <a:buNone/>
            </a:pPr>
            <a:r>
              <a:rPr lang="en-US" dirty="0"/>
              <a:t>+  Beginning finished goods inventory</a:t>
            </a:r>
          </a:p>
          <a:p>
            <a:pPr>
              <a:buNone/>
            </a:pPr>
            <a:r>
              <a:rPr lang="en-US" dirty="0"/>
              <a:t>+  </a:t>
            </a:r>
            <a:r>
              <a:rPr lang="en-US" u="sng" dirty="0"/>
              <a:t>Cost of goods manufactured</a:t>
            </a:r>
          </a:p>
          <a:p>
            <a:pPr>
              <a:buNone/>
            </a:pPr>
            <a:r>
              <a:rPr lang="en-US" dirty="0"/>
              <a:t>=  Cost of goods available for sale</a:t>
            </a:r>
          </a:p>
          <a:p>
            <a:pPr>
              <a:buNone/>
            </a:pPr>
            <a:r>
              <a:rPr lang="en-US" dirty="0"/>
              <a:t>–  </a:t>
            </a:r>
            <a:r>
              <a:rPr lang="en-US" u="sng" dirty="0"/>
              <a:t>Ending finished goods inventory</a:t>
            </a:r>
          </a:p>
          <a:p>
            <a:pPr>
              <a:buNone/>
            </a:pPr>
            <a:r>
              <a:rPr lang="en-US" dirty="0"/>
              <a:t>=  Cost of goods sold</a:t>
            </a:r>
          </a:p>
        </p:txBody>
      </p:sp>
      <p:sp>
        <p:nvSpPr>
          <p:cNvPr id="11" name="Slide Number Placeholder 10"/>
          <p:cNvSpPr>
            <a:spLocks noGrp="1"/>
          </p:cNvSpPr>
          <p:nvPr>
            <p:ph type="sldNum" sz="quarter" idx="12"/>
          </p:nvPr>
        </p:nvSpPr>
        <p:spPr/>
        <p:txBody>
          <a:bodyPr/>
          <a:lstStyle/>
          <a:p>
            <a:fld id="{87989462-1FD5-4211-85BD-E99A4CF90F7A}" type="slidenum">
              <a:rPr lang="en-US" smtClean="0"/>
              <a:pPr/>
              <a:t>41</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b="0"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turn to E2-25A</a:t>
            </a:r>
          </a:p>
        </p:txBody>
      </p:sp>
      <p:sp>
        <p:nvSpPr>
          <p:cNvPr id="18" name="Slide Number Placeholder 17"/>
          <p:cNvSpPr>
            <a:spLocks noGrp="1"/>
          </p:cNvSpPr>
          <p:nvPr>
            <p:ph type="sldNum" sz="quarter" idx="12"/>
          </p:nvPr>
        </p:nvSpPr>
        <p:spPr/>
        <p:txBody>
          <a:bodyPr/>
          <a:lstStyle/>
          <a:p>
            <a:fld id="{87989462-1FD5-4211-85BD-E99A4CF90F7A}" type="slidenum">
              <a:rPr lang="en-US" smtClean="0"/>
              <a:pPr/>
              <a:t>42</a:t>
            </a:fld>
            <a:endParaRPr lang="en-US"/>
          </a:p>
        </p:txBody>
      </p:sp>
      <p:sp>
        <p:nvSpPr>
          <p:cNvPr id="4" name="Footer Placeholder 3"/>
          <p:cNvSpPr>
            <a:spLocks noGrp="1"/>
          </p:cNvSpPr>
          <p:nvPr>
            <p:ph type="ftr" sz="quarter" idx="11"/>
          </p:nvPr>
        </p:nvSpPr>
        <p:spPr>
          <a:xfrm>
            <a:off x="3124200" y="6356350"/>
            <a:ext cx="3048000" cy="365125"/>
          </a:xfrm>
        </p:spPr>
        <p:txBody>
          <a:bodyPr/>
          <a:lstStyle/>
          <a:p>
            <a:pPr>
              <a:defRPr/>
            </a:pPr>
            <a:r>
              <a:rPr lang="en-US" b="0" dirty="0"/>
              <a:t>Copyright © 2015 Pearson Education, Inc.</a:t>
            </a:r>
          </a:p>
        </p:txBody>
      </p:sp>
      <p:pic>
        <p:nvPicPr>
          <p:cNvPr id="35841" name="Picture 1"/>
          <p:cNvPicPr>
            <a:picLocks noChangeAspect="1" noChangeArrowheads="1"/>
          </p:cNvPicPr>
          <p:nvPr/>
        </p:nvPicPr>
        <p:blipFill>
          <a:blip r:embed="rId3" cstate="print"/>
          <a:srcRect/>
          <a:stretch>
            <a:fillRect/>
          </a:stretch>
        </p:blipFill>
        <p:spPr bwMode="auto">
          <a:xfrm>
            <a:off x="1295400" y="1295400"/>
            <a:ext cx="6553200" cy="676275"/>
          </a:xfrm>
          <a:prstGeom prst="rect">
            <a:avLst/>
          </a:prstGeom>
          <a:noFill/>
          <a:ln w="9525">
            <a:noFill/>
            <a:miter lim="800000"/>
            <a:headEnd/>
            <a:tailEnd/>
          </a:ln>
        </p:spPr>
      </p:pic>
      <p:pic>
        <p:nvPicPr>
          <p:cNvPr id="35842" name="Picture 2"/>
          <p:cNvPicPr>
            <a:picLocks noChangeAspect="1" noChangeArrowheads="1"/>
          </p:cNvPicPr>
          <p:nvPr/>
        </p:nvPicPr>
        <p:blipFill>
          <a:blip r:embed="rId4" cstate="print"/>
          <a:srcRect/>
          <a:stretch>
            <a:fillRect/>
          </a:stretch>
        </p:blipFill>
        <p:spPr bwMode="auto">
          <a:xfrm>
            <a:off x="258032" y="2209800"/>
            <a:ext cx="8627936" cy="2161413"/>
          </a:xfrm>
          <a:prstGeom prst="rect">
            <a:avLst/>
          </a:prstGeom>
          <a:noFill/>
          <a:ln w="9525">
            <a:noFill/>
            <a:miter lim="800000"/>
            <a:headEnd/>
            <a:tailEnd/>
          </a:ln>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E2-25A, Direct Materials Used</a:t>
            </a:r>
          </a:p>
        </p:txBody>
      </p:sp>
      <p:sp>
        <p:nvSpPr>
          <p:cNvPr id="18" name="Slide Number Placeholder 17"/>
          <p:cNvSpPr>
            <a:spLocks noGrp="1"/>
          </p:cNvSpPr>
          <p:nvPr>
            <p:ph type="sldNum" sz="quarter" idx="12"/>
          </p:nvPr>
        </p:nvSpPr>
        <p:spPr/>
        <p:txBody>
          <a:bodyPr/>
          <a:lstStyle/>
          <a:p>
            <a:fld id="{87989462-1FD5-4211-85BD-E99A4CF90F7A}" type="slidenum">
              <a:rPr lang="en-US" smtClean="0"/>
              <a:pPr/>
              <a:t>43</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982836937"/>
              </p:ext>
            </p:extLst>
          </p:nvPr>
        </p:nvGraphicFramePr>
        <p:xfrm>
          <a:off x="990600" y="1828800"/>
          <a:ext cx="7124700" cy="3209925"/>
        </p:xfrm>
        <a:graphic>
          <a:graphicData uri="http://schemas.openxmlformats.org/drawingml/2006/table">
            <a:tbl>
              <a:tblPr>
                <a:tableStyleId>{5C22544A-7EE6-4342-B048-85BDC9FD1C3A}</a:tableStyleId>
              </a:tblPr>
              <a:tblGrid>
                <a:gridCol w="52197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400050">
                <a:tc gridSpan="2">
                  <a:txBody>
                    <a:bodyPr/>
                    <a:lstStyle/>
                    <a:p>
                      <a:pPr algn="ctr" fontAlgn="b"/>
                      <a:r>
                        <a:rPr lang="en-US" sz="2400" u="none" strike="noStrike" dirty="0">
                          <a:effectLst/>
                        </a:rPr>
                        <a:t>Blue Sea Company</a:t>
                      </a:r>
                      <a:endParaRPr lang="en-US" sz="2400" b="0" i="0" u="none" strike="noStrike" dirty="0">
                        <a:solidFill>
                          <a:srgbClr val="000000"/>
                        </a:solidFill>
                        <a:effectLst/>
                        <a:latin typeface="Calibri"/>
                      </a:endParaRPr>
                    </a:p>
                  </a:txBody>
                  <a:tcPr marL="9525" marR="9525" marT="9525" marB="0" anchor="b"/>
                </a:tc>
                <a:tc hMerge="1">
                  <a:txBody>
                    <a:bodyPr/>
                    <a:lstStyle/>
                    <a:p>
                      <a:endParaRPr lang="en-US"/>
                    </a:p>
                  </a:txBody>
                  <a:tcPr/>
                </a:tc>
                <a:extLst>
                  <a:ext uri="{0D108BD9-81ED-4DB2-BD59-A6C34878D82A}">
                    <a16:rowId xmlns:a16="http://schemas.microsoft.com/office/drawing/2014/main" val="10000"/>
                  </a:ext>
                </a:extLst>
              </a:tr>
              <a:tr h="400050">
                <a:tc gridSpan="2">
                  <a:txBody>
                    <a:bodyPr/>
                    <a:lstStyle/>
                    <a:p>
                      <a:pPr algn="ctr" fontAlgn="b"/>
                      <a:r>
                        <a:rPr lang="en-US" sz="2400" u="none" strike="noStrike">
                          <a:effectLst/>
                        </a:rPr>
                        <a:t>Direct Materials Used</a:t>
                      </a:r>
                      <a:endParaRPr lang="en-US" sz="2400" b="0" i="0" u="none" strike="noStrike">
                        <a:solidFill>
                          <a:srgbClr val="000000"/>
                        </a:solidFill>
                        <a:effectLst/>
                        <a:latin typeface="Calibri"/>
                      </a:endParaRPr>
                    </a:p>
                  </a:txBody>
                  <a:tcPr marL="9525" marR="9525" marT="9525" marB="0" anchor="b"/>
                </a:tc>
                <a:tc hMerge="1">
                  <a:txBody>
                    <a:bodyPr/>
                    <a:lstStyle/>
                    <a:p>
                      <a:endParaRPr lang="en-US"/>
                    </a:p>
                  </a:txBody>
                  <a:tcPr/>
                </a:tc>
                <a:extLst>
                  <a:ext uri="{0D108BD9-81ED-4DB2-BD59-A6C34878D82A}">
                    <a16:rowId xmlns:a16="http://schemas.microsoft.com/office/drawing/2014/main" val="10001"/>
                  </a:ext>
                </a:extLst>
              </a:tr>
              <a:tr h="400050">
                <a:tc>
                  <a:txBody>
                    <a:bodyPr/>
                    <a:lstStyle/>
                    <a:p>
                      <a:pPr algn="l" fontAlgn="b"/>
                      <a:endParaRPr lang="en-US" sz="2400" b="0" i="0" u="none" strike="noStrike">
                        <a:solidFill>
                          <a:srgbClr val="000000"/>
                        </a:solidFill>
                        <a:effectLst/>
                        <a:latin typeface="Calibri"/>
                      </a:endParaRPr>
                    </a:p>
                  </a:txBody>
                  <a:tcPr marL="9525" marR="9525" marT="9525" marB="0" anchor="b"/>
                </a:tc>
                <a:tc>
                  <a:txBody>
                    <a:bodyPr/>
                    <a:lstStyle/>
                    <a:p>
                      <a:pPr algn="l" fontAlgn="b"/>
                      <a:endParaRPr lang="en-US" sz="2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400050">
                <a:tc>
                  <a:txBody>
                    <a:bodyPr/>
                    <a:lstStyle/>
                    <a:p>
                      <a:pPr algn="l" fontAlgn="b"/>
                      <a:r>
                        <a:rPr lang="en-US" sz="2400" u="none" strike="noStrike" dirty="0">
                          <a:effectLst/>
                        </a:rPr>
                        <a:t>Beginning raw materials inventory</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none" strike="noStrike" dirty="0">
                          <a:effectLst/>
                        </a:rPr>
                        <a:t> $          27,000 </a:t>
                      </a:r>
                      <a:endParaRPr lang="en-US" sz="2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400050">
                <a:tc>
                  <a:txBody>
                    <a:bodyPr/>
                    <a:lstStyle/>
                    <a:p>
                      <a:pPr algn="l" fontAlgn="b"/>
                      <a:r>
                        <a:rPr lang="en-US" sz="2400" u="none" strike="noStrike" dirty="0">
                          <a:effectLst/>
                        </a:rPr>
                        <a:t>Plus: Purchases of direct materials</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sng" strike="noStrike" dirty="0">
                          <a:effectLst/>
                        </a:rPr>
                        <a:t>             79,000 </a:t>
                      </a:r>
                      <a:endParaRPr lang="en-US" sz="2400" b="0" i="0" u="sng"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400050">
                <a:tc>
                  <a:txBody>
                    <a:bodyPr/>
                    <a:lstStyle/>
                    <a:p>
                      <a:pPr algn="l" fontAlgn="b"/>
                      <a:r>
                        <a:rPr lang="en-US" sz="2400" u="none" strike="noStrike">
                          <a:effectLst/>
                        </a:rPr>
                        <a:t>Available for use</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dirty="0">
                          <a:effectLst/>
                        </a:rPr>
                        <a:t> $        106,000 </a:t>
                      </a:r>
                      <a:endParaRPr lang="en-US" sz="2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400050">
                <a:tc>
                  <a:txBody>
                    <a:bodyPr/>
                    <a:lstStyle/>
                    <a:p>
                      <a:pPr algn="l" fontAlgn="b"/>
                      <a:r>
                        <a:rPr lang="en-US" sz="2400" u="none" strike="noStrike" dirty="0">
                          <a:effectLst/>
                        </a:rPr>
                        <a:t>Less: Ending raw materials inventory</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u="sng" strike="noStrike" dirty="0">
                          <a:effectLst/>
                        </a:rPr>
                        <a:t>           (31,000)</a:t>
                      </a:r>
                      <a:endParaRPr lang="en-US" sz="2400" b="0" i="0" u="sng"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409575">
                <a:tc>
                  <a:txBody>
                    <a:bodyPr/>
                    <a:lstStyle/>
                    <a:p>
                      <a:pPr algn="l" fontAlgn="b"/>
                      <a:r>
                        <a:rPr lang="en-US" sz="2400" u="none" strike="noStrike">
                          <a:effectLst/>
                        </a:rPr>
                        <a:t>Direct materials used</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dirty="0">
                          <a:effectLst/>
                        </a:rPr>
                        <a:t> $          75,000 </a:t>
                      </a:r>
                      <a:endParaRPr lang="en-US" sz="2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bl>
          </a:graphicData>
        </a:graphic>
      </p:graphicFrame>
      <p:sp>
        <p:nvSpPr>
          <p:cNvPr id="5" name="Footer Placeholder 4"/>
          <p:cNvSpPr>
            <a:spLocks noGrp="1"/>
          </p:cNvSpPr>
          <p:nvPr>
            <p:ph type="ftr" sz="quarter" idx="11"/>
          </p:nvPr>
        </p:nvSpPr>
        <p:spPr>
          <a:xfrm>
            <a:off x="3124200" y="6356350"/>
            <a:ext cx="3048000" cy="365125"/>
          </a:xfrm>
        </p:spPr>
        <p:txBody>
          <a:bodyPr/>
          <a:lstStyle/>
          <a:p>
            <a:pPr>
              <a:defRPr/>
            </a:pPr>
            <a:r>
              <a:rPr lang="en-US" b="0" dirty="0"/>
              <a:t>Copyright © 2015 Pearson Education, Inc.</a:t>
            </a:r>
          </a:p>
        </p:txBody>
      </p:sp>
    </p:spTree>
    <p:extLst>
      <p:ext uri="{BB962C8B-B14F-4D97-AF65-F5344CB8AC3E}">
        <p14:creationId xmlns:p14="http://schemas.microsoft.com/office/powerpoint/2010/main" val="2164559527"/>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a:t>E2-25A, Cost of Goods Manufactured</a:t>
            </a:r>
          </a:p>
        </p:txBody>
      </p:sp>
      <p:sp>
        <p:nvSpPr>
          <p:cNvPr id="18" name="Slide Number Placeholder 17"/>
          <p:cNvSpPr>
            <a:spLocks noGrp="1"/>
          </p:cNvSpPr>
          <p:nvPr>
            <p:ph type="sldNum" sz="quarter" idx="12"/>
          </p:nvPr>
        </p:nvSpPr>
        <p:spPr/>
        <p:txBody>
          <a:bodyPr/>
          <a:lstStyle/>
          <a:p>
            <a:fld id="{87989462-1FD5-4211-85BD-E99A4CF90F7A}" type="slidenum">
              <a:rPr lang="en-US" smtClean="0"/>
              <a:pPr/>
              <a:t>44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988679748"/>
              </p:ext>
            </p:extLst>
          </p:nvPr>
        </p:nvGraphicFramePr>
        <p:xfrm>
          <a:off x="1676400" y="1066800"/>
          <a:ext cx="5714999" cy="5333992"/>
        </p:xfrm>
        <a:graphic>
          <a:graphicData uri="http://schemas.openxmlformats.org/drawingml/2006/table">
            <a:tbl>
              <a:tblPr>
                <a:tableStyleId>{5C22544A-7EE6-4342-B048-85BDC9FD1C3A}</a:tableStyleId>
              </a:tblPr>
              <a:tblGrid>
                <a:gridCol w="4186925">
                  <a:extLst>
                    <a:ext uri="{9D8B030D-6E8A-4147-A177-3AD203B41FA5}">
                      <a16:colId xmlns:a16="http://schemas.microsoft.com/office/drawing/2014/main" val="20000"/>
                    </a:ext>
                  </a:extLst>
                </a:gridCol>
                <a:gridCol w="1528074">
                  <a:extLst>
                    <a:ext uri="{9D8B030D-6E8A-4147-A177-3AD203B41FA5}">
                      <a16:colId xmlns:a16="http://schemas.microsoft.com/office/drawing/2014/main" val="20001"/>
                    </a:ext>
                  </a:extLst>
                </a:gridCol>
              </a:tblGrid>
              <a:tr h="295551">
                <a:tc gridSpan="2">
                  <a:txBody>
                    <a:bodyPr/>
                    <a:lstStyle/>
                    <a:p>
                      <a:pPr algn="ctr" fontAlgn="b"/>
                      <a:r>
                        <a:rPr lang="en-US" sz="1500" u="none" strike="noStrike" dirty="0">
                          <a:effectLst/>
                        </a:rPr>
                        <a:t>Blue Sea Company</a:t>
                      </a:r>
                      <a:endParaRPr lang="en-US" sz="1500" b="0" i="0" u="none" strike="noStrike" dirty="0">
                        <a:solidFill>
                          <a:srgbClr val="000000"/>
                        </a:solidFill>
                        <a:effectLst/>
                        <a:latin typeface="Calibri"/>
                      </a:endParaRPr>
                    </a:p>
                  </a:txBody>
                  <a:tcPr marL="5971" marR="5971" marT="5971" marB="0" anchor="b"/>
                </a:tc>
                <a:tc hMerge="1">
                  <a:txBody>
                    <a:bodyPr/>
                    <a:lstStyle/>
                    <a:p>
                      <a:endParaRPr lang="en-US"/>
                    </a:p>
                  </a:txBody>
                  <a:tcPr/>
                </a:tc>
                <a:extLst>
                  <a:ext uri="{0D108BD9-81ED-4DB2-BD59-A6C34878D82A}">
                    <a16:rowId xmlns:a16="http://schemas.microsoft.com/office/drawing/2014/main" val="10000"/>
                  </a:ext>
                </a:extLst>
              </a:tr>
              <a:tr h="295551">
                <a:tc gridSpan="2">
                  <a:txBody>
                    <a:bodyPr/>
                    <a:lstStyle/>
                    <a:p>
                      <a:pPr algn="ctr" fontAlgn="b"/>
                      <a:r>
                        <a:rPr lang="en-US" sz="1500" u="none" strike="noStrike" dirty="0">
                          <a:effectLst/>
                        </a:rPr>
                        <a:t>Schedule of Cost of Goods Manufactured</a:t>
                      </a:r>
                      <a:endParaRPr lang="en-US" sz="1500" b="0" i="0" u="none" strike="noStrike" dirty="0">
                        <a:solidFill>
                          <a:srgbClr val="000000"/>
                        </a:solidFill>
                        <a:effectLst/>
                        <a:latin typeface="Calibri"/>
                      </a:endParaRPr>
                    </a:p>
                  </a:txBody>
                  <a:tcPr marL="5971" marR="5971" marT="5971" marB="0" anchor="b"/>
                </a:tc>
                <a:tc hMerge="1">
                  <a:txBody>
                    <a:bodyPr/>
                    <a:lstStyle/>
                    <a:p>
                      <a:endParaRPr lang="en-US"/>
                    </a:p>
                  </a:txBody>
                  <a:tcPr/>
                </a:tc>
                <a:extLst>
                  <a:ext uri="{0D108BD9-81ED-4DB2-BD59-A6C34878D82A}">
                    <a16:rowId xmlns:a16="http://schemas.microsoft.com/office/drawing/2014/main" val="10001"/>
                  </a:ext>
                </a:extLst>
              </a:tr>
              <a:tr h="295551">
                <a:tc>
                  <a:txBody>
                    <a:bodyPr/>
                    <a:lstStyle/>
                    <a:p>
                      <a:pPr algn="l" fontAlgn="b"/>
                      <a:endParaRPr lang="en-US" sz="1500" b="0" i="0" u="none" strike="noStrike">
                        <a:solidFill>
                          <a:srgbClr val="000000"/>
                        </a:solidFill>
                        <a:effectLst/>
                        <a:latin typeface="Calibri"/>
                      </a:endParaRPr>
                    </a:p>
                  </a:txBody>
                  <a:tcPr marL="5971" marR="5971" marT="5971" marB="0" anchor="b"/>
                </a:tc>
                <a:tc>
                  <a:txBody>
                    <a:bodyPr/>
                    <a:lstStyle/>
                    <a:p>
                      <a:pPr algn="l" fontAlgn="b"/>
                      <a:endParaRPr lang="en-US" sz="1500" b="0" i="0" u="none" strike="noStrike">
                        <a:solidFill>
                          <a:srgbClr val="000000"/>
                        </a:solidFill>
                        <a:effectLst/>
                        <a:latin typeface="Calibri"/>
                      </a:endParaRPr>
                    </a:p>
                  </a:txBody>
                  <a:tcPr marL="5971" marR="5971" marT="5971" marB="0" anchor="b"/>
                </a:tc>
                <a:extLst>
                  <a:ext uri="{0D108BD9-81ED-4DB2-BD59-A6C34878D82A}">
                    <a16:rowId xmlns:a16="http://schemas.microsoft.com/office/drawing/2014/main" val="10002"/>
                  </a:ext>
                </a:extLst>
              </a:tr>
              <a:tr h="295551">
                <a:tc>
                  <a:txBody>
                    <a:bodyPr/>
                    <a:lstStyle/>
                    <a:p>
                      <a:pPr algn="l" fontAlgn="b"/>
                      <a:r>
                        <a:rPr lang="en-US" sz="1500" u="none" strike="noStrike">
                          <a:effectLst/>
                        </a:rPr>
                        <a:t>Beginning work in process inventory</a:t>
                      </a:r>
                      <a:endParaRPr lang="en-US" sz="1500" b="0" i="0" u="none" strike="noStrike">
                        <a:solidFill>
                          <a:srgbClr val="000000"/>
                        </a:solidFill>
                        <a:effectLst/>
                        <a:latin typeface="Calibri"/>
                      </a:endParaRPr>
                    </a:p>
                  </a:txBody>
                  <a:tcPr marL="5971" marR="5971" marT="5971" marB="0" anchor="b"/>
                </a:tc>
                <a:tc>
                  <a:txBody>
                    <a:bodyPr/>
                    <a:lstStyle/>
                    <a:p>
                      <a:pPr algn="l" fontAlgn="b"/>
                      <a:r>
                        <a:rPr lang="en-US" sz="1500" u="none" strike="noStrike" dirty="0">
                          <a:effectLst/>
                        </a:rPr>
                        <a:t> $          43,000 </a:t>
                      </a:r>
                      <a:endParaRPr lang="en-US" sz="1500" b="0" i="0" u="none" strike="noStrike" dirty="0">
                        <a:solidFill>
                          <a:srgbClr val="000000"/>
                        </a:solidFill>
                        <a:effectLst/>
                        <a:latin typeface="Calibri"/>
                      </a:endParaRPr>
                    </a:p>
                  </a:txBody>
                  <a:tcPr marL="5971" marR="5971" marT="5971" marB="0" anchor="b"/>
                </a:tc>
                <a:extLst>
                  <a:ext uri="{0D108BD9-81ED-4DB2-BD59-A6C34878D82A}">
                    <a16:rowId xmlns:a16="http://schemas.microsoft.com/office/drawing/2014/main" val="10003"/>
                  </a:ext>
                </a:extLst>
              </a:tr>
              <a:tr h="295551">
                <a:tc>
                  <a:txBody>
                    <a:bodyPr/>
                    <a:lstStyle/>
                    <a:p>
                      <a:pPr algn="l" fontAlgn="b"/>
                      <a:r>
                        <a:rPr lang="en-US" sz="1500" u="none" strike="noStrike">
                          <a:effectLst/>
                        </a:rPr>
                        <a:t>Plus: Manufacturing costs incurred:</a:t>
                      </a:r>
                      <a:endParaRPr lang="en-US" sz="1500" b="0" i="0" u="none" strike="noStrike">
                        <a:solidFill>
                          <a:srgbClr val="000000"/>
                        </a:solidFill>
                        <a:effectLst/>
                        <a:latin typeface="Calibri"/>
                      </a:endParaRPr>
                    </a:p>
                  </a:txBody>
                  <a:tcPr marL="5971" marR="5971" marT="5971" marB="0" anchor="b"/>
                </a:tc>
                <a:tc>
                  <a:txBody>
                    <a:bodyPr/>
                    <a:lstStyle/>
                    <a:p>
                      <a:pPr algn="l" fontAlgn="b"/>
                      <a:endParaRPr lang="en-US" sz="1500" b="0" i="0" u="none" strike="noStrike">
                        <a:solidFill>
                          <a:srgbClr val="000000"/>
                        </a:solidFill>
                        <a:effectLst/>
                        <a:latin typeface="Calibri"/>
                      </a:endParaRPr>
                    </a:p>
                  </a:txBody>
                  <a:tcPr marL="5971" marR="5971" marT="5971" marB="0" anchor="b"/>
                </a:tc>
                <a:extLst>
                  <a:ext uri="{0D108BD9-81ED-4DB2-BD59-A6C34878D82A}">
                    <a16:rowId xmlns:a16="http://schemas.microsoft.com/office/drawing/2014/main" val="10004"/>
                  </a:ext>
                </a:extLst>
              </a:tr>
              <a:tr h="295551">
                <a:tc>
                  <a:txBody>
                    <a:bodyPr/>
                    <a:lstStyle/>
                    <a:p>
                      <a:pPr algn="l" fontAlgn="b"/>
                      <a:r>
                        <a:rPr lang="en-US" sz="1500" u="none" strike="noStrike">
                          <a:effectLst/>
                        </a:rPr>
                        <a:t>     Direct materials used</a:t>
                      </a:r>
                      <a:endParaRPr lang="en-US" sz="1500" b="0" i="0" u="none" strike="noStrike">
                        <a:solidFill>
                          <a:srgbClr val="000000"/>
                        </a:solidFill>
                        <a:effectLst/>
                        <a:latin typeface="Calibri"/>
                      </a:endParaRPr>
                    </a:p>
                  </a:txBody>
                  <a:tcPr marL="5971" marR="5971" marT="5971" marB="0" anchor="b"/>
                </a:tc>
                <a:tc>
                  <a:txBody>
                    <a:bodyPr/>
                    <a:lstStyle/>
                    <a:p>
                      <a:pPr algn="l" fontAlgn="b"/>
                      <a:r>
                        <a:rPr lang="en-US" sz="1500" u="none" strike="noStrike" dirty="0">
                          <a:effectLst/>
                        </a:rPr>
                        <a:t>             75,000 </a:t>
                      </a:r>
                      <a:endParaRPr lang="en-US" sz="1500" b="0" i="0" u="none" strike="noStrike" dirty="0">
                        <a:solidFill>
                          <a:srgbClr val="000000"/>
                        </a:solidFill>
                        <a:effectLst/>
                        <a:latin typeface="Calibri"/>
                      </a:endParaRPr>
                    </a:p>
                  </a:txBody>
                  <a:tcPr marL="5971" marR="5971" marT="5971" marB="0" anchor="b"/>
                </a:tc>
                <a:extLst>
                  <a:ext uri="{0D108BD9-81ED-4DB2-BD59-A6C34878D82A}">
                    <a16:rowId xmlns:a16="http://schemas.microsoft.com/office/drawing/2014/main" val="10005"/>
                  </a:ext>
                </a:extLst>
              </a:tr>
              <a:tr h="295551">
                <a:tc>
                  <a:txBody>
                    <a:bodyPr/>
                    <a:lstStyle/>
                    <a:p>
                      <a:pPr algn="l" fontAlgn="b"/>
                      <a:r>
                        <a:rPr lang="en-US" sz="1500" u="none" strike="noStrike">
                          <a:effectLst/>
                        </a:rPr>
                        <a:t>     Direct labor</a:t>
                      </a:r>
                      <a:endParaRPr lang="en-US" sz="1500" b="0" i="0" u="none" strike="noStrike">
                        <a:solidFill>
                          <a:srgbClr val="000000"/>
                        </a:solidFill>
                        <a:effectLst/>
                        <a:latin typeface="Calibri"/>
                      </a:endParaRPr>
                    </a:p>
                  </a:txBody>
                  <a:tcPr marL="5971" marR="5971" marT="5971" marB="0" anchor="b"/>
                </a:tc>
                <a:tc>
                  <a:txBody>
                    <a:bodyPr/>
                    <a:lstStyle/>
                    <a:p>
                      <a:pPr algn="l" fontAlgn="b"/>
                      <a:r>
                        <a:rPr lang="en-US" sz="1500" u="none" strike="noStrike" dirty="0">
                          <a:effectLst/>
                        </a:rPr>
                        <a:t>             83,000 </a:t>
                      </a:r>
                      <a:endParaRPr lang="en-US" sz="1500" b="0" i="0" u="none" strike="noStrike" dirty="0">
                        <a:solidFill>
                          <a:srgbClr val="000000"/>
                        </a:solidFill>
                        <a:effectLst/>
                        <a:latin typeface="Calibri"/>
                      </a:endParaRPr>
                    </a:p>
                  </a:txBody>
                  <a:tcPr marL="5971" marR="5971" marT="5971" marB="0" anchor="b"/>
                </a:tc>
                <a:extLst>
                  <a:ext uri="{0D108BD9-81ED-4DB2-BD59-A6C34878D82A}">
                    <a16:rowId xmlns:a16="http://schemas.microsoft.com/office/drawing/2014/main" val="10006"/>
                  </a:ext>
                </a:extLst>
              </a:tr>
              <a:tr h="295551">
                <a:tc>
                  <a:txBody>
                    <a:bodyPr/>
                    <a:lstStyle/>
                    <a:p>
                      <a:pPr algn="l" fontAlgn="b"/>
                      <a:r>
                        <a:rPr lang="en-US" sz="1500" u="none" strike="noStrike" dirty="0">
                          <a:effectLst/>
                        </a:rPr>
                        <a:t>     Manufacturing overhead*</a:t>
                      </a:r>
                      <a:endParaRPr lang="en-US" sz="1500" b="0" i="0" u="none" strike="noStrike" dirty="0">
                        <a:solidFill>
                          <a:srgbClr val="000000"/>
                        </a:solidFill>
                        <a:effectLst/>
                        <a:latin typeface="Calibri"/>
                      </a:endParaRPr>
                    </a:p>
                  </a:txBody>
                  <a:tcPr marL="5971" marR="5971" marT="5971" marB="0" anchor="b"/>
                </a:tc>
                <a:tc>
                  <a:txBody>
                    <a:bodyPr/>
                    <a:lstStyle/>
                    <a:p>
                      <a:pPr algn="l" fontAlgn="b"/>
                      <a:r>
                        <a:rPr lang="en-US" sz="1500" u="sng" strike="noStrike" dirty="0">
                          <a:effectLst/>
                        </a:rPr>
                        <a:t>             70,800 </a:t>
                      </a:r>
                      <a:endParaRPr lang="en-US" sz="1500" b="0" i="0" u="sng" strike="noStrike" dirty="0">
                        <a:solidFill>
                          <a:srgbClr val="000000"/>
                        </a:solidFill>
                        <a:effectLst/>
                        <a:latin typeface="Calibri"/>
                      </a:endParaRPr>
                    </a:p>
                  </a:txBody>
                  <a:tcPr marL="5971" marR="5971" marT="5971" marB="0" anchor="b"/>
                </a:tc>
                <a:extLst>
                  <a:ext uri="{0D108BD9-81ED-4DB2-BD59-A6C34878D82A}">
                    <a16:rowId xmlns:a16="http://schemas.microsoft.com/office/drawing/2014/main" val="10007"/>
                  </a:ext>
                </a:extLst>
              </a:tr>
              <a:tr h="295551">
                <a:tc>
                  <a:txBody>
                    <a:bodyPr/>
                    <a:lstStyle/>
                    <a:p>
                      <a:pPr algn="l" fontAlgn="b"/>
                      <a:r>
                        <a:rPr lang="en-US" sz="1500" u="none" strike="noStrike" dirty="0">
                          <a:effectLst/>
                        </a:rPr>
                        <a:t>Cost of goods available</a:t>
                      </a:r>
                      <a:endParaRPr lang="en-US" sz="1500" b="0" i="0" u="none" strike="noStrike" dirty="0">
                        <a:solidFill>
                          <a:srgbClr val="000000"/>
                        </a:solidFill>
                        <a:effectLst/>
                        <a:latin typeface="Calibri"/>
                      </a:endParaRPr>
                    </a:p>
                  </a:txBody>
                  <a:tcPr marL="5971" marR="5971" marT="5971" marB="0" anchor="b"/>
                </a:tc>
                <a:tc>
                  <a:txBody>
                    <a:bodyPr/>
                    <a:lstStyle/>
                    <a:p>
                      <a:pPr algn="l" fontAlgn="b"/>
                      <a:r>
                        <a:rPr lang="en-US" sz="1500" u="none" strike="noStrike" dirty="0">
                          <a:effectLst/>
                        </a:rPr>
                        <a:t> $        271,800 </a:t>
                      </a:r>
                      <a:endParaRPr lang="en-US" sz="1500" b="0" i="0" u="none" strike="noStrike" dirty="0">
                        <a:solidFill>
                          <a:srgbClr val="000000"/>
                        </a:solidFill>
                        <a:effectLst/>
                        <a:latin typeface="Calibri"/>
                      </a:endParaRPr>
                    </a:p>
                  </a:txBody>
                  <a:tcPr marL="5971" marR="5971" marT="5971" marB="0" anchor="b"/>
                </a:tc>
                <a:extLst>
                  <a:ext uri="{0D108BD9-81ED-4DB2-BD59-A6C34878D82A}">
                    <a16:rowId xmlns:a16="http://schemas.microsoft.com/office/drawing/2014/main" val="10008"/>
                  </a:ext>
                </a:extLst>
              </a:tr>
              <a:tr h="295551">
                <a:tc>
                  <a:txBody>
                    <a:bodyPr/>
                    <a:lstStyle/>
                    <a:p>
                      <a:pPr algn="l" fontAlgn="b"/>
                      <a:r>
                        <a:rPr lang="en-US" sz="1500" u="none" strike="noStrike" dirty="0">
                          <a:effectLst/>
                        </a:rPr>
                        <a:t>Ending work</a:t>
                      </a:r>
                      <a:r>
                        <a:rPr lang="en-US" sz="1500" u="none" strike="noStrike" baseline="0" dirty="0">
                          <a:effectLst/>
                        </a:rPr>
                        <a:t> in process </a:t>
                      </a:r>
                      <a:r>
                        <a:rPr lang="en-US" sz="1500" u="none" strike="noStrike" dirty="0">
                          <a:effectLst/>
                        </a:rPr>
                        <a:t>inventory</a:t>
                      </a:r>
                      <a:endParaRPr lang="en-US" sz="1500" b="0" i="0" u="none" strike="noStrike" dirty="0">
                        <a:solidFill>
                          <a:srgbClr val="000000"/>
                        </a:solidFill>
                        <a:effectLst/>
                        <a:latin typeface="Calibri"/>
                      </a:endParaRPr>
                    </a:p>
                  </a:txBody>
                  <a:tcPr marL="5971" marR="5971" marT="5971" marB="0" anchor="b"/>
                </a:tc>
                <a:tc>
                  <a:txBody>
                    <a:bodyPr/>
                    <a:lstStyle/>
                    <a:p>
                      <a:pPr algn="l" fontAlgn="b"/>
                      <a:r>
                        <a:rPr lang="en-US" sz="1500" u="sng" strike="noStrike" dirty="0">
                          <a:effectLst/>
                        </a:rPr>
                        <a:t>            (28,000)</a:t>
                      </a:r>
                      <a:endParaRPr lang="en-US" sz="1500" b="0" i="0" u="sng" strike="noStrike" dirty="0">
                        <a:solidFill>
                          <a:srgbClr val="000000"/>
                        </a:solidFill>
                        <a:effectLst/>
                        <a:latin typeface="Calibri"/>
                      </a:endParaRPr>
                    </a:p>
                  </a:txBody>
                  <a:tcPr marL="5971" marR="5971" marT="5971" marB="0" anchor="b"/>
                </a:tc>
                <a:extLst>
                  <a:ext uri="{0D108BD9-81ED-4DB2-BD59-A6C34878D82A}">
                    <a16:rowId xmlns:a16="http://schemas.microsoft.com/office/drawing/2014/main" val="10009"/>
                  </a:ext>
                </a:extLst>
              </a:tr>
              <a:tr h="302588">
                <a:tc>
                  <a:txBody>
                    <a:bodyPr/>
                    <a:lstStyle/>
                    <a:p>
                      <a:pPr algn="l" fontAlgn="b"/>
                      <a:r>
                        <a:rPr lang="en-US" sz="1500" u="none" strike="noStrike">
                          <a:effectLst/>
                        </a:rPr>
                        <a:t>Cost of manufactured</a:t>
                      </a:r>
                      <a:endParaRPr lang="en-US" sz="1500" b="0" i="0" u="none" strike="noStrike">
                        <a:solidFill>
                          <a:srgbClr val="000000"/>
                        </a:solidFill>
                        <a:effectLst/>
                        <a:latin typeface="Calibri"/>
                      </a:endParaRPr>
                    </a:p>
                  </a:txBody>
                  <a:tcPr marL="5971" marR="5971" marT="5971" marB="0" anchor="b"/>
                </a:tc>
                <a:tc>
                  <a:txBody>
                    <a:bodyPr/>
                    <a:lstStyle/>
                    <a:p>
                      <a:pPr algn="l" fontAlgn="b"/>
                      <a:r>
                        <a:rPr lang="en-US" sz="1500" u="none" strike="noStrike" dirty="0">
                          <a:effectLst/>
                        </a:rPr>
                        <a:t> $        243,800 </a:t>
                      </a:r>
                      <a:endParaRPr lang="en-US" sz="1500" b="0" i="0" u="none" strike="noStrike" dirty="0">
                        <a:solidFill>
                          <a:srgbClr val="000000"/>
                        </a:solidFill>
                        <a:effectLst/>
                        <a:latin typeface="Calibri"/>
                      </a:endParaRPr>
                    </a:p>
                  </a:txBody>
                  <a:tcPr marL="5971" marR="5971" marT="5971" marB="0" anchor="b"/>
                </a:tc>
                <a:extLst>
                  <a:ext uri="{0D108BD9-81ED-4DB2-BD59-A6C34878D82A}">
                    <a16:rowId xmlns:a16="http://schemas.microsoft.com/office/drawing/2014/main" val="10010"/>
                  </a:ext>
                </a:extLst>
              </a:tr>
              <a:tr h="302588">
                <a:tc>
                  <a:txBody>
                    <a:bodyPr/>
                    <a:lstStyle/>
                    <a:p>
                      <a:pPr algn="l" fontAlgn="b"/>
                      <a:endParaRPr lang="en-US" sz="1500" b="0" i="0" u="none" strike="noStrike">
                        <a:solidFill>
                          <a:srgbClr val="000000"/>
                        </a:solidFill>
                        <a:effectLst/>
                        <a:latin typeface="Calibri"/>
                      </a:endParaRPr>
                    </a:p>
                  </a:txBody>
                  <a:tcPr marL="5971" marR="5971" marT="5971" marB="0" anchor="b"/>
                </a:tc>
                <a:tc>
                  <a:txBody>
                    <a:bodyPr/>
                    <a:lstStyle/>
                    <a:p>
                      <a:pPr algn="l" fontAlgn="b"/>
                      <a:endParaRPr lang="en-US" sz="1500" b="0" i="0" u="none" strike="noStrike">
                        <a:solidFill>
                          <a:srgbClr val="000000"/>
                        </a:solidFill>
                        <a:effectLst/>
                        <a:latin typeface="Calibri"/>
                      </a:endParaRPr>
                    </a:p>
                  </a:txBody>
                  <a:tcPr marL="5971" marR="5971" marT="5971" marB="0" anchor="b"/>
                </a:tc>
                <a:extLst>
                  <a:ext uri="{0D108BD9-81ED-4DB2-BD59-A6C34878D82A}">
                    <a16:rowId xmlns:a16="http://schemas.microsoft.com/office/drawing/2014/main" val="10011"/>
                  </a:ext>
                </a:extLst>
              </a:tr>
              <a:tr h="295551">
                <a:tc>
                  <a:txBody>
                    <a:bodyPr/>
                    <a:lstStyle/>
                    <a:p>
                      <a:pPr algn="l" fontAlgn="b"/>
                      <a:r>
                        <a:rPr lang="en-US" sz="1500" u="none" strike="noStrike">
                          <a:effectLst/>
                        </a:rPr>
                        <a:t>*Manufacturing overhead:</a:t>
                      </a:r>
                      <a:endParaRPr lang="en-US" sz="1500" b="0" i="0" u="none" strike="noStrike">
                        <a:solidFill>
                          <a:srgbClr val="000000"/>
                        </a:solidFill>
                        <a:effectLst/>
                        <a:latin typeface="Calibri"/>
                      </a:endParaRPr>
                    </a:p>
                  </a:txBody>
                  <a:tcPr marL="5971" marR="5971" marT="5971" marB="0" anchor="b"/>
                </a:tc>
                <a:tc>
                  <a:txBody>
                    <a:bodyPr/>
                    <a:lstStyle/>
                    <a:p>
                      <a:pPr algn="l" fontAlgn="b"/>
                      <a:endParaRPr lang="en-US" sz="1500" b="0" i="0" u="none" strike="noStrike" dirty="0">
                        <a:solidFill>
                          <a:srgbClr val="000000"/>
                        </a:solidFill>
                        <a:effectLst/>
                        <a:latin typeface="Calibri"/>
                      </a:endParaRPr>
                    </a:p>
                  </a:txBody>
                  <a:tcPr marL="5971" marR="5971" marT="5971" marB="0" anchor="b"/>
                </a:tc>
                <a:extLst>
                  <a:ext uri="{0D108BD9-81ED-4DB2-BD59-A6C34878D82A}">
                    <a16:rowId xmlns:a16="http://schemas.microsoft.com/office/drawing/2014/main" val="10012"/>
                  </a:ext>
                </a:extLst>
              </a:tr>
              <a:tr h="295551">
                <a:tc>
                  <a:txBody>
                    <a:bodyPr/>
                    <a:lstStyle/>
                    <a:p>
                      <a:pPr algn="l" fontAlgn="b"/>
                      <a:r>
                        <a:rPr lang="en-US" sz="1500" u="none" strike="noStrike">
                          <a:effectLst/>
                        </a:rPr>
                        <a:t>     Indirect labor</a:t>
                      </a:r>
                      <a:endParaRPr lang="en-US" sz="1500" b="0" i="0" u="none" strike="noStrike">
                        <a:solidFill>
                          <a:srgbClr val="000000"/>
                        </a:solidFill>
                        <a:effectLst/>
                        <a:latin typeface="Calibri"/>
                      </a:endParaRPr>
                    </a:p>
                  </a:txBody>
                  <a:tcPr marL="5971" marR="5971" marT="5971" marB="0" anchor="b"/>
                </a:tc>
                <a:tc>
                  <a:txBody>
                    <a:bodyPr/>
                    <a:lstStyle/>
                    <a:p>
                      <a:pPr algn="l" fontAlgn="b"/>
                      <a:r>
                        <a:rPr lang="en-US" sz="1500" u="none" strike="noStrike" dirty="0">
                          <a:effectLst/>
                        </a:rPr>
                        <a:t> $          46,000 </a:t>
                      </a:r>
                      <a:endParaRPr lang="en-US" sz="1500" b="0" i="0" u="none" strike="noStrike" dirty="0">
                        <a:solidFill>
                          <a:srgbClr val="000000"/>
                        </a:solidFill>
                        <a:effectLst/>
                        <a:latin typeface="Calibri"/>
                      </a:endParaRPr>
                    </a:p>
                  </a:txBody>
                  <a:tcPr marL="5971" marR="5971" marT="5971" marB="0" anchor="b"/>
                </a:tc>
                <a:extLst>
                  <a:ext uri="{0D108BD9-81ED-4DB2-BD59-A6C34878D82A}">
                    <a16:rowId xmlns:a16="http://schemas.microsoft.com/office/drawing/2014/main" val="10013"/>
                  </a:ext>
                </a:extLst>
              </a:tr>
              <a:tr h="295551">
                <a:tc>
                  <a:txBody>
                    <a:bodyPr/>
                    <a:lstStyle/>
                    <a:p>
                      <a:pPr algn="l" fontAlgn="b"/>
                      <a:r>
                        <a:rPr lang="en-US" sz="1500" u="none" strike="noStrike">
                          <a:effectLst/>
                        </a:rPr>
                        <a:t>     Insurance on plant</a:t>
                      </a:r>
                      <a:endParaRPr lang="en-US" sz="1500" b="0" i="0" u="none" strike="noStrike">
                        <a:solidFill>
                          <a:srgbClr val="000000"/>
                        </a:solidFill>
                        <a:effectLst/>
                        <a:latin typeface="Calibri"/>
                      </a:endParaRPr>
                    </a:p>
                  </a:txBody>
                  <a:tcPr marL="5971" marR="5971" marT="5971" marB="0" anchor="b"/>
                </a:tc>
                <a:tc>
                  <a:txBody>
                    <a:bodyPr/>
                    <a:lstStyle/>
                    <a:p>
                      <a:pPr algn="l" fontAlgn="b"/>
                      <a:r>
                        <a:rPr lang="en-US" sz="1500" u="none" strike="noStrike" dirty="0">
                          <a:effectLst/>
                        </a:rPr>
                        <a:t>               8,000 </a:t>
                      </a:r>
                      <a:endParaRPr lang="en-US" sz="1500" b="0" i="0" u="none" strike="noStrike" dirty="0">
                        <a:solidFill>
                          <a:srgbClr val="000000"/>
                        </a:solidFill>
                        <a:effectLst/>
                        <a:latin typeface="Calibri"/>
                      </a:endParaRPr>
                    </a:p>
                  </a:txBody>
                  <a:tcPr marL="5971" marR="5971" marT="5971" marB="0" anchor="b"/>
                </a:tc>
                <a:extLst>
                  <a:ext uri="{0D108BD9-81ED-4DB2-BD59-A6C34878D82A}">
                    <a16:rowId xmlns:a16="http://schemas.microsoft.com/office/drawing/2014/main" val="10014"/>
                  </a:ext>
                </a:extLst>
              </a:tr>
              <a:tr h="295551">
                <a:tc>
                  <a:txBody>
                    <a:bodyPr/>
                    <a:lstStyle/>
                    <a:p>
                      <a:pPr algn="l" fontAlgn="b"/>
                      <a:r>
                        <a:rPr lang="en-US" sz="1500" u="none" strike="noStrike" dirty="0">
                          <a:effectLst/>
                        </a:rPr>
                        <a:t>     </a:t>
                      </a:r>
                      <a:r>
                        <a:rPr lang="en-US" sz="1500" u="none" strike="noStrike" dirty="0" err="1">
                          <a:effectLst/>
                        </a:rPr>
                        <a:t>Deprec</a:t>
                      </a:r>
                      <a:r>
                        <a:rPr lang="en-US" sz="1500" u="none" strike="noStrike" dirty="0">
                          <a:effectLst/>
                        </a:rPr>
                        <a:t> - Plant bldg and equip</a:t>
                      </a:r>
                      <a:endParaRPr lang="en-US" sz="1500" b="0" i="0" u="none" strike="noStrike" dirty="0">
                        <a:solidFill>
                          <a:srgbClr val="000000"/>
                        </a:solidFill>
                        <a:effectLst/>
                        <a:latin typeface="Calibri"/>
                      </a:endParaRPr>
                    </a:p>
                  </a:txBody>
                  <a:tcPr marL="5971" marR="5971" marT="5971" marB="0" anchor="b"/>
                </a:tc>
                <a:tc>
                  <a:txBody>
                    <a:bodyPr/>
                    <a:lstStyle/>
                    <a:p>
                      <a:pPr algn="l" fontAlgn="b"/>
                      <a:r>
                        <a:rPr lang="en-US" sz="1500" u="none" strike="noStrike" dirty="0">
                          <a:effectLst/>
                        </a:rPr>
                        <a:t>             12,700 </a:t>
                      </a:r>
                      <a:endParaRPr lang="en-US" sz="1500" b="0" i="0" u="none" strike="noStrike" dirty="0">
                        <a:solidFill>
                          <a:srgbClr val="000000"/>
                        </a:solidFill>
                        <a:effectLst/>
                        <a:latin typeface="Calibri"/>
                      </a:endParaRPr>
                    </a:p>
                  </a:txBody>
                  <a:tcPr marL="5971" marR="5971" marT="5971" marB="0" anchor="b"/>
                </a:tc>
                <a:extLst>
                  <a:ext uri="{0D108BD9-81ED-4DB2-BD59-A6C34878D82A}">
                    <a16:rowId xmlns:a16="http://schemas.microsoft.com/office/drawing/2014/main" val="10015"/>
                  </a:ext>
                </a:extLst>
              </a:tr>
              <a:tr h="295551">
                <a:tc>
                  <a:txBody>
                    <a:bodyPr/>
                    <a:lstStyle/>
                    <a:p>
                      <a:pPr algn="l" fontAlgn="b"/>
                      <a:r>
                        <a:rPr lang="en-US" sz="1500" u="none" strike="noStrike" dirty="0">
                          <a:effectLst/>
                        </a:rPr>
                        <a:t>     Repairs and maintenance – plant</a:t>
                      </a:r>
                      <a:endParaRPr lang="en-US" sz="1500" b="0" i="0" u="none" strike="noStrike" dirty="0">
                        <a:solidFill>
                          <a:srgbClr val="000000"/>
                        </a:solidFill>
                        <a:effectLst/>
                        <a:latin typeface="Calibri"/>
                      </a:endParaRPr>
                    </a:p>
                  </a:txBody>
                  <a:tcPr marL="5971" marR="5971" marT="5971" marB="0" anchor="b"/>
                </a:tc>
                <a:tc>
                  <a:txBody>
                    <a:bodyPr/>
                    <a:lstStyle/>
                    <a:p>
                      <a:pPr algn="l" fontAlgn="b"/>
                      <a:r>
                        <a:rPr lang="en-US" sz="1500" u="sng" strike="noStrike" dirty="0">
                          <a:effectLst/>
                        </a:rPr>
                        <a:t>               4,100 </a:t>
                      </a:r>
                      <a:endParaRPr lang="en-US" sz="1500" b="0" i="0" u="sng" strike="noStrike" dirty="0">
                        <a:solidFill>
                          <a:srgbClr val="000000"/>
                        </a:solidFill>
                        <a:effectLst/>
                        <a:latin typeface="Calibri"/>
                      </a:endParaRPr>
                    </a:p>
                  </a:txBody>
                  <a:tcPr marL="5971" marR="5971" marT="5971" marB="0" anchor="b"/>
                </a:tc>
                <a:extLst>
                  <a:ext uri="{0D108BD9-81ED-4DB2-BD59-A6C34878D82A}">
                    <a16:rowId xmlns:a16="http://schemas.microsoft.com/office/drawing/2014/main" val="10016"/>
                  </a:ext>
                </a:extLst>
              </a:tr>
              <a:tr h="295551">
                <a:tc>
                  <a:txBody>
                    <a:bodyPr/>
                    <a:lstStyle/>
                    <a:p>
                      <a:pPr algn="l" fontAlgn="b"/>
                      <a:r>
                        <a:rPr lang="en-US" sz="1500" u="none" strike="noStrike" dirty="0">
                          <a:effectLst/>
                        </a:rPr>
                        <a:t>               Manufacturing overhead (total)</a:t>
                      </a:r>
                      <a:endParaRPr lang="en-US" sz="1500" b="0" i="0" u="none" strike="noStrike" dirty="0">
                        <a:solidFill>
                          <a:srgbClr val="000000"/>
                        </a:solidFill>
                        <a:effectLst/>
                        <a:latin typeface="Calibri"/>
                      </a:endParaRPr>
                    </a:p>
                  </a:txBody>
                  <a:tcPr marL="5971" marR="5971" marT="5971" marB="0" anchor="b"/>
                </a:tc>
                <a:tc>
                  <a:txBody>
                    <a:bodyPr/>
                    <a:lstStyle/>
                    <a:p>
                      <a:pPr algn="l" fontAlgn="b"/>
                      <a:r>
                        <a:rPr lang="en-US" sz="1500" u="none" strike="noStrike" dirty="0">
                          <a:effectLst/>
                        </a:rPr>
                        <a:t> $          70,800 </a:t>
                      </a:r>
                      <a:endParaRPr lang="en-US" sz="1500" b="0" i="0" u="none" strike="noStrike" dirty="0">
                        <a:solidFill>
                          <a:srgbClr val="000000"/>
                        </a:solidFill>
                        <a:effectLst/>
                        <a:latin typeface="Calibri"/>
                      </a:endParaRPr>
                    </a:p>
                  </a:txBody>
                  <a:tcPr marL="5971" marR="5971" marT="5971" marB="0" anchor="b"/>
                </a:tc>
                <a:extLst>
                  <a:ext uri="{0D108BD9-81ED-4DB2-BD59-A6C34878D82A}">
                    <a16:rowId xmlns:a16="http://schemas.microsoft.com/office/drawing/2014/main" val="10017"/>
                  </a:ext>
                </a:extLst>
              </a:tr>
            </a:tbl>
          </a:graphicData>
        </a:graphic>
      </p:graphicFrame>
      <p:sp>
        <p:nvSpPr>
          <p:cNvPr id="5" name="Footer Placeholder 4"/>
          <p:cNvSpPr>
            <a:spLocks noGrp="1"/>
          </p:cNvSpPr>
          <p:nvPr>
            <p:ph type="ftr" sz="quarter" idx="11"/>
          </p:nvPr>
        </p:nvSpPr>
        <p:spPr>
          <a:xfrm>
            <a:off x="3124200" y="6492875"/>
            <a:ext cx="3048000" cy="365125"/>
          </a:xfrm>
        </p:spPr>
        <p:txBody>
          <a:bodyPr/>
          <a:lstStyle/>
          <a:p>
            <a:pPr>
              <a:defRPr/>
            </a:pPr>
            <a:r>
              <a:rPr lang="en-US" b="0" dirty="0"/>
              <a:t>Copyright © 2015 Pearson Education, Inc.</a:t>
            </a:r>
          </a:p>
        </p:txBody>
      </p:sp>
    </p:spTree>
    <p:extLst>
      <p:ext uri="{BB962C8B-B14F-4D97-AF65-F5344CB8AC3E}">
        <p14:creationId xmlns:p14="http://schemas.microsoft.com/office/powerpoint/2010/main" val="394328664"/>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E2-25A, Cost of Goods Sold</a:t>
            </a:r>
          </a:p>
        </p:txBody>
      </p:sp>
      <p:sp>
        <p:nvSpPr>
          <p:cNvPr id="18" name="Slide Number Placeholder 17"/>
          <p:cNvSpPr>
            <a:spLocks noGrp="1"/>
          </p:cNvSpPr>
          <p:nvPr>
            <p:ph type="sldNum" sz="quarter" idx="12"/>
          </p:nvPr>
        </p:nvSpPr>
        <p:spPr/>
        <p:txBody>
          <a:bodyPr/>
          <a:lstStyle/>
          <a:p>
            <a:fld id="{87989462-1FD5-4211-85BD-E99A4CF90F7A}" type="slidenum">
              <a:rPr lang="en-US" smtClean="0"/>
              <a:pPr/>
              <a:t>45</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311925587"/>
              </p:ext>
            </p:extLst>
          </p:nvPr>
        </p:nvGraphicFramePr>
        <p:xfrm>
          <a:off x="1143000" y="1676400"/>
          <a:ext cx="7124700" cy="2619375"/>
        </p:xfrm>
        <a:graphic>
          <a:graphicData uri="http://schemas.openxmlformats.org/drawingml/2006/table">
            <a:tbl>
              <a:tblPr>
                <a:tableStyleId>{5C22544A-7EE6-4342-B048-85BDC9FD1C3A}</a:tableStyleId>
              </a:tblPr>
              <a:tblGrid>
                <a:gridCol w="52197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304800">
                <a:tc gridSpan="2">
                  <a:txBody>
                    <a:bodyPr/>
                    <a:lstStyle/>
                    <a:p>
                      <a:pPr algn="ctr" fontAlgn="b"/>
                      <a:r>
                        <a:rPr lang="en-US" sz="1500" u="none" strike="noStrike" dirty="0">
                          <a:effectLst/>
                        </a:rPr>
                        <a:t>Blue</a:t>
                      </a:r>
                      <a:r>
                        <a:rPr lang="en-US" sz="1500" u="none" strike="noStrike" baseline="0" dirty="0">
                          <a:effectLst/>
                        </a:rPr>
                        <a:t> Sea </a:t>
                      </a:r>
                      <a:r>
                        <a:rPr lang="en-US" sz="1500" u="none" strike="noStrike" dirty="0">
                          <a:effectLst/>
                        </a:rPr>
                        <a:t>Company</a:t>
                      </a:r>
                      <a:endParaRPr lang="en-US" sz="1500" b="0" i="0" u="none" strike="noStrike" dirty="0">
                        <a:solidFill>
                          <a:srgbClr val="000000"/>
                        </a:solidFill>
                        <a:effectLst/>
                        <a:latin typeface="Calibri"/>
                      </a:endParaRPr>
                    </a:p>
                  </a:txBody>
                  <a:tcPr marL="9525" marR="9525" marT="9525" marB="0" anchor="b"/>
                </a:tc>
                <a:tc hMerge="1">
                  <a:txBody>
                    <a:bodyPr/>
                    <a:lstStyle/>
                    <a:p>
                      <a:endParaRPr lang="en-US"/>
                    </a:p>
                  </a:txBody>
                  <a:tcPr/>
                </a:tc>
                <a:extLst>
                  <a:ext uri="{0D108BD9-81ED-4DB2-BD59-A6C34878D82A}">
                    <a16:rowId xmlns:a16="http://schemas.microsoft.com/office/drawing/2014/main" val="10000"/>
                  </a:ext>
                </a:extLst>
              </a:tr>
              <a:tr h="304800">
                <a:tc gridSpan="2">
                  <a:txBody>
                    <a:bodyPr/>
                    <a:lstStyle/>
                    <a:p>
                      <a:pPr algn="ctr" fontAlgn="b"/>
                      <a:r>
                        <a:rPr lang="en-US" sz="1500" u="none" strike="noStrike" dirty="0">
                          <a:effectLst/>
                        </a:rPr>
                        <a:t>Schedule of Cost of Goods Sold</a:t>
                      </a:r>
                      <a:endParaRPr lang="en-US" sz="1500" b="0" i="0" u="none" strike="noStrike" dirty="0">
                        <a:solidFill>
                          <a:srgbClr val="000000"/>
                        </a:solidFill>
                        <a:effectLst/>
                        <a:latin typeface="Calibri"/>
                      </a:endParaRPr>
                    </a:p>
                  </a:txBody>
                  <a:tcPr marL="9525" marR="9525" marT="9525" marB="0" anchor="b"/>
                </a:tc>
                <a:tc hMerge="1">
                  <a:txBody>
                    <a:bodyPr/>
                    <a:lstStyle/>
                    <a:p>
                      <a:endParaRPr lang="en-US"/>
                    </a:p>
                  </a:txBody>
                  <a:tcPr/>
                </a:tc>
                <a:extLst>
                  <a:ext uri="{0D108BD9-81ED-4DB2-BD59-A6C34878D82A}">
                    <a16:rowId xmlns:a16="http://schemas.microsoft.com/office/drawing/2014/main" val="10001"/>
                  </a:ext>
                </a:extLst>
              </a:tr>
              <a:tr h="304800">
                <a:tc>
                  <a:txBody>
                    <a:bodyPr/>
                    <a:lstStyle/>
                    <a:p>
                      <a:pPr algn="l" fontAlgn="b"/>
                      <a:endParaRPr lang="en-US" sz="2400" b="0" i="0" u="none" strike="noStrike">
                        <a:solidFill>
                          <a:srgbClr val="000000"/>
                        </a:solidFill>
                        <a:effectLst/>
                        <a:latin typeface="Calibri"/>
                      </a:endParaRPr>
                    </a:p>
                  </a:txBody>
                  <a:tcPr marL="9525" marR="9525" marT="9525" marB="0" anchor="b"/>
                </a:tc>
                <a:tc>
                  <a:txBody>
                    <a:bodyPr/>
                    <a:lstStyle/>
                    <a:p>
                      <a:pPr algn="l" fontAlgn="b"/>
                      <a:endParaRPr lang="en-US" sz="2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10515">
                <a:tc>
                  <a:txBody>
                    <a:bodyPr/>
                    <a:lstStyle/>
                    <a:p>
                      <a:pPr algn="l" fontAlgn="b"/>
                      <a:r>
                        <a:rPr lang="en-US" sz="1500" u="none" strike="noStrike" dirty="0">
                          <a:effectLst/>
                        </a:rPr>
                        <a:t>Beginning finished goods inventory</a:t>
                      </a:r>
                      <a:endParaRPr lang="en-US" sz="1500" b="0" i="0" u="none" strike="noStrike" dirty="0">
                        <a:solidFill>
                          <a:srgbClr val="000000"/>
                        </a:solidFill>
                        <a:effectLst/>
                        <a:latin typeface="Calibri"/>
                      </a:endParaRPr>
                    </a:p>
                  </a:txBody>
                  <a:tcPr marL="9525" marR="9525" marT="9525" marB="0" anchor="b"/>
                </a:tc>
                <a:tc>
                  <a:txBody>
                    <a:bodyPr/>
                    <a:lstStyle/>
                    <a:p>
                      <a:pPr algn="l" fontAlgn="b"/>
                      <a:r>
                        <a:rPr lang="en-US" sz="1500" u="none" strike="noStrike" dirty="0">
                          <a:effectLst/>
                        </a:rPr>
                        <a:t> $          16,000 </a:t>
                      </a:r>
                      <a:endParaRPr lang="en-US" sz="15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04800">
                <a:tc>
                  <a:txBody>
                    <a:bodyPr/>
                    <a:lstStyle/>
                    <a:p>
                      <a:pPr algn="l" fontAlgn="b"/>
                      <a:r>
                        <a:rPr lang="en-US" sz="1500" u="none" strike="noStrike" dirty="0">
                          <a:effectLst/>
                        </a:rPr>
                        <a:t>Plus: Cost of goods manufactured</a:t>
                      </a:r>
                      <a:endParaRPr lang="en-US" sz="1500" b="0" i="0" u="none" strike="noStrike" dirty="0">
                        <a:solidFill>
                          <a:srgbClr val="000000"/>
                        </a:solidFill>
                        <a:effectLst/>
                        <a:latin typeface="Calibri"/>
                      </a:endParaRPr>
                    </a:p>
                  </a:txBody>
                  <a:tcPr marL="9525" marR="9525" marT="9525" marB="0" anchor="b"/>
                </a:tc>
                <a:tc>
                  <a:txBody>
                    <a:bodyPr/>
                    <a:lstStyle/>
                    <a:p>
                      <a:pPr algn="l" fontAlgn="b"/>
                      <a:r>
                        <a:rPr lang="en-US" sz="1500" u="sng" strike="noStrike" dirty="0">
                          <a:effectLst/>
                        </a:rPr>
                        <a:t>           243,800</a:t>
                      </a:r>
                      <a:r>
                        <a:rPr lang="en-US" sz="1500" u="none" strike="noStrike" dirty="0">
                          <a:effectLst/>
                        </a:rPr>
                        <a:t> </a:t>
                      </a:r>
                      <a:endParaRPr lang="en-US" sz="15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04800">
                <a:tc>
                  <a:txBody>
                    <a:bodyPr/>
                    <a:lstStyle/>
                    <a:p>
                      <a:pPr algn="l" fontAlgn="b"/>
                      <a:r>
                        <a:rPr lang="en-US" sz="1500" u="none" strike="noStrike" dirty="0">
                          <a:effectLst/>
                        </a:rPr>
                        <a:t>Available for sale</a:t>
                      </a:r>
                      <a:endParaRPr lang="en-US" sz="1500" b="0" i="0" u="none" strike="noStrike" dirty="0">
                        <a:solidFill>
                          <a:srgbClr val="000000"/>
                        </a:solidFill>
                        <a:effectLst/>
                        <a:latin typeface="Calibri"/>
                      </a:endParaRPr>
                    </a:p>
                  </a:txBody>
                  <a:tcPr marL="9525" marR="9525" marT="9525" marB="0" anchor="b"/>
                </a:tc>
                <a:tc>
                  <a:txBody>
                    <a:bodyPr/>
                    <a:lstStyle/>
                    <a:p>
                      <a:pPr algn="l" fontAlgn="b"/>
                      <a:r>
                        <a:rPr lang="en-US" sz="1500" u="none" strike="noStrike" dirty="0">
                          <a:effectLst/>
                        </a:rPr>
                        <a:t> $        259,800 </a:t>
                      </a:r>
                      <a:endParaRPr lang="en-US" sz="15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04800">
                <a:tc>
                  <a:txBody>
                    <a:bodyPr/>
                    <a:lstStyle/>
                    <a:p>
                      <a:pPr algn="l" fontAlgn="b"/>
                      <a:r>
                        <a:rPr lang="en-US" sz="1500" u="none" strike="noStrike">
                          <a:effectLst/>
                        </a:rPr>
                        <a:t>Less: Ending finished goods inventory</a:t>
                      </a:r>
                      <a:endParaRPr lang="en-US" sz="1500" b="0" i="0" u="none" strike="noStrike">
                        <a:solidFill>
                          <a:srgbClr val="000000"/>
                        </a:solidFill>
                        <a:effectLst/>
                        <a:latin typeface="Calibri"/>
                      </a:endParaRPr>
                    </a:p>
                  </a:txBody>
                  <a:tcPr marL="9525" marR="9525" marT="9525" marB="0" anchor="b"/>
                </a:tc>
                <a:tc>
                  <a:txBody>
                    <a:bodyPr/>
                    <a:lstStyle/>
                    <a:p>
                      <a:pPr algn="l" fontAlgn="b"/>
                      <a:r>
                        <a:rPr lang="en-US" sz="1500" u="sng" strike="noStrike" dirty="0">
                          <a:effectLst/>
                        </a:rPr>
                        <a:t>            (29,000)</a:t>
                      </a:r>
                      <a:endParaRPr lang="en-US" sz="1500" b="0" i="0" u="sng"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409575">
                <a:tc>
                  <a:txBody>
                    <a:bodyPr/>
                    <a:lstStyle/>
                    <a:p>
                      <a:pPr algn="l" fontAlgn="b"/>
                      <a:r>
                        <a:rPr lang="en-US" sz="1500" u="none" strike="noStrike">
                          <a:effectLst/>
                        </a:rPr>
                        <a:t>Cost of Goods Sold</a:t>
                      </a:r>
                      <a:endParaRPr lang="en-US" sz="1500" b="0" i="0" u="none" strike="noStrike">
                        <a:solidFill>
                          <a:srgbClr val="000000"/>
                        </a:solidFill>
                        <a:effectLst/>
                        <a:latin typeface="Calibri"/>
                      </a:endParaRPr>
                    </a:p>
                  </a:txBody>
                  <a:tcPr marL="9525" marR="9525" marT="9525" marB="0" anchor="b"/>
                </a:tc>
                <a:tc>
                  <a:txBody>
                    <a:bodyPr/>
                    <a:lstStyle/>
                    <a:p>
                      <a:pPr algn="l" fontAlgn="b"/>
                      <a:r>
                        <a:rPr lang="en-US" sz="1500" u="none" strike="noStrike" dirty="0">
                          <a:effectLst/>
                        </a:rPr>
                        <a:t> $        230,800 </a:t>
                      </a:r>
                      <a:endParaRPr lang="en-US" sz="15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bl>
          </a:graphicData>
        </a:graphic>
      </p:graphicFrame>
      <p:sp>
        <p:nvSpPr>
          <p:cNvPr id="5" name="Footer Placeholder 4"/>
          <p:cNvSpPr>
            <a:spLocks noGrp="1"/>
          </p:cNvSpPr>
          <p:nvPr>
            <p:ph type="ftr" sz="quarter" idx="11"/>
          </p:nvPr>
        </p:nvSpPr>
        <p:spPr>
          <a:xfrm>
            <a:off x="3124200" y="6356350"/>
            <a:ext cx="3048000" cy="365125"/>
          </a:xfrm>
        </p:spPr>
        <p:txBody>
          <a:bodyPr/>
          <a:lstStyle/>
          <a:p>
            <a:pPr>
              <a:defRPr/>
            </a:pPr>
            <a:r>
              <a:rPr lang="en-US" b="0" dirty="0"/>
              <a:t>Copyright © 2015 Pearson Education, Inc.</a:t>
            </a:r>
          </a:p>
        </p:txBody>
      </p:sp>
    </p:spTree>
    <p:extLst>
      <p:ext uri="{BB962C8B-B14F-4D97-AF65-F5344CB8AC3E}">
        <p14:creationId xmlns:p14="http://schemas.microsoft.com/office/powerpoint/2010/main" val="225744563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a:bodyPr>
          <a:lstStyle/>
          <a:p>
            <a:r>
              <a:rPr lang="en-US" dirty="0"/>
              <a:t>Income Statement—Manufacturer</a:t>
            </a:r>
          </a:p>
        </p:txBody>
      </p:sp>
      <p:sp>
        <p:nvSpPr>
          <p:cNvPr id="39939" name="Rectangle 3"/>
          <p:cNvSpPr>
            <a:spLocks noGrp="1" noChangeArrowheads="1"/>
          </p:cNvSpPr>
          <p:nvPr>
            <p:ph idx="1"/>
          </p:nvPr>
        </p:nvSpPr>
        <p:spPr/>
        <p:txBody>
          <a:bodyPr/>
          <a:lstStyle/>
          <a:p>
            <a:pPr>
              <a:buNone/>
            </a:pPr>
            <a:r>
              <a:rPr lang="en-US" dirty="0"/>
              <a:t>+  Sales</a:t>
            </a:r>
          </a:p>
          <a:p>
            <a:pPr>
              <a:buNone/>
            </a:pPr>
            <a:r>
              <a:rPr lang="en-US" dirty="0"/>
              <a:t>–  </a:t>
            </a:r>
            <a:r>
              <a:rPr lang="en-US" u="sng" dirty="0"/>
              <a:t>Cost of goods sold</a:t>
            </a:r>
          </a:p>
          <a:p>
            <a:pPr>
              <a:buNone/>
            </a:pPr>
            <a:r>
              <a:rPr lang="en-US" dirty="0"/>
              <a:t>=  Gross profit</a:t>
            </a:r>
          </a:p>
          <a:p>
            <a:pPr>
              <a:buNone/>
            </a:pPr>
            <a:r>
              <a:rPr lang="en-US" dirty="0"/>
              <a:t>–  </a:t>
            </a:r>
            <a:r>
              <a:rPr lang="en-US" u="sng" dirty="0"/>
              <a:t>Operating expenses</a:t>
            </a:r>
          </a:p>
          <a:p>
            <a:pPr>
              <a:buNone/>
            </a:pPr>
            <a:r>
              <a:rPr lang="en-US" dirty="0"/>
              <a:t>=  Operating income</a:t>
            </a:r>
          </a:p>
        </p:txBody>
      </p:sp>
      <p:sp>
        <p:nvSpPr>
          <p:cNvPr id="5" name="Slide Number Placeholder 4"/>
          <p:cNvSpPr>
            <a:spLocks noGrp="1"/>
          </p:cNvSpPr>
          <p:nvPr>
            <p:ph type="sldNum" sz="quarter" idx="12"/>
          </p:nvPr>
        </p:nvSpPr>
        <p:spPr/>
        <p:txBody>
          <a:bodyPr/>
          <a:lstStyle/>
          <a:p>
            <a:fld id="{87989462-1FD5-4211-85BD-E99A4CF90F7A}" type="slidenum">
              <a:rPr lang="en-US" smtClean="0"/>
              <a:pPr/>
              <a:t>46</a:t>
            </a:fld>
            <a:endParaRPr lang="en-US"/>
          </a:p>
        </p:txBody>
      </p:sp>
      <p:sp>
        <p:nvSpPr>
          <p:cNvPr id="6" name="Footer Placeholder 5"/>
          <p:cNvSpPr>
            <a:spLocks noGrp="1"/>
          </p:cNvSpPr>
          <p:nvPr>
            <p:ph type="ftr" sz="quarter" idx="11"/>
          </p:nvPr>
        </p:nvSpPr>
        <p:spPr>
          <a:xfrm>
            <a:off x="3124200" y="6356350"/>
            <a:ext cx="3048000" cy="365125"/>
          </a:xfrm>
        </p:spPr>
        <p:txBody>
          <a:bodyPr/>
          <a:lstStyle/>
          <a:p>
            <a:r>
              <a:rPr lang="en-US" b="0"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turn to E2-26A</a:t>
            </a:r>
          </a:p>
        </p:txBody>
      </p:sp>
      <p:sp>
        <p:nvSpPr>
          <p:cNvPr id="5" name="Slide Number Placeholder 4"/>
          <p:cNvSpPr>
            <a:spLocks noGrp="1"/>
          </p:cNvSpPr>
          <p:nvPr>
            <p:ph type="sldNum" sz="quarter" idx="12"/>
          </p:nvPr>
        </p:nvSpPr>
        <p:spPr/>
        <p:txBody>
          <a:bodyPr/>
          <a:lstStyle/>
          <a:p>
            <a:fld id="{87989462-1FD5-4211-85BD-E99A4CF90F7A}" type="slidenum">
              <a:rPr lang="en-US" smtClean="0"/>
              <a:pPr/>
              <a:t>47</a:t>
            </a:fld>
            <a:endParaRPr lang="en-US"/>
          </a:p>
        </p:txBody>
      </p:sp>
      <p:sp>
        <p:nvSpPr>
          <p:cNvPr id="4" name="Footer Placeholder 3"/>
          <p:cNvSpPr>
            <a:spLocks noGrp="1"/>
          </p:cNvSpPr>
          <p:nvPr>
            <p:ph type="ftr" sz="quarter" idx="11"/>
          </p:nvPr>
        </p:nvSpPr>
        <p:spPr>
          <a:xfrm>
            <a:off x="3124200" y="6356350"/>
            <a:ext cx="3048000" cy="365125"/>
          </a:xfrm>
        </p:spPr>
        <p:txBody>
          <a:bodyPr/>
          <a:lstStyle/>
          <a:p>
            <a:r>
              <a:rPr lang="en-US" b="0" dirty="0"/>
              <a:t>Copyright © 2015 Pearson Education, Inc.</a:t>
            </a:r>
          </a:p>
        </p:txBody>
      </p:sp>
      <p:pic>
        <p:nvPicPr>
          <p:cNvPr id="25601" name="Picture 1"/>
          <p:cNvPicPr>
            <a:picLocks noChangeAspect="1" noChangeArrowheads="1"/>
          </p:cNvPicPr>
          <p:nvPr/>
        </p:nvPicPr>
        <p:blipFill>
          <a:blip r:embed="rId3" cstate="print"/>
          <a:srcRect/>
          <a:stretch>
            <a:fillRect/>
          </a:stretch>
        </p:blipFill>
        <p:spPr bwMode="auto">
          <a:xfrm>
            <a:off x="1200150" y="1762125"/>
            <a:ext cx="6877050" cy="676275"/>
          </a:xfrm>
          <a:prstGeom prst="rect">
            <a:avLst/>
          </a:prstGeom>
          <a:noFill/>
          <a:ln w="9525">
            <a:noFill/>
            <a:miter lim="800000"/>
            <a:headEnd/>
            <a:tailEnd/>
          </a:ln>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E2-26A</a:t>
            </a:r>
          </a:p>
        </p:txBody>
      </p:sp>
      <p:sp>
        <p:nvSpPr>
          <p:cNvPr id="5" name="Slide Number Placeholder 4"/>
          <p:cNvSpPr>
            <a:spLocks noGrp="1"/>
          </p:cNvSpPr>
          <p:nvPr>
            <p:ph type="sldNum" sz="quarter" idx="12"/>
          </p:nvPr>
        </p:nvSpPr>
        <p:spPr/>
        <p:txBody>
          <a:bodyPr/>
          <a:lstStyle/>
          <a:p>
            <a:fld id="{87989462-1FD5-4211-85BD-E99A4CF90F7A}" type="slidenum">
              <a:rPr lang="en-US" smtClean="0"/>
              <a:pPr/>
              <a:t>48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383310300"/>
              </p:ext>
            </p:extLst>
          </p:nvPr>
        </p:nvGraphicFramePr>
        <p:xfrm>
          <a:off x="1028700" y="1524000"/>
          <a:ext cx="7124700" cy="4010025"/>
        </p:xfrm>
        <a:graphic>
          <a:graphicData uri="http://schemas.openxmlformats.org/drawingml/2006/table">
            <a:tbl>
              <a:tblPr>
                <a:tableStyleId>{5C22544A-7EE6-4342-B048-85BDC9FD1C3A}</a:tableStyleId>
              </a:tblPr>
              <a:tblGrid>
                <a:gridCol w="52197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400050">
                <a:tc gridSpan="2">
                  <a:txBody>
                    <a:bodyPr/>
                    <a:lstStyle/>
                    <a:p>
                      <a:pPr algn="ctr" fontAlgn="b"/>
                      <a:r>
                        <a:rPr lang="en-US" sz="2400" u="none" strike="noStrike" dirty="0">
                          <a:effectLst/>
                        </a:rPr>
                        <a:t>Blue Sea Company</a:t>
                      </a:r>
                      <a:endParaRPr lang="en-US" sz="2400" b="0" i="0" u="none" strike="noStrike" dirty="0">
                        <a:solidFill>
                          <a:srgbClr val="000000"/>
                        </a:solidFill>
                        <a:effectLst/>
                        <a:latin typeface="Calibri"/>
                      </a:endParaRPr>
                    </a:p>
                  </a:txBody>
                  <a:tcPr marL="9525" marR="9525" marT="9525" marB="0" anchor="b"/>
                </a:tc>
                <a:tc hMerge="1">
                  <a:txBody>
                    <a:bodyPr/>
                    <a:lstStyle/>
                    <a:p>
                      <a:endParaRPr lang="en-US"/>
                    </a:p>
                  </a:txBody>
                  <a:tcPr/>
                </a:tc>
                <a:extLst>
                  <a:ext uri="{0D108BD9-81ED-4DB2-BD59-A6C34878D82A}">
                    <a16:rowId xmlns:a16="http://schemas.microsoft.com/office/drawing/2014/main" val="10000"/>
                  </a:ext>
                </a:extLst>
              </a:tr>
              <a:tr h="400050">
                <a:tc gridSpan="2">
                  <a:txBody>
                    <a:bodyPr/>
                    <a:lstStyle/>
                    <a:p>
                      <a:pPr algn="ctr" fontAlgn="b"/>
                      <a:r>
                        <a:rPr lang="en-US" sz="2400" u="none" strike="noStrike">
                          <a:effectLst/>
                        </a:rPr>
                        <a:t>Income Statement</a:t>
                      </a:r>
                      <a:endParaRPr lang="en-US" sz="2400" b="0" i="0" u="none" strike="noStrike">
                        <a:solidFill>
                          <a:srgbClr val="000000"/>
                        </a:solidFill>
                        <a:effectLst/>
                        <a:latin typeface="Calibri"/>
                      </a:endParaRPr>
                    </a:p>
                  </a:txBody>
                  <a:tcPr marL="9525" marR="9525" marT="9525" marB="0" anchor="b"/>
                </a:tc>
                <a:tc hMerge="1">
                  <a:txBody>
                    <a:bodyPr/>
                    <a:lstStyle/>
                    <a:p>
                      <a:endParaRPr lang="en-US"/>
                    </a:p>
                  </a:txBody>
                  <a:tcPr/>
                </a:tc>
                <a:extLst>
                  <a:ext uri="{0D108BD9-81ED-4DB2-BD59-A6C34878D82A}">
                    <a16:rowId xmlns:a16="http://schemas.microsoft.com/office/drawing/2014/main" val="10001"/>
                  </a:ext>
                </a:extLst>
              </a:tr>
              <a:tr h="400050">
                <a:tc>
                  <a:txBody>
                    <a:bodyPr/>
                    <a:lstStyle/>
                    <a:p>
                      <a:pPr algn="ctr" fontAlgn="b"/>
                      <a:endParaRPr lang="en-US" sz="2400" b="0" i="0" u="none" strike="noStrike">
                        <a:solidFill>
                          <a:srgbClr val="000000"/>
                        </a:solidFill>
                        <a:effectLst/>
                        <a:latin typeface="Calibri"/>
                      </a:endParaRPr>
                    </a:p>
                  </a:txBody>
                  <a:tcPr marL="9525" marR="9525" marT="9525" marB="0" anchor="b"/>
                </a:tc>
                <a:tc>
                  <a:txBody>
                    <a:bodyPr/>
                    <a:lstStyle/>
                    <a:p>
                      <a:pPr algn="ctr" fontAlgn="b"/>
                      <a:endParaRPr lang="en-US" sz="2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400050">
                <a:tc>
                  <a:txBody>
                    <a:bodyPr/>
                    <a:lstStyle/>
                    <a:p>
                      <a:pPr algn="l" fontAlgn="b"/>
                      <a:r>
                        <a:rPr lang="en-US" sz="2400" u="none" strike="noStrike">
                          <a:effectLst/>
                        </a:rPr>
                        <a:t>Sales revenue</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dirty="0">
                          <a:effectLst/>
                        </a:rPr>
                        <a:t> $        390,000 </a:t>
                      </a:r>
                      <a:endParaRPr lang="en-US" sz="2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400050">
                <a:tc>
                  <a:txBody>
                    <a:bodyPr/>
                    <a:lstStyle/>
                    <a:p>
                      <a:pPr algn="l" fontAlgn="b"/>
                      <a:r>
                        <a:rPr lang="en-US" sz="2400" u="none" strike="noStrike">
                          <a:effectLst/>
                        </a:rPr>
                        <a:t>Cost of goods sold</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sng" strike="noStrike" dirty="0">
                          <a:effectLst/>
                        </a:rPr>
                        <a:t>           230,800 </a:t>
                      </a:r>
                      <a:endParaRPr lang="en-US" sz="2400" b="0" i="0" u="sng"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400050">
                <a:tc>
                  <a:txBody>
                    <a:bodyPr/>
                    <a:lstStyle/>
                    <a:p>
                      <a:pPr algn="l" fontAlgn="b"/>
                      <a:r>
                        <a:rPr lang="en-US" sz="2400" u="none" strike="noStrike">
                          <a:effectLst/>
                        </a:rPr>
                        <a:t>Gross profit</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dirty="0">
                          <a:effectLst/>
                        </a:rPr>
                        <a:t> $       </a:t>
                      </a:r>
                      <a:r>
                        <a:rPr lang="en-US" sz="2400" u="none" strike="noStrike" baseline="0" dirty="0">
                          <a:effectLst/>
                        </a:rPr>
                        <a:t> </a:t>
                      </a:r>
                      <a:r>
                        <a:rPr lang="en-US" sz="2400" u="none" strike="noStrike" dirty="0">
                          <a:effectLst/>
                        </a:rPr>
                        <a:t>159,200 </a:t>
                      </a:r>
                      <a:endParaRPr lang="en-US" sz="2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400050">
                <a:tc>
                  <a:txBody>
                    <a:bodyPr/>
                    <a:lstStyle/>
                    <a:p>
                      <a:pPr algn="l" fontAlgn="b"/>
                      <a:r>
                        <a:rPr lang="en-US" sz="2400" u="none" strike="noStrike" dirty="0">
                          <a:effectLst/>
                        </a:rPr>
                        <a:t>Operating expenses</a:t>
                      </a:r>
                      <a:endParaRPr lang="en-US" sz="2400" b="0" i="0" u="none" strike="noStrike" dirty="0">
                        <a:solidFill>
                          <a:srgbClr val="000000"/>
                        </a:solidFill>
                        <a:effectLst/>
                        <a:latin typeface="Calibri"/>
                      </a:endParaRPr>
                    </a:p>
                  </a:txBody>
                  <a:tcPr marL="9525" marR="9525" marT="9525" marB="0" anchor="b"/>
                </a:tc>
                <a:tc>
                  <a:txBody>
                    <a:bodyPr/>
                    <a:lstStyle/>
                    <a:p>
                      <a:pPr algn="l" fontAlgn="b"/>
                      <a:endParaRPr lang="en-US" sz="2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400050">
                <a:tc>
                  <a:txBody>
                    <a:bodyPr/>
                    <a:lstStyle/>
                    <a:p>
                      <a:pPr algn="l" fontAlgn="b"/>
                      <a:r>
                        <a:rPr lang="en-US" sz="2400" u="none" strike="noStrike">
                          <a:effectLst/>
                        </a:rPr>
                        <a:t>     Marketing expenses</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dirty="0">
                          <a:effectLst/>
                        </a:rPr>
                        <a:t>             76,000 </a:t>
                      </a:r>
                      <a:endParaRPr lang="en-US" sz="2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400050">
                <a:tc>
                  <a:txBody>
                    <a:bodyPr/>
                    <a:lstStyle/>
                    <a:p>
                      <a:pPr algn="l" fontAlgn="b"/>
                      <a:r>
                        <a:rPr lang="en-US" sz="2400" u="none" strike="noStrike">
                          <a:effectLst/>
                        </a:rPr>
                        <a:t>     General and admin expenses</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sng" strike="noStrike" dirty="0">
                          <a:effectLst/>
                        </a:rPr>
                        <a:t>             27,500 </a:t>
                      </a:r>
                      <a:endParaRPr lang="en-US" sz="2400" b="0" i="0" u="sng"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409575">
                <a:tc>
                  <a:txBody>
                    <a:bodyPr/>
                    <a:lstStyle/>
                    <a:p>
                      <a:pPr algn="l" fontAlgn="b"/>
                      <a:r>
                        <a:rPr lang="en-US" sz="2400" u="none" strike="noStrike">
                          <a:effectLst/>
                        </a:rPr>
                        <a:t>Operating income</a:t>
                      </a:r>
                      <a:endParaRPr lang="en-US" sz="2400" b="0" i="0" u="none" strike="noStrike">
                        <a:solidFill>
                          <a:srgbClr val="000000"/>
                        </a:solidFill>
                        <a:effectLst/>
                        <a:latin typeface="Calibri"/>
                      </a:endParaRPr>
                    </a:p>
                  </a:txBody>
                  <a:tcPr marL="9525" marR="9525" marT="9525" marB="0" anchor="b"/>
                </a:tc>
                <a:tc>
                  <a:txBody>
                    <a:bodyPr/>
                    <a:lstStyle/>
                    <a:p>
                      <a:pPr algn="l" fontAlgn="b"/>
                      <a:r>
                        <a:rPr lang="en-US" sz="2400" u="none" strike="noStrike" dirty="0">
                          <a:effectLst/>
                        </a:rPr>
                        <a:t> $         55,700</a:t>
                      </a:r>
                      <a:endParaRPr lang="en-US" sz="2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bl>
          </a:graphicData>
        </a:graphic>
      </p:graphicFrame>
      <p:sp>
        <p:nvSpPr>
          <p:cNvPr id="6" name="Footer Placeholder 5"/>
          <p:cNvSpPr>
            <a:spLocks noGrp="1"/>
          </p:cNvSpPr>
          <p:nvPr>
            <p:ph type="ftr" sz="quarter" idx="11"/>
          </p:nvPr>
        </p:nvSpPr>
        <p:spPr>
          <a:xfrm>
            <a:off x="3124200" y="6356350"/>
            <a:ext cx="3124200" cy="365125"/>
          </a:xfrm>
        </p:spPr>
        <p:txBody>
          <a:bodyPr/>
          <a:lstStyle/>
          <a:p>
            <a:r>
              <a:rPr lang="en-US" b="0" dirty="0"/>
              <a:t>Copyright © 2015 Pearson Education, Inc.</a:t>
            </a:r>
          </a:p>
        </p:txBody>
      </p:sp>
    </p:spTree>
    <p:extLst>
      <p:ext uri="{BB962C8B-B14F-4D97-AF65-F5344CB8AC3E}">
        <p14:creationId xmlns:p14="http://schemas.microsoft.com/office/powerpoint/2010/main" val="1569739117"/>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p:cNvSpPr>
            <a:spLocks noGrp="1" noChangeArrowheads="1"/>
          </p:cNvSpPr>
          <p:nvPr>
            <p:ph type="title"/>
          </p:nvPr>
        </p:nvSpPr>
        <p:spPr>
          <a:xfrm>
            <a:off x="457200" y="0"/>
            <a:ext cx="8229600" cy="1143000"/>
          </a:xfrm>
        </p:spPr>
        <p:txBody>
          <a:bodyPr/>
          <a:lstStyle/>
          <a:p>
            <a:r>
              <a:rPr lang="en-US" dirty="0"/>
              <a:t>Product and Period Costs</a:t>
            </a:r>
          </a:p>
        </p:txBody>
      </p:sp>
      <p:sp>
        <p:nvSpPr>
          <p:cNvPr id="6" name="Slide Number Placeholder 5"/>
          <p:cNvSpPr>
            <a:spLocks noGrp="1"/>
          </p:cNvSpPr>
          <p:nvPr>
            <p:ph type="sldNum" sz="quarter" idx="4"/>
          </p:nvPr>
        </p:nvSpPr>
        <p:spPr/>
        <p:txBody>
          <a:bodyPr/>
          <a:lstStyle/>
          <a:p>
            <a:fld id="{87989462-1FD5-4211-85BD-E99A4CF90F7A}" type="slidenum">
              <a:rPr lang="en-US" smtClean="0"/>
              <a:pPr/>
              <a:t>49</a:t>
            </a:fld>
            <a:endParaRPr lang="en-US"/>
          </a:p>
        </p:txBody>
      </p:sp>
      <p:sp>
        <p:nvSpPr>
          <p:cNvPr id="21525" name="Rectangle 21"/>
          <p:cNvSpPr>
            <a:spLocks noChangeArrowheads="1"/>
          </p:cNvSpPr>
          <p:nvPr/>
        </p:nvSpPr>
        <p:spPr bwMode="auto">
          <a:xfrm>
            <a:off x="2943226" y="904875"/>
            <a:ext cx="9525" cy="554355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26" name="Rectangle 22"/>
          <p:cNvSpPr>
            <a:spLocks noChangeArrowheads="1"/>
          </p:cNvSpPr>
          <p:nvPr/>
        </p:nvSpPr>
        <p:spPr bwMode="auto">
          <a:xfrm>
            <a:off x="5972176" y="904875"/>
            <a:ext cx="9525" cy="554355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30" name="Rectangle 26"/>
          <p:cNvSpPr>
            <a:spLocks noChangeArrowheads="1"/>
          </p:cNvSpPr>
          <p:nvPr/>
        </p:nvSpPr>
        <p:spPr bwMode="auto">
          <a:xfrm>
            <a:off x="328613" y="5453063"/>
            <a:ext cx="8477250" cy="9525"/>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31" name="Rectangle 27"/>
          <p:cNvSpPr>
            <a:spLocks noChangeArrowheads="1"/>
          </p:cNvSpPr>
          <p:nvPr/>
        </p:nvSpPr>
        <p:spPr bwMode="auto">
          <a:xfrm>
            <a:off x="333376" y="904875"/>
            <a:ext cx="9525" cy="554355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32" name="Rectangle 28"/>
          <p:cNvSpPr>
            <a:spLocks noChangeArrowheads="1"/>
          </p:cNvSpPr>
          <p:nvPr/>
        </p:nvSpPr>
        <p:spPr bwMode="auto">
          <a:xfrm>
            <a:off x="8791576" y="904875"/>
            <a:ext cx="9525" cy="554355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34" name="Rectangle 30"/>
          <p:cNvSpPr>
            <a:spLocks noChangeArrowheads="1"/>
          </p:cNvSpPr>
          <p:nvPr/>
        </p:nvSpPr>
        <p:spPr bwMode="auto">
          <a:xfrm>
            <a:off x="328613" y="6443663"/>
            <a:ext cx="8477250" cy="9525"/>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35" name="Rectangle 31"/>
          <p:cNvSpPr>
            <a:spLocks noChangeArrowheads="1"/>
          </p:cNvSpPr>
          <p:nvPr/>
        </p:nvSpPr>
        <p:spPr bwMode="auto">
          <a:xfrm>
            <a:off x="1106488" y="1003300"/>
            <a:ext cx="1352550" cy="523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FFFFFF"/>
                </a:solidFill>
                <a:effectLst/>
                <a:latin typeface="Calibri" pitchFamily="34" charset="0"/>
              </a:rPr>
              <a:t>Type of </a:t>
            </a:r>
            <a:endParaRPr kumimoji="0" lang="en-US" sz="1800" b="0" i="0" u="none" strike="noStrike" cap="none" normalizeH="0" baseline="0">
              <a:ln>
                <a:noFill/>
              </a:ln>
              <a:solidFill>
                <a:schemeClr val="tx1"/>
              </a:solidFill>
              <a:effectLst/>
              <a:latin typeface="Arial" pitchFamily="34" charset="0"/>
            </a:endParaRPr>
          </a:p>
        </p:txBody>
      </p:sp>
      <p:sp>
        <p:nvSpPr>
          <p:cNvPr id="21537" name="Rectangle 33"/>
          <p:cNvSpPr>
            <a:spLocks noChangeArrowheads="1"/>
          </p:cNvSpPr>
          <p:nvPr/>
        </p:nvSpPr>
        <p:spPr bwMode="auto">
          <a:xfrm>
            <a:off x="3476626" y="1003300"/>
            <a:ext cx="2228850" cy="523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FFFFFF"/>
                </a:solidFill>
                <a:effectLst/>
                <a:latin typeface="Calibri" pitchFamily="34" charset="0"/>
              </a:rPr>
              <a:t>Inventoriable </a:t>
            </a:r>
            <a:endParaRPr kumimoji="0" lang="en-US" sz="1800" b="0" i="0" u="none" strike="noStrike" cap="none" normalizeH="0" baseline="0" dirty="0">
              <a:ln>
                <a:noFill/>
              </a:ln>
              <a:solidFill>
                <a:schemeClr val="tx1"/>
              </a:solidFill>
              <a:effectLst/>
              <a:latin typeface="Arial" pitchFamily="34" charset="0"/>
            </a:endParaRPr>
          </a:p>
        </p:txBody>
      </p:sp>
      <p:sp>
        <p:nvSpPr>
          <p:cNvPr id="21538" name="Rectangle 34"/>
          <p:cNvSpPr>
            <a:spLocks noChangeArrowheads="1"/>
          </p:cNvSpPr>
          <p:nvPr/>
        </p:nvSpPr>
        <p:spPr bwMode="auto">
          <a:xfrm>
            <a:off x="3448051" y="1431925"/>
            <a:ext cx="2190750" cy="523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FFFFFF"/>
                </a:solidFill>
                <a:effectLst/>
                <a:latin typeface="Calibri" pitchFamily="34" charset="0"/>
              </a:rPr>
              <a:t>Product Costs</a:t>
            </a:r>
            <a:endParaRPr kumimoji="0" lang="en-US" sz="1800" b="0" i="0" u="none" strike="noStrike" cap="none" normalizeH="0" baseline="0">
              <a:ln>
                <a:noFill/>
              </a:ln>
              <a:solidFill>
                <a:schemeClr val="tx1"/>
              </a:solidFill>
              <a:effectLst/>
              <a:latin typeface="Arial" pitchFamily="34" charset="0"/>
            </a:endParaRPr>
          </a:p>
        </p:txBody>
      </p:sp>
      <p:sp>
        <p:nvSpPr>
          <p:cNvPr id="21539" name="Rectangle 35"/>
          <p:cNvSpPr>
            <a:spLocks noChangeArrowheads="1"/>
          </p:cNvSpPr>
          <p:nvPr/>
        </p:nvSpPr>
        <p:spPr bwMode="auto">
          <a:xfrm>
            <a:off x="6907213" y="960438"/>
            <a:ext cx="1219200" cy="523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FFFFFF"/>
                </a:solidFill>
                <a:effectLst/>
                <a:latin typeface="Calibri" pitchFamily="34" charset="0"/>
              </a:rPr>
              <a:t>Period </a:t>
            </a:r>
            <a:endParaRPr kumimoji="0" lang="en-US" sz="1800" b="0" i="0" u="none" strike="noStrike" cap="none" normalizeH="0" baseline="0">
              <a:ln>
                <a:noFill/>
              </a:ln>
              <a:solidFill>
                <a:schemeClr val="tx1"/>
              </a:solidFill>
              <a:effectLst/>
              <a:latin typeface="Arial" pitchFamily="34" charset="0"/>
            </a:endParaRPr>
          </a:p>
        </p:txBody>
      </p:sp>
      <p:sp>
        <p:nvSpPr>
          <p:cNvPr id="21540" name="Rectangle 36"/>
          <p:cNvSpPr>
            <a:spLocks noChangeArrowheads="1"/>
          </p:cNvSpPr>
          <p:nvPr/>
        </p:nvSpPr>
        <p:spPr bwMode="auto">
          <a:xfrm>
            <a:off x="6992938" y="1474788"/>
            <a:ext cx="962025" cy="5238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FFFFFF"/>
                </a:solidFill>
                <a:effectLst/>
                <a:latin typeface="Calibri" pitchFamily="34" charset="0"/>
              </a:rPr>
              <a:t>Costs</a:t>
            </a:r>
            <a:endParaRPr kumimoji="0" lang="en-US" sz="1800" b="0" i="0" u="none" strike="noStrike" cap="none" normalizeH="0" baseline="0">
              <a:ln>
                <a:noFill/>
              </a:ln>
              <a:solidFill>
                <a:schemeClr val="tx1"/>
              </a:solidFill>
              <a:effectLst/>
              <a:latin typeface="Arial" pitchFamily="34" charset="0"/>
            </a:endParaRPr>
          </a:p>
        </p:txBody>
      </p:sp>
      <p:pic>
        <p:nvPicPr>
          <p:cNvPr id="21505" name="Picture 1"/>
          <p:cNvPicPr>
            <a:picLocks noChangeAspect="1" noChangeArrowheads="1"/>
          </p:cNvPicPr>
          <p:nvPr/>
        </p:nvPicPr>
        <p:blipFill>
          <a:blip r:embed="rId3" cstate="print"/>
          <a:srcRect/>
          <a:stretch>
            <a:fillRect/>
          </a:stretch>
        </p:blipFill>
        <p:spPr bwMode="auto">
          <a:xfrm>
            <a:off x="614363" y="1738313"/>
            <a:ext cx="7915275" cy="3381375"/>
          </a:xfrm>
          <a:prstGeom prst="rect">
            <a:avLst/>
          </a:prstGeom>
          <a:noFill/>
          <a:ln w="9525">
            <a:noFill/>
            <a:miter lim="800000"/>
            <a:headEnd/>
            <a:tailEnd/>
          </a:ln>
        </p:spPr>
      </p:pic>
      <p:sp>
        <p:nvSpPr>
          <p:cNvPr id="67" name="Footer Placeholder 5"/>
          <p:cNvSpPr txBox="1">
            <a:spLocks/>
          </p:cNvSpPr>
          <p:nvPr/>
        </p:nvSpPr>
        <p:spPr>
          <a:xfrm>
            <a:off x="3124200" y="6356350"/>
            <a:ext cx="3124200" cy="365125"/>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1">
                    <a:lumMod val="65000"/>
                  </a:schemeClr>
                </a:solidFill>
                <a:effectLst/>
                <a:uLnTx/>
                <a:uFillTx/>
                <a:latin typeface="Arial" charset="0"/>
                <a:ea typeface="+mn-ea"/>
                <a:cs typeface="+mn-cs"/>
              </a:rPr>
              <a:t>Copyright © 2015 Pearson Education, Inc.</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Merchandisers</a:t>
            </a:r>
          </a:p>
        </p:txBody>
      </p:sp>
      <p:sp>
        <p:nvSpPr>
          <p:cNvPr id="3" name="Content Placeholder 2"/>
          <p:cNvSpPr>
            <a:spLocks noGrp="1"/>
          </p:cNvSpPr>
          <p:nvPr>
            <p:ph idx="1"/>
          </p:nvPr>
        </p:nvSpPr>
        <p:spPr/>
        <p:txBody>
          <a:bodyPr/>
          <a:lstStyle/>
          <a:p>
            <a:r>
              <a:rPr lang="en-US" dirty="0"/>
              <a:t>Resell products purchased from suppliers </a:t>
            </a:r>
          </a:p>
          <a:p>
            <a:r>
              <a:rPr lang="en-US" dirty="0"/>
              <a:t>One inventory account</a:t>
            </a:r>
          </a:p>
          <a:p>
            <a:r>
              <a:rPr lang="en-US" dirty="0"/>
              <a:t>Examples</a:t>
            </a:r>
          </a:p>
          <a:p>
            <a:pPr lvl="1"/>
            <a:r>
              <a:rPr lang="en-US" dirty="0" err="1"/>
              <a:t>Walmart</a:t>
            </a:r>
            <a:endParaRPr lang="en-US" dirty="0"/>
          </a:p>
          <a:p>
            <a:pPr lvl="1"/>
            <a:r>
              <a:rPr lang="en-US" dirty="0"/>
              <a:t>Best Buy</a:t>
            </a:r>
          </a:p>
          <a:p>
            <a:pPr lvl="1"/>
            <a:r>
              <a:rPr lang="en-US" dirty="0"/>
              <a:t>Amazon.com</a:t>
            </a:r>
          </a:p>
          <a:p>
            <a:r>
              <a:rPr lang="en-US" dirty="0"/>
              <a:t>Retailers vs. Wholesalers</a:t>
            </a:r>
          </a:p>
          <a:p>
            <a:pPr lvl="3"/>
            <a:endParaRPr lang="en-US" dirty="0"/>
          </a:p>
        </p:txBody>
      </p:sp>
      <p:sp>
        <p:nvSpPr>
          <p:cNvPr id="17" name="Slide Number Placeholder 16"/>
          <p:cNvSpPr>
            <a:spLocks noGrp="1"/>
          </p:cNvSpPr>
          <p:nvPr>
            <p:ph type="sldNum" sz="quarter" idx="12"/>
          </p:nvPr>
        </p:nvSpPr>
        <p:spPr/>
        <p:txBody>
          <a:bodyPr/>
          <a:lstStyle/>
          <a:p>
            <a:fld id="{87989462-1FD5-4211-85BD-E99A4CF90F7A}" type="slidenum">
              <a:rPr lang="en-US" smtClean="0"/>
              <a:pPr/>
              <a:t>5</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b="0"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128B-9B6C-AB48-9781-99767F223784}"/>
              </a:ext>
            </a:extLst>
          </p:cNvPr>
          <p:cNvSpPr>
            <a:spLocks noGrp="1"/>
          </p:cNvSpPr>
          <p:nvPr>
            <p:ph type="title"/>
          </p:nvPr>
        </p:nvSpPr>
        <p:spPr/>
        <p:txBody>
          <a:bodyPr>
            <a:normAutofit fontScale="90000"/>
          </a:bodyPr>
          <a:lstStyle/>
          <a:p>
            <a:r>
              <a:rPr lang="en-US" dirty="0"/>
              <a:t>Manufacturing Companies’</a:t>
            </a:r>
            <a:br>
              <a:rPr lang="en-US" dirty="0"/>
            </a:br>
            <a:r>
              <a:rPr lang="en-US" dirty="0"/>
              <a:t>Inventory Accounts</a:t>
            </a:r>
          </a:p>
        </p:txBody>
      </p:sp>
      <p:sp>
        <p:nvSpPr>
          <p:cNvPr id="5" name="Content Placeholder 4">
            <a:extLst>
              <a:ext uri="{FF2B5EF4-FFF2-40B4-BE49-F238E27FC236}">
                <a16:creationId xmlns:a16="http://schemas.microsoft.com/office/drawing/2014/main" id="{474D288F-8F9A-FE43-9D5E-BAF7A7DC9ED6}"/>
              </a:ext>
            </a:extLst>
          </p:cNvPr>
          <p:cNvSpPr>
            <a:spLocks noGrp="1"/>
          </p:cNvSpPr>
          <p:nvPr>
            <p:ph idx="1"/>
          </p:nvPr>
        </p:nvSpPr>
        <p:spPr/>
        <p:txBody>
          <a:bodyPr>
            <a:normAutofit/>
          </a:bodyPr>
          <a:lstStyle/>
          <a:p>
            <a:r>
              <a:rPr lang="en-US" dirty="0"/>
              <a:t>Manufacturing companies show Raw Materials, Work in Process, and Finished Goods Inventory</a:t>
            </a:r>
          </a:p>
        </p:txBody>
      </p:sp>
      <p:sp>
        <p:nvSpPr>
          <p:cNvPr id="4" name="Slide Number Placeholder 3">
            <a:extLst>
              <a:ext uri="{FF2B5EF4-FFF2-40B4-BE49-F238E27FC236}">
                <a16:creationId xmlns:a16="http://schemas.microsoft.com/office/drawing/2014/main" id="{B568DFDA-4C64-7E41-B224-CD4281D12B0F}"/>
              </a:ext>
            </a:extLst>
          </p:cNvPr>
          <p:cNvSpPr>
            <a:spLocks noGrp="1"/>
          </p:cNvSpPr>
          <p:nvPr>
            <p:ph type="sldNum" sz="quarter" idx="12"/>
          </p:nvPr>
        </p:nvSpPr>
        <p:spPr/>
        <p:txBody>
          <a:bodyPr/>
          <a:lstStyle/>
          <a:p>
            <a:fld id="{87989462-1FD5-4211-85BD-E99A4CF90F7A}" type="slidenum">
              <a:rPr lang="en-US" smtClean="0"/>
              <a:pPr/>
              <a:t>50</a:t>
            </a:fld>
            <a:endParaRPr lang="en-US"/>
          </a:p>
        </p:txBody>
      </p:sp>
    </p:spTree>
    <p:extLst>
      <p:ext uri="{BB962C8B-B14F-4D97-AF65-F5344CB8AC3E}">
        <p14:creationId xmlns:p14="http://schemas.microsoft.com/office/powerpoint/2010/main" val="1589896867"/>
      </p:ext>
    </p:extLst>
  </p:cSld>
  <p:clrMapOvr>
    <a:masterClrMapping/>
  </p:clrMapOvr>
  <p:transition spd="med">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8108-ECFF-A548-9EDE-2C589C27865F}"/>
              </a:ext>
            </a:extLst>
          </p:cNvPr>
          <p:cNvSpPr>
            <a:spLocks noGrp="1"/>
          </p:cNvSpPr>
          <p:nvPr>
            <p:ph type="title"/>
          </p:nvPr>
        </p:nvSpPr>
        <p:spPr/>
        <p:txBody>
          <a:bodyPr>
            <a:normAutofit fontScale="90000"/>
          </a:bodyPr>
          <a:lstStyle/>
          <a:p>
            <a:r>
              <a:rPr lang="en-US" dirty="0"/>
              <a:t>Manufacturing Companies’</a:t>
            </a:r>
            <a:br>
              <a:rPr lang="en-US" dirty="0"/>
            </a:br>
            <a:r>
              <a:rPr lang="en-US" dirty="0"/>
              <a:t>Inventory Accounts</a:t>
            </a:r>
          </a:p>
        </p:txBody>
      </p:sp>
      <p:sp>
        <p:nvSpPr>
          <p:cNvPr id="3" name="Content Placeholder 2">
            <a:extLst>
              <a:ext uri="{FF2B5EF4-FFF2-40B4-BE49-F238E27FC236}">
                <a16:creationId xmlns:a16="http://schemas.microsoft.com/office/drawing/2014/main" id="{DF46DC3F-E886-9B49-938D-926EB20F06B6}"/>
              </a:ext>
            </a:extLst>
          </p:cNvPr>
          <p:cNvSpPr>
            <a:spLocks noGrp="1"/>
          </p:cNvSpPr>
          <p:nvPr>
            <p:ph idx="1"/>
          </p:nvPr>
        </p:nvSpPr>
        <p:spPr/>
        <p:txBody>
          <a:bodyPr/>
          <a:lstStyle/>
          <a:p>
            <a:r>
              <a:rPr lang="en-US" dirty="0"/>
              <a:t>Note: Sometimes manufacturers show “Inventories” on the face of the balance sheet, But disclose the breakdown of the inventory accounts (</a:t>
            </a:r>
            <a:r>
              <a:rPr lang="en-US" b="1" dirty="0"/>
              <a:t>Raw Materials</a:t>
            </a:r>
            <a:r>
              <a:rPr lang="en-US" dirty="0"/>
              <a:t>, </a:t>
            </a:r>
            <a:r>
              <a:rPr lang="en-US" b="1" dirty="0"/>
              <a:t>Work in Process</a:t>
            </a:r>
            <a:r>
              <a:rPr lang="en-US" dirty="0"/>
              <a:t>, and </a:t>
            </a:r>
            <a:r>
              <a:rPr lang="en-US" b="1" dirty="0"/>
              <a:t>Finished Good Inventory</a:t>
            </a:r>
            <a:r>
              <a:rPr lang="en-US" dirty="0"/>
              <a:t>) in the footnotes to the financial statements. </a:t>
            </a:r>
          </a:p>
          <a:p>
            <a:endParaRPr lang="en-US" dirty="0"/>
          </a:p>
        </p:txBody>
      </p:sp>
      <p:sp>
        <p:nvSpPr>
          <p:cNvPr id="4" name="Footer Placeholder 3">
            <a:extLst>
              <a:ext uri="{FF2B5EF4-FFF2-40B4-BE49-F238E27FC236}">
                <a16:creationId xmlns:a16="http://schemas.microsoft.com/office/drawing/2014/main" id="{9DCA1A8F-1EC1-8541-B19A-B6C48A623204}"/>
              </a:ext>
            </a:extLst>
          </p:cNvPr>
          <p:cNvSpPr>
            <a:spLocks noGrp="1"/>
          </p:cNvSpPr>
          <p:nvPr>
            <p:ph type="ftr" sz="quarter" idx="11"/>
          </p:nvPr>
        </p:nvSpPr>
        <p:spPr/>
        <p:txBody>
          <a:bodyPr/>
          <a:lstStyle/>
          <a:p>
            <a:r>
              <a:rPr lang="en-US"/>
              <a:t>Copyright © 2015 Pearson Education, Inc.</a:t>
            </a:r>
          </a:p>
        </p:txBody>
      </p:sp>
      <p:sp>
        <p:nvSpPr>
          <p:cNvPr id="5" name="Slide Number Placeholder 4">
            <a:extLst>
              <a:ext uri="{FF2B5EF4-FFF2-40B4-BE49-F238E27FC236}">
                <a16:creationId xmlns:a16="http://schemas.microsoft.com/office/drawing/2014/main" id="{A70DC379-1A73-1747-8C22-69BB2B45E226}"/>
              </a:ext>
            </a:extLst>
          </p:cNvPr>
          <p:cNvSpPr>
            <a:spLocks noGrp="1"/>
          </p:cNvSpPr>
          <p:nvPr>
            <p:ph type="sldNum" sz="quarter" idx="12"/>
          </p:nvPr>
        </p:nvSpPr>
        <p:spPr/>
        <p:txBody>
          <a:bodyPr/>
          <a:lstStyle/>
          <a:p>
            <a:fld id="{87989462-1FD5-4211-85BD-E99A4CF90F7A}" type="slidenum">
              <a:rPr lang="en-US" smtClean="0"/>
              <a:pPr/>
              <a:t>51</a:t>
            </a:fld>
            <a:endParaRPr lang="en-US"/>
          </a:p>
        </p:txBody>
      </p:sp>
    </p:spTree>
    <p:extLst>
      <p:ext uri="{BB962C8B-B14F-4D97-AF65-F5344CB8AC3E}">
        <p14:creationId xmlns:p14="http://schemas.microsoft.com/office/powerpoint/2010/main" val="841034078"/>
      </p:ext>
    </p:extLst>
  </p:cSld>
  <p:clrMapOvr>
    <a:masterClrMapping/>
  </p:clrMapOvr>
  <p:transition spd="med">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fontScale="90000"/>
          </a:bodyPr>
          <a:lstStyle/>
          <a:p>
            <a:r>
              <a:rPr lang="en-US" dirty="0"/>
              <a:t>Manufacturing Companies’</a:t>
            </a:r>
            <a:br>
              <a:rPr lang="en-US" dirty="0"/>
            </a:br>
            <a:r>
              <a:rPr lang="en-US" dirty="0"/>
              <a:t>Inventory Accounts</a:t>
            </a:r>
          </a:p>
        </p:txBody>
      </p:sp>
      <p:sp>
        <p:nvSpPr>
          <p:cNvPr id="13" name="Slide Number Placeholder 12"/>
          <p:cNvSpPr>
            <a:spLocks noGrp="1"/>
          </p:cNvSpPr>
          <p:nvPr>
            <p:ph type="sldNum" sz="quarter" idx="12"/>
          </p:nvPr>
        </p:nvSpPr>
        <p:spPr/>
        <p:txBody>
          <a:bodyPr/>
          <a:lstStyle/>
          <a:p>
            <a:fld id="{87989462-1FD5-4211-85BD-E99A4CF90F7A}" type="slidenum">
              <a:rPr lang="en-US" smtClean="0"/>
              <a:pPr/>
              <a:t>52</a:t>
            </a:fld>
            <a:endParaRPr lang="en-US"/>
          </a:p>
        </p:txBody>
      </p:sp>
      <p:grpSp>
        <p:nvGrpSpPr>
          <p:cNvPr id="48131" name="Group 3"/>
          <p:cNvGrpSpPr>
            <a:grpSpLocks/>
          </p:cNvGrpSpPr>
          <p:nvPr/>
        </p:nvGrpSpPr>
        <p:grpSpPr bwMode="auto">
          <a:xfrm>
            <a:off x="2209800" y="2209800"/>
            <a:ext cx="4714875" cy="2971800"/>
            <a:chOff x="384" y="1296"/>
            <a:chExt cx="1728" cy="1248"/>
          </a:xfrm>
        </p:grpSpPr>
        <p:sp>
          <p:nvSpPr>
            <p:cNvPr id="48139" name="Line 4"/>
            <p:cNvSpPr>
              <a:spLocks noChangeShapeType="1"/>
            </p:cNvSpPr>
            <p:nvPr/>
          </p:nvSpPr>
          <p:spPr bwMode="auto">
            <a:xfrm>
              <a:off x="384" y="1296"/>
              <a:ext cx="1728" cy="0"/>
            </a:xfrm>
            <a:prstGeom prst="line">
              <a:avLst/>
            </a:prstGeom>
            <a:noFill/>
            <a:ln w="28575">
              <a:solidFill>
                <a:schemeClr val="tx1"/>
              </a:solidFill>
              <a:round/>
              <a:headEnd/>
              <a:tailEnd/>
            </a:ln>
          </p:spPr>
          <p:txBody>
            <a:bodyPr wrap="square">
              <a:spAutoFit/>
            </a:bodyPr>
            <a:lstStyle/>
            <a:p>
              <a:endParaRPr lang="en-US"/>
            </a:p>
          </p:txBody>
        </p:sp>
        <p:sp>
          <p:nvSpPr>
            <p:cNvPr id="48140" name="Line 5"/>
            <p:cNvSpPr>
              <a:spLocks noChangeShapeType="1"/>
            </p:cNvSpPr>
            <p:nvPr/>
          </p:nvSpPr>
          <p:spPr bwMode="auto">
            <a:xfrm>
              <a:off x="1248" y="1296"/>
              <a:ext cx="0" cy="1248"/>
            </a:xfrm>
            <a:prstGeom prst="line">
              <a:avLst/>
            </a:prstGeom>
            <a:noFill/>
            <a:ln w="28575">
              <a:solidFill>
                <a:schemeClr val="tx1"/>
              </a:solidFill>
              <a:round/>
              <a:headEnd/>
              <a:tailEnd/>
            </a:ln>
          </p:spPr>
          <p:txBody>
            <a:bodyPr wrap="square">
              <a:spAutoFit/>
            </a:bodyPr>
            <a:lstStyle/>
            <a:p>
              <a:endParaRPr lang="en-US"/>
            </a:p>
          </p:txBody>
        </p:sp>
      </p:grpSp>
      <p:sp>
        <p:nvSpPr>
          <p:cNvPr id="48132" name="Text Box 6"/>
          <p:cNvSpPr txBox="1">
            <a:spLocks noChangeArrowheads="1"/>
          </p:cNvSpPr>
          <p:nvPr/>
        </p:nvSpPr>
        <p:spPr bwMode="auto">
          <a:xfrm>
            <a:off x="2895600" y="1671935"/>
            <a:ext cx="3315782" cy="461665"/>
          </a:xfrm>
          <a:prstGeom prst="rect">
            <a:avLst/>
          </a:prstGeom>
          <a:noFill/>
          <a:ln w="12700" algn="ctr">
            <a:noFill/>
            <a:miter lim="800000"/>
            <a:headEnd/>
            <a:tailEnd/>
          </a:ln>
        </p:spPr>
        <p:txBody>
          <a:bodyPr wrap="none">
            <a:spAutoFit/>
          </a:bodyPr>
          <a:lstStyle/>
          <a:p>
            <a:pPr algn="l"/>
            <a:r>
              <a:rPr lang="en-US" dirty="0">
                <a:solidFill>
                  <a:schemeClr val="tx1"/>
                </a:solidFill>
                <a:latin typeface="+mn-lt"/>
              </a:rPr>
              <a:t>Raw Materials Inventory</a:t>
            </a:r>
          </a:p>
        </p:txBody>
      </p:sp>
      <p:sp>
        <p:nvSpPr>
          <p:cNvPr id="48133" name="Text Box 7"/>
          <p:cNvSpPr txBox="1">
            <a:spLocks noChangeArrowheads="1"/>
          </p:cNvSpPr>
          <p:nvPr/>
        </p:nvSpPr>
        <p:spPr bwMode="auto">
          <a:xfrm>
            <a:off x="1219200" y="2286000"/>
            <a:ext cx="3352800" cy="461665"/>
          </a:xfrm>
          <a:prstGeom prst="rect">
            <a:avLst/>
          </a:prstGeom>
          <a:noFill/>
          <a:ln w="12700" algn="ctr">
            <a:noFill/>
            <a:miter lim="800000"/>
            <a:headEnd/>
            <a:tailEnd/>
          </a:ln>
        </p:spPr>
        <p:txBody>
          <a:bodyPr wrap="square">
            <a:spAutoFit/>
          </a:bodyPr>
          <a:lstStyle/>
          <a:p>
            <a:pPr algn="l"/>
            <a:r>
              <a:rPr lang="en-US" b="0" dirty="0">
                <a:solidFill>
                  <a:schemeClr val="tx1"/>
                </a:solidFill>
                <a:latin typeface="+mn-lt"/>
              </a:rPr>
              <a:t>+ Beginning inventory</a:t>
            </a:r>
          </a:p>
        </p:txBody>
      </p:sp>
      <p:sp>
        <p:nvSpPr>
          <p:cNvPr id="390152" name="Text Box 8"/>
          <p:cNvSpPr txBox="1">
            <a:spLocks noChangeArrowheads="1"/>
          </p:cNvSpPr>
          <p:nvPr/>
        </p:nvSpPr>
        <p:spPr bwMode="auto">
          <a:xfrm>
            <a:off x="1219200" y="2743200"/>
            <a:ext cx="3405188" cy="461963"/>
          </a:xfrm>
          <a:prstGeom prst="rect">
            <a:avLst/>
          </a:prstGeom>
          <a:noFill/>
          <a:ln w="12700" algn="ctr">
            <a:noFill/>
            <a:miter lim="800000"/>
            <a:headEnd/>
            <a:tailEnd/>
          </a:ln>
        </p:spPr>
        <p:txBody>
          <a:bodyPr wrap="square">
            <a:spAutoFit/>
          </a:bodyPr>
          <a:lstStyle/>
          <a:p>
            <a:pPr algn="l"/>
            <a:r>
              <a:rPr lang="en-US" b="0" dirty="0">
                <a:solidFill>
                  <a:schemeClr val="tx1"/>
                </a:solidFill>
                <a:latin typeface="+mn-lt"/>
              </a:rPr>
              <a:t>+ Purchases and freight</a:t>
            </a:r>
          </a:p>
        </p:txBody>
      </p:sp>
      <p:sp>
        <p:nvSpPr>
          <p:cNvPr id="390153" name="Text Box 9"/>
          <p:cNvSpPr txBox="1">
            <a:spLocks noChangeArrowheads="1"/>
          </p:cNvSpPr>
          <p:nvPr/>
        </p:nvSpPr>
        <p:spPr bwMode="auto">
          <a:xfrm>
            <a:off x="1219200" y="3276600"/>
            <a:ext cx="2743200" cy="461963"/>
          </a:xfrm>
          <a:prstGeom prst="rect">
            <a:avLst/>
          </a:prstGeom>
          <a:noFill/>
          <a:ln w="12700" algn="ctr">
            <a:noFill/>
            <a:miter lim="800000"/>
            <a:headEnd/>
            <a:tailEnd/>
          </a:ln>
        </p:spPr>
        <p:txBody>
          <a:bodyPr>
            <a:spAutoFit/>
          </a:bodyPr>
          <a:lstStyle/>
          <a:p>
            <a:pPr algn="l"/>
            <a:r>
              <a:rPr lang="en-US" b="0" dirty="0">
                <a:solidFill>
                  <a:schemeClr val="tx1"/>
                </a:solidFill>
                <a:latin typeface="+mn-lt"/>
              </a:rPr>
              <a:t>= Ending inventory</a:t>
            </a:r>
          </a:p>
        </p:txBody>
      </p:sp>
      <p:sp>
        <p:nvSpPr>
          <p:cNvPr id="390155" name="Text Box 11"/>
          <p:cNvSpPr txBox="1">
            <a:spLocks noChangeArrowheads="1"/>
          </p:cNvSpPr>
          <p:nvPr/>
        </p:nvSpPr>
        <p:spPr bwMode="auto">
          <a:xfrm>
            <a:off x="4572000" y="2286000"/>
            <a:ext cx="2819400" cy="830997"/>
          </a:xfrm>
          <a:prstGeom prst="rect">
            <a:avLst/>
          </a:prstGeom>
          <a:noFill/>
          <a:ln w="12700" algn="ctr">
            <a:noFill/>
            <a:miter lim="800000"/>
            <a:headEnd/>
            <a:tailEnd/>
          </a:ln>
        </p:spPr>
        <p:txBody>
          <a:bodyPr wrap="square">
            <a:spAutoFit/>
          </a:bodyPr>
          <a:lstStyle/>
          <a:p>
            <a:r>
              <a:rPr lang="en-US" b="0" dirty="0">
                <a:solidFill>
                  <a:schemeClr val="tx1"/>
                </a:solidFill>
                <a:latin typeface="+mn-lt"/>
              </a:rPr>
              <a:t>– Materials used in work in process</a:t>
            </a:r>
          </a:p>
        </p:txBody>
      </p:sp>
      <p:cxnSp>
        <p:nvCxnSpPr>
          <p:cNvPr id="23" name="Straight Connector 22"/>
          <p:cNvCxnSpPr/>
          <p:nvPr/>
        </p:nvCxnSpPr>
        <p:spPr>
          <a:xfrm>
            <a:off x="1371600" y="3276600"/>
            <a:ext cx="64008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Footer Placeholder 13"/>
          <p:cNvSpPr>
            <a:spLocks noGrp="1"/>
          </p:cNvSpPr>
          <p:nvPr>
            <p:ph type="ftr" sz="quarter" idx="11"/>
          </p:nvPr>
        </p:nvSpPr>
        <p:spPr>
          <a:xfrm>
            <a:off x="3124200" y="6356350"/>
            <a:ext cx="3124200" cy="365125"/>
          </a:xfrm>
        </p:spPr>
        <p:txBody>
          <a:bodyPr/>
          <a:lstStyle/>
          <a:p>
            <a:pPr>
              <a:defRPr/>
            </a:pPr>
            <a:r>
              <a:rPr lang="en-US" b="0" dirty="0"/>
              <a:t>Copyright © 2015 Pearson Education, Inc.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01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01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0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p:bldP spid="390152" grpId="0"/>
      <p:bldP spid="390153" grpId="0"/>
      <p:bldP spid="39015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fontScale="90000"/>
          </a:bodyPr>
          <a:lstStyle/>
          <a:p>
            <a:r>
              <a:rPr lang="en-US" dirty="0"/>
              <a:t>Manufacturing Companies’</a:t>
            </a:r>
            <a:br>
              <a:rPr lang="en-US" dirty="0"/>
            </a:br>
            <a:r>
              <a:rPr lang="en-US" dirty="0"/>
              <a:t>Inventory Accounts</a:t>
            </a:r>
          </a:p>
        </p:txBody>
      </p:sp>
      <p:sp>
        <p:nvSpPr>
          <p:cNvPr id="13" name="Slide Number Placeholder 12"/>
          <p:cNvSpPr>
            <a:spLocks noGrp="1"/>
          </p:cNvSpPr>
          <p:nvPr>
            <p:ph type="sldNum" sz="quarter" idx="12"/>
          </p:nvPr>
        </p:nvSpPr>
        <p:spPr/>
        <p:txBody>
          <a:bodyPr/>
          <a:lstStyle/>
          <a:p>
            <a:fld id="{87989462-1FD5-4211-85BD-E99A4CF90F7A}" type="slidenum">
              <a:rPr lang="en-US" smtClean="0"/>
              <a:pPr/>
              <a:t>53</a:t>
            </a:fld>
            <a:endParaRPr lang="en-US"/>
          </a:p>
        </p:txBody>
      </p:sp>
      <p:grpSp>
        <p:nvGrpSpPr>
          <p:cNvPr id="2" name="Group 3"/>
          <p:cNvGrpSpPr>
            <a:grpSpLocks/>
          </p:cNvGrpSpPr>
          <p:nvPr/>
        </p:nvGrpSpPr>
        <p:grpSpPr bwMode="auto">
          <a:xfrm>
            <a:off x="2209800" y="2209800"/>
            <a:ext cx="4714875" cy="2971800"/>
            <a:chOff x="384" y="1296"/>
            <a:chExt cx="1728" cy="1248"/>
          </a:xfrm>
        </p:grpSpPr>
        <p:sp>
          <p:nvSpPr>
            <p:cNvPr id="48139" name="Line 4"/>
            <p:cNvSpPr>
              <a:spLocks noChangeShapeType="1"/>
            </p:cNvSpPr>
            <p:nvPr/>
          </p:nvSpPr>
          <p:spPr bwMode="auto">
            <a:xfrm>
              <a:off x="384" y="1296"/>
              <a:ext cx="1728" cy="0"/>
            </a:xfrm>
            <a:prstGeom prst="line">
              <a:avLst/>
            </a:prstGeom>
            <a:noFill/>
            <a:ln w="28575">
              <a:solidFill>
                <a:schemeClr val="tx1"/>
              </a:solidFill>
              <a:round/>
              <a:headEnd/>
              <a:tailEnd/>
            </a:ln>
          </p:spPr>
          <p:txBody>
            <a:bodyPr wrap="square">
              <a:spAutoFit/>
            </a:bodyPr>
            <a:lstStyle/>
            <a:p>
              <a:endParaRPr lang="en-US"/>
            </a:p>
          </p:txBody>
        </p:sp>
        <p:sp>
          <p:nvSpPr>
            <p:cNvPr id="48140" name="Line 5"/>
            <p:cNvSpPr>
              <a:spLocks noChangeShapeType="1"/>
            </p:cNvSpPr>
            <p:nvPr/>
          </p:nvSpPr>
          <p:spPr bwMode="auto">
            <a:xfrm>
              <a:off x="1248" y="1296"/>
              <a:ext cx="0" cy="1248"/>
            </a:xfrm>
            <a:prstGeom prst="line">
              <a:avLst/>
            </a:prstGeom>
            <a:noFill/>
            <a:ln w="28575">
              <a:solidFill>
                <a:schemeClr val="tx1"/>
              </a:solidFill>
              <a:round/>
              <a:headEnd/>
              <a:tailEnd/>
            </a:ln>
          </p:spPr>
          <p:txBody>
            <a:bodyPr wrap="square">
              <a:spAutoFit/>
            </a:bodyPr>
            <a:lstStyle/>
            <a:p>
              <a:endParaRPr lang="en-US"/>
            </a:p>
          </p:txBody>
        </p:sp>
      </p:grpSp>
      <p:sp>
        <p:nvSpPr>
          <p:cNvPr id="48132" name="Text Box 6"/>
          <p:cNvSpPr txBox="1">
            <a:spLocks noChangeArrowheads="1"/>
          </p:cNvSpPr>
          <p:nvPr/>
        </p:nvSpPr>
        <p:spPr bwMode="auto">
          <a:xfrm>
            <a:off x="2788397" y="1671637"/>
            <a:ext cx="3516407" cy="461665"/>
          </a:xfrm>
          <a:prstGeom prst="rect">
            <a:avLst/>
          </a:prstGeom>
          <a:noFill/>
          <a:ln w="12700" algn="ctr">
            <a:noFill/>
            <a:miter lim="800000"/>
            <a:headEnd/>
            <a:tailEnd/>
          </a:ln>
        </p:spPr>
        <p:txBody>
          <a:bodyPr wrap="none">
            <a:spAutoFit/>
          </a:bodyPr>
          <a:lstStyle/>
          <a:p>
            <a:r>
              <a:rPr lang="en-US" dirty="0">
                <a:solidFill>
                  <a:schemeClr val="tx1"/>
                </a:solidFill>
                <a:latin typeface="+mn-lt"/>
              </a:rPr>
              <a:t>Work in Process Inventory</a:t>
            </a:r>
          </a:p>
        </p:txBody>
      </p:sp>
      <p:sp>
        <p:nvSpPr>
          <p:cNvPr id="48133" name="Text Box 7"/>
          <p:cNvSpPr txBox="1">
            <a:spLocks noChangeArrowheads="1"/>
          </p:cNvSpPr>
          <p:nvPr/>
        </p:nvSpPr>
        <p:spPr bwMode="auto">
          <a:xfrm>
            <a:off x="838200" y="2286000"/>
            <a:ext cx="3352800" cy="461665"/>
          </a:xfrm>
          <a:prstGeom prst="rect">
            <a:avLst/>
          </a:prstGeom>
          <a:noFill/>
          <a:ln w="12700" algn="ctr">
            <a:noFill/>
            <a:miter lim="800000"/>
            <a:headEnd/>
            <a:tailEnd/>
          </a:ln>
        </p:spPr>
        <p:txBody>
          <a:bodyPr wrap="square">
            <a:spAutoFit/>
          </a:bodyPr>
          <a:lstStyle/>
          <a:p>
            <a:pPr algn="l"/>
            <a:r>
              <a:rPr lang="en-US" b="0" dirty="0">
                <a:solidFill>
                  <a:schemeClr val="tx1"/>
                </a:solidFill>
                <a:latin typeface="+mn-lt"/>
              </a:rPr>
              <a:t>+ Beginning inventory</a:t>
            </a:r>
          </a:p>
        </p:txBody>
      </p:sp>
      <p:sp>
        <p:nvSpPr>
          <p:cNvPr id="390152" name="Text Box 8"/>
          <p:cNvSpPr txBox="1">
            <a:spLocks noChangeArrowheads="1"/>
          </p:cNvSpPr>
          <p:nvPr/>
        </p:nvSpPr>
        <p:spPr bwMode="auto">
          <a:xfrm>
            <a:off x="838200" y="2794000"/>
            <a:ext cx="3886200" cy="830997"/>
          </a:xfrm>
          <a:prstGeom prst="rect">
            <a:avLst/>
          </a:prstGeom>
          <a:noFill/>
          <a:ln w="12700" algn="ctr">
            <a:noFill/>
            <a:miter lim="800000"/>
            <a:headEnd/>
            <a:tailEnd/>
          </a:ln>
        </p:spPr>
        <p:txBody>
          <a:bodyPr wrap="square">
            <a:spAutoFit/>
          </a:bodyPr>
          <a:lstStyle/>
          <a:p>
            <a:pPr algn="l"/>
            <a:r>
              <a:rPr lang="en-US" b="0" dirty="0">
                <a:solidFill>
                  <a:schemeClr val="tx1"/>
                </a:solidFill>
                <a:latin typeface="+mn-lt"/>
              </a:rPr>
              <a:t>+ Materials used from raw materials</a:t>
            </a:r>
          </a:p>
        </p:txBody>
      </p:sp>
      <p:sp>
        <p:nvSpPr>
          <p:cNvPr id="390153" name="Text Box 9"/>
          <p:cNvSpPr txBox="1">
            <a:spLocks noChangeArrowheads="1"/>
          </p:cNvSpPr>
          <p:nvPr/>
        </p:nvSpPr>
        <p:spPr bwMode="auto">
          <a:xfrm>
            <a:off x="838200" y="4419600"/>
            <a:ext cx="2743200" cy="461963"/>
          </a:xfrm>
          <a:prstGeom prst="rect">
            <a:avLst/>
          </a:prstGeom>
          <a:noFill/>
          <a:ln w="12700" algn="ctr">
            <a:noFill/>
            <a:miter lim="800000"/>
            <a:headEnd/>
            <a:tailEnd/>
          </a:ln>
        </p:spPr>
        <p:txBody>
          <a:bodyPr>
            <a:spAutoFit/>
          </a:bodyPr>
          <a:lstStyle/>
          <a:p>
            <a:pPr algn="l"/>
            <a:r>
              <a:rPr lang="en-US" b="0" dirty="0">
                <a:solidFill>
                  <a:schemeClr val="tx1"/>
                </a:solidFill>
                <a:latin typeface="+mn-lt"/>
              </a:rPr>
              <a:t>= Ending inventory</a:t>
            </a:r>
          </a:p>
        </p:txBody>
      </p:sp>
      <p:sp>
        <p:nvSpPr>
          <p:cNvPr id="390155" name="Text Box 11"/>
          <p:cNvSpPr txBox="1">
            <a:spLocks noChangeArrowheads="1"/>
          </p:cNvSpPr>
          <p:nvPr/>
        </p:nvSpPr>
        <p:spPr bwMode="auto">
          <a:xfrm>
            <a:off x="4572000" y="2286000"/>
            <a:ext cx="4038600" cy="830997"/>
          </a:xfrm>
          <a:prstGeom prst="rect">
            <a:avLst/>
          </a:prstGeom>
          <a:noFill/>
          <a:ln w="12700" algn="ctr">
            <a:noFill/>
            <a:miter lim="800000"/>
            <a:headEnd/>
            <a:tailEnd/>
          </a:ln>
        </p:spPr>
        <p:txBody>
          <a:bodyPr wrap="square">
            <a:spAutoFit/>
          </a:bodyPr>
          <a:lstStyle/>
          <a:p>
            <a:r>
              <a:rPr lang="en-US" b="0" dirty="0">
                <a:solidFill>
                  <a:schemeClr val="tx1"/>
                </a:solidFill>
                <a:latin typeface="+mn-lt"/>
              </a:rPr>
              <a:t>– Cost of goods manufactured and sent to finished goods</a:t>
            </a:r>
          </a:p>
        </p:txBody>
      </p:sp>
      <p:cxnSp>
        <p:nvCxnSpPr>
          <p:cNvPr id="23" name="Straight Connector 22"/>
          <p:cNvCxnSpPr/>
          <p:nvPr/>
        </p:nvCxnSpPr>
        <p:spPr>
          <a:xfrm>
            <a:off x="914400" y="4343400"/>
            <a:ext cx="73152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Box 8"/>
          <p:cNvSpPr txBox="1">
            <a:spLocks noChangeArrowheads="1"/>
          </p:cNvSpPr>
          <p:nvPr/>
        </p:nvSpPr>
        <p:spPr bwMode="auto">
          <a:xfrm>
            <a:off x="838200" y="3500735"/>
            <a:ext cx="3886200" cy="461665"/>
          </a:xfrm>
          <a:prstGeom prst="rect">
            <a:avLst/>
          </a:prstGeom>
          <a:noFill/>
          <a:ln w="12700" algn="ctr">
            <a:noFill/>
            <a:miter lim="800000"/>
            <a:headEnd/>
            <a:tailEnd/>
          </a:ln>
        </p:spPr>
        <p:txBody>
          <a:bodyPr wrap="square">
            <a:spAutoFit/>
          </a:bodyPr>
          <a:lstStyle/>
          <a:p>
            <a:pPr algn="l"/>
            <a:r>
              <a:rPr lang="en-US" b="0" dirty="0">
                <a:solidFill>
                  <a:schemeClr val="tx1"/>
                </a:solidFill>
                <a:latin typeface="+mn-lt"/>
              </a:rPr>
              <a:t>+ Direct Labor</a:t>
            </a:r>
          </a:p>
        </p:txBody>
      </p:sp>
      <p:sp>
        <p:nvSpPr>
          <p:cNvPr id="15" name="Text Box 8"/>
          <p:cNvSpPr txBox="1">
            <a:spLocks noChangeArrowheads="1"/>
          </p:cNvSpPr>
          <p:nvPr/>
        </p:nvSpPr>
        <p:spPr bwMode="auto">
          <a:xfrm>
            <a:off x="838200" y="3881735"/>
            <a:ext cx="3886200" cy="461665"/>
          </a:xfrm>
          <a:prstGeom prst="rect">
            <a:avLst/>
          </a:prstGeom>
          <a:noFill/>
          <a:ln w="12700" algn="ctr">
            <a:noFill/>
            <a:miter lim="800000"/>
            <a:headEnd/>
            <a:tailEnd/>
          </a:ln>
        </p:spPr>
        <p:txBody>
          <a:bodyPr wrap="square">
            <a:spAutoFit/>
          </a:bodyPr>
          <a:lstStyle/>
          <a:p>
            <a:pPr algn="l"/>
            <a:r>
              <a:rPr lang="en-US" b="0" dirty="0">
                <a:solidFill>
                  <a:schemeClr val="tx1"/>
                </a:solidFill>
                <a:latin typeface="+mn-lt"/>
              </a:rPr>
              <a:t>+ Manufacturing overhead</a:t>
            </a:r>
          </a:p>
        </p:txBody>
      </p:sp>
      <p:sp>
        <p:nvSpPr>
          <p:cNvPr id="16" name="Footer Placeholder 15"/>
          <p:cNvSpPr>
            <a:spLocks noGrp="1"/>
          </p:cNvSpPr>
          <p:nvPr>
            <p:ph type="ftr" sz="quarter" idx="11"/>
          </p:nvPr>
        </p:nvSpPr>
        <p:spPr>
          <a:xfrm>
            <a:off x="3124200" y="6356350"/>
            <a:ext cx="3048000" cy="365125"/>
          </a:xfrm>
        </p:spPr>
        <p:txBody>
          <a:bodyPr/>
          <a:lstStyle/>
          <a:p>
            <a:pPr>
              <a:defRPr/>
            </a:pPr>
            <a:r>
              <a:rPr lang="en-US" b="0" dirty="0"/>
              <a:t>Copyright © 2015 Pearson Education, Inc.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01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01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0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p:bldP spid="390152" grpId="0"/>
      <p:bldP spid="390153" grpId="0"/>
      <p:bldP spid="390155" grpId="0"/>
      <p:bldP spid="14" grpId="0"/>
      <p:bldP spid="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fontScale="90000"/>
          </a:bodyPr>
          <a:lstStyle/>
          <a:p>
            <a:r>
              <a:rPr lang="en-US" dirty="0"/>
              <a:t>Manufacturing Companies’</a:t>
            </a:r>
            <a:br>
              <a:rPr lang="en-US" dirty="0"/>
            </a:br>
            <a:r>
              <a:rPr lang="en-US" dirty="0"/>
              <a:t>Inventory Accounts</a:t>
            </a:r>
          </a:p>
        </p:txBody>
      </p:sp>
      <p:sp>
        <p:nvSpPr>
          <p:cNvPr id="13" name="Slide Number Placeholder 12"/>
          <p:cNvSpPr>
            <a:spLocks noGrp="1"/>
          </p:cNvSpPr>
          <p:nvPr>
            <p:ph type="sldNum" sz="quarter" idx="12"/>
          </p:nvPr>
        </p:nvSpPr>
        <p:spPr/>
        <p:txBody>
          <a:bodyPr/>
          <a:lstStyle/>
          <a:p>
            <a:fld id="{87989462-1FD5-4211-85BD-E99A4CF90F7A}" type="slidenum">
              <a:rPr lang="en-US" smtClean="0"/>
              <a:pPr/>
              <a:t>54</a:t>
            </a:fld>
            <a:endParaRPr lang="en-US"/>
          </a:p>
        </p:txBody>
      </p:sp>
      <p:grpSp>
        <p:nvGrpSpPr>
          <p:cNvPr id="2" name="Group 3"/>
          <p:cNvGrpSpPr>
            <a:grpSpLocks/>
          </p:cNvGrpSpPr>
          <p:nvPr/>
        </p:nvGrpSpPr>
        <p:grpSpPr bwMode="auto">
          <a:xfrm>
            <a:off x="2209800" y="2209800"/>
            <a:ext cx="4714875" cy="2971800"/>
            <a:chOff x="384" y="1296"/>
            <a:chExt cx="1728" cy="1248"/>
          </a:xfrm>
        </p:grpSpPr>
        <p:sp>
          <p:nvSpPr>
            <p:cNvPr id="48139" name="Line 4"/>
            <p:cNvSpPr>
              <a:spLocks noChangeShapeType="1"/>
            </p:cNvSpPr>
            <p:nvPr/>
          </p:nvSpPr>
          <p:spPr bwMode="auto">
            <a:xfrm>
              <a:off x="384" y="1296"/>
              <a:ext cx="1728" cy="0"/>
            </a:xfrm>
            <a:prstGeom prst="line">
              <a:avLst/>
            </a:prstGeom>
            <a:noFill/>
            <a:ln w="28575">
              <a:solidFill>
                <a:schemeClr val="tx1"/>
              </a:solidFill>
              <a:round/>
              <a:headEnd/>
              <a:tailEnd/>
            </a:ln>
          </p:spPr>
          <p:txBody>
            <a:bodyPr wrap="square">
              <a:spAutoFit/>
            </a:bodyPr>
            <a:lstStyle/>
            <a:p>
              <a:endParaRPr lang="en-US"/>
            </a:p>
          </p:txBody>
        </p:sp>
        <p:sp>
          <p:nvSpPr>
            <p:cNvPr id="48140" name="Line 5"/>
            <p:cNvSpPr>
              <a:spLocks noChangeShapeType="1"/>
            </p:cNvSpPr>
            <p:nvPr/>
          </p:nvSpPr>
          <p:spPr bwMode="auto">
            <a:xfrm>
              <a:off x="1248" y="1296"/>
              <a:ext cx="0" cy="1248"/>
            </a:xfrm>
            <a:prstGeom prst="line">
              <a:avLst/>
            </a:prstGeom>
            <a:noFill/>
            <a:ln w="28575">
              <a:solidFill>
                <a:schemeClr val="tx1"/>
              </a:solidFill>
              <a:round/>
              <a:headEnd/>
              <a:tailEnd/>
            </a:ln>
          </p:spPr>
          <p:txBody>
            <a:bodyPr wrap="square">
              <a:spAutoFit/>
            </a:bodyPr>
            <a:lstStyle/>
            <a:p>
              <a:endParaRPr lang="en-US"/>
            </a:p>
          </p:txBody>
        </p:sp>
      </p:grpSp>
      <p:sp>
        <p:nvSpPr>
          <p:cNvPr id="48132" name="Text Box 6"/>
          <p:cNvSpPr txBox="1">
            <a:spLocks noChangeArrowheads="1"/>
          </p:cNvSpPr>
          <p:nvPr/>
        </p:nvSpPr>
        <p:spPr bwMode="auto">
          <a:xfrm>
            <a:off x="2819400" y="1671935"/>
            <a:ext cx="3433001" cy="461665"/>
          </a:xfrm>
          <a:prstGeom prst="rect">
            <a:avLst/>
          </a:prstGeom>
          <a:noFill/>
          <a:ln w="12700" algn="ctr">
            <a:noFill/>
            <a:miter lim="800000"/>
            <a:headEnd/>
            <a:tailEnd/>
          </a:ln>
        </p:spPr>
        <p:txBody>
          <a:bodyPr wrap="none">
            <a:spAutoFit/>
          </a:bodyPr>
          <a:lstStyle/>
          <a:p>
            <a:pPr algn="l"/>
            <a:r>
              <a:rPr lang="en-US" dirty="0">
                <a:solidFill>
                  <a:schemeClr val="tx1"/>
                </a:solidFill>
                <a:latin typeface="+mn-lt"/>
              </a:rPr>
              <a:t>Finished Goods Inventory</a:t>
            </a:r>
          </a:p>
        </p:txBody>
      </p:sp>
      <p:sp>
        <p:nvSpPr>
          <p:cNvPr id="48133" name="Text Box 7"/>
          <p:cNvSpPr txBox="1">
            <a:spLocks noChangeArrowheads="1"/>
          </p:cNvSpPr>
          <p:nvPr/>
        </p:nvSpPr>
        <p:spPr bwMode="auto">
          <a:xfrm>
            <a:off x="685800" y="2286000"/>
            <a:ext cx="3352800" cy="461665"/>
          </a:xfrm>
          <a:prstGeom prst="rect">
            <a:avLst/>
          </a:prstGeom>
          <a:noFill/>
          <a:ln w="12700" algn="ctr">
            <a:noFill/>
            <a:miter lim="800000"/>
            <a:headEnd/>
            <a:tailEnd/>
          </a:ln>
        </p:spPr>
        <p:txBody>
          <a:bodyPr wrap="square">
            <a:spAutoFit/>
          </a:bodyPr>
          <a:lstStyle/>
          <a:p>
            <a:pPr algn="l"/>
            <a:r>
              <a:rPr lang="en-US" b="0" dirty="0">
                <a:solidFill>
                  <a:schemeClr val="tx1"/>
                </a:solidFill>
                <a:latin typeface="+mn-lt"/>
              </a:rPr>
              <a:t>+ Beginning inventory</a:t>
            </a:r>
          </a:p>
        </p:txBody>
      </p:sp>
      <p:sp>
        <p:nvSpPr>
          <p:cNvPr id="390152" name="Text Box 8"/>
          <p:cNvSpPr txBox="1">
            <a:spLocks noChangeArrowheads="1"/>
          </p:cNvSpPr>
          <p:nvPr/>
        </p:nvSpPr>
        <p:spPr bwMode="auto">
          <a:xfrm>
            <a:off x="685800" y="2781300"/>
            <a:ext cx="4419600" cy="461665"/>
          </a:xfrm>
          <a:prstGeom prst="rect">
            <a:avLst/>
          </a:prstGeom>
          <a:noFill/>
          <a:ln w="12700" algn="ctr">
            <a:noFill/>
            <a:miter lim="800000"/>
            <a:headEnd/>
            <a:tailEnd/>
          </a:ln>
        </p:spPr>
        <p:txBody>
          <a:bodyPr wrap="square">
            <a:spAutoFit/>
          </a:bodyPr>
          <a:lstStyle/>
          <a:p>
            <a:pPr algn="l"/>
            <a:r>
              <a:rPr lang="en-US" b="0" dirty="0">
                <a:solidFill>
                  <a:schemeClr val="tx1"/>
                </a:solidFill>
                <a:latin typeface="+mn-lt"/>
              </a:rPr>
              <a:t>+ Cost of goods manufactured</a:t>
            </a:r>
          </a:p>
        </p:txBody>
      </p:sp>
      <p:sp>
        <p:nvSpPr>
          <p:cNvPr id="390153" name="Text Box 9"/>
          <p:cNvSpPr txBox="1">
            <a:spLocks noChangeArrowheads="1"/>
          </p:cNvSpPr>
          <p:nvPr/>
        </p:nvSpPr>
        <p:spPr bwMode="auto">
          <a:xfrm>
            <a:off x="685800" y="3276600"/>
            <a:ext cx="2743200" cy="461963"/>
          </a:xfrm>
          <a:prstGeom prst="rect">
            <a:avLst/>
          </a:prstGeom>
          <a:noFill/>
          <a:ln w="12700" algn="ctr">
            <a:noFill/>
            <a:miter lim="800000"/>
            <a:headEnd/>
            <a:tailEnd/>
          </a:ln>
        </p:spPr>
        <p:txBody>
          <a:bodyPr>
            <a:spAutoFit/>
          </a:bodyPr>
          <a:lstStyle/>
          <a:p>
            <a:pPr algn="l"/>
            <a:r>
              <a:rPr lang="en-US" b="0" dirty="0">
                <a:solidFill>
                  <a:schemeClr val="tx1"/>
                </a:solidFill>
                <a:latin typeface="+mn-lt"/>
              </a:rPr>
              <a:t>= Ending inventory</a:t>
            </a:r>
          </a:p>
        </p:txBody>
      </p:sp>
      <p:sp>
        <p:nvSpPr>
          <p:cNvPr id="390155" name="Text Box 11"/>
          <p:cNvSpPr txBox="1">
            <a:spLocks noChangeArrowheads="1"/>
          </p:cNvSpPr>
          <p:nvPr/>
        </p:nvSpPr>
        <p:spPr bwMode="auto">
          <a:xfrm>
            <a:off x="4572000" y="2286000"/>
            <a:ext cx="2819400" cy="461665"/>
          </a:xfrm>
          <a:prstGeom prst="rect">
            <a:avLst/>
          </a:prstGeom>
          <a:noFill/>
          <a:ln w="12700" algn="ctr">
            <a:noFill/>
            <a:miter lim="800000"/>
            <a:headEnd/>
            <a:tailEnd/>
          </a:ln>
        </p:spPr>
        <p:txBody>
          <a:bodyPr wrap="square">
            <a:spAutoFit/>
          </a:bodyPr>
          <a:lstStyle/>
          <a:p>
            <a:r>
              <a:rPr lang="en-US" b="0" dirty="0">
                <a:solidFill>
                  <a:schemeClr val="tx1"/>
                </a:solidFill>
                <a:latin typeface="+mn-lt"/>
              </a:rPr>
              <a:t>– Cost of goods sold</a:t>
            </a:r>
          </a:p>
        </p:txBody>
      </p:sp>
      <p:cxnSp>
        <p:nvCxnSpPr>
          <p:cNvPr id="23" name="Straight Connector 22"/>
          <p:cNvCxnSpPr/>
          <p:nvPr/>
        </p:nvCxnSpPr>
        <p:spPr>
          <a:xfrm>
            <a:off x="838200" y="3276600"/>
            <a:ext cx="73152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Footer Placeholder 13"/>
          <p:cNvSpPr>
            <a:spLocks noGrp="1"/>
          </p:cNvSpPr>
          <p:nvPr>
            <p:ph type="ftr" sz="quarter" idx="11"/>
          </p:nvPr>
        </p:nvSpPr>
        <p:spPr>
          <a:xfrm>
            <a:off x="3124200" y="6356350"/>
            <a:ext cx="3048000" cy="365125"/>
          </a:xfrm>
        </p:spPr>
        <p:txBody>
          <a:bodyPr/>
          <a:lstStyle/>
          <a:p>
            <a:pPr>
              <a:defRPr/>
            </a:pPr>
            <a:r>
              <a:rPr lang="en-US" b="0" dirty="0"/>
              <a:t>Copyright © 2015 Pearson Education, Inc.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01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01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0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p:bldP spid="390152" grpId="0"/>
      <p:bldP spid="390153" grpId="0"/>
      <p:bldP spid="39015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dirty="0"/>
              <a:t>Balance Sheet Differences</a:t>
            </a:r>
          </a:p>
        </p:txBody>
      </p:sp>
      <p:sp>
        <p:nvSpPr>
          <p:cNvPr id="5" name="Slide Number Placeholder 4"/>
          <p:cNvSpPr>
            <a:spLocks noGrp="1"/>
          </p:cNvSpPr>
          <p:nvPr>
            <p:ph type="sldNum" sz="quarter" idx="12"/>
          </p:nvPr>
        </p:nvSpPr>
        <p:spPr/>
        <p:txBody>
          <a:bodyPr/>
          <a:lstStyle/>
          <a:p>
            <a:fld id="{87989462-1FD5-4211-85BD-E99A4CF90F7A}" type="slidenum">
              <a:rPr lang="en-US" smtClean="0"/>
              <a:pPr/>
              <a:t>55</a:t>
            </a:fld>
            <a:endParaRPr lang="en-US"/>
          </a:p>
        </p:txBody>
      </p:sp>
      <p:graphicFrame>
        <p:nvGraphicFramePr>
          <p:cNvPr id="3" name="Table 2"/>
          <p:cNvGraphicFramePr>
            <a:graphicFrameLocks noGrp="1"/>
          </p:cNvGraphicFramePr>
          <p:nvPr/>
        </p:nvGraphicFramePr>
        <p:xfrm>
          <a:off x="609600" y="1219200"/>
          <a:ext cx="8153400" cy="4544291"/>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838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Type of Company</a:t>
                      </a:r>
                      <a:endParaRPr kumimoji="0" lang="en-US" sz="2400" b="0" i="0" u="none" strike="noStrike" cap="none" normalizeH="0" baseline="0" dirty="0">
                        <a:ln>
                          <a:noFill/>
                        </a:ln>
                        <a:solidFill>
                          <a:schemeClr val="tx2"/>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u="none" strike="noStrike" cap="none" normalizeH="0" baseline="0" dirty="0">
                          <a:ln>
                            <a:noFill/>
                          </a:ln>
                          <a:effectLst/>
                          <a:latin typeface="+mn-lt"/>
                        </a:rPr>
                        <a:t>Inventory </a:t>
                      </a:r>
                      <a:r>
                        <a:rPr kumimoji="0" lang="en-US" sz="2400" b="1" i="0" u="none" strike="noStrike" cap="none" normalizeH="0" baseline="0" dirty="0">
                          <a:ln>
                            <a:noFill/>
                          </a:ln>
                          <a:solidFill>
                            <a:schemeClr val="bg1"/>
                          </a:solidFill>
                          <a:effectLst/>
                          <a:latin typeface="+mn-lt"/>
                        </a:rPr>
                        <a:t>Accounts</a:t>
                      </a:r>
                    </a:p>
                  </a:txBody>
                  <a:tcPr anchor="ctr" horzOverflow="overflow"/>
                </a:tc>
                <a:extLst>
                  <a:ext uri="{0D108BD9-81ED-4DB2-BD59-A6C34878D82A}">
                    <a16:rowId xmlns:a16="http://schemas.microsoft.com/office/drawing/2014/main" val="10000"/>
                  </a:ext>
                </a:extLst>
              </a:tr>
              <a:tr h="10737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Service Company</a:t>
                      </a:r>
                      <a:endParaRPr kumimoji="0" lang="en-US" sz="2400" b="0" i="0" u="none" strike="noStrike" cap="none" normalizeH="0" baseline="0" dirty="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None</a:t>
                      </a:r>
                      <a:endParaRPr kumimoji="0" lang="en-US" sz="2400" b="0" i="0" u="none" strike="noStrike" cap="none" normalizeH="0" baseline="0" dirty="0">
                        <a:ln>
                          <a:noFill/>
                        </a:ln>
                        <a:solidFill>
                          <a:schemeClr val="tx1"/>
                        </a:solidFill>
                        <a:effectLst/>
                        <a:latin typeface="Arial" charset="0"/>
                      </a:endParaRPr>
                    </a:p>
                  </a:txBody>
                  <a:tcPr anchor="ctr" horzOverflow="overflow"/>
                </a:tc>
                <a:extLst>
                  <a:ext uri="{0D108BD9-81ED-4DB2-BD59-A6C34878D82A}">
                    <a16:rowId xmlns:a16="http://schemas.microsoft.com/office/drawing/2014/main" val="10001"/>
                  </a:ext>
                </a:extLst>
              </a:tr>
              <a:tr h="10737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Merchandiser</a:t>
                      </a:r>
                      <a:endParaRPr kumimoji="0" lang="en-US" sz="2400" b="0" i="0" u="none" strike="noStrike" cap="none" normalizeH="0" baseline="0" dirty="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Merchandise inventory</a:t>
                      </a:r>
                      <a:endParaRPr kumimoji="0" lang="en-US" sz="2400" b="0" i="0" u="none" strike="noStrike" cap="none" normalizeH="0" baseline="0" dirty="0">
                        <a:ln>
                          <a:noFill/>
                        </a:ln>
                        <a:solidFill>
                          <a:schemeClr val="tx1"/>
                        </a:solidFill>
                        <a:effectLst/>
                        <a:latin typeface="Arial" charset="0"/>
                      </a:endParaRPr>
                    </a:p>
                  </a:txBody>
                  <a:tcPr anchor="ctr" horzOverflow="overflow"/>
                </a:tc>
                <a:extLst>
                  <a:ext uri="{0D108BD9-81ED-4DB2-BD59-A6C34878D82A}">
                    <a16:rowId xmlns:a16="http://schemas.microsoft.com/office/drawing/2014/main" val="10002"/>
                  </a:ext>
                </a:extLst>
              </a:tr>
              <a:tr h="15586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Manufacturer</a:t>
                      </a:r>
                      <a:endParaRPr kumimoji="0" lang="en-US" sz="2400" b="0" i="0" u="none" strike="noStrike" cap="none" normalizeH="0" baseline="0" dirty="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dirty="0">
                          <a:solidFill>
                            <a:schemeClr val="dk1"/>
                          </a:solidFill>
                          <a:latin typeface="+mn-lt"/>
                          <a:ea typeface="+mn-ea"/>
                          <a:cs typeface="+mn-cs"/>
                        </a:rPr>
                        <a:t>Raw materials, work in process, </a:t>
                      </a:r>
                      <a:br>
                        <a:rPr lang="en-US" sz="2400" dirty="0">
                          <a:solidFill>
                            <a:schemeClr val="dk1"/>
                          </a:solidFill>
                          <a:latin typeface="+mn-lt"/>
                          <a:ea typeface="+mn-ea"/>
                          <a:cs typeface="+mn-cs"/>
                        </a:rPr>
                      </a:br>
                      <a:r>
                        <a:rPr lang="en-US" sz="2400" dirty="0">
                          <a:solidFill>
                            <a:schemeClr val="dk1"/>
                          </a:solidFill>
                          <a:latin typeface="+mn-lt"/>
                          <a:ea typeface="+mn-ea"/>
                          <a:cs typeface="+mn-cs"/>
                        </a:rPr>
                        <a:t>and finished goods inventory</a:t>
                      </a:r>
                      <a:endParaRPr kumimoji="0" lang="en-US" sz="2400" b="0" i="0" u="none" strike="noStrike" cap="none" normalizeH="0" baseline="0" dirty="0">
                        <a:ln>
                          <a:noFill/>
                        </a:ln>
                        <a:solidFill>
                          <a:schemeClr val="tx1"/>
                        </a:solidFill>
                        <a:effectLst/>
                        <a:latin typeface="Arial" charset="0"/>
                      </a:endParaRPr>
                    </a:p>
                  </a:txBody>
                  <a:tcPr anchor="ctr" horzOverflow="overflow"/>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a:xfrm>
            <a:off x="3124200" y="6356350"/>
            <a:ext cx="3124200" cy="365125"/>
          </a:xfrm>
        </p:spPr>
        <p:txBody>
          <a:bodyPr/>
          <a:lstStyle/>
          <a:p>
            <a:pPr>
              <a:defRPr/>
            </a:pPr>
            <a:r>
              <a:rPr lang="en-US" b="0" dirty="0"/>
              <a:t>Copyright © 2015 Pearson Education, Inc.</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990600"/>
            <a:ext cx="7772400" cy="1470025"/>
          </a:xfrm>
        </p:spPr>
        <p:txBody>
          <a:bodyPr rtlCol="0">
            <a:normAutofit/>
          </a:bodyPr>
          <a:lstStyle/>
          <a:p>
            <a:pPr fontAlgn="auto">
              <a:spcAft>
                <a:spcPts val="0"/>
              </a:spcAft>
              <a:defRPr/>
            </a:pPr>
            <a:r>
              <a:rPr lang="en-US" sz="6000" dirty="0">
                <a:ea typeface="+mj-ea"/>
                <a:cs typeface="+mj-cs"/>
              </a:rPr>
              <a:t>Objective 6</a:t>
            </a:r>
          </a:p>
        </p:txBody>
      </p:sp>
      <p:sp>
        <p:nvSpPr>
          <p:cNvPr id="21507" name="Rectangle 3"/>
          <p:cNvSpPr>
            <a:spLocks noGrp="1" noChangeArrowheads="1"/>
          </p:cNvSpPr>
          <p:nvPr>
            <p:ph type="subTitle" idx="1"/>
          </p:nvPr>
        </p:nvSpPr>
        <p:spPr>
          <a:xfrm>
            <a:off x="1371600" y="2438400"/>
            <a:ext cx="6400800" cy="1752600"/>
          </a:xfrm>
        </p:spPr>
        <p:txBody>
          <a:bodyPr>
            <a:normAutofit/>
          </a:bodyPr>
          <a:lstStyle/>
          <a:p>
            <a:r>
              <a:rPr lang="en-US" dirty="0"/>
              <a:t>Describe costs that are relevant and irrelevant for decision making</a:t>
            </a:r>
          </a:p>
        </p:txBody>
      </p:sp>
      <p:sp>
        <p:nvSpPr>
          <p:cNvPr id="6" name="Slide Number Placeholder 5"/>
          <p:cNvSpPr>
            <a:spLocks noGrp="1"/>
          </p:cNvSpPr>
          <p:nvPr>
            <p:ph type="sldNum" sz="quarter" idx="12"/>
          </p:nvPr>
        </p:nvSpPr>
        <p:spPr/>
        <p:txBody>
          <a:bodyPr/>
          <a:lstStyle/>
          <a:p>
            <a:fld id="{87989462-1FD5-4211-85BD-E99A4CF90F7A}" type="slidenum">
              <a:rPr lang="en-US" smtClean="0"/>
              <a:pPr/>
              <a:t>56</a:t>
            </a:fld>
            <a:endParaRPr lang="en-US"/>
          </a:p>
        </p:txBody>
      </p:sp>
      <p:sp>
        <p:nvSpPr>
          <p:cNvPr id="8" name="Footer Placeholder 7"/>
          <p:cNvSpPr>
            <a:spLocks noGrp="1"/>
          </p:cNvSpPr>
          <p:nvPr>
            <p:ph type="ftr" sz="quarter" idx="11"/>
          </p:nvPr>
        </p:nvSpPr>
        <p:spPr>
          <a:xfrm>
            <a:off x="3124200" y="6356350"/>
            <a:ext cx="3124200" cy="365125"/>
          </a:xfrm>
        </p:spPr>
        <p:txBody>
          <a:bodyPr/>
          <a:lstStyle/>
          <a:p>
            <a:pPr>
              <a:defRPr/>
            </a:pPr>
            <a:r>
              <a:rPr lang="en-US" b="0" dirty="0"/>
              <a:t>Copyright © 2015 Pearson Education, Inc.</a:t>
            </a:r>
          </a:p>
        </p:txBody>
      </p:sp>
      <p:pic>
        <p:nvPicPr>
          <p:cNvPr id="9" name="Picture 8"/>
          <p:cNvPicPr>
            <a:picLocks noChangeAspect="1"/>
          </p:cNvPicPr>
          <p:nvPr/>
        </p:nvPicPr>
        <p:blipFill>
          <a:blip r:embed="rId3"/>
          <a:stretch>
            <a:fillRect/>
          </a:stretch>
        </p:blipFill>
        <p:spPr>
          <a:xfrm>
            <a:off x="2286000" y="4114800"/>
            <a:ext cx="4554994" cy="1801891"/>
          </a:xfrm>
          <a:prstGeom prst="rect">
            <a:avLst/>
          </a:prstGeom>
        </p:spPr>
      </p:pic>
      <p:sp>
        <p:nvSpPr>
          <p:cNvPr id="2" name="TextBox 1"/>
          <p:cNvSpPr txBox="1"/>
          <p:nvPr/>
        </p:nvSpPr>
        <p:spPr>
          <a:xfrm>
            <a:off x="4572000" y="5715000"/>
            <a:ext cx="1447800" cy="461665"/>
          </a:xfrm>
          <a:prstGeom prst="rect">
            <a:avLst/>
          </a:prstGeom>
          <a:solidFill>
            <a:schemeClr val="bg1"/>
          </a:solidFill>
        </p:spPr>
        <p:txBody>
          <a:bodyPr wrap="square" rtlCol="0">
            <a:spAutoFit/>
          </a:bodyPr>
          <a:lstStyle/>
          <a:p>
            <a:endParaRPr lang="en-US" dirty="0"/>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normAutofit fontScale="90000"/>
          </a:bodyPr>
          <a:lstStyle/>
          <a:p>
            <a:r>
              <a:rPr lang="en-US" dirty="0"/>
              <a:t>Controllable and Uncontrollable Costs</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4249124780"/>
              </p:ext>
            </p:extLst>
          </p:nvPr>
        </p:nvGraphicFramePr>
        <p:xfrm>
          <a:off x="457200" y="1600200"/>
          <a:ext cx="8229600" cy="2133600"/>
        </p:xfrm>
        <a:graphic>
          <a:graphicData uri="http://schemas.openxmlformats.org/drawingml/2006/table">
            <a:tbl>
              <a:tblPr firstCol="1">
                <a:tableStyleId>{3C2FFA5D-87B4-456A-9821-1D502468CF0F}</a:tableStyleId>
              </a:tblPr>
              <a:tblGrid>
                <a:gridCol w="27432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1066800">
                <a:tc>
                  <a:txBody>
                    <a:bodyPr/>
                    <a:lstStyle/>
                    <a:p>
                      <a:r>
                        <a:rPr lang="en-US" sz="3200" dirty="0"/>
                        <a:t>Controllable</a:t>
                      </a:r>
                    </a:p>
                  </a:txBody>
                  <a:tcPr anchor="ctr"/>
                </a:tc>
                <a:tc>
                  <a:txBody>
                    <a:bodyPr/>
                    <a:lstStyle/>
                    <a:p>
                      <a:r>
                        <a:rPr lang="en-US" sz="3200" dirty="0"/>
                        <a:t>Management can influence or change cost</a:t>
                      </a:r>
                    </a:p>
                  </a:txBody>
                  <a:tcPr anchor="ctr">
                    <a:solidFill>
                      <a:schemeClr val="bg1"/>
                    </a:solidFill>
                  </a:tcPr>
                </a:tc>
                <a:extLst>
                  <a:ext uri="{0D108BD9-81ED-4DB2-BD59-A6C34878D82A}">
                    <a16:rowId xmlns:a16="http://schemas.microsoft.com/office/drawing/2014/main" val="10000"/>
                  </a:ext>
                </a:extLst>
              </a:tr>
              <a:tr h="1066800">
                <a:tc>
                  <a:txBody>
                    <a:bodyPr/>
                    <a:lstStyle/>
                    <a:p>
                      <a:r>
                        <a:rPr lang="en-US" sz="3200" dirty="0"/>
                        <a:t>Uncontrollable</a:t>
                      </a:r>
                    </a:p>
                  </a:txBody>
                  <a:tcPr anchor="ctr"/>
                </a:tc>
                <a:tc>
                  <a:txBody>
                    <a:bodyPr/>
                    <a:lstStyle/>
                    <a:p>
                      <a:r>
                        <a:rPr lang="en-US" sz="3200" dirty="0"/>
                        <a:t>Management </a:t>
                      </a:r>
                      <a:r>
                        <a:rPr lang="en-US" sz="3200" u="sng" dirty="0"/>
                        <a:t>cannot</a:t>
                      </a:r>
                      <a:r>
                        <a:rPr lang="en-US" sz="3200" dirty="0"/>
                        <a:t> change or influence cost in the short run</a:t>
                      </a:r>
                    </a:p>
                  </a:txBody>
                  <a:tcPr anchor="ctr">
                    <a:solidFill>
                      <a:schemeClr val="bg1"/>
                    </a:solidFill>
                  </a:tcP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lstStyle/>
          <a:p>
            <a:fld id="{87989462-1FD5-4211-85BD-E99A4CF90F7A}" type="slidenum">
              <a:rPr lang="en-US" smtClean="0"/>
              <a:pPr/>
              <a:t>57</a:t>
            </a:fld>
            <a:endParaRPr lang="en-US"/>
          </a:p>
        </p:txBody>
      </p:sp>
      <p:sp>
        <p:nvSpPr>
          <p:cNvPr id="6" name="Footer Placeholder 5"/>
          <p:cNvSpPr>
            <a:spLocks noGrp="1"/>
          </p:cNvSpPr>
          <p:nvPr>
            <p:ph type="ftr" sz="quarter" idx="11"/>
          </p:nvPr>
        </p:nvSpPr>
        <p:spPr>
          <a:xfrm>
            <a:off x="3124200" y="6356350"/>
            <a:ext cx="3048000" cy="365125"/>
          </a:xfrm>
        </p:spPr>
        <p:txBody>
          <a:bodyPr/>
          <a:lstStyle/>
          <a:p>
            <a:r>
              <a:rPr lang="en-US" b="0" dirty="0"/>
              <a:t>Copyright © 2015 Pearson Education, Inc.</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AD31F-A51C-2A43-9D0C-98EFB287E4C6}"/>
              </a:ext>
            </a:extLst>
          </p:cNvPr>
          <p:cNvSpPr>
            <a:spLocks noGrp="1"/>
          </p:cNvSpPr>
          <p:nvPr>
            <p:ph type="title"/>
          </p:nvPr>
        </p:nvSpPr>
        <p:spPr/>
        <p:txBody>
          <a:bodyPr>
            <a:normAutofit fontScale="90000"/>
          </a:bodyPr>
          <a:lstStyle/>
          <a:p>
            <a:r>
              <a:rPr lang="en-US" dirty="0"/>
              <a:t>Controllable and Uncontrollable Costs</a:t>
            </a:r>
          </a:p>
        </p:txBody>
      </p:sp>
      <p:sp>
        <p:nvSpPr>
          <p:cNvPr id="3" name="Content Placeholder 2">
            <a:extLst>
              <a:ext uri="{FF2B5EF4-FFF2-40B4-BE49-F238E27FC236}">
                <a16:creationId xmlns:a16="http://schemas.microsoft.com/office/drawing/2014/main" id="{386428A4-700F-2048-9CA4-17E0330300D8}"/>
              </a:ext>
            </a:extLst>
          </p:cNvPr>
          <p:cNvSpPr>
            <a:spLocks noGrp="1"/>
          </p:cNvSpPr>
          <p:nvPr>
            <p:ph idx="1"/>
          </p:nvPr>
        </p:nvSpPr>
        <p:spPr/>
        <p:txBody>
          <a:bodyPr/>
          <a:lstStyle/>
          <a:p>
            <a:r>
              <a:rPr lang="en-US" dirty="0"/>
              <a:t>Uncontrollable Costs: </a:t>
            </a:r>
          </a:p>
          <a:p>
            <a:pPr marL="0" indent="0">
              <a:buNone/>
            </a:pPr>
            <a:r>
              <a:rPr lang="en-US" dirty="0"/>
              <a:t>e.g., property tax and insurance costs of its existing plants</a:t>
            </a:r>
          </a:p>
          <a:p>
            <a:r>
              <a:rPr lang="en-US" dirty="0"/>
              <a:t>Controllable Costs: </a:t>
            </a:r>
          </a:p>
          <a:p>
            <a:pPr marL="0" indent="0">
              <a:buNone/>
            </a:pPr>
            <a:r>
              <a:rPr lang="en-US" dirty="0"/>
              <a:t>e.g., price paid for raw materials; research and development, design, and advertising </a:t>
            </a:r>
          </a:p>
        </p:txBody>
      </p:sp>
      <p:sp>
        <p:nvSpPr>
          <p:cNvPr id="4" name="Footer Placeholder 3">
            <a:extLst>
              <a:ext uri="{FF2B5EF4-FFF2-40B4-BE49-F238E27FC236}">
                <a16:creationId xmlns:a16="http://schemas.microsoft.com/office/drawing/2014/main" id="{6EDB7333-7D0E-0B41-B366-AF0D8A3A931A}"/>
              </a:ext>
            </a:extLst>
          </p:cNvPr>
          <p:cNvSpPr>
            <a:spLocks noGrp="1"/>
          </p:cNvSpPr>
          <p:nvPr>
            <p:ph type="ftr" sz="quarter" idx="11"/>
          </p:nvPr>
        </p:nvSpPr>
        <p:spPr/>
        <p:txBody>
          <a:bodyPr/>
          <a:lstStyle/>
          <a:p>
            <a:r>
              <a:rPr lang="en-US"/>
              <a:t>Copyright © 2015 Pearson Education, Inc.</a:t>
            </a:r>
          </a:p>
        </p:txBody>
      </p:sp>
      <p:sp>
        <p:nvSpPr>
          <p:cNvPr id="5" name="Slide Number Placeholder 4">
            <a:extLst>
              <a:ext uri="{FF2B5EF4-FFF2-40B4-BE49-F238E27FC236}">
                <a16:creationId xmlns:a16="http://schemas.microsoft.com/office/drawing/2014/main" id="{9543E292-C05B-8E43-ADD1-7184D0A17505}"/>
              </a:ext>
            </a:extLst>
          </p:cNvPr>
          <p:cNvSpPr>
            <a:spLocks noGrp="1"/>
          </p:cNvSpPr>
          <p:nvPr>
            <p:ph type="sldNum" sz="quarter" idx="12"/>
          </p:nvPr>
        </p:nvSpPr>
        <p:spPr/>
        <p:txBody>
          <a:bodyPr/>
          <a:lstStyle/>
          <a:p>
            <a:fld id="{87989462-1FD5-4211-85BD-E99A4CF90F7A}" type="slidenum">
              <a:rPr lang="en-US" smtClean="0"/>
              <a:pPr/>
              <a:t>58</a:t>
            </a:fld>
            <a:endParaRPr lang="en-US"/>
          </a:p>
        </p:txBody>
      </p:sp>
    </p:spTree>
    <p:extLst>
      <p:ext uri="{BB962C8B-B14F-4D97-AF65-F5344CB8AC3E}">
        <p14:creationId xmlns:p14="http://schemas.microsoft.com/office/powerpoint/2010/main" val="1106350170"/>
      </p:ext>
    </p:extLst>
  </p:cSld>
  <p:clrMapOvr>
    <a:masterClrMapping/>
  </p:clrMapOvr>
  <p:transition spd="med">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t>Relevant and Irrelevant Costs</a:t>
            </a:r>
          </a:p>
        </p:txBody>
      </p:sp>
      <p:sp>
        <p:nvSpPr>
          <p:cNvPr id="5" name="Slide Number Placeholder 4"/>
          <p:cNvSpPr>
            <a:spLocks noGrp="1"/>
          </p:cNvSpPr>
          <p:nvPr>
            <p:ph type="sldNum" sz="quarter" idx="12"/>
          </p:nvPr>
        </p:nvSpPr>
        <p:spPr/>
        <p:txBody>
          <a:bodyPr/>
          <a:lstStyle/>
          <a:p>
            <a:fld id="{87989462-1FD5-4211-85BD-E99A4CF90F7A}" type="slidenum">
              <a:rPr lang="en-US" smtClean="0"/>
              <a:pPr/>
              <a:t>59</a:t>
            </a:fld>
            <a:endParaRPr lang="en-US"/>
          </a:p>
        </p:txBody>
      </p:sp>
      <p:graphicFrame>
        <p:nvGraphicFramePr>
          <p:cNvPr id="6" name="Content Placeholder 11"/>
          <p:cNvGraphicFramePr>
            <a:graphicFrameLocks/>
          </p:cNvGraphicFramePr>
          <p:nvPr>
            <p:extLst>
              <p:ext uri="{D42A27DB-BD31-4B8C-83A1-F6EECF244321}">
                <p14:modId xmlns:p14="http://schemas.microsoft.com/office/powerpoint/2010/main" val="824962911"/>
              </p:ext>
            </p:extLst>
          </p:nvPr>
        </p:nvGraphicFramePr>
        <p:xfrm>
          <a:off x="457200" y="1600200"/>
          <a:ext cx="8458200" cy="3596640"/>
        </p:xfrm>
        <a:graphic>
          <a:graphicData uri="http://schemas.openxmlformats.org/drawingml/2006/table">
            <a:tbl>
              <a:tblPr firstCol="1">
                <a:tableStyleId>{3C2FFA5D-87B4-456A-9821-1D502468CF0F}</a:tableStyleId>
              </a:tblPr>
              <a:tblGrid>
                <a:gridCol w="2003258">
                  <a:extLst>
                    <a:ext uri="{9D8B030D-6E8A-4147-A177-3AD203B41FA5}">
                      <a16:colId xmlns:a16="http://schemas.microsoft.com/office/drawing/2014/main" val="20000"/>
                    </a:ext>
                  </a:extLst>
                </a:gridCol>
                <a:gridCol w="6454942">
                  <a:extLst>
                    <a:ext uri="{9D8B030D-6E8A-4147-A177-3AD203B41FA5}">
                      <a16:colId xmlns:a16="http://schemas.microsoft.com/office/drawing/2014/main" val="20001"/>
                    </a:ext>
                  </a:extLst>
                </a:gridCol>
              </a:tblGrid>
              <a:tr h="1066800">
                <a:tc>
                  <a:txBody>
                    <a:bodyPr/>
                    <a:lstStyle/>
                    <a:p>
                      <a:r>
                        <a:rPr lang="en-US" sz="3200" dirty="0"/>
                        <a:t>Relevant</a:t>
                      </a:r>
                    </a:p>
                  </a:txBody>
                  <a:tcPr anchor="ctr"/>
                </a:tc>
                <a:tc>
                  <a:txBody>
                    <a:bodyPr/>
                    <a:lstStyle/>
                    <a:p>
                      <a:pPr marL="0" marR="0" lvl="3" indent="0" algn="l" defTabSz="914400" rtl="0" eaLnBrk="1" fontAlgn="auto" latinLnBrk="0" hangingPunct="1">
                        <a:lnSpc>
                          <a:spcPct val="100000"/>
                        </a:lnSpc>
                        <a:spcBef>
                          <a:spcPts val="0"/>
                        </a:spcBef>
                        <a:spcAft>
                          <a:spcPts val="0"/>
                        </a:spcAft>
                        <a:buClrTx/>
                        <a:buSzTx/>
                        <a:buFont typeface="Arial"/>
                        <a:buNone/>
                        <a:tabLst/>
                        <a:defRPr/>
                      </a:pPr>
                      <a:r>
                        <a:rPr lang="en-US" sz="3000" dirty="0"/>
                        <a:t>Differential costs,</a:t>
                      </a:r>
                      <a:r>
                        <a:rPr lang="en-US" sz="3000" baseline="0" dirty="0"/>
                        <a:t> which are </a:t>
                      </a:r>
                      <a:r>
                        <a:rPr lang="en-US" sz="3200" dirty="0"/>
                        <a:t>costs that differ between alternatives</a:t>
                      </a:r>
                    </a:p>
                  </a:txBody>
                  <a:tcPr anchor="ctr">
                    <a:solidFill>
                      <a:schemeClr val="bg1"/>
                    </a:solidFill>
                  </a:tcPr>
                </a:tc>
                <a:extLst>
                  <a:ext uri="{0D108BD9-81ED-4DB2-BD59-A6C34878D82A}">
                    <a16:rowId xmlns:a16="http://schemas.microsoft.com/office/drawing/2014/main" val="10000"/>
                  </a:ext>
                </a:extLst>
              </a:tr>
              <a:tr h="1066800">
                <a:tc>
                  <a:txBody>
                    <a:bodyPr/>
                    <a:lstStyle/>
                    <a:p>
                      <a:r>
                        <a:rPr lang="en-US" sz="3200" dirty="0"/>
                        <a:t>Irrelevant</a:t>
                      </a:r>
                    </a:p>
                  </a:txBody>
                  <a:tcPr anchor="ctr"/>
                </a:tc>
                <a:tc>
                  <a:txBody>
                    <a:bodyPr/>
                    <a:lstStyle/>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3200" dirty="0"/>
                        <a:t>Costs that do not differ between</a:t>
                      </a:r>
                      <a:r>
                        <a:rPr lang="en-US" sz="3200" baseline="0" dirty="0"/>
                        <a:t> alternatives</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3200" i="1" baseline="0" dirty="0"/>
                        <a:t>or</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3200" dirty="0"/>
                        <a:t>Sunk costs</a:t>
                      </a:r>
                      <a:r>
                        <a:rPr lang="en-US" sz="3200" baseline="0" dirty="0"/>
                        <a:t> – costs incurred in the past that cannot be changed</a:t>
                      </a:r>
                    </a:p>
                  </a:txBody>
                  <a:tcPr anchor="ctr">
                    <a:solidFill>
                      <a:schemeClr val="bg1"/>
                    </a:solidFill>
                  </a:tcPr>
                </a:tc>
                <a:extLst>
                  <a:ext uri="{0D108BD9-81ED-4DB2-BD59-A6C34878D82A}">
                    <a16:rowId xmlns:a16="http://schemas.microsoft.com/office/drawing/2014/main" val="10001"/>
                  </a:ext>
                </a:extLst>
              </a:tr>
            </a:tbl>
          </a:graphicData>
        </a:graphic>
      </p:graphicFrame>
      <p:sp>
        <p:nvSpPr>
          <p:cNvPr id="7" name="Footer Placeholder 6"/>
          <p:cNvSpPr>
            <a:spLocks noGrp="1"/>
          </p:cNvSpPr>
          <p:nvPr>
            <p:ph type="ftr" sz="quarter" idx="11"/>
          </p:nvPr>
        </p:nvSpPr>
        <p:spPr>
          <a:xfrm>
            <a:off x="3124200" y="6356350"/>
            <a:ext cx="3048000" cy="365125"/>
          </a:xfrm>
        </p:spPr>
        <p:txBody>
          <a:bodyPr/>
          <a:lstStyle/>
          <a:p>
            <a:r>
              <a:rPr lang="en-US" b="0" dirty="0"/>
              <a:t>Copyright © 2015 Pearson Education, Inc.</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Manufacturers</a:t>
            </a:r>
          </a:p>
        </p:txBody>
      </p:sp>
      <p:sp>
        <p:nvSpPr>
          <p:cNvPr id="3" name="Content Placeholder 2"/>
          <p:cNvSpPr>
            <a:spLocks noGrp="1"/>
          </p:cNvSpPr>
          <p:nvPr>
            <p:ph idx="1"/>
          </p:nvPr>
        </p:nvSpPr>
        <p:spPr/>
        <p:txBody>
          <a:bodyPr>
            <a:normAutofit fontScale="92500" lnSpcReduction="20000"/>
          </a:bodyPr>
          <a:lstStyle/>
          <a:p>
            <a:r>
              <a:rPr lang="en-US" dirty="0"/>
              <a:t>Use labor</a:t>
            </a:r>
            <a:r>
              <a:rPr lang="en-US" altLang="zh-CN" dirty="0"/>
              <a:t>,</a:t>
            </a:r>
            <a:r>
              <a:rPr lang="zh-CN" altLang="en-US" dirty="0"/>
              <a:t> </a:t>
            </a:r>
            <a:r>
              <a:rPr lang="en-US" altLang="zh-CN" dirty="0"/>
              <a:t>plant,</a:t>
            </a:r>
            <a:r>
              <a:rPr lang="zh-CN" altLang="en-US" dirty="0"/>
              <a:t> </a:t>
            </a:r>
            <a:r>
              <a:rPr lang="en-US" altLang="zh-CN" dirty="0"/>
              <a:t>and</a:t>
            </a:r>
            <a:r>
              <a:rPr lang="zh-CN" altLang="en-US" dirty="0"/>
              <a:t> </a:t>
            </a:r>
            <a:r>
              <a:rPr lang="en-US" altLang="zh-CN" dirty="0"/>
              <a:t>equipment</a:t>
            </a:r>
            <a:r>
              <a:rPr lang="zh-CN" altLang="en-US" dirty="0"/>
              <a:t> </a:t>
            </a:r>
            <a:r>
              <a:rPr lang="en-US" dirty="0"/>
              <a:t>to convert raw materials into finished products</a:t>
            </a:r>
          </a:p>
          <a:p>
            <a:endParaRPr lang="en-US" dirty="0"/>
          </a:p>
          <a:p>
            <a:r>
              <a:rPr lang="en-US" dirty="0"/>
              <a:t>Examples</a:t>
            </a:r>
          </a:p>
          <a:p>
            <a:pPr lvl="1"/>
            <a:r>
              <a:rPr lang="en-US" dirty="0"/>
              <a:t>Procter &amp; Gamble</a:t>
            </a:r>
          </a:p>
          <a:p>
            <a:pPr lvl="1"/>
            <a:r>
              <a:rPr lang="en-US" dirty="0"/>
              <a:t>General Mills</a:t>
            </a:r>
          </a:p>
          <a:p>
            <a:pPr lvl="1"/>
            <a:r>
              <a:rPr lang="en-US" dirty="0"/>
              <a:t>Dell Computer</a:t>
            </a:r>
          </a:p>
          <a:p>
            <a:pPr lvl="1"/>
            <a:r>
              <a:rPr lang="en-US" altLang="zh-CN" dirty="0"/>
              <a:t>Toyota</a:t>
            </a:r>
            <a:endParaRPr lang="en-US" dirty="0"/>
          </a:p>
          <a:p>
            <a:endParaRPr lang="en-US" dirty="0"/>
          </a:p>
          <a:p>
            <a:r>
              <a:rPr lang="en-US" dirty="0"/>
              <a:t>Three inventory accounts</a:t>
            </a:r>
          </a:p>
          <a:p>
            <a:pPr lvl="3"/>
            <a:endParaRPr lang="en-US" dirty="0"/>
          </a:p>
        </p:txBody>
      </p:sp>
      <p:sp>
        <p:nvSpPr>
          <p:cNvPr id="11" name="Slide Number Placeholder 10"/>
          <p:cNvSpPr>
            <a:spLocks noGrp="1"/>
          </p:cNvSpPr>
          <p:nvPr>
            <p:ph type="sldNum" sz="quarter" idx="12"/>
          </p:nvPr>
        </p:nvSpPr>
        <p:spPr/>
        <p:txBody>
          <a:bodyPr/>
          <a:lstStyle/>
          <a:p>
            <a:fld id="{87989462-1FD5-4211-85BD-E99A4CF90F7A}" type="slidenum">
              <a:rPr lang="en-US" smtClean="0"/>
              <a:pPr/>
              <a:t>6</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b="0" dirty="0"/>
              <a:t>Copyright © 2015 Pearson Education, Inc</a:t>
            </a:r>
            <a:r>
              <a:rPr lang="en-US" dirty="0"/>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990600"/>
            <a:ext cx="7772400" cy="1470025"/>
          </a:xfrm>
        </p:spPr>
        <p:txBody>
          <a:bodyPr rtlCol="0">
            <a:normAutofit/>
          </a:bodyPr>
          <a:lstStyle/>
          <a:p>
            <a:pPr fontAlgn="auto">
              <a:spcAft>
                <a:spcPts val="0"/>
              </a:spcAft>
              <a:defRPr/>
            </a:pPr>
            <a:r>
              <a:rPr lang="en-US" sz="6000" dirty="0">
                <a:ea typeface="+mj-ea"/>
                <a:cs typeface="+mj-cs"/>
              </a:rPr>
              <a:t>Objective 7</a:t>
            </a:r>
          </a:p>
        </p:txBody>
      </p:sp>
      <p:sp>
        <p:nvSpPr>
          <p:cNvPr id="21507" name="Rectangle 3"/>
          <p:cNvSpPr>
            <a:spLocks noGrp="1" noChangeArrowheads="1"/>
          </p:cNvSpPr>
          <p:nvPr>
            <p:ph type="subTitle" idx="1"/>
          </p:nvPr>
        </p:nvSpPr>
        <p:spPr>
          <a:xfrm>
            <a:off x="1371600" y="2286000"/>
            <a:ext cx="6400800" cy="1752600"/>
          </a:xfrm>
        </p:spPr>
        <p:txBody>
          <a:bodyPr>
            <a:normAutofit/>
          </a:bodyPr>
          <a:lstStyle/>
          <a:p>
            <a:r>
              <a:rPr lang="en-US" dirty="0"/>
              <a:t>Classify costs as fixed or variable and calculate total and average costs at different volumes</a:t>
            </a:r>
          </a:p>
        </p:txBody>
      </p:sp>
      <p:sp>
        <p:nvSpPr>
          <p:cNvPr id="6" name="Slide Number Placeholder 5"/>
          <p:cNvSpPr>
            <a:spLocks noGrp="1"/>
          </p:cNvSpPr>
          <p:nvPr>
            <p:ph type="sldNum" sz="quarter" idx="12"/>
          </p:nvPr>
        </p:nvSpPr>
        <p:spPr/>
        <p:txBody>
          <a:bodyPr/>
          <a:lstStyle/>
          <a:p>
            <a:fld id="{87989462-1FD5-4211-85BD-E99A4CF90F7A}" type="slidenum">
              <a:rPr lang="en-US" smtClean="0"/>
              <a:pPr/>
              <a:t>60</a:t>
            </a:fld>
            <a:endParaRPr lang="en-US"/>
          </a:p>
        </p:txBody>
      </p:sp>
      <p:sp>
        <p:nvSpPr>
          <p:cNvPr id="8" name="Footer Placeholder 7"/>
          <p:cNvSpPr>
            <a:spLocks noGrp="1"/>
          </p:cNvSpPr>
          <p:nvPr>
            <p:ph type="ftr" sz="quarter" idx="11"/>
          </p:nvPr>
        </p:nvSpPr>
        <p:spPr>
          <a:xfrm>
            <a:off x="3124200" y="6416675"/>
            <a:ext cx="3048000" cy="365125"/>
          </a:xfrm>
        </p:spPr>
        <p:txBody>
          <a:bodyPr/>
          <a:lstStyle/>
          <a:p>
            <a:pPr>
              <a:defRPr/>
            </a:pPr>
            <a:r>
              <a:rPr lang="en-US" b="0" dirty="0"/>
              <a:t>Copyright © 2015 Pearson Education, Inc.</a:t>
            </a:r>
          </a:p>
        </p:txBody>
      </p:sp>
      <p:pic>
        <p:nvPicPr>
          <p:cNvPr id="9" name="Picture 8"/>
          <p:cNvPicPr>
            <a:picLocks noChangeAspect="1"/>
          </p:cNvPicPr>
          <p:nvPr/>
        </p:nvPicPr>
        <p:blipFill>
          <a:blip r:embed="rId3"/>
          <a:stretch>
            <a:fillRect/>
          </a:stretch>
        </p:blipFill>
        <p:spPr>
          <a:xfrm>
            <a:off x="2286000" y="4114800"/>
            <a:ext cx="4554994" cy="1801891"/>
          </a:xfrm>
          <a:prstGeom prst="rect">
            <a:avLst/>
          </a:prstGeom>
        </p:spPr>
      </p:pic>
      <p:sp>
        <p:nvSpPr>
          <p:cNvPr id="2" name="TextBox 1"/>
          <p:cNvSpPr txBox="1"/>
          <p:nvPr/>
        </p:nvSpPr>
        <p:spPr>
          <a:xfrm>
            <a:off x="4572000" y="5715000"/>
            <a:ext cx="1447800" cy="461665"/>
          </a:xfrm>
          <a:prstGeom prst="rect">
            <a:avLst/>
          </a:prstGeom>
          <a:solidFill>
            <a:schemeClr val="bg1"/>
          </a:solidFill>
        </p:spPr>
        <p:txBody>
          <a:bodyPr wrap="square" rtlCol="0">
            <a:spAutoFit/>
          </a:bodyPr>
          <a:lstStyle/>
          <a:p>
            <a:endParaRPr lang="en-US" dirty="0"/>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dirty="0"/>
              <a:t>Cost Behavior</a:t>
            </a:r>
            <a:r>
              <a:rPr lang="zh-CN" altLang="en-US" dirty="0"/>
              <a:t> </a:t>
            </a:r>
            <a:r>
              <a:rPr lang="en-US" altLang="zh-CN" dirty="0"/>
              <a:t>(Chp6 details)</a:t>
            </a:r>
            <a:endParaRPr lang="en-US" dirty="0"/>
          </a:p>
        </p:txBody>
      </p:sp>
      <p:sp>
        <p:nvSpPr>
          <p:cNvPr id="5" name="Slide Number Placeholder 4"/>
          <p:cNvSpPr>
            <a:spLocks noGrp="1"/>
          </p:cNvSpPr>
          <p:nvPr>
            <p:ph type="sldNum" sz="quarter" idx="12"/>
          </p:nvPr>
        </p:nvSpPr>
        <p:spPr/>
        <p:txBody>
          <a:bodyPr/>
          <a:lstStyle/>
          <a:p>
            <a:fld id="{87989462-1FD5-4211-85BD-E99A4CF90F7A}" type="slidenum">
              <a:rPr lang="en-US" smtClean="0"/>
              <a:pPr/>
              <a:t>61</a:t>
            </a:fld>
            <a:endParaRPr lang="en-US"/>
          </a:p>
        </p:txBody>
      </p:sp>
      <p:graphicFrame>
        <p:nvGraphicFramePr>
          <p:cNvPr id="12" name="Content Placeholder 11"/>
          <p:cNvGraphicFramePr>
            <a:graphicFrameLocks/>
          </p:cNvGraphicFramePr>
          <p:nvPr/>
        </p:nvGraphicFramePr>
        <p:xfrm>
          <a:off x="457200" y="1600200"/>
          <a:ext cx="8458200" cy="3063240"/>
        </p:xfrm>
        <a:graphic>
          <a:graphicData uri="http://schemas.openxmlformats.org/drawingml/2006/table">
            <a:tbl>
              <a:tblPr firstCol="1">
                <a:tableStyleId>{3C2FFA5D-87B4-456A-9821-1D502468CF0F}</a:tableStyleId>
              </a:tblPr>
              <a:tblGrid>
                <a:gridCol w="25908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1752600">
                <a:tc>
                  <a:txBody>
                    <a:bodyPr/>
                    <a:lstStyle/>
                    <a:p>
                      <a:r>
                        <a:rPr lang="en-US" sz="3200" dirty="0"/>
                        <a:t>Variable costs </a:t>
                      </a:r>
                    </a:p>
                  </a:txBody>
                  <a:tcPr anchor="ctr"/>
                </a:tc>
                <a:tc>
                  <a:txBody>
                    <a:bodyPr/>
                    <a:lstStyle/>
                    <a:p>
                      <a:pPr>
                        <a:buFont typeface="Arial"/>
                        <a:buNone/>
                      </a:pPr>
                      <a:r>
                        <a:rPr lang="en-US" sz="3200" dirty="0"/>
                        <a:t>Change in total cost in direct proportion to changes in volume</a:t>
                      </a:r>
                      <a:endParaRPr lang="en-US" sz="3000" dirty="0"/>
                    </a:p>
                  </a:txBody>
                  <a:tcPr anchor="ctr">
                    <a:solidFill>
                      <a:schemeClr val="bg1"/>
                    </a:solidFill>
                  </a:tcPr>
                </a:tc>
                <a:extLst>
                  <a:ext uri="{0D108BD9-81ED-4DB2-BD59-A6C34878D82A}">
                    <a16:rowId xmlns:a16="http://schemas.microsoft.com/office/drawing/2014/main" val="10000"/>
                  </a:ext>
                </a:extLst>
              </a:tr>
              <a:tr h="1310640">
                <a:tc>
                  <a:txBody>
                    <a:bodyPr/>
                    <a:lstStyle/>
                    <a:p>
                      <a:r>
                        <a:rPr lang="en-US" sz="3200" dirty="0"/>
                        <a:t>Fixed costs </a:t>
                      </a:r>
                    </a:p>
                  </a:txBody>
                  <a:tcPr anchor="ctr"/>
                </a:tc>
                <a:tc>
                  <a:txBody>
                    <a:bodyPr/>
                    <a:lstStyle/>
                    <a:p>
                      <a:r>
                        <a:rPr lang="en-US" sz="3200" dirty="0"/>
                        <a:t>Stay constant in total cost over a wide range of activity levels</a:t>
                      </a:r>
                      <a:endParaRPr lang="en-US" sz="3000" dirty="0"/>
                    </a:p>
                  </a:txBody>
                  <a:tcPr anchor="ctr">
                    <a:solidFill>
                      <a:schemeClr val="bg1"/>
                    </a:solidFill>
                  </a:tcPr>
                </a:tc>
                <a:extLst>
                  <a:ext uri="{0D108BD9-81ED-4DB2-BD59-A6C34878D82A}">
                    <a16:rowId xmlns:a16="http://schemas.microsoft.com/office/drawing/2014/main" val="10001"/>
                  </a:ext>
                </a:extLst>
              </a:tr>
            </a:tbl>
          </a:graphicData>
        </a:graphic>
      </p:graphicFrame>
      <p:sp>
        <p:nvSpPr>
          <p:cNvPr id="6" name="Footer Placeholder 5"/>
          <p:cNvSpPr>
            <a:spLocks noGrp="1"/>
          </p:cNvSpPr>
          <p:nvPr>
            <p:ph type="ftr" sz="quarter" idx="11"/>
          </p:nvPr>
        </p:nvSpPr>
        <p:spPr>
          <a:xfrm>
            <a:off x="3124200" y="6356350"/>
            <a:ext cx="3124200" cy="365125"/>
          </a:xfrm>
        </p:spPr>
        <p:txBody>
          <a:bodyPr/>
          <a:lstStyle/>
          <a:p>
            <a:pPr>
              <a:defRPr/>
            </a:pPr>
            <a:r>
              <a:rPr lang="en-US" b="0" dirty="0"/>
              <a:t>Copyright © 2015 Pearson Education, Inc.</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57200" y="152400"/>
            <a:ext cx="8229600" cy="914400"/>
          </a:xfrm>
        </p:spPr>
        <p:txBody>
          <a:bodyPr/>
          <a:lstStyle/>
          <a:p>
            <a:pPr eaLnBrk="1" hangingPunct="1">
              <a:defRPr/>
            </a:pPr>
            <a:r>
              <a:rPr dirty="0"/>
              <a:t>Total Variable Costs</a:t>
            </a:r>
          </a:p>
        </p:txBody>
      </p:sp>
      <p:graphicFrame>
        <p:nvGraphicFramePr>
          <p:cNvPr id="1026" name="Object 3"/>
          <p:cNvGraphicFramePr>
            <a:graphicFrameLocks noGrp="1" noChangeAspect="1"/>
          </p:cNvGraphicFramePr>
          <p:nvPr>
            <p:ph idx="1"/>
          </p:nvPr>
        </p:nvGraphicFramePr>
        <p:xfrm>
          <a:off x="1524000" y="2552700"/>
          <a:ext cx="6096000" cy="3771900"/>
        </p:xfrm>
        <a:graphic>
          <a:graphicData uri="http://schemas.openxmlformats.org/presentationml/2006/ole">
            <mc:AlternateContent xmlns:mc="http://schemas.openxmlformats.org/markup-compatibility/2006">
              <mc:Choice xmlns:v="urn:schemas-microsoft-com:vml" Requires="v">
                <p:oleObj name="Chart" r:id="rId3" imgW="6096060" imgH="4076790" progId="MSGraph.Chart.8">
                  <p:embed followColorScheme="full"/>
                </p:oleObj>
              </mc:Choice>
              <mc:Fallback>
                <p:oleObj name="Chart" r:id="rId3" imgW="6096060" imgH="4076790" progId="MSGraph.Chart.8">
                  <p:embed followColorScheme="full"/>
                  <p:pic>
                    <p:nvPicPr>
                      <p:cNvPr id="0" name="Picture 2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552700"/>
                        <a:ext cx="6096000" cy="37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87989462-1FD5-4211-85BD-E99A4CF90F7A}" type="slidenum">
              <a:rPr lang="en-US" smtClean="0"/>
              <a:pPr/>
              <a:t>62</a:t>
            </a:fld>
            <a:endParaRPr lang="en-US"/>
          </a:p>
        </p:txBody>
      </p:sp>
      <p:sp>
        <p:nvSpPr>
          <p:cNvPr id="2" name="Rectangle 4"/>
          <p:cNvSpPr>
            <a:spLocks noGrp="1" noChangeArrowheads="1"/>
          </p:cNvSpPr>
          <p:nvPr>
            <p:ph type="body" idx="4294967295"/>
          </p:nvPr>
        </p:nvSpPr>
        <p:spPr>
          <a:xfrm>
            <a:off x="1828800" y="1143000"/>
            <a:ext cx="7315200" cy="1447800"/>
          </a:xfrm>
        </p:spPr>
        <p:txBody>
          <a:bodyPr>
            <a:normAutofit/>
          </a:bodyPr>
          <a:lstStyle/>
          <a:p>
            <a:pPr marL="0" indent="0">
              <a:buNone/>
            </a:pPr>
            <a:r>
              <a:rPr lang="en-US" sz="2400" dirty="0"/>
              <a:t>Assume we pay 5% sales commissions on all sales.</a:t>
            </a:r>
          </a:p>
          <a:p>
            <a:pPr marL="0" indent="0">
              <a:buNone/>
            </a:pPr>
            <a:r>
              <a:rPr lang="en-US" sz="2400" dirty="0"/>
              <a:t>The cost of sales commissions increases proportionately with increases in sales.</a:t>
            </a:r>
          </a:p>
          <a:p>
            <a:pPr marL="0" indent="0"/>
            <a:endParaRPr lang="en-US" dirty="0"/>
          </a:p>
          <a:p>
            <a:pPr marL="0" indent="0"/>
            <a:endParaRPr lang="en-US" dirty="0"/>
          </a:p>
        </p:txBody>
      </p:sp>
      <p:sp>
        <p:nvSpPr>
          <p:cNvPr id="7" name="Footer Placeholder 6"/>
          <p:cNvSpPr>
            <a:spLocks noGrp="1"/>
          </p:cNvSpPr>
          <p:nvPr>
            <p:ph type="ftr" sz="quarter" idx="11"/>
          </p:nvPr>
        </p:nvSpPr>
        <p:spPr>
          <a:xfrm>
            <a:off x="3124200" y="6356350"/>
            <a:ext cx="3200400" cy="365125"/>
          </a:xfrm>
        </p:spPr>
        <p:txBody>
          <a:bodyPr/>
          <a:lstStyle/>
          <a:p>
            <a:r>
              <a:rPr lang="en-US" b="0" dirty="0"/>
              <a:t>Copyright © 2015 Pearson Education, Inc.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noAutofit/>
          </a:bodyPr>
          <a:lstStyle/>
          <a:p>
            <a:r>
              <a:rPr lang="en-US" sz="3600" dirty="0"/>
              <a:t>Total Fixed Costs: Stay Constant in Total over a Wide Range of Activity Levels</a:t>
            </a:r>
          </a:p>
        </p:txBody>
      </p:sp>
      <p:graphicFrame>
        <p:nvGraphicFramePr>
          <p:cNvPr id="2050" name="Object 3"/>
          <p:cNvGraphicFramePr>
            <a:graphicFrameLocks noGrp="1" noChangeAspect="1"/>
          </p:cNvGraphicFramePr>
          <p:nvPr>
            <p:ph idx="1"/>
          </p:nvPr>
        </p:nvGraphicFramePr>
        <p:xfrm>
          <a:off x="1524000" y="1824831"/>
          <a:ext cx="6096000" cy="4076700"/>
        </p:xfrm>
        <a:graphic>
          <a:graphicData uri="http://schemas.openxmlformats.org/presentationml/2006/ole">
            <mc:AlternateContent xmlns:mc="http://schemas.openxmlformats.org/markup-compatibility/2006">
              <mc:Choice xmlns:v="urn:schemas-microsoft-com:vml" Requires="v">
                <p:oleObj name="Chart" r:id="rId3" imgW="6096060" imgH="4076790" progId="MSGraph.Chart.8">
                  <p:embed followColorScheme="full"/>
                </p:oleObj>
              </mc:Choice>
              <mc:Fallback>
                <p:oleObj name="Chart" r:id="rId3" imgW="6096060" imgH="4076790" progId="MSGraph.Chart.8">
                  <p:embed followColorScheme="full"/>
                  <p:pic>
                    <p:nvPicPr>
                      <p:cNvPr id="0" name="Picture 2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824831"/>
                        <a:ext cx="6096000" cy="407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87989462-1FD5-4211-85BD-E99A4CF90F7A}" type="slidenum">
              <a:rPr lang="en-US" smtClean="0"/>
              <a:pPr/>
              <a:t>63</a:t>
            </a:fld>
            <a:endParaRPr lang="en-US"/>
          </a:p>
        </p:txBody>
      </p:sp>
      <p:sp>
        <p:nvSpPr>
          <p:cNvPr id="6" name="Footer Placeholder 5"/>
          <p:cNvSpPr>
            <a:spLocks noGrp="1"/>
          </p:cNvSpPr>
          <p:nvPr>
            <p:ph type="ftr" sz="quarter" idx="11"/>
          </p:nvPr>
        </p:nvSpPr>
        <p:spPr>
          <a:xfrm>
            <a:off x="3124200" y="6356350"/>
            <a:ext cx="3200400" cy="365125"/>
          </a:xfrm>
        </p:spPr>
        <p:txBody>
          <a:bodyPr/>
          <a:lstStyle/>
          <a:p>
            <a:r>
              <a:rPr lang="en-US" b="0" dirty="0"/>
              <a:t>Copyright © 2015 Pearson Education, Inc.</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2ED7-D34F-9A47-9B6B-2C7BC55A732D}"/>
              </a:ext>
            </a:extLst>
          </p:cNvPr>
          <p:cNvSpPr>
            <a:spLocks noGrp="1"/>
          </p:cNvSpPr>
          <p:nvPr>
            <p:ph type="title"/>
          </p:nvPr>
        </p:nvSpPr>
        <p:spPr/>
        <p:txBody>
          <a:bodyPr/>
          <a:lstStyle/>
          <a:p>
            <a:r>
              <a:rPr lang="en-US" dirty="0"/>
              <a:t>Manufacturing Costs Behave</a:t>
            </a:r>
          </a:p>
        </p:txBody>
      </p:sp>
      <p:sp>
        <p:nvSpPr>
          <p:cNvPr id="3" name="Content Placeholder 2">
            <a:extLst>
              <a:ext uri="{FF2B5EF4-FFF2-40B4-BE49-F238E27FC236}">
                <a16:creationId xmlns:a16="http://schemas.microsoft.com/office/drawing/2014/main" id="{163D55C3-E95D-A24D-9B9A-5CE7671FDCCE}"/>
              </a:ext>
            </a:extLst>
          </p:cNvPr>
          <p:cNvSpPr>
            <a:spLocks noGrp="1"/>
          </p:cNvSpPr>
          <p:nvPr>
            <p:ph idx="1"/>
          </p:nvPr>
        </p:nvSpPr>
        <p:spPr/>
        <p:txBody>
          <a:bodyPr/>
          <a:lstStyle/>
          <a:p>
            <a:r>
              <a:rPr lang="en-US" dirty="0"/>
              <a:t>Inventoriable Product Cost = Direct Materials + Direct Labor + Manufacturing Overhead </a:t>
            </a:r>
          </a:p>
          <a:p>
            <a:pPr marL="0" indent="0">
              <a:buNone/>
            </a:pPr>
            <a:r>
              <a:rPr lang="en-US" dirty="0"/>
              <a:t>	Direct Material: A Variable Cost</a:t>
            </a:r>
          </a:p>
          <a:p>
            <a:pPr marL="0" indent="0">
              <a:buNone/>
            </a:pPr>
            <a:r>
              <a:rPr lang="en-US" dirty="0"/>
              <a:t>	Direct Labor: Generally Treated as a Variable Cost</a:t>
            </a:r>
          </a:p>
          <a:p>
            <a:pPr marL="0" indent="0">
              <a:buNone/>
            </a:pPr>
            <a:r>
              <a:rPr lang="en-US" dirty="0"/>
              <a:t>	MOH: A Mixture of Variable Cost and Fixed Cost</a:t>
            </a:r>
          </a:p>
        </p:txBody>
      </p:sp>
      <p:sp>
        <p:nvSpPr>
          <p:cNvPr id="4" name="Footer Placeholder 3">
            <a:extLst>
              <a:ext uri="{FF2B5EF4-FFF2-40B4-BE49-F238E27FC236}">
                <a16:creationId xmlns:a16="http://schemas.microsoft.com/office/drawing/2014/main" id="{2B891713-BD06-344D-B0A7-F2AF58C15B59}"/>
              </a:ext>
            </a:extLst>
          </p:cNvPr>
          <p:cNvSpPr>
            <a:spLocks noGrp="1"/>
          </p:cNvSpPr>
          <p:nvPr>
            <p:ph type="ftr" sz="quarter" idx="11"/>
          </p:nvPr>
        </p:nvSpPr>
        <p:spPr/>
        <p:txBody>
          <a:bodyPr/>
          <a:lstStyle/>
          <a:p>
            <a:r>
              <a:rPr lang="en-US"/>
              <a:t>Copyright © 2015 Pearson Education, Inc.</a:t>
            </a:r>
          </a:p>
        </p:txBody>
      </p:sp>
      <p:sp>
        <p:nvSpPr>
          <p:cNvPr id="5" name="Slide Number Placeholder 4">
            <a:extLst>
              <a:ext uri="{FF2B5EF4-FFF2-40B4-BE49-F238E27FC236}">
                <a16:creationId xmlns:a16="http://schemas.microsoft.com/office/drawing/2014/main" id="{E315A942-85D8-2649-B27E-2D98320AA31C}"/>
              </a:ext>
            </a:extLst>
          </p:cNvPr>
          <p:cNvSpPr>
            <a:spLocks noGrp="1"/>
          </p:cNvSpPr>
          <p:nvPr>
            <p:ph type="sldNum" sz="quarter" idx="12"/>
          </p:nvPr>
        </p:nvSpPr>
        <p:spPr/>
        <p:txBody>
          <a:bodyPr/>
          <a:lstStyle/>
          <a:p>
            <a:fld id="{87989462-1FD5-4211-85BD-E99A4CF90F7A}" type="slidenum">
              <a:rPr lang="en-US" smtClean="0"/>
              <a:pPr/>
              <a:t>64</a:t>
            </a:fld>
            <a:endParaRPr lang="en-US"/>
          </a:p>
        </p:txBody>
      </p:sp>
    </p:spTree>
    <p:extLst>
      <p:ext uri="{BB962C8B-B14F-4D97-AF65-F5344CB8AC3E}">
        <p14:creationId xmlns:p14="http://schemas.microsoft.com/office/powerpoint/2010/main" val="4049438304"/>
      </p:ext>
    </p:extLst>
  </p:cSld>
  <p:clrMapOvr>
    <a:masterClrMapping/>
  </p:clrMapOvr>
  <p:transition spd="med">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a:t>Total Cost</a:t>
            </a:r>
          </a:p>
        </p:txBody>
      </p:sp>
      <p:sp>
        <p:nvSpPr>
          <p:cNvPr id="61443" name="Rectangle 3"/>
          <p:cNvSpPr>
            <a:spLocks noGrp="1" noChangeArrowheads="1"/>
          </p:cNvSpPr>
          <p:nvPr>
            <p:ph idx="1"/>
          </p:nvPr>
        </p:nvSpPr>
        <p:spPr/>
        <p:txBody>
          <a:bodyPr/>
          <a:lstStyle/>
          <a:p>
            <a:r>
              <a:rPr lang="en-US" dirty="0"/>
              <a:t> Total cost = Fixed costs + (Variable cost per unit x number of units) </a:t>
            </a:r>
          </a:p>
        </p:txBody>
      </p:sp>
      <p:sp>
        <p:nvSpPr>
          <p:cNvPr id="7" name="Slide Number Placeholder 6"/>
          <p:cNvSpPr>
            <a:spLocks noGrp="1"/>
          </p:cNvSpPr>
          <p:nvPr>
            <p:ph type="sldNum" sz="quarter" idx="12"/>
          </p:nvPr>
        </p:nvSpPr>
        <p:spPr/>
        <p:txBody>
          <a:bodyPr/>
          <a:lstStyle/>
          <a:p>
            <a:fld id="{87989462-1FD5-4211-85BD-E99A4CF90F7A}" type="slidenum">
              <a:rPr lang="en-US" smtClean="0"/>
              <a:pPr/>
              <a:t>65</a:t>
            </a:fld>
            <a:endParaRPr lang="en-US"/>
          </a:p>
        </p:txBody>
      </p:sp>
      <p:sp>
        <p:nvSpPr>
          <p:cNvPr id="5" name="Rounded Rectangle 4"/>
          <p:cNvSpPr/>
          <p:nvPr/>
        </p:nvSpPr>
        <p:spPr>
          <a:xfrm>
            <a:off x="914400" y="2895600"/>
            <a:ext cx="7315200" cy="3276600"/>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l">
              <a:defRPr/>
            </a:pPr>
            <a:r>
              <a:rPr lang="en-US" sz="2800" i="1" dirty="0">
                <a:solidFill>
                  <a:schemeClr val="tx1"/>
                </a:solidFill>
                <a:latin typeface="Arial" pitchFamily="34" charset="0"/>
                <a:cs typeface="Arial" pitchFamily="34" charset="0"/>
              </a:rPr>
              <a:t>Example:</a:t>
            </a:r>
          </a:p>
          <a:p>
            <a:pPr lvl="1" algn="l">
              <a:defRPr/>
            </a:pPr>
            <a:r>
              <a:rPr lang="en-US" sz="2800" b="0" dirty="0">
                <a:solidFill>
                  <a:schemeClr val="tx1"/>
                </a:solidFill>
                <a:latin typeface="Arial" pitchFamily="34" charset="0"/>
                <a:cs typeface="Arial" pitchFamily="34" charset="0"/>
              </a:rPr>
              <a:t>Fixed costs = $20,000</a:t>
            </a:r>
          </a:p>
          <a:p>
            <a:pPr lvl="1" algn="l">
              <a:defRPr/>
            </a:pPr>
            <a:r>
              <a:rPr lang="en-US" sz="2800" b="0" dirty="0">
                <a:solidFill>
                  <a:schemeClr val="tx1"/>
                </a:solidFill>
                <a:latin typeface="Arial" pitchFamily="34" charset="0"/>
                <a:cs typeface="Arial" pitchFamily="34" charset="0"/>
              </a:rPr>
              <a:t>Variable cost per unit = $50 per unit</a:t>
            </a:r>
          </a:p>
          <a:p>
            <a:pPr lvl="1" algn="l">
              <a:defRPr/>
            </a:pPr>
            <a:r>
              <a:rPr lang="en-US" sz="2800" b="0" dirty="0">
                <a:solidFill>
                  <a:schemeClr val="tx1"/>
                </a:solidFill>
                <a:latin typeface="Arial" pitchFamily="34" charset="0"/>
                <a:cs typeface="Arial" pitchFamily="34" charset="0"/>
              </a:rPr>
              <a:t>Number of units = 100</a:t>
            </a:r>
          </a:p>
          <a:p>
            <a:pPr lvl="1" algn="l">
              <a:defRPr/>
            </a:pPr>
            <a:endParaRPr lang="en-US" sz="2800" b="0" dirty="0">
              <a:solidFill>
                <a:schemeClr val="tx1"/>
              </a:solidFill>
              <a:latin typeface="Arial" pitchFamily="34" charset="0"/>
              <a:cs typeface="Arial" pitchFamily="34" charset="0"/>
            </a:endParaRPr>
          </a:p>
          <a:p>
            <a:pPr lvl="1" algn="l">
              <a:defRPr/>
            </a:pPr>
            <a:r>
              <a:rPr lang="en-US" sz="2800" b="0" dirty="0">
                <a:solidFill>
                  <a:schemeClr val="tx1"/>
                </a:solidFill>
                <a:latin typeface="Arial" pitchFamily="34" charset="0"/>
                <a:cs typeface="Arial" pitchFamily="34" charset="0"/>
              </a:rPr>
              <a:t>Total cost = $20,000 + ($50 x 100) </a:t>
            </a:r>
          </a:p>
          <a:p>
            <a:pPr lvl="1" algn="l">
              <a:defRPr/>
            </a:pPr>
            <a:r>
              <a:rPr lang="en-US" sz="2800" b="0" dirty="0">
                <a:solidFill>
                  <a:schemeClr val="tx1"/>
                </a:solidFill>
                <a:latin typeface="Arial" pitchFamily="34" charset="0"/>
                <a:cs typeface="Arial" pitchFamily="34" charset="0"/>
              </a:rPr>
              <a:t>		   = $25,000</a:t>
            </a:r>
            <a:endParaRPr lang="en-US" sz="2800" dirty="0">
              <a:solidFill>
                <a:schemeClr val="tx1"/>
              </a:solidFill>
              <a:latin typeface="Arial" pitchFamily="34" charset="0"/>
              <a:cs typeface="Arial" pitchFamily="34" charset="0"/>
            </a:endParaRPr>
          </a:p>
        </p:txBody>
      </p:sp>
      <p:sp>
        <p:nvSpPr>
          <p:cNvPr id="6" name="Footer Placeholder 5"/>
          <p:cNvSpPr>
            <a:spLocks noGrp="1"/>
          </p:cNvSpPr>
          <p:nvPr>
            <p:ph type="ftr" sz="quarter" idx="11"/>
          </p:nvPr>
        </p:nvSpPr>
        <p:spPr>
          <a:xfrm>
            <a:off x="3124200" y="6356350"/>
            <a:ext cx="3124200" cy="365125"/>
          </a:xfrm>
        </p:spPr>
        <p:txBody>
          <a:bodyPr/>
          <a:lstStyle/>
          <a:p>
            <a:r>
              <a:rPr lang="en-US" b="0"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en-US"/>
              <a:t>Average Cost</a:t>
            </a:r>
          </a:p>
        </p:txBody>
      </p:sp>
      <p:sp>
        <p:nvSpPr>
          <p:cNvPr id="62467" name="Rectangle 3"/>
          <p:cNvSpPr>
            <a:spLocks noGrp="1" noChangeArrowheads="1"/>
          </p:cNvSpPr>
          <p:nvPr>
            <p:ph idx="1"/>
          </p:nvPr>
        </p:nvSpPr>
        <p:spPr/>
        <p:txBody>
          <a:bodyPr>
            <a:normAutofit fontScale="92500"/>
          </a:bodyPr>
          <a:lstStyle/>
          <a:p>
            <a:r>
              <a:rPr lang="en-US" dirty="0"/>
              <a:t>Total cost ÷ number of units = Average cost</a:t>
            </a:r>
          </a:p>
          <a:p>
            <a:endParaRPr lang="en-US" dirty="0"/>
          </a:p>
          <a:p>
            <a:endParaRPr lang="en-US" dirty="0"/>
          </a:p>
          <a:p>
            <a:endParaRPr lang="en-US" dirty="0"/>
          </a:p>
          <a:p>
            <a:endParaRPr lang="en-US" dirty="0"/>
          </a:p>
          <a:p>
            <a:endParaRPr lang="en-US" dirty="0"/>
          </a:p>
          <a:p>
            <a:r>
              <a:rPr lang="en-US" dirty="0">
                <a:cs typeface="Arial" pitchFamily="34" charset="0"/>
              </a:rPr>
              <a:t>The average cost per unit is NOT appropriate for predicting total costs at different levels of output.</a:t>
            </a:r>
          </a:p>
          <a:p>
            <a:endParaRPr lang="en-US" dirty="0"/>
          </a:p>
        </p:txBody>
      </p:sp>
      <p:sp>
        <p:nvSpPr>
          <p:cNvPr id="9" name="Slide Number Placeholder 8"/>
          <p:cNvSpPr>
            <a:spLocks noGrp="1"/>
          </p:cNvSpPr>
          <p:nvPr>
            <p:ph type="sldNum" sz="quarter" idx="12"/>
          </p:nvPr>
        </p:nvSpPr>
        <p:spPr/>
        <p:txBody>
          <a:bodyPr/>
          <a:lstStyle/>
          <a:p>
            <a:fld id="{87989462-1FD5-4211-85BD-E99A4CF90F7A}" type="slidenum">
              <a:rPr lang="en-US" smtClean="0"/>
              <a:pPr/>
              <a:t>66</a:t>
            </a:fld>
            <a:endParaRPr lang="en-US"/>
          </a:p>
        </p:txBody>
      </p:sp>
      <p:sp>
        <p:nvSpPr>
          <p:cNvPr id="62468" name="Text Box 5"/>
          <p:cNvSpPr txBox="1">
            <a:spLocks noChangeArrowheads="1"/>
          </p:cNvSpPr>
          <p:nvPr/>
        </p:nvSpPr>
        <p:spPr bwMode="auto">
          <a:xfrm>
            <a:off x="2362200" y="4267200"/>
            <a:ext cx="4876800" cy="457200"/>
          </a:xfrm>
          <a:prstGeom prst="rect">
            <a:avLst/>
          </a:prstGeom>
          <a:noFill/>
          <a:ln w="12700" algn="ctr">
            <a:noFill/>
            <a:miter lim="800000"/>
            <a:headEnd/>
            <a:tailEnd/>
          </a:ln>
        </p:spPr>
        <p:txBody>
          <a:bodyPr>
            <a:spAutoFit/>
          </a:bodyPr>
          <a:lstStyle/>
          <a:p>
            <a:endParaRPr lang="en-US"/>
          </a:p>
        </p:txBody>
      </p:sp>
      <p:sp>
        <p:nvSpPr>
          <p:cNvPr id="6" name="Rounded Rectangle 5"/>
          <p:cNvSpPr/>
          <p:nvPr/>
        </p:nvSpPr>
        <p:spPr>
          <a:xfrm>
            <a:off x="762000" y="2590800"/>
            <a:ext cx="7696200" cy="1752600"/>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sz="2800" b="0" dirty="0">
                <a:solidFill>
                  <a:schemeClr val="tx1"/>
                </a:solidFill>
                <a:latin typeface="Arial" pitchFamily="34" charset="0"/>
                <a:cs typeface="Arial" pitchFamily="34" charset="0"/>
              </a:rPr>
              <a:t>Example:</a:t>
            </a:r>
          </a:p>
          <a:p>
            <a:pPr>
              <a:defRPr/>
            </a:pPr>
            <a:r>
              <a:rPr lang="en-US" sz="2800" b="0" u="sng" dirty="0">
                <a:solidFill>
                  <a:schemeClr val="tx1"/>
                </a:solidFill>
                <a:latin typeface="Arial" pitchFamily="34" charset="0"/>
                <a:cs typeface="Arial" pitchFamily="34" charset="0"/>
              </a:rPr>
              <a:t>$25,000 </a:t>
            </a:r>
            <a:r>
              <a:rPr lang="en-US" sz="2800" b="0" dirty="0">
                <a:solidFill>
                  <a:schemeClr val="tx1"/>
                </a:solidFill>
                <a:latin typeface="Arial" pitchFamily="34" charset="0"/>
                <a:cs typeface="Arial" pitchFamily="34" charset="0"/>
              </a:rPr>
              <a:t>=   $250 per unit</a:t>
            </a:r>
            <a:endParaRPr lang="en-US" sz="2800" b="0" u="sng" dirty="0">
              <a:solidFill>
                <a:schemeClr val="tx1"/>
              </a:solidFill>
              <a:latin typeface="Arial" pitchFamily="34" charset="0"/>
              <a:cs typeface="Arial" pitchFamily="34" charset="0"/>
            </a:endParaRPr>
          </a:p>
          <a:p>
            <a:pPr algn="l">
              <a:defRPr/>
            </a:pPr>
            <a:r>
              <a:rPr lang="en-US" sz="2800" b="0" dirty="0">
                <a:solidFill>
                  <a:schemeClr val="tx1"/>
                </a:solidFill>
                <a:latin typeface="Arial" pitchFamily="34" charset="0"/>
                <a:cs typeface="Arial" pitchFamily="34" charset="0"/>
              </a:rPr>
              <a:t>	        100 units</a:t>
            </a:r>
          </a:p>
        </p:txBody>
      </p:sp>
      <p:sp>
        <p:nvSpPr>
          <p:cNvPr id="7" name="Footer Placeholder 6"/>
          <p:cNvSpPr>
            <a:spLocks noGrp="1"/>
          </p:cNvSpPr>
          <p:nvPr>
            <p:ph type="ftr" sz="quarter" idx="11"/>
          </p:nvPr>
        </p:nvSpPr>
        <p:spPr>
          <a:xfrm>
            <a:off x="3124200" y="6356350"/>
            <a:ext cx="3048000" cy="365125"/>
          </a:xfrm>
        </p:spPr>
        <p:txBody>
          <a:bodyPr/>
          <a:lstStyle/>
          <a:p>
            <a:r>
              <a:rPr lang="en-US" b="0"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uiExpand="1" build="p"/>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a:t>Marginal Cost</a:t>
            </a:r>
          </a:p>
        </p:txBody>
      </p:sp>
      <p:sp>
        <p:nvSpPr>
          <p:cNvPr id="63491" name="Rectangle 3"/>
          <p:cNvSpPr>
            <a:spLocks noGrp="1" noChangeArrowheads="1"/>
          </p:cNvSpPr>
          <p:nvPr>
            <p:ph idx="1"/>
          </p:nvPr>
        </p:nvSpPr>
        <p:spPr/>
        <p:txBody>
          <a:bodyPr/>
          <a:lstStyle/>
          <a:p>
            <a:r>
              <a:rPr lang="en-US" dirty="0"/>
              <a:t>Cost of making one more unit</a:t>
            </a:r>
          </a:p>
          <a:p>
            <a:pPr marL="0" indent="0">
              <a:buNone/>
            </a:pPr>
            <a:r>
              <a:rPr lang="en-US" dirty="0"/>
              <a:t>For example: Toyota makes one more Prius unless the plant is operating at 100% capacity</a:t>
            </a:r>
          </a:p>
        </p:txBody>
      </p:sp>
      <p:sp>
        <p:nvSpPr>
          <p:cNvPr id="5" name="Slide Number Placeholder 4"/>
          <p:cNvSpPr>
            <a:spLocks noGrp="1"/>
          </p:cNvSpPr>
          <p:nvPr>
            <p:ph type="sldNum" sz="quarter" idx="12"/>
          </p:nvPr>
        </p:nvSpPr>
        <p:spPr/>
        <p:txBody>
          <a:bodyPr/>
          <a:lstStyle/>
          <a:p>
            <a:fld id="{87989462-1FD5-4211-85BD-E99A4CF90F7A}" type="slidenum">
              <a:rPr lang="en-US" smtClean="0"/>
              <a:pPr/>
              <a:t>67</a:t>
            </a:fld>
            <a:endParaRPr lang="en-US"/>
          </a:p>
        </p:txBody>
      </p:sp>
      <p:sp>
        <p:nvSpPr>
          <p:cNvPr id="6" name="Footer Placeholder 5"/>
          <p:cNvSpPr>
            <a:spLocks noGrp="1"/>
          </p:cNvSpPr>
          <p:nvPr>
            <p:ph type="ftr" sz="quarter" idx="11"/>
          </p:nvPr>
        </p:nvSpPr>
        <p:spPr>
          <a:xfrm>
            <a:off x="3124200" y="6356350"/>
            <a:ext cx="3048000" cy="365125"/>
          </a:xfrm>
        </p:spPr>
        <p:txBody>
          <a:bodyPr/>
          <a:lstStyle/>
          <a:p>
            <a:r>
              <a:rPr lang="en-US" b="0" dirty="0"/>
              <a:t>Copyright © 2015 Pearson Education, Inc.</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4"/>
          <p:cNvSpPr>
            <a:spLocks noGrp="1" noChangeArrowheads="1"/>
          </p:cNvSpPr>
          <p:nvPr>
            <p:ph type="ctrTitle"/>
          </p:nvPr>
        </p:nvSpPr>
        <p:spPr/>
        <p:txBody>
          <a:bodyPr>
            <a:normAutofit/>
          </a:bodyPr>
          <a:lstStyle/>
          <a:p>
            <a:pPr eaLnBrk="1" hangingPunct="1">
              <a:defRPr/>
            </a:pPr>
            <a:r>
              <a:rPr sz="6000" dirty="0"/>
              <a:t>End of </a:t>
            </a:r>
            <a:r>
              <a:rPr sz="6000" dirty="0">
                <a:cs typeface=""/>
              </a:rPr>
              <a:t>Chapter</a:t>
            </a:r>
            <a:r>
              <a:rPr sz="6000" dirty="0"/>
              <a:t> 2</a:t>
            </a:r>
          </a:p>
        </p:txBody>
      </p:sp>
      <p:sp>
        <p:nvSpPr>
          <p:cNvPr id="4" name="Slide Number Placeholder 3"/>
          <p:cNvSpPr>
            <a:spLocks noGrp="1"/>
          </p:cNvSpPr>
          <p:nvPr>
            <p:ph type="sldNum" sz="quarter" idx="12"/>
          </p:nvPr>
        </p:nvSpPr>
        <p:spPr/>
        <p:txBody>
          <a:bodyPr/>
          <a:lstStyle/>
          <a:p>
            <a:fld id="{87989462-1FD5-4211-85BD-E99A4CF90F7A}" type="slidenum">
              <a:rPr lang="en-US" smtClean="0"/>
              <a:pPr/>
              <a:t>68</a:t>
            </a:fld>
            <a:endParaRPr lang="en-US"/>
          </a:p>
        </p:txBody>
      </p:sp>
      <p:sp>
        <p:nvSpPr>
          <p:cNvPr id="5" name="Footer Placeholder 4"/>
          <p:cNvSpPr>
            <a:spLocks noGrp="1"/>
          </p:cNvSpPr>
          <p:nvPr>
            <p:ph type="ftr" sz="quarter" idx="11"/>
          </p:nvPr>
        </p:nvSpPr>
        <p:spPr>
          <a:xfrm>
            <a:off x="3124200" y="6416675"/>
            <a:ext cx="3048000" cy="365125"/>
          </a:xfrm>
        </p:spPr>
        <p:txBody>
          <a:bodyPr/>
          <a:lstStyle/>
          <a:p>
            <a:pPr>
              <a:defRPr/>
            </a:pPr>
            <a:r>
              <a:rPr lang="en-US" b="0" dirty="0"/>
              <a:t>Copyright © 2015 Pearson Education, Inc.</a:t>
            </a:r>
          </a:p>
        </p:txBody>
      </p:sp>
      <p:pic>
        <p:nvPicPr>
          <p:cNvPr id="7" name="Picture 6"/>
          <p:cNvPicPr>
            <a:picLocks noChangeAspect="1"/>
          </p:cNvPicPr>
          <p:nvPr/>
        </p:nvPicPr>
        <p:blipFill>
          <a:blip r:embed="rId3"/>
          <a:stretch>
            <a:fillRect/>
          </a:stretch>
        </p:blipFill>
        <p:spPr>
          <a:xfrm>
            <a:off x="2286000" y="4114800"/>
            <a:ext cx="4554994" cy="1801891"/>
          </a:xfrm>
          <a:prstGeom prst="rect">
            <a:avLst/>
          </a:prstGeom>
        </p:spPr>
      </p:pic>
      <p:sp>
        <p:nvSpPr>
          <p:cNvPr id="2" name="TextBox 1"/>
          <p:cNvSpPr txBox="1"/>
          <p:nvPr/>
        </p:nvSpPr>
        <p:spPr>
          <a:xfrm>
            <a:off x="4572000" y="5715000"/>
            <a:ext cx="1447800" cy="461665"/>
          </a:xfrm>
          <a:prstGeom prst="rect">
            <a:avLst/>
          </a:prstGeom>
          <a:solidFill>
            <a:schemeClr val="bg1"/>
          </a:solidFill>
        </p:spPr>
        <p:txBody>
          <a:bodyPr wrap="square" rtlCol="0">
            <a:spAutoFit/>
          </a:bodyPr>
          <a:lstStyle/>
          <a:p>
            <a:endParaRPr 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Box 9"/>
          <p:cNvSpPr txBox="1">
            <a:spLocks noChangeArrowheads="1"/>
          </p:cNvSpPr>
          <p:nvPr/>
        </p:nvSpPr>
        <p:spPr bwMode="auto">
          <a:xfrm>
            <a:off x="1371600" y="3276600"/>
            <a:ext cx="6096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eaLnBrk="1" hangingPunct="1"/>
            <a:r>
              <a:rPr lang="en-US" sz="1800" b="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pic>
        <p:nvPicPr>
          <p:cNvPr id="36866" name="Content Placeholder 11" descr="copyrightlogo.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143000"/>
            <a:ext cx="6858000" cy="2057400"/>
          </a:xfrm>
        </p:spPr>
      </p:pic>
      <p:sp>
        <p:nvSpPr>
          <p:cNvPr id="3686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9BF5955-4DD3-CF4B-B694-204030A8B5B8}" type="slidenum">
              <a:rPr lang="en-US" sz="1200">
                <a:solidFill>
                  <a:srgbClr val="898989"/>
                </a:solidFill>
              </a:rPr>
              <a:pPr eaLnBrk="1" hangingPunct="1"/>
              <a:t>69</a:t>
            </a:fld>
            <a:endParaRPr lang="en-US" sz="1200">
              <a:solidFill>
                <a:srgbClr val="898989"/>
              </a:solidFill>
            </a:endParaRPr>
          </a:p>
        </p:txBody>
      </p:sp>
      <p:sp>
        <p:nvSpPr>
          <p:cNvPr id="36868" name="Footer Placeholder 5"/>
          <p:cNvSpPr>
            <a:spLocks noGrp="1"/>
          </p:cNvSpPr>
          <p:nvPr>
            <p:ph type="ftr" sz="quarter" idx="11"/>
          </p:nvPr>
        </p:nvSpPr>
        <p:spPr bwMode="auto">
          <a:xfrm>
            <a:off x="3048000" y="6264275"/>
            <a:ext cx="3124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0" dirty="0">
                <a:solidFill>
                  <a:srgbClr val="000000"/>
                </a:solidFill>
              </a:rPr>
              <a:t>Copyright © 2015 Pearson Education, Inc.</a:t>
            </a:r>
          </a:p>
        </p:txBody>
      </p:sp>
    </p:spTree>
    <p:extLst>
      <p:ext uri="{BB962C8B-B14F-4D97-AF65-F5344CB8AC3E}">
        <p14:creationId xmlns:p14="http://schemas.microsoft.com/office/powerpoint/2010/main" val="2384278731"/>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Manufacturers</a:t>
            </a:r>
            <a:endParaRPr lang="en-US" dirty="0"/>
          </a:p>
        </p:txBody>
      </p:sp>
      <p:sp>
        <p:nvSpPr>
          <p:cNvPr id="3" name="Content Placeholder 2"/>
          <p:cNvSpPr>
            <a:spLocks noGrp="1"/>
          </p:cNvSpPr>
          <p:nvPr>
            <p:ph idx="1"/>
          </p:nvPr>
        </p:nvSpPr>
        <p:spPr/>
        <p:txBody>
          <a:bodyPr/>
          <a:lstStyle/>
          <a:p>
            <a:r>
              <a:rPr lang="en-US" dirty="0"/>
              <a:t>Three inventory accounts</a:t>
            </a:r>
          </a:p>
          <a:p>
            <a:endParaRPr lang="en-US" dirty="0"/>
          </a:p>
          <a:p>
            <a:pPr lvl="1"/>
            <a:r>
              <a:rPr lang="en-US" dirty="0"/>
              <a:t>Raw materials</a:t>
            </a:r>
            <a:r>
              <a:rPr lang="en-US" altLang="zh-CN" dirty="0"/>
              <a:t>:</a:t>
            </a:r>
            <a:r>
              <a:rPr lang="zh-CN" altLang="en-US" dirty="0"/>
              <a:t> </a:t>
            </a:r>
            <a:r>
              <a:rPr lang="en-US" altLang="zh-CN" dirty="0"/>
              <a:t>Steel,</a:t>
            </a:r>
            <a:r>
              <a:rPr lang="zh-CN" altLang="en-US" dirty="0"/>
              <a:t> </a:t>
            </a:r>
            <a:r>
              <a:rPr lang="en-US" altLang="zh-CN" dirty="0"/>
              <a:t>Rubber,</a:t>
            </a:r>
            <a:r>
              <a:rPr lang="zh-CN" altLang="en-US" dirty="0"/>
              <a:t> </a:t>
            </a:r>
            <a:r>
              <a:rPr lang="en-US" altLang="zh-CN" dirty="0"/>
              <a:t>Glass</a:t>
            </a:r>
            <a:endParaRPr lang="en-US" dirty="0"/>
          </a:p>
          <a:p>
            <a:pPr lvl="1"/>
            <a:endParaRPr lang="en-US" dirty="0"/>
          </a:p>
          <a:p>
            <a:pPr lvl="1"/>
            <a:r>
              <a:rPr lang="en-US" dirty="0"/>
              <a:t>Work in process</a:t>
            </a:r>
            <a:r>
              <a:rPr lang="en-US" altLang="zh-CN" dirty="0"/>
              <a:t>:</a:t>
            </a:r>
            <a:r>
              <a:rPr lang="zh-CN" altLang="en-US" dirty="0"/>
              <a:t> </a:t>
            </a:r>
            <a:r>
              <a:rPr lang="en-US" altLang="zh-CN" dirty="0"/>
              <a:t>Partially</a:t>
            </a:r>
            <a:r>
              <a:rPr lang="zh-CN" altLang="en-US" dirty="0"/>
              <a:t> </a:t>
            </a:r>
            <a:r>
              <a:rPr lang="en-US" altLang="zh-CN" dirty="0"/>
              <a:t>completed</a:t>
            </a:r>
            <a:r>
              <a:rPr lang="zh-CN" altLang="en-US" dirty="0"/>
              <a:t> </a:t>
            </a:r>
            <a:r>
              <a:rPr lang="en-US" altLang="zh-CN" dirty="0"/>
              <a:t>vehicles</a:t>
            </a:r>
            <a:endParaRPr lang="en-US" dirty="0"/>
          </a:p>
          <a:p>
            <a:pPr lvl="1"/>
            <a:endParaRPr lang="en-US" dirty="0"/>
          </a:p>
          <a:p>
            <a:pPr lvl="1"/>
            <a:r>
              <a:rPr lang="en-US" dirty="0"/>
              <a:t>Finished goods</a:t>
            </a:r>
            <a:r>
              <a:rPr lang="en-US" altLang="zh-CN" dirty="0"/>
              <a:t>:</a:t>
            </a:r>
            <a:r>
              <a:rPr lang="zh-CN" altLang="en-US" dirty="0"/>
              <a:t> </a:t>
            </a:r>
            <a:r>
              <a:rPr lang="en-US" altLang="zh-CN" dirty="0"/>
              <a:t>Completed</a:t>
            </a:r>
            <a:r>
              <a:rPr lang="zh-CN" altLang="en-US" dirty="0"/>
              <a:t> </a:t>
            </a:r>
            <a:r>
              <a:rPr lang="en-US" altLang="zh-CN" dirty="0"/>
              <a:t>goods</a:t>
            </a:r>
            <a:r>
              <a:rPr lang="zh-CN" altLang="en-US" dirty="0"/>
              <a:t> </a:t>
            </a:r>
            <a:r>
              <a:rPr lang="en-US" altLang="zh-CN" dirty="0"/>
              <a:t>that</a:t>
            </a:r>
            <a:r>
              <a:rPr lang="zh-CN" altLang="en-US" dirty="0"/>
              <a:t> </a:t>
            </a:r>
            <a:r>
              <a:rPr lang="en-US" altLang="zh-CN" dirty="0"/>
              <a:t>have</a:t>
            </a:r>
            <a:r>
              <a:rPr lang="zh-CN" altLang="en-US" dirty="0"/>
              <a:t> </a:t>
            </a:r>
            <a:r>
              <a:rPr lang="en-US" altLang="zh-CN" dirty="0"/>
              <a:t>not</a:t>
            </a:r>
            <a:r>
              <a:rPr lang="zh-CN" altLang="en-US" dirty="0"/>
              <a:t> </a:t>
            </a:r>
            <a:r>
              <a:rPr lang="en-US" altLang="zh-CN" dirty="0"/>
              <a:t>yet</a:t>
            </a:r>
            <a:r>
              <a:rPr lang="zh-CN" altLang="en-US" dirty="0"/>
              <a:t> </a:t>
            </a:r>
            <a:r>
              <a:rPr lang="en-US" altLang="zh-CN" dirty="0"/>
              <a:t>been</a:t>
            </a:r>
            <a:r>
              <a:rPr lang="zh-CN" altLang="en-US" dirty="0"/>
              <a:t> </a:t>
            </a:r>
            <a:r>
              <a:rPr lang="en-US" altLang="zh-CN" dirty="0"/>
              <a:t>sold</a:t>
            </a:r>
            <a:endParaRPr lang="en-US" dirty="0"/>
          </a:p>
          <a:p>
            <a:endParaRPr lang="en-US" dirty="0"/>
          </a:p>
        </p:txBody>
      </p:sp>
      <p:sp>
        <p:nvSpPr>
          <p:cNvPr id="8" name="Slide Number Placeholder 7"/>
          <p:cNvSpPr>
            <a:spLocks noGrp="1"/>
          </p:cNvSpPr>
          <p:nvPr>
            <p:ph type="sldNum" sz="quarter" idx="12"/>
          </p:nvPr>
        </p:nvSpPr>
        <p:spPr/>
        <p:txBody>
          <a:bodyPr/>
          <a:lstStyle/>
          <a:p>
            <a:fld id="{87989462-1FD5-4211-85BD-E99A4CF90F7A}" type="slidenum">
              <a:rPr lang="en-US" smtClean="0"/>
              <a:pPr/>
              <a:t>7</a:t>
            </a:fld>
            <a:endParaRPr lang="en-US"/>
          </a:p>
        </p:txBody>
      </p:sp>
      <p:sp>
        <p:nvSpPr>
          <p:cNvPr id="5" name="Footer Placeholder 4"/>
          <p:cNvSpPr>
            <a:spLocks noGrp="1"/>
          </p:cNvSpPr>
          <p:nvPr>
            <p:ph type="ftr" sz="quarter" idx="11"/>
          </p:nvPr>
        </p:nvSpPr>
        <p:spPr>
          <a:xfrm>
            <a:off x="3124200" y="6356350"/>
            <a:ext cx="3124200" cy="365125"/>
          </a:xfrm>
        </p:spPr>
        <p:txBody>
          <a:bodyPr/>
          <a:lstStyle/>
          <a:p>
            <a:r>
              <a:rPr lang="en-US" b="0" dirty="0"/>
              <a:t>Copyright © 2015 Pearson Education, Inc.</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990600"/>
            <a:ext cx="7772400" cy="1470025"/>
          </a:xfrm>
        </p:spPr>
        <p:txBody>
          <a:bodyPr rtlCol="0">
            <a:normAutofit/>
          </a:bodyPr>
          <a:lstStyle/>
          <a:p>
            <a:pPr fontAlgn="auto">
              <a:spcAft>
                <a:spcPts val="0"/>
              </a:spcAft>
              <a:defRPr/>
            </a:pPr>
            <a:r>
              <a:rPr lang="en-US" sz="6000" dirty="0">
                <a:ea typeface="+mj-ea"/>
                <a:cs typeface="+mj-cs"/>
              </a:rPr>
              <a:t>Objective 2</a:t>
            </a:r>
          </a:p>
        </p:txBody>
      </p:sp>
      <p:sp>
        <p:nvSpPr>
          <p:cNvPr id="21507" name="Rectangle 3"/>
          <p:cNvSpPr>
            <a:spLocks noGrp="1" noChangeArrowheads="1"/>
          </p:cNvSpPr>
          <p:nvPr>
            <p:ph type="subTitle" idx="1"/>
          </p:nvPr>
        </p:nvSpPr>
        <p:spPr>
          <a:xfrm>
            <a:off x="1371600" y="2438400"/>
            <a:ext cx="6400800" cy="1752600"/>
          </a:xfrm>
        </p:spPr>
        <p:txBody>
          <a:bodyPr/>
          <a:lstStyle/>
          <a:p>
            <a:r>
              <a:rPr lang="en-US" dirty="0"/>
              <a:t>Describe the value chain </a:t>
            </a:r>
            <a:br>
              <a:rPr lang="en-US" dirty="0"/>
            </a:br>
            <a:r>
              <a:rPr lang="en-US" dirty="0"/>
              <a:t>and its elements</a:t>
            </a:r>
          </a:p>
        </p:txBody>
      </p:sp>
      <p:sp>
        <p:nvSpPr>
          <p:cNvPr id="6" name="Slide Number Placeholder 5"/>
          <p:cNvSpPr>
            <a:spLocks noGrp="1"/>
          </p:cNvSpPr>
          <p:nvPr>
            <p:ph type="sldNum" sz="quarter" idx="12"/>
          </p:nvPr>
        </p:nvSpPr>
        <p:spPr/>
        <p:txBody>
          <a:bodyPr/>
          <a:lstStyle/>
          <a:p>
            <a:fld id="{87989462-1FD5-4211-85BD-E99A4CF90F7A}" type="slidenum">
              <a:rPr lang="en-US" smtClean="0"/>
              <a:pPr/>
              <a:t>8</a:t>
            </a:fld>
            <a:endParaRPr lang="en-US"/>
          </a:p>
        </p:txBody>
      </p:sp>
      <p:sp>
        <p:nvSpPr>
          <p:cNvPr id="8" name="Footer Placeholder 7"/>
          <p:cNvSpPr>
            <a:spLocks noGrp="1"/>
          </p:cNvSpPr>
          <p:nvPr>
            <p:ph type="ftr" sz="quarter" idx="11"/>
          </p:nvPr>
        </p:nvSpPr>
        <p:spPr>
          <a:xfrm>
            <a:off x="3124200" y="6356350"/>
            <a:ext cx="3124200" cy="365125"/>
          </a:xfrm>
        </p:spPr>
        <p:txBody>
          <a:bodyPr/>
          <a:lstStyle/>
          <a:p>
            <a:pPr>
              <a:defRPr/>
            </a:pPr>
            <a:r>
              <a:rPr lang="en-US" b="0" dirty="0"/>
              <a:t>Copyright © 2015 Pearson Education, Inc.</a:t>
            </a:r>
          </a:p>
        </p:txBody>
      </p:sp>
      <p:pic>
        <p:nvPicPr>
          <p:cNvPr id="9" name="Picture 8"/>
          <p:cNvPicPr>
            <a:picLocks noChangeAspect="1"/>
          </p:cNvPicPr>
          <p:nvPr/>
        </p:nvPicPr>
        <p:blipFill>
          <a:blip r:embed="rId3"/>
          <a:stretch>
            <a:fillRect/>
          </a:stretch>
        </p:blipFill>
        <p:spPr>
          <a:xfrm>
            <a:off x="2286000" y="4114800"/>
            <a:ext cx="4554994" cy="1801891"/>
          </a:xfrm>
          <a:prstGeom prst="rect">
            <a:avLst/>
          </a:prstGeom>
        </p:spPr>
      </p:pic>
      <p:sp>
        <p:nvSpPr>
          <p:cNvPr id="2" name="TextBox 1"/>
          <p:cNvSpPr txBox="1"/>
          <p:nvPr/>
        </p:nvSpPr>
        <p:spPr>
          <a:xfrm>
            <a:off x="4495800" y="5715000"/>
            <a:ext cx="1524000" cy="461665"/>
          </a:xfrm>
          <a:prstGeom prst="rect">
            <a:avLst/>
          </a:prstGeom>
          <a:solidFill>
            <a:schemeClr val="bg1"/>
          </a:solidFill>
        </p:spPr>
        <p:txBody>
          <a:bodyPr wrap="square" rtlCol="0">
            <a:spAutoFit/>
          </a:bodyPr>
          <a:lstStyle/>
          <a:p>
            <a:endParaRPr lang="en-US"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dirty="0"/>
              <a:t>Value Chain</a:t>
            </a:r>
          </a:p>
        </p:txBody>
      </p:sp>
      <p:sp>
        <p:nvSpPr>
          <p:cNvPr id="20483" name="Rectangle 3"/>
          <p:cNvSpPr>
            <a:spLocks noGrp="1" noChangeArrowheads="1"/>
          </p:cNvSpPr>
          <p:nvPr>
            <p:ph idx="1"/>
          </p:nvPr>
        </p:nvSpPr>
        <p:spPr>
          <a:xfrm>
            <a:off x="457200" y="1447800"/>
            <a:ext cx="8229600" cy="4525963"/>
          </a:xfrm>
        </p:spPr>
        <p:txBody>
          <a:bodyPr/>
          <a:lstStyle/>
          <a:p>
            <a:r>
              <a:rPr lang="en-US" dirty="0"/>
              <a:t>Activities that add value to products and services and cost money.</a:t>
            </a:r>
          </a:p>
        </p:txBody>
      </p:sp>
      <p:sp>
        <p:nvSpPr>
          <p:cNvPr id="22" name="Slide Number Placeholder 21"/>
          <p:cNvSpPr>
            <a:spLocks noGrp="1"/>
          </p:cNvSpPr>
          <p:nvPr>
            <p:ph type="sldNum" sz="quarter" idx="12"/>
          </p:nvPr>
        </p:nvSpPr>
        <p:spPr/>
        <p:txBody>
          <a:bodyPr/>
          <a:lstStyle/>
          <a:p>
            <a:fld id="{87989462-1FD5-4211-85BD-E99A4CF90F7A}" type="slidenum">
              <a:rPr lang="en-US" smtClean="0"/>
              <a:pPr/>
              <a:t>9</a:t>
            </a:fld>
            <a:endParaRPr lang="en-US"/>
          </a:p>
        </p:txBody>
      </p:sp>
      <p:sp>
        <p:nvSpPr>
          <p:cNvPr id="19" name="Footer Placeholder 18"/>
          <p:cNvSpPr>
            <a:spLocks noGrp="1"/>
          </p:cNvSpPr>
          <p:nvPr>
            <p:ph type="ftr" sz="quarter" idx="11"/>
          </p:nvPr>
        </p:nvSpPr>
        <p:spPr>
          <a:xfrm>
            <a:off x="3124200" y="6356350"/>
            <a:ext cx="3124200" cy="365125"/>
          </a:xfrm>
        </p:spPr>
        <p:txBody>
          <a:bodyPr/>
          <a:lstStyle/>
          <a:p>
            <a:r>
              <a:rPr lang="en-US" b="0" dirty="0"/>
              <a:t>Copyright © 2015 Pearson Education, Inc.</a:t>
            </a:r>
          </a:p>
        </p:txBody>
      </p:sp>
      <p:pic>
        <p:nvPicPr>
          <p:cNvPr id="132097" name="Picture 1"/>
          <p:cNvPicPr>
            <a:picLocks noChangeAspect="1" noChangeArrowheads="1"/>
          </p:cNvPicPr>
          <p:nvPr/>
        </p:nvPicPr>
        <p:blipFill>
          <a:blip r:embed="rId3" cstate="print"/>
          <a:srcRect/>
          <a:stretch>
            <a:fillRect/>
          </a:stretch>
        </p:blipFill>
        <p:spPr bwMode="auto">
          <a:xfrm>
            <a:off x="809625" y="2914650"/>
            <a:ext cx="7524750" cy="226695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apter 2&amp;quot;&quot;/&gt;&lt;property id=&quot;20307&quot; value=&quot;560&quot;/&gt;&lt;/object&gt;&lt;object type=&quot;3&quot; unique_id=&quot;10005&quot;&gt;&lt;property id=&quot;20148&quot; value=&quot;5&quot;/&gt;&lt;property id=&quot;20300&quot; value=&quot;Slide 2 - &amp;quot;Objective 1&amp;quot;&quot;/&gt;&lt;property id=&quot;20307&quot; value=&quot;561&quot;/&gt;&lt;/object&gt;&lt;object type=&quot;3&quot; unique_id=&quot;10006&quot;&gt;&lt;property id=&quot;20148&quot; value=&quot;5&quot;/&gt;&lt;property id=&quot;20300&quot; value=&quot;Slide 3 - &amp;quot;Three types of companies&amp;quot;&quot;/&gt;&lt;property id=&quot;20307&quot; value=&quot;531&quot;/&gt;&lt;/object&gt;&lt;object type=&quot;3&quot; unique_id=&quot;10007&quot;&gt;&lt;property id=&quot;20148&quot; value=&quot;5&quot;/&gt;&lt;property id=&quot;20300&quot; value=&quot;Slide 4 - &amp;quot;Service Companies&amp;quot;&quot;/&gt;&lt;property id=&quot;20307&quot; value=&quot;530&quot;/&gt;&lt;/object&gt;&lt;object type=&quot;3&quot; unique_id=&quot;10008&quot;&gt;&lt;property id=&quot;20148&quot; value=&quot;5&quot;/&gt;&lt;property id=&quot;20300&quot; value=&quot;Slide 5 - &amp;quot;Merchandisers&amp;quot;&quot;/&gt;&lt;property id=&quot;20307&quot; value=&quot;532&quot;/&gt;&lt;/object&gt;&lt;object type=&quot;3&quot; unique_id=&quot;10009&quot;&gt;&lt;property id=&quot;20148&quot; value=&quot;5&quot;/&gt;&lt;property id=&quot;20300&quot; value=&quot;Slide 6 - &amp;quot;Manufacturers&amp;quot;&quot;/&gt;&lt;property id=&quot;20307&quot; value=&quot;533&quot;/&gt;&lt;/object&gt;&lt;object type=&quot;3&quot; unique_id=&quot;10010&quot;&gt;&lt;property id=&quot;20148&quot; value=&quot;5&quot;/&gt;&lt;property id=&quot;20300&quot; value=&quot;Slide 7 - &amp;quot;Manufacturers&amp;quot;&quot;/&gt;&lt;property id=&quot;20307&quot; value=&quot;534&quot;/&gt;&lt;/object&gt;&lt;object type=&quot;3&quot; unique_id=&quot;10011&quot;&gt;&lt;property id=&quot;20148&quot; value=&quot;5&quot;/&gt;&lt;property id=&quot;20300&quot; value=&quot;Slide 8 - &amp;quot;Objective 2&amp;quot;&quot;/&gt;&lt;property id=&quot;20307&quot; value=&quot;562&quot;/&gt;&lt;/object&gt;&lt;object type=&quot;3&quot; unique_id=&quot;10012&quot;&gt;&lt;property id=&quot;20148&quot; value=&quot;5&quot;/&gt;&lt;property id=&quot;20300&quot; value=&quot;Slide 9 - &amp;quot;Value Chain&amp;quot;&quot;/&gt;&lt;property id=&quot;20307&quot; value=&quot;457&quot;/&gt;&lt;/object&gt;&lt;object type=&quot;3&quot; unique_id=&quot;10013&quot;&gt;&lt;property id=&quot;20148&quot; value=&quot;5&quot;/&gt;&lt;property id=&quot;20300&quot; value=&quot;Slide 10 - &amp;quot;Now turn to E2-16A&amp;quot;&quot;/&gt;&lt;property id=&quot;20307&quot; value=&quot;545&quot;/&gt;&lt;/object&gt;&lt;object type=&quot;3&quot; unique_id=&quot;10014&quot;&gt;&lt;property id=&quot;20148&quot; value=&quot;5&quot;/&gt;&lt;property id=&quot;20300&quot; value=&quot;Slide 11 - &amp;quot;E2-16A &amp;quot;&quot;/&gt;&lt;property id=&quot;20307&quot; value=&quot;546&quot;/&gt;&lt;/object&gt;&lt;object type=&quot;3&quot; unique_id=&quot;10015&quot;&gt;&lt;property id=&quot;20148&quot; value=&quot;5&quot;/&gt;&lt;property id=&quot;20300&quot; value=&quot;Slide 12 - &amp;quot;E2-16A &amp;quot;&quot;/&gt;&lt;property id=&quot;20307&quot; value=&quot;570&quot;/&gt;&lt;/object&gt;&lt;object type=&quot;3&quot; unique_id=&quot;10016&quot;&gt;&lt;property id=&quot;20148&quot; value=&quot;5&quot;/&gt;&lt;property id=&quot;20300&quot; value=&quot;Slide 13 - &amp;quot;E2-16A &amp;quot;&quot;/&gt;&lt;property id=&quot;20307&quot; value=&quot;571&quot;/&gt;&lt;/object&gt;&lt;object type=&quot;3&quot; unique_id=&quot;10017&quot;&gt;&lt;property id=&quot;20148&quot; value=&quot;5&quot;/&gt;&lt;property id=&quot;20300&quot; value=&quot;Slide 14 - &amp;quot;E2-16A &amp;quot;&quot;/&gt;&lt;property id=&quot;20307&quot; value=&quot;572&quot;/&gt;&lt;/object&gt;&lt;object type=&quot;3&quot; unique_id=&quot;10018&quot;&gt;&lt;property id=&quot;20148&quot; value=&quot;5&quot;/&gt;&lt;property id=&quot;20300&quot; value=&quot;Slide 15 - &amp;quot;E2-16A (cont.)&amp;quot;&quot;/&gt;&lt;property id=&quot;20307&quot; value=&quot;573&quot;/&gt;&lt;/object&gt;&lt;object type=&quot;3&quot; unique_id=&quot;10019&quot;&gt;&lt;property id=&quot;20148&quot; value=&quot;5&quot;/&gt;&lt;property id=&quot;20300&quot; value=&quot;Slide 16 - &amp;quot;E2-16A (cont.)&amp;quot;&quot;/&gt;&lt;property id=&quot;20307&quot; value=&quot;547&quot;/&gt;&lt;/object&gt;&lt;object type=&quot;3&quot; unique_id=&quot;10020&quot;&gt;&lt;property id=&quot;20148&quot; value=&quot;5&quot;/&gt;&lt;property id=&quot;20300&quot; value=&quot;Slide 17 - &amp;quot;E2-16A (cont.)&amp;quot;&quot;/&gt;&lt;property id=&quot;20307&quot; value=&quot;575&quot;/&gt;&lt;/object&gt;&lt;object type=&quot;3&quot; unique_id=&quot;10021&quot;&gt;&lt;property id=&quot;20148&quot; value=&quot;5&quot;/&gt;&lt;property id=&quot;20300&quot; value=&quot;Slide 18 - &amp;quot;E2-17A (cont.)&amp;quot;&quot;/&gt;&lt;property id=&quot;20307&quot; value=&quot;574&quot;/&gt;&lt;/object&gt;&lt;object type=&quot;3&quot; unique_id=&quot;10022&quot;&gt;&lt;property id=&quot;20148&quot; value=&quot;5&quot;/&gt;&lt;property id=&quot;20300&quot; value=&quot;Slide 19 - &amp;quot;E2-16A (cont.)&amp;quot;&quot;/&gt;&lt;property id=&quot;20307&quot; value=&quot;548&quot;/&gt;&lt;/object&gt;&lt;object type=&quot;3&quot; unique_id=&quot;10023&quot;&gt;&lt;property id=&quot;20148&quot; value=&quot;5&quot;/&gt;&lt;property id=&quot;20300&quot; value=&quot;Slide 20 - &amp;quot;E2-16A (cont.)&amp;quot;&quot;/&gt;&lt;property id=&quot;20307&quot; value=&quot;576&quot;/&gt;&lt;/object&gt;&lt;object type=&quot;3&quot; unique_id=&quot;10024&quot;&gt;&lt;property id=&quot;20148&quot; value=&quot;5&quot;/&gt;&lt;property id=&quot;20300&quot; value=&quot;Slide 21 - &amp;quot;E2-16A (cont.)&amp;quot;&quot;/&gt;&lt;property id=&quot;20307&quot; value=&quot;577&quot;/&gt;&lt;/object&gt;&lt;object type=&quot;3&quot; unique_id=&quot;10025&quot;&gt;&lt;property id=&quot;20148&quot; value=&quot;5&quot;/&gt;&lt;property id=&quot;20300&quot; value=&quot;Slide 22 - &amp;quot;E2-16A (cont.)&amp;quot;&quot;/&gt;&lt;property id=&quot;20307&quot; value=&quot;578&quot;/&gt;&lt;/object&gt;&lt;object type=&quot;3&quot; unique_id=&quot;10026&quot;&gt;&lt;property id=&quot;20148&quot; value=&quot;5&quot;/&gt;&lt;property id=&quot;20300&quot; value=&quot;Slide 23 - &amp;quot;Objective 3&amp;quot;&quot;/&gt;&lt;property id=&quot;20307&quot; value=&quot;563&quot;/&gt;&lt;/object&gt;&lt;object type=&quot;3&quot; unique_id=&quot;10027&quot;&gt;&lt;property id=&quot;20148&quot; value=&quot;5&quot;/&gt;&lt;property id=&quot;20300&quot; value=&quot;Slide 24 - &amp;quot;Cost Object&amp;quot;&quot;/&gt;&lt;property id=&quot;20307&quot; value=&quot;458&quot;/&gt;&lt;/object&gt;&lt;object type=&quot;3&quot; unique_id=&quot;10028&quot;&gt;&lt;property id=&quot;20148&quot; value=&quot;5&quot;/&gt;&lt;property id=&quot;20300&quot; value=&quot;Slide 25 - &amp;quot;Now turn to S2-4&amp;quot;&quot;/&gt;&lt;property id=&quot;20307&quot; value=&quot;541&quot;/&gt;&lt;/object&gt;&lt;object type=&quot;3&quot; unique_id=&quot;10029&quot;&gt;&lt;property id=&quot;20148&quot; value=&quot;5&quot;/&gt;&lt;property id=&quot;20300&quot; value=&quot;Slide 26 - &amp;quot;S2-4&amp;quot;&quot;/&gt;&lt;property id=&quot;20307&quot; value=&quot;538&quot;/&gt;&lt;/object&gt;&lt;object type=&quot;3&quot; unique_id=&quot;10030&quot;&gt;&lt;property id=&quot;20148&quot; value=&quot;5&quot;/&gt;&lt;property id=&quot;20300&quot; value=&quot;Slide 27 - &amp;quot;S2-4 (cont.)&amp;quot;&quot;/&gt;&lt;property id=&quot;20307&quot; value=&quot;539&quot;/&gt;&lt;/object&gt;&lt;object type=&quot;3&quot; unique_id=&quot;10031&quot;&gt;&lt;property id=&quot;20148&quot; value=&quot;5&quot;/&gt;&lt;property id=&quot;20300&quot; value=&quot;Slide 28 - &amp;quot;Objective 4&amp;quot;&quot;/&gt;&lt;property id=&quot;20307&quot; value=&quot;564&quot;/&gt;&lt;/object&gt;&lt;object type=&quot;3&quot; unique_id=&quot;10032&quot;&gt;&lt;property id=&quot;20148&quot; value=&quot;5&quot;/&gt;&lt;property id=&quot;20300&quot; value=&quot;Slide 29 - &amp;quot;2 definitions of product cost&amp;quot;&quot;/&gt;&lt;property id=&quot;20307&quot; value=&quot;523&quot;/&gt;&lt;/object&gt;&lt;object type=&quot;3&quot; unique_id=&quot;10033&quot;&gt;&lt;property id=&quot;20148&quot; value=&quot;5&quot;/&gt;&lt;property id=&quot;20300&quot; value=&quot;Slide 30 - &amp;quot;Inventoriable product costs&amp;quot;&quot;/&gt;&lt;property id=&quot;20307&quot; value=&quot;462&quot;/&gt;&lt;/object&gt;&lt;object type=&quot;3&quot; unique_id=&quot;10034&quot;&gt;&lt;property id=&quot;20148&quot; value=&quot;5&quot;/&gt;&lt;property id=&quot;20300&quot; value=&quot;Slide 31 - &amp;quot;Period Costs: All costs Incurred in the other stages of the value chain&amp;quot;&quot;/&gt;&lt;property id=&quot;20307&quot; value=&quot;514&quot;/&gt;&lt;/object&gt;&lt;object type=&quot;3&quot; unique_id=&quot;10035&quot;&gt;&lt;property id=&quot;20148&quot; value=&quot;5&quot;/&gt;&lt;property id=&quot;20300&quot; value=&quot;Slide 32 - &amp;quot;Inventoriable Product Costs -- Merchandiser&amp;quot;&quot;/&gt;&lt;property id=&quot;20307&quot; value=&quot;426&quot;/&gt;&lt;/object&gt;&lt;object type=&quot;3&quot; unique_id=&quot;10036&quot;&gt;&lt;property id=&quot;20148&quot; value=&quot;5&quot;/&gt;&lt;property id=&quot;20300&quot; value=&quot;Slide 33 - &amp;quot;Inventoriable Product Costs -- Manufacturer&amp;quot;&quot;/&gt;&lt;property id=&quot;20307&quot; value=&quot;466&quot;/&gt;&lt;/object&gt;&lt;object type=&quot;3&quot; unique_id=&quot;10037&quot;&gt;&lt;property id=&quot;20148&quot; value=&quot;5&quot;/&gt;&lt;property id=&quot;20300&quot; value=&quot;Slide 34 - &amp;quot;Manufacturing Overhead&amp;quot;&quot;/&gt;&lt;property id=&quot;20307&quot; value=&quot;467&quot;/&gt;&lt;/object&gt;&lt;object type=&quot;3&quot; unique_id=&quot;10038&quot;&gt;&lt;property id=&quot;20148&quot; value=&quot;5&quot;/&gt;&lt;property id=&quot;20300&quot; value=&quot;Slide 35 - &amp;quot;Now turn to S2-7&amp;quot;&quot;/&gt;&lt;property id=&quot;20307&quot; value=&quot;542&quot;/&gt;&lt;/object&gt;&lt;object type=&quot;3&quot; unique_id=&quot;10039&quot;&gt;&lt;property id=&quot;20148&quot; value=&quot;5&quot;/&gt;&lt;property id=&quot;20300&quot; value=&quot;Slide 36 - &amp;quot;S2-7&amp;quot;&quot;/&gt;&lt;property id=&quot;20307&quot; value=&quot;535&quot;/&gt;&lt;/object&gt;&lt;object type=&quot;3&quot; unique_id=&quot;10040&quot;&gt;&lt;property id=&quot;20148&quot; value=&quot;5&quot;/&gt;&lt;property id=&quot;20300&quot; value=&quot;Slide 37 - &amp;quot;S2-7 (cont.)&amp;quot;&quot;/&gt;&lt;property id=&quot;20307&quot; value=&quot;536&quot;/&gt;&lt;/object&gt;&lt;object type=&quot;3&quot; unique_id=&quot;10041&quot;&gt;&lt;property id=&quot;20148&quot; value=&quot;5&quot;/&gt;&lt;property id=&quot;20300&quot; value=&quot;Slide 38 - &amp;quot;S2-7 (cont.)&amp;quot;&quot;/&gt;&lt;property id=&quot;20307&quot; value=&quot;537&quot;/&gt;&lt;/object&gt;&lt;object type=&quot;3&quot; unique_id=&quot;10042&quot;&gt;&lt;property id=&quot;20148&quot; value=&quot;5&quot;/&gt;&lt;property id=&quot;20300&quot; value=&quot;Slide 39 - &amp;quot;Prime and Conversion Costs&amp;quot;&quot;/&gt;&lt;property id=&quot;20307&quot; value=&quot;468&quot;/&gt;&lt;/object&gt;&lt;object type=&quot;3&quot; unique_id=&quot;10043&quot;&gt;&lt;property id=&quot;20148&quot; value=&quot;5&quot;/&gt;&lt;property id=&quot;20300&quot; value=&quot;Slide 40 - &amp;quot;Direct and Indirect Labor Costs include:&amp;quot;&quot;/&gt;&lt;property id=&quot;20307&quot; value=&quot;469&quot;/&gt;&lt;/object&gt;&lt;object type=&quot;3&quot; unique_id=&quot;10044&quot;&gt;&lt;property id=&quot;20148&quot; value=&quot;5&quot;/&gt;&lt;property id=&quot;20300&quot; value=&quot;Slide 41 - &amp;quot;Objective 5&amp;quot;&quot;/&gt;&lt;property id=&quot;20307&quot; value=&quot;565&quot;/&gt;&lt;/object&gt;&lt;object type=&quot;3&quot; unique_id=&quot;10045&quot;&gt;&lt;property id=&quot;20148&quot; value=&quot;5&quot;/&gt;&lt;property id=&quot;20300&quot; value=&quot;Slide 42 - &amp;quot;Income Statement – Service Company&amp;quot;&quot;/&gt;&lt;property id=&quot;20307&quot; value=&quot;470&quot;/&gt;&lt;/object&gt;&lt;object type=&quot;3&quot; unique_id=&quot;10046&quot;&gt;&lt;property id=&quot;20148&quot; value=&quot;5&quot;/&gt;&lt;property id=&quot;20300&quot; value=&quot;Slide 43 - &amp;quot;Cost of Goods Sold Calculation – Merchandiser&amp;quot;&quot;/&gt;&lt;property id=&quot;20307&quot; value=&quot;427&quot;/&gt;&lt;/object&gt;&lt;object type=&quot;3&quot; unique_id=&quot;10047&quot;&gt;&lt;property id=&quot;20148&quot; value=&quot;5&quot;/&gt;&lt;property id=&quot;20300&quot; value=&quot;Slide 44 - &amp;quot;Now turn to S2-9&amp;quot;&quot;/&gt;&lt;property id=&quot;20307&quot; value=&quot;549&quot;/&gt;&lt;/object&gt;&lt;object type=&quot;3&quot; unique_id=&quot;10048&quot;&gt;&lt;property id=&quot;20148&quot; value=&quot;5&quot;/&gt;&lt;property id=&quot;20300&quot; value=&quot;Slide 45 - &amp;quot;S2-9&amp;quot;&quot;/&gt;&lt;property id=&quot;20307&quot; value=&quot;554&quot;/&gt;&lt;/object&gt;&lt;object type=&quot;3&quot; unique_id=&quot;10049&quot;&gt;&lt;property id=&quot;20148&quot; value=&quot;5&quot;/&gt;&lt;property id=&quot;20300&quot; value=&quot;Slide 46 - &amp;quot;S2-19&amp;quot;&quot;/&gt;&lt;property id=&quot;20307&quot; value=&quot;579&quot;/&gt;&lt;/object&gt;&lt;object type=&quot;3&quot; unique_id=&quot;10050&quot;&gt;&lt;property id=&quot;20148&quot; value=&quot;5&quot;/&gt;&lt;property id=&quot;20300&quot; value=&quot;Slide 47 - &amp;quot;Income Statement – Merchandiser&amp;quot;&quot;/&gt;&lt;property id=&quot;20307&quot; value=&quot;425&quot;/&gt;&lt;/object&gt;&lt;object type=&quot;3&quot; unique_id=&quot;10051&quot;&gt;&lt;property id=&quot;20148&quot; value=&quot;5&quot;/&gt;&lt;property id=&quot;20300&quot; value=&quot;Slide 48 - &amp;quot;Now turn to S2-10&amp;quot;&quot;/&gt;&lt;property id=&quot;20307&quot; value=&quot;550&quot;/&gt;&lt;/object&gt;&lt;object type=&quot;3&quot; unique_id=&quot;10052&quot;&gt;&lt;property id=&quot;20148&quot; value=&quot;5&quot;/&gt;&lt;property id=&quot;20300&quot; value=&quot;Slide 49 - &amp;quot;S2-10&amp;quot;&quot;/&gt;&lt;property id=&quot;20307&quot; value=&quot;555&quot;/&gt;&lt;/object&gt;&lt;object type=&quot;3&quot; unique_id=&quot;10053&quot;&gt;&lt;property id=&quot;20148&quot; value=&quot;5&quot;/&gt;&lt;property id=&quot;20300&quot; value=&quot;Slide 50 - &amp;quot;S2-10&amp;quot;&quot;/&gt;&lt;property id=&quot;20307&quot; value=&quot;580&quot;/&gt;&lt;/object&gt;&lt;object type=&quot;3&quot; unique_id=&quot;10054&quot;&gt;&lt;property id=&quot;20148&quot; value=&quot;5&quot;/&gt;&lt;property id=&quot;20300&quot; value=&quot;Slide 51 - &amp;quot;Product costs &amp;quot;&quot;/&gt;&lt;property id=&quot;20307&quot; value=&quot;463&quot;/&gt;&lt;/object&gt;&lt;object type=&quot;3&quot; unique_id=&quot;10055&quot;&gt;&lt;property id=&quot;20148&quot; value=&quot;5&quot;/&gt;&lt;property id=&quot;20300&quot; value=&quot;Slide 52 - &amp;quot;Cost of Goods Manufactured Calculation – Manufacturer&amp;quot;&quot;/&gt;&lt;property id=&quot;20307&quot; value=&quot;473&quot;/&gt;&lt;/object&gt;&lt;object type=&quot;3&quot; unique_id=&quot;10056&quot;&gt;&lt;property id=&quot;20148&quot; value=&quot;5&quot;/&gt;&lt;property id=&quot;20300&quot; value=&quot;Slide 54 - &amp;quot;Cost of Goods Sold Calculation –&amp;#x0D;&amp;#x0A;Manufacturer&amp;quot;&quot;/&gt;&lt;property id=&quot;20307&quot; value=&quot;472&quot;/&gt;&lt;/object&gt;&lt;object type=&quot;3&quot; unique_id=&quot;10057&quot;&gt;&lt;property id=&quot;20148&quot; value=&quot;5&quot;/&gt;&lt;property id=&quot;20300&quot; value=&quot;Slide 55 - &amp;quot;Now turn to E2-25A&amp;quot;&quot;/&gt;&lt;property id=&quot;20307&quot; value=&quot;552&quot;/&gt;&lt;/object&gt;&lt;object type=&quot;3&quot; unique_id=&quot;10058&quot;&gt;&lt;property id=&quot;20148&quot; value=&quot;5&quot;/&gt;&lt;property id=&quot;20300&quot; value=&quot;Slide 56 - &amp;quot;E2-25A (COGM)&amp;quot;&quot;/&gt;&lt;property id=&quot;20307&quot; value=&quot;557&quot;/&gt;&lt;/object&gt;&lt;object type=&quot;3&quot; unique_id=&quot;10059&quot;&gt;&lt;property id=&quot;20148&quot; value=&quot;5&quot;/&gt;&lt;property id=&quot;20300&quot; value=&quot;Slide 57 - &amp;quot;E2-25A (COGM)&amp;quot;&quot;/&gt;&lt;property id=&quot;20307&quot; value=&quot;581&quot;/&gt;&lt;/object&gt;&lt;object type=&quot;3&quot; unique_id=&quot;10060&quot;&gt;&lt;property id=&quot;20148&quot; value=&quot;5&quot;/&gt;&lt;property id=&quot;20300&quot; value=&quot;Slide 58 - &amp;quot;E2-25A  (cont.)&amp;quot;&quot;/&gt;&lt;property id=&quot;20307&quot; value=&quot;556&quot;/&gt;&lt;/object&gt;&lt;object type=&quot;3&quot; unique_id=&quot;10061&quot;&gt;&lt;property id=&quot;20148&quot; value=&quot;5&quot;/&gt;&lt;property id=&quot;20300&quot; value=&quot;Slide 59 - &amp;quot;E2-25A  (cont.)&amp;quot;&quot;/&gt;&lt;property id=&quot;20307&quot; value=&quot;582&quot;/&gt;&lt;/object&gt;&lt;object type=&quot;3&quot; unique_id=&quot;10062&quot;&gt;&lt;property id=&quot;20148&quot; value=&quot;5&quot;/&gt;&lt;property id=&quot;20300&quot; value=&quot;Slide 60 - &amp;quot;Income Statement – Manufacturer&amp;quot;&quot;/&gt;&lt;property id=&quot;20307&quot; value=&quot;540&quot;/&gt;&lt;/object&gt;&lt;object type=&quot;3&quot; unique_id=&quot;10063&quot;&gt;&lt;property id=&quot;20148&quot; value=&quot;5&quot;/&gt;&lt;property id=&quot;20300&quot; value=&quot;Slide 61 - &amp;quot;Now turn to E2-26A&amp;quot;&quot;/&gt;&lt;property id=&quot;20307&quot; value=&quot;559&quot;/&gt;&lt;/object&gt;&lt;object type=&quot;3&quot; unique_id=&quot;10064&quot;&gt;&lt;property id=&quot;20148&quot; value=&quot;5&quot;/&gt;&lt;property id=&quot;20300&quot; value=&quot;Slide 62 - &amp;quot;E2-26A&amp;quot;&quot;/&gt;&lt;property id=&quot;20307&quot; value=&quot;553&quot;/&gt;&lt;/object&gt;&lt;object type=&quot;3&quot; unique_id=&quot;10065&quot;&gt;&lt;property id=&quot;20148&quot; value=&quot;5&quot;/&gt;&lt;property id=&quot;20300&quot; value=&quot;Slide 63 - &amp;quot;E2-26A&amp;quot;&quot;/&gt;&lt;property id=&quot;20307&quot; value=&quot;583&quot;/&gt;&lt;/object&gt;&lt;object type=&quot;3&quot; unique_id=&quot;10066&quot;&gt;&lt;property id=&quot;20148&quot; value=&quot;5&quot;/&gt;&lt;property id=&quot;20300&quot; value=&quot;Slide 64 - &amp;quot;Direct Materials Used Calculation –&amp;#x0D;&amp;#x0A;Manufacturer&amp;quot;&quot;/&gt;&lt;property id=&quot;20307&quot; value=&quot;474&quot;/&gt;&lt;/object&gt;&lt;object type=&quot;3&quot; unique_id=&quot;10067&quot;&gt;&lt;property id=&quot;20148&quot; value=&quot;5&quot;/&gt;&lt;property id=&quot;20300&quot; value=&quot;Slide 65 - &amp;quot;Now turn to S2-11&amp;quot;&quot;/&gt;&lt;property id=&quot;20307&quot; value=&quot;551&quot;/&gt;&lt;/object&gt;&lt;object type=&quot;3&quot; unique_id=&quot;10068&quot;&gt;&lt;property id=&quot;20148&quot; value=&quot;5&quot;/&gt;&lt;property id=&quot;20300&quot; value=&quot;Slide 66 - &amp;quot;S2-11&amp;quot;&quot;/&gt;&lt;property id=&quot;20307&quot; value=&quot;558&quot;/&gt;&lt;/object&gt;&lt;object type=&quot;3&quot; unique_id=&quot;10069&quot;&gt;&lt;property id=&quot;20148&quot; value=&quot;5&quot;/&gt;&lt;property id=&quot;20300&quot; value=&quot;Slide 67 - &amp;quot;S2-11&amp;quot;&quot;/&gt;&lt;property id=&quot;20307&quot; value=&quot;584&quot;/&gt;&lt;/object&gt;&lt;object type=&quot;3&quot; unique_id=&quot;10070&quot;&gt;&lt;property id=&quot;20148&quot; value=&quot;5&quot;/&gt;&lt;property id=&quot;20300&quot; value=&quot;Slide 68 - &amp;quot;Product and Period Costs&amp;quot;&quot;/&gt;&lt;property id=&quot;20307&quot; value=&quot;585&quot;/&gt;&lt;/object&gt;&lt;object type=&quot;3&quot; unique_id=&quot;10071&quot;&gt;&lt;property id=&quot;20148&quot; value=&quot;5&quot;/&gt;&lt;property id=&quot;20300&quot; value=&quot;Slide 69 - &amp;quot;Product and Period Costs&amp;quot;&quot;/&gt;&lt;property id=&quot;20307&quot; value=&quot;515&quot;/&gt;&lt;/object&gt;&lt;object type=&quot;3&quot; unique_id=&quot;10072&quot;&gt;&lt;property id=&quot;20148&quot; value=&quot;5&quot;/&gt;&lt;property id=&quot;20300&quot; value=&quot;Slide 70 - &amp;quot;Manufacturing Companies’&amp;#x0D;&amp;#x0A;Inventory Accounts&amp;quot;&quot;/&gt;&lt;property id=&quot;20307&quot; value=&quot;476&quot;/&gt;&lt;/object&gt;&lt;object type=&quot;3&quot; unique_id=&quot;10073&quot;&gt;&lt;property id=&quot;20148&quot; value=&quot;5&quot;/&gt;&lt;property id=&quot;20300&quot; value=&quot;Slide 71 - &amp;quot;Manufacturing Companies’&amp;#x0D;&amp;#x0A;Inventory Accounts&amp;quot;&quot;/&gt;&lt;property id=&quot;20307&quot; value=&quot;566&quot;/&gt;&lt;/object&gt;&lt;object type=&quot;3&quot; unique_id=&quot;10074&quot;&gt;&lt;property id=&quot;20148&quot; value=&quot;5&quot;/&gt;&lt;property id=&quot;20300&quot; value=&quot;Slide 72 - &amp;quot;Manufacturing Companies’&amp;#x0D;&amp;#x0A;Inventory Accounts&amp;quot;&quot;/&gt;&lt;property id=&quot;20307&quot; value=&quot;567&quot;/&gt;&lt;/object&gt;&lt;object type=&quot;3&quot; unique_id=&quot;10075&quot;&gt;&lt;property id=&quot;20148&quot; value=&quot;5&quot;/&gt;&lt;property id=&quot;20300&quot; value=&quot;Slide 73 - &amp;quot;Balance Sheet Differences&amp;quot;&quot;/&gt;&lt;property id=&quot;20307&quot; value=&quot;527&quot;/&gt;&lt;/object&gt;&lt;object type=&quot;3&quot; unique_id=&quot;10076&quot;&gt;&lt;property id=&quot;20148&quot; value=&quot;5&quot;/&gt;&lt;property id=&quot;20300&quot; value=&quot;Slide 74 - &amp;quot;Balance Sheet Differences&amp;quot;&quot;/&gt;&lt;property id=&quot;20307&quot; value=&quot;586&quot;/&gt;&lt;/object&gt;&lt;object type=&quot;3&quot; unique_id=&quot;10077&quot;&gt;&lt;property id=&quot;20148&quot; value=&quot;5&quot;/&gt;&lt;property id=&quot;20300&quot; value=&quot;Slide 75 - &amp;quot;Balance Sheet Differences&amp;quot;&quot;/&gt;&lt;property id=&quot;20307&quot; value=&quot;588&quot;/&gt;&lt;/object&gt;&lt;object type=&quot;3&quot; unique_id=&quot;10078&quot;&gt;&lt;property id=&quot;20148&quot; value=&quot;5&quot;/&gt;&lt;property id=&quot;20300&quot; value=&quot;Slide 76 - &amp;quot;Balance Sheet Differences&amp;quot;&quot;/&gt;&lt;property id=&quot;20307&quot; value=&quot;587&quot;/&gt;&lt;/object&gt;&lt;object type=&quot;3&quot; unique_id=&quot;10079&quot;&gt;&lt;property id=&quot;20148&quot; value=&quot;5&quot;/&gt;&lt;property id=&quot;20300&quot; value=&quot;Slide 77 - &amp;quot;Objective 6&amp;quot;&quot;/&gt;&lt;property id=&quot;20307&quot; value=&quot;568&quot;/&gt;&lt;/object&gt;&lt;object type=&quot;3&quot; unique_id=&quot;10080&quot;&gt;&lt;property id=&quot;20148&quot; value=&quot;5&quot;/&gt;&lt;property id=&quot;20300&quot; value=&quot;Slide 78 - &amp;quot;Controllable and Uncontrollable Costs&amp;quot;&quot;/&gt;&lt;property id=&quot;20307&quot; value=&quot;481&quot;/&gt;&lt;/object&gt;&lt;object type=&quot;3&quot; unique_id=&quot;10081&quot;&gt;&lt;property id=&quot;20148&quot; value=&quot;5&quot;/&gt;&lt;property id=&quot;20300&quot; value=&quot;Slide 79 - &amp;quot;Controllable and Uncontrollable Costs&amp;quot;&quot;/&gt;&lt;property id=&quot;20307&quot; value=&quot;590&quot;/&gt;&lt;/object&gt;&lt;object type=&quot;3&quot; unique_id=&quot;10082&quot;&gt;&lt;property id=&quot;20148&quot; value=&quot;5&quot;/&gt;&lt;property id=&quot;20300&quot; value=&quot;Slide 80 - &amp;quot;Controllable and Uncontrollable Costs&amp;quot;&quot;/&gt;&lt;property id=&quot;20307&quot; value=&quot;589&quot;/&gt;&lt;/object&gt;&lt;object type=&quot;3&quot; unique_id=&quot;10083&quot;&gt;&lt;property id=&quot;20148&quot; value=&quot;5&quot;/&gt;&lt;property id=&quot;20300&quot; value=&quot;Slide 81 - &amp;quot;Relevant and Irrelevant Costs&amp;quot;&quot;/&gt;&lt;property id=&quot;20307&quot; value=&quot;482&quot;/&gt;&lt;/object&gt;&lt;object type=&quot;3&quot; unique_id=&quot;10084&quot;&gt;&lt;property id=&quot;20148&quot; value=&quot;5&quot;/&gt;&lt;property id=&quot;20300&quot; value=&quot;Slide 82 - &amp;quot;Relevant and Irrelevant Costs&amp;quot;&quot;/&gt;&lt;property id=&quot;20307&quot; value=&quot;591&quot;/&gt;&lt;/object&gt;&lt;object type=&quot;3&quot; unique_id=&quot;10085&quot;&gt;&lt;property id=&quot;20148&quot; value=&quot;5&quot;/&gt;&lt;property id=&quot;20300&quot; value=&quot;Slide 83 - &amp;quot;Relevant and Irrelevant Costs&amp;quot;&quot;/&gt;&lt;property id=&quot;20307&quot; value=&quot;592&quot;/&gt;&lt;/object&gt;&lt;object type=&quot;3&quot; unique_id=&quot;10086&quot;&gt;&lt;property id=&quot;20148&quot; value=&quot;5&quot;/&gt;&lt;property id=&quot;20300&quot; value=&quot;Slide 84 - &amp;quot;Relevant and Irrelevant Costs&amp;quot;&quot;/&gt;&lt;property id=&quot;20307&quot; value=&quot;593&quot;/&gt;&lt;/object&gt;&lt;object type=&quot;3&quot; unique_id=&quot;10087&quot;&gt;&lt;property id=&quot;20148&quot; value=&quot;5&quot;/&gt;&lt;property id=&quot;20300&quot; value=&quot;Slide 85 - &amp;quot;Objective 7&amp;quot;&quot;/&gt;&lt;property id=&quot;20307&quot; value=&quot;569&quot;/&gt;&lt;/object&gt;&lt;object type=&quot;3&quot; unique_id=&quot;10088&quot;&gt;&lt;property id=&quot;20148&quot; value=&quot;5&quot;/&gt;&lt;property id=&quot;20300&quot; value=&quot;Slide 86 - &amp;quot;Cost Behavior&amp;quot;&quot;/&gt;&lt;property id=&quot;20307&quot; value=&quot;485&quot;/&gt;&lt;/object&gt;&lt;object type=&quot;3&quot; unique_id=&quot;10089&quot;&gt;&lt;property id=&quot;20148&quot; value=&quot;5&quot;/&gt;&lt;property id=&quot;20300&quot; value=&quot;Slide 87 - &amp;quot;Cost Behavior&amp;quot;&quot;/&gt;&lt;property id=&quot;20307&quot; value=&quot;594&quot;/&gt;&lt;/object&gt;&lt;object type=&quot;3&quot; unique_id=&quot;10090&quot;&gt;&lt;property id=&quot;20148&quot; value=&quot;5&quot;/&gt;&lt;property id=&quot;20300&quot; value=&quot;Slide 88 - &amp;quot;Cost Behavior&amp;quot;&quot;/&gt;&lt;property id=&quot;20307&quot; value=&quot;595&quot;/&gt;&lt;/object&gt;&lt;object type=&quot;3&quot; unique_id=&quot;10091&quot;&gt;&lt;property id=&quot;20148&quot; value=&quot;5&quot;/&gt;&lt;property id=&quot;20300&quot; value=&quot;Slide 89 - &amp;quot;Total Variable Costs&amp;quot;&quot;/&gt;&lt;property id=&quot;20307&quot; value=&quot;483&quot;/&gt;&lt;/object&gt;&lt;object type=&quot;3&quot; unique_id=&quot;10092&quot;&gt;&lt;property id=&quot;20148&quot; value=&quot;5&quot;/&gt;&lt;property id=&quot;20300&quot; value=&quot;Slide 90 - &amp;quot;Total Fixed Costs: Stay Constant in Total Over a Wide Range of Activity Levels&amp;quot;&quot;/&gt;&lt;property id=&quot;20307&quot; value=&quot;484&quot;/&gt;&lt;/object&gt;&lt;object type=&quot;3&quot; unique_id=&quot;10093&quot;&gt;&lt;property id=&quot;20148&quot; value=&quot;5&quot;/&gt;&lt;property id=&quot;20300&quot; value=&quot;Slide 91 - &amp;quot;Total Cost&amp;quot;&quot;/&gt;&lt;property id=&quot;20307&quot; value=&quot;486&quot;/&gt;&lt;/object&gt;&lt;object type=&quot;3&quot; unique_id=&quot;10094&quot;&gt;&lt;property id=&quot;20148&quot; value=&quot;5&quot;/&gt;&lt;property id=&quot;20300&quot; value=&quot;Slide 92 - &amp;quot;Average Cost&amp;quot;&quot;/&gt;&lt;property id=&quot;20307&quot; value=&quot;487&quot;/&gt;&lt;/object&gt;&lt;object type=&quot;3&quot; unique_id=&quot;10095&quot;&gt;&lt;property id=&quot;20148&quot; value=&quot;5&quot;/&gt;&lt;property id=&quot;20300&quot; value=&quot;Slide 93 - &amp;quot;Marginal Cost&amp;quot;&quot;/&gt;&lt;property id=&quot;20307&quot; value=&quot;488&quot;/&gt;&lt;/object&gt;&lt;object type=&quot;3&quot; unique_id=&quot;10096&quot;&gt;&lt;property id=&quot;20148&quot; value=&quot;5&quot;/&gt;&lt;property id=&quot;20300&quot; value=&quot;Slide 94 - &amp;quot;End of Chapter 2&amp;quot;&quot;/&gt;&lt;property id=&quot;20307&quot; value=&quot;395&quot;/&gt;&lt;/object&gt;&lt;object type=&quot;3&quot; unique_id=&quot;10477&quot;&gt;&lt;property id=&quot;20148&quot; value=&quot;5&quot;/&gt;&lt;property id=&quot;20300&quot; value=&quot;Slide 53 - &amp;quot;Inventory Equation&amp;quot;&quot;/&gt;&lt;property id=&quot;20307&quot; value=&quot;596&quot;/&gt;&lt;/object&gt;&lt;/object&gt;&lt;/object&gt;&lt;/database&gt;"/>
  <p:tag name="SECTOMILLISECCONVERTED" val="1"/>
</p:tagLst>
</file>

<file path=ppt/theme/theme1.xml><?xml version="1.0" encoding="utf-8"?>
<a:theme xmlns:a="http://schemas.openxmlformats.org/drawingml/2006/main" name="1_PrenticeHall">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Books</Template>
  <TotalTime>16629</TotalTime>
  <Words>7708</Words>
  <Application>Microsoft Office PowerPoint</Application>
  <PresentationFormat>On-screen Show (4:3)</PresentationFormat>
  <Paragraphs>880</Paragraphs>
  <Slides>69</Slides>
  <Notes>60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69</vt:i4>
      </vt:variant>
    </vt:vector>
  </HeadingPairs>
  <TitlesOfParts>
    <vt:vector size="78" baseType="lpstr">
      <vt:lpstr>Arial</vt:lpstr>
      <vt:lpstr>Calibri</vt:lpstr>
      <vt:lpstr>Candara</vt:lpstr>
      <vt:lpstr>Helvetica</vt:lpstr>
      <vt:lpstr>Times New Roman</vt:lpstr>
      <vt:lpstr>Wingdings 2</vt:lpstr>
      <vt:lpstr>1_PrenticeHall</vt:lpstr>
      <vt:lpstr>Office Theme</vt:lpstr>
      <vt:lpstr>Chart</vt:lpstr>
      <vt:lpstr>PowerPoint Presentation</vt:lpstr>
      <vt:lpstr>Objective 1</vt:lpstr>
      <vt:lpstr>Three types of companies</vt:lpstr>
      <vt:lpstr>Service Companies</vt:lpstr>
      <vt:lpstr>Merchandisers</vt:lpstr>
      <vt:lpstr>Manufacturers</vt:lpstr>
      <vt:lpstr>Manufacturers</vt:lpstr>
      <vt:lpstr>Objective 2</vt:lpstr>
      <vt:lpstr>Value Chain</vt:lpstr>
      <vt:lpstr>Cost from Value Chain Activities</vt:lpstr>
      <vt:lpstr>Example from Textbook: E2-18A</vt:lpstr>
      <vt:lpstr>Objective 3</vt:lpstr>
      <vt:lpstr>Cost Object</vt:lpstr>
      <vt:lpstr>Assign Direct Cost and Indirect Cost</vt:lpstr>
      <vt:lpstr>Example from Textbook: S2-4</vt:lpstr>
      <vt:lpstr>Example from Textbook: S2-4 (cont.)</vt:lpstr>
      <vt:lpstr>Objective 4</vt:lpstr>
      <vt:lpstr>Three definitions of product cost</vt:lpstr>
      <vt:lpstr>Inventoriable Product Costs and  Period Costs</vt:lpstr>
      <vt:lpstr>Merchandising Companies’ Inventoriable Product Costs</vt:lpstr>
      <vt:lpstr>Inventoriable Product Costs— Merchandiser</vt:lpstr>
      <vt:lpstr>Inventoriable Product Costs— Manufacturer</vt:lpstr>
      <vt:lpstr>Manufacturing Overhead</vt:lpstr>
      <vt:lpstr>S2-8</vt:lpstr>
      <vt:lpstr>Prime and Conversion Costs</vt:lpstr>
      <vt:lpstr>Direct and Indirect Labor Costs Include</vt:lpstr>
      <vt:lpstr>Objective 5</vt:lpstr>
      <vt:lpstr>Income Statement—Service Company</vt:lpstr>
      <vt:lpstr>Income Statement—Merchandiser</vt:lpstr>
      <vt:lpstr>Cost of Goods Sold Calculation— Merchandiser</vt:lpstr>
      <vt:lpstr>Now turn to S2-10</vt:lpstr>
      <vt:lpstr>S2-10</vt:lpstr>
      <vt:lpstr>Now turn to S2-11</vt:lpstr>
      <vt:lpstr>S2-11</vt:lpstr>
      <vt:lpstr>S2-11</vt:lpstr>
      <vt:lpstr>Direct Materials Used Calculation— Manufacturer</vt:lpstr>
      <vt:lpstr>Now turn to S2-12</vt:lpstr>
      <vt:lpstr>S2-12</vt:lpstr>
      <vt:lpstr>Cost of Goods Manufactured Calculation—Manufacturer</vt:lpstr>
      <vt:lpstr>How to Calculate </vt:lpstr>
      <vt:lpstr>Cost of Goods Sold Calculation— Manufacturer</vt:lpstr>
      <vt:lpstr>Now turn to E2-25A</vt:lpstr>
      <vt:lpstr>E2-25A, Direct Materials Used</vt:lpstr>
      <vt:lpstr>E2-25A, Cost of Goods Manufactured</vt:lpstr>
      <vt:lpstr>E2-25A, Cost of Goods Sold</vt:lpstr>
      <vt:lpstr>Income Statement—Manufacturer</vt:lpstr>
      <vt:lpstr>Now turn to E2-26A</vt:lpstr>
      <vt:lpstr>E2-26A</vt:lpstr>
      <vt:lpstr>Product and Period Costs</vt:lpstr>
      <vt:lpstr>Manufacturing Companies’ Inventory Accounts</vt:lpstr>
      <vt:lpstr>Manufacturing Companies’ Inventory Accounts</vt:lpstr>
      <vt:lpstr>Manufacturing Companies’ Inventory Accounts</vt:lpstr>
      <vt:lpstr>Manufacturing Companies’ Inventory Accounts</vt:lpstr>
      <vt:lpstr>Manufacturing Companies’ Inventory Accounts</vt:lpstr>
      <vt:lpstr>Balance Sheet Differences</vt:lpstr>
      <vt:lpstr>Objective 6</vt:lpstr>
      <vt:lpstr>Controllable and Uncontrollable Costs</vt:lpstr>
      <vt:lpstr>Controllable and Uncontrollable Costs</vt:lpstr>
      <vt:lpstr>Relevant and Irrelevant Costs</vt:lpstr>
      <vt:lpstr>Objective 7</vt:lpstr>
      <vt:lpstr>Cost Behavior (Chp6 details)</vt:lpstr>
      <vt:lpstr>Total Variable Costs</vt:lpstr>
      <vt:lpstr>Total Fixed Costs: Stay Constant in Total over a Wide Range of Activity Levels</vt:lpstr>
      <vt:lpstr>Manufacturing Costs Behave</vt:lpstr>
      <vt:lpstr>Total Cost</vt:lpstr>
      <vt:lpstr>Average Cost</vt:lpstr>
      <vt:lpstr>Marginal Cost</vt:lpstr>
      <vt:lpstr>End of Chapter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Braun Tietz 3e</dc:subject>
  <dc:creator>Wendy Tietz, PHD,CPA,CMA</dc:creator>
  <cp:lastModifiedBy>Kaushik Rao</cp:lastModifiedBy>
  <cp:revision>326</cp:revision>
  <dcterms:created xsi:type="dcterms:W3CDTF">2009-11-06T15:59:01Z</dcterms:created>
  <dcterms:modified xsi:type="dcterms:W3CDTF">2021-09-24T14:54:15Z</dcterms:modified>
</cp:coreProperties>
</file>