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308" r:id="rId6"/>
    <p:sldId id="319" r:id="rId7"/>
    <p:sldId id="322" r:id="rId8"/>
    <p:sldId id="323" r:id="rId9"/>
    <p:sldId id="330" r:id="rId10"/>
    <p:sldId id="331" r:id="rId11"/>
    <p:sldId id="324" r:id="rId12"/>
    <p:sldId id="325" r:id="rId13"/>
    <p:sldId id="326" r:id="rId14"/>
    <p:sldId id="327" r:id="rId15"/>
    <p:sldId id="328" r:id="rId16"/>
    <p:sldId id="329" r:id="rId17"/>
    <p:sldId id="332" r:id="rId18"/>
    <p:sldId id="305" r:id="rId19"/>
    <p:sldId id="307" r:id="rId20"/>
    <p:sldId id="312" r:id="rId21"/>
    <p:sldId id="316" r:id="rId22"/>
    <p:sldId id="314" r:id="rId23"/>
    <p:sldId id="315" r:id="rId24"/>
    <p:sldId id="317" r:id="rId25"/>
    <p:sldId id="318" r:id="rId26"/>
    <p:sldId id="33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3B2E"/>
    <a:srgbClr val="8F0012"/>
    <a:srgbClr val="FCC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3" autoAdjust="0"/>
    <p:restoredTop sz="94611" autoAdjust="0"/>
  </p:normalViewPr>
  <p:slideViewPr>
    <p:cSldViewPr>
      <p:cViewPr varScale="1">
        <p:scale>
          <a:sx n="84" d="100"/>
          <a:sy n="84" d="100"/>
        </p:scale>
        <p:origin x="135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SAT Score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Spark</c:v>
                </c:pt>
                <c:pt idx="1">
                  <c:v>Impala</c:v>
                </c:pt>
                <c:pt idx="2">
                  <c:v>Hive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4.7</c:v>
                </c:pt>
                <c:pt idx="1">
                  <c:v>5.2</c:v>
                </c:pt>
                <c:pt idx="2">
                  <c:v>27.45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Admission Rate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Spark</c:v>
                </c:pt>
                <c:pt idx="1">
                  <c:v>Impala</c:v>
                </c:pt>
                <c:pt idx="2">
                  <c:v>Hive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5.68</c:v>
                </c:pt>
                <c:pt idx="1">
                  <c:v>6.45</c:v>
                </c:pt>
                <c:pt idx="2">
                  <c:v>27.98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Tution Fees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Spark</c:v>
                </c:pt>
                <c:pt idx="1">
                  <c:v>Impala</c:v>
                </c:pt>
                <c:pt idx="2">
                  <c:v>Hive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6.44</c:v>
                </c:pt>
                <c:pt idx="1">
                  <c:v>7.87</c:v>
                </c:pt>
                <c:pt idx="2">
                  <c:v>28.5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Faculty Salary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Spark</c:v>
                </c:pt>
                <c:pt idx="1">
                  <c:v>Impala</c:v>
                </c:pt>
                <c:pt idx="2">
                  <c:v>Hive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7.11</c:v>
                </c:pt>
                <c:pt idx="1">
                  <c:v>8.02</c:v>
                </c:pt>
                <c:pt idx="2">
                  <c:v>29.3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Repayment Rate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Spark</c:v>
                </c:pt>
                <c:pt idx="1">
                  <c:v>Impala</c:v>
                </c:pt>
                <c:pt idx="2">
                  <c:v>Hive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6.52</c:v>
                </c:pt>
                <c:pt idx="1">
                  <c:v>7.9</c:v>
                </c:pt>
                <c:pt idx="2">
                  <c:v>28.74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341884784"/>
        <c:axId val="-1341883696"/>
      </c:barChart>
      <c:catAx>
        <c:axId val="-1341884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1341883696"/>
        <c:crosses val="autoZero"/>
        <c:auto val="1"/>
        <c:lblAlgn val="ctr"/>
        <c:lblOffset val="100"/>
        <c:noMultiLvlLbl val="0"/>
      </c:catAx>
      <c:valAx>
        <c:axId val="-1341883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3418847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036362-EFCB-4C65-940F-25E8BFA1B9CB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8E0B93-6A1A-414C-A0F1-A4798BCABCC7}">
      <dgm:prSet phldrT="[Text]"/>
      <dgm:spPr/>
      <dgm:t>
        <a:bodyPr/>
        <a:lstStyle/>
        <a:p>
          <a:r>
            <a:rPr lang="en-US" dirty="0" smtClean="0"/>
            <a:t>Local</a:t>
          </a:r>
          <a:endParaRPr lang="en-US" dirty="0"/>
        </a:p>
      </dgm:t>
    </dgm:pt>
    <dgm:pt modelId="{41953BDD-BF55-4AF8-A075-C9F3F7F5BF0F}" type="parTrans" cxnId="{A8E733B9-9755-4079-B602-A3A9ACCF2A48}">
      <dgm:prSet/>
      <dgm:spPr/>
      <dgm:t>
        <a:bodyPr/>
        <a:lstStyle/>
        <a:p>
          <a:endParaRPr lang="en-US"/>
        </a:p>
      </dgm:t>
    </dgm:pt>
    <dgm:pt modelId="{2C542C65-523F-4976-9B1B-5A2956292404}" type="sibTrans" cxnId="{A8E733B9-9755-4079-B602-A3A9ACCF2A48}">
      <dgm:prSet/>
      <dgm:spPr/>
      <dgm:t>
        <a:bodyPr/>
        <a:lstStyle/>
        <a:p>
          <a:endParaRPr lang="en-US"/>
        </a:p>
      </dgm:t>
    </dgm:pt>
    <dgm:pt modelId="{4D2DBF82-050E-427E-A478-65D1A2FA9C1C}">
      <dgm:prSet phldrT="[Text]" custT="1"/>
      <dgm:spPr/>
      <dgm:t>
        <a:bodyPr/>
        <a:lstStyle/>
        <a:p>
          <a:r>
            <a:rPr lang="en-US" sz="2400" dirty="0" smtClean="0"/>
            <a:t>Create Dataset by Impala</a:t>
          </a:r>
          <a:endParaRPr lang="en-US" sz="2400" dirty="0"/>
        </a:p>
      </dgm:t>
    </dgm:pt>
    <dgm:pt modelId="{57F573BD-6E55-4D20-913E-475EC70BA532}" type="parTrans" cxnId="{D4ACDF28-01EE-4AF6-BB2D-65DF024339E7}">
      <dgm:prSet/>
      <dgm:spPr/>
      <dgm:t>
        <a:bodyPr/>
        <a:lstStyle/>
        <a:p>
          <a:endParaRPr lang="en-US"/>
        </a:p>
      </dgm:t>
    </dgm:pt>
    <dgm:pt modelId="{FDC89DEB-4EC4-40FD-A6EE-7AB5D8641D45}" type="sibTrans" cxnId="{D4ACDF28-01EE-4AF6-BB2D-65DF024339E7}">
      <dgm:prSet/>
      <dgm:spPr/>
      <dgm:t>
        <a:bodyPr/>
        <a:lstStyle/>
        <a:p>
          <a:endParaRPr lang="en-US"/>
        </a:p>
      </dgm:t>
    </dgm:pt>
    <dgm:pt modelId="{0C218898-3E63-40EF-BFD9-0FDDAF50C6A8}">
      <dgm:prSet phldrT="[Text]"/>
      <dgm:spPr/>
      <dgm:t>
        <a:bodyPr/>
        <a:lstStyle/>
        <a:p>
          <a:r>
            <a:rPr lang="en-US" dirty="0" smtClean="0"/>
            <a:t>HDFS</a:t>
          </a:r>
          <a:endParaRPr lang="en-US" dirty="0"/>
        </a:p>
      </dgm:t>
    </dgm:pt>
    <dgm:pt modelId="{7D5625F4-465D-48D7-A39C-664462D01F79}" type="parTrans" cxnId="{9E9D47F5-F44E-41AF-8E69-4698868A144E}">
      <dgm:prSet/>
      <dgm:spPr/>
      <dgm:t>
        <a:bodyPr/>
        <a:lstStyle/>
        <a:p>
          <a:endParaRPr lang="en-US"/>
        </a:p>
      </dgm:t>
    </dgm:pt>
    <dgm:pt modelId="{78ADA212-6902-4D77-9CFB-288FE0DD85E3}" type="sibTrans" cxnId="{9E9D47F5-F44E-41AF-8E69-4698868A144E}">
      <dgm:prSet/>
      <dgm:spPr/>
      <dgm:t>
        <a:bodyPr/>
        <a:lstStyle/>
        <a:p>
          <a:endParaRPr lang="en-US"/>
        </a:p>
      </dgm:t>
    </dgm:pt>
    <dgm:pt modelId="{82BE2028-8DAA-40B3-9D6A-90C3064CE515}">
      <dgm:prSet phldrT="[Text]"/>
      <dgm:spPr/>
      <dgm:t>
        <a:bodyPr/>
        <a:lstStyle/>
        <a:p>
          <a:r>
            <a:rPr lang="en-US" dirty="0" smtClean="0"/>
            <a:t>Mahout</a:t>
          </a:r>
          <a:endParaRPr lang="en-US" dirty="0"/>
        </a:p>
      </dgm:t>
    </dgm:pt>
    <dgm:pt modelId="{65A761D9-07F0-4EB0-9431-B3CDE994EE27}" type="parTrans" cxnId="{AAF6FF7B-9065-4442-845B-8FA01805E122}">
      <dgm:prSet/>
      <dgm:spPr/>
      <dgm:t>
        <a:bodyPr/>
        <a:lstStyle/>
        <a:p>
          <a:endParaRPr lang="en-US"/>
        </a:p>
      </dgm:t>
    </dgm:pt>
    <dgm:pt modelId="{215F62B2-BE98-4936-8BC1-3825B9C33C4C}" type="sibTrans" cxnId="{AAF6FF7B-9065-4442-845B-8FA01805E122}">
      <dgm:prSet/>
      <dgm:spPr/>
      <dgm:t>
        <a:bodyPr/>
        <a:lstStyle/>
        <a:p>
          <a:endParaRPr lang="en-US"/>
        </a:p>
      </dgm:t>
    </dgm:pt>
    <dgm:pt modelId="{0BEAEFDD-B521-44D6-8794-DBFD9CD67A38}">
      <dgm:prSet phldrT="[Text]" custT="1"/>
      <dgm:spPr/>
      <dgm:t>
        <a:bodyPr/>
        <a:lstStyle/>
        <a:p>
          <a:r>
            <a:rPr lang="en-US" sz="2400" dirty="0" smtClean="0"/>
            <a:t>Clustering analysis</a:t>
          </a:r>
          <a:endParaRPr lang="en-US" sz="2400" dirty="0"/>
        </a:p>
      </dgm:t>
    </dgm:pt>
    <dgm:pt modelId="{72AF5555-0AFF-4265-A9F7-4219F8F2A157}" type="parTrans" cxnId="{06FDD3A9-CBD6-4CAE-AC89-1AAC9461151C}">
      <dgm:prSet/>
      <dgm:spPr/>
      <dgm:t>
        <a:bodyPr/>
        <a:lstStyle/>
        <a:p>
          <a:endParaRPr lang="en-US"/>
        </a:p>
      </dgm:t>
    </dgm:pt>
    <dgm:pt modelId="{99282C1F-E116-44C5-9113-5B8D65254C0F}" type="sibTrans" cxnId="{06FDD3A9-CBD6-4CAE-AC89-1AAC9461151C}">
      <dgm:prSet/>
      <dgm:spPr/>
      <dgm:t>
        <a:bodyPr/>
        <a:lstStyle/>
        <a:p>
          <a:endParaRPr lang="en-US"/>
        </a:p>
      </dgm:t>
    </dgm:pt>
    <dgm:pt modelId="{FD4A172F-A321-4973-B797-9CB7FA5717E6}">
      <dgm:prSet phldrT="[Text]" custT="1"/>
      <dgm:spPr/>
      <dgm:t>
        <a:bodyPr/>
        <a:lstStyle/>
        <a:p>
          <a:r>
            <a:rPr lang="en-US" sz="2400" dirty="0" smtClean="0"/>
            <a:t>Field delimiter = </a:t>
          </a:r>
          <a:r>
            <a:rPr lang="en-US" sz="2400" dirty="0" smtClean="0">
              <a:solidFill>
                <a:srgbClr val="FF0000"/>
              </a:solidFill>
            </a:rPr>
            <a:t>‘ ’</a:t>
          </a:r>
          <a:endParaRPr lang="en-US" sz="2400" dirty="0">
            <a:solidFill>
              <a:srgbClr val="FF0000"/>
            </a:solidFill>
          </a:endParaRPr>
        </a:p>
      </dgm:t>
    </dgm:pt>
    <dgm:pt modelId="{77A9A305-DC5C-4B2D-8D08-D25980AB828A}" type="parTrans" cxnId="{8C5B640F-BDF0-416F-B2E4-20E014752D7B}">
      <dgm:prSet/>
      <dgm:spPr/>
      <dgm:t>
        <a:bodyPr/>
        <a:lstStyle/>
        <a:p>
          <a:endParaRPr lang="en-US"/>
        </a:p>
      </dgm:t>
    </dgm:pt>
    <dgm:pt modelId="{A1200ABE-8E5B-46F5-BDBA-C331A5FDC2B4}" type="sibTrans" cxnId="{8C5B640F-BDF0-416F-B2E4-20E014752D7B}">
      <dgm:prSet/>
      <dgm:spPr/>
      <dgm:t>
        <a:bodyPr/>
        <a:lstStyle/>
        <a:p>
          <a:endParaRPr lang="en-US"/>
        </a:p>
      </dgm:t>
    </dgm:pt>
    <dgm:pt modelId="{57D31B0A-B2DE-47C8-8B1D-E85E5474BFA6}">
      <dgm:prSet phldrT="[Text]" custT="1"/>
      <dgm:spPr/>
      <dgm:t>
        <a:bodyPr/>
        <a:lstStyle/>
        <a:p>
          <a:r>
            <a:rPr lang="en-US" sz="2400" dirty="0" smtClean="0"/>
            <a:t>Change into </a:t>
          </a:r>
          <a:r>
            <a:rPr lang="en-US" sz="2400" dirty="0" smtClean="0">
              <a:solidFill>
                <a:srgbClr val="FF0000"/>
              </a:solidFill>
            </a:rPr>
            <a:t>sequential</a:t>
          </a:r>
          <a:r>
            <a:rPr lang="en-US" sz="2400" dirty="0" smtClean="0"/>
            <a:t> file</a:t>
          </a:r>
          <a:endParaRPr lang="en-US" sz="2400" dirty="0"/>
        </a:p>
      </dgm:t>
    </dgm:pt>
    <dgm:pt modelId="{627D7976-1B67-49FE-849C-5CA512F1D1EA}" type="parTrans" cxnId="{E3B6C641-D6C2-4B19-ABD5-D03F28C74CE2}">
      <dgm:prSet/>
      <dgm:spPr/>
      <dgm:t>
        <a:bodyPr/>
        <a:lstStyle/>
        <a:p>
          <a:endParaRPr lang="en-US"/>
        </a:p>
      </dgm:t>
    </dgm:pt>
    <dgm:pt modelId="{F00D2B15-5DEA-41CF-9A80-EE509AFE6687}" type="sibTrans" cxnId="{E3B6C641-D6C2-4B19-ABD5-D03F28C74CE2}">
      <dgm:prSet/>
      <dgm:spPr/>
      <dgm:t>
        <a:bodyPr/>
        <a:lstStyle/>
        <a:p>
          <a:endParaRPr lang="en-US"/>
        </a:p>
      </dgm:t>
    </dgm:pt>
    <dgm:pt modelId="{929801BE-17C8-4BD3-80EB-21076F97FDA5}" type="pres">
      <dgm:prSet presAssocID="{60036362-EFCB-4C65-940F-25E8BFA1B9C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27DFB9B-40C2-43A7-80D0-956464316369}" type="pres">
      <dgm:prSet presAssocID="{858E0B93-6A1A-414C-A0F1-A4798BCABCC7}" presName="composite" presStyleCnt="0"/>
      <dgm:spPr/>
    </dgm:pt>
    <dgm:pt modelId="{EAF74F1A-2F3B-4159-88FD-221BF421FF9D}" type="pres">
      <dgm:prSet presAssocID="{858E0B93-6A1A-414C-A0F1-A4798BCABCC7}" presName="bentUpArrow1" presStyleLbl="alignImgPlace1" presStyleIdx="0" presStyleCnt="2" custLinFactNeighborX="17256" custLinFactNeighborY="-15157"/>
      <dgm:spPr/>
    </dgm:pt>
    <dgm:pt modelId="{0250C10C-4E12-4DA1-ADCF-BCD7620D9E2C}" type="pres">
      <dgm:prSet presAssocID="{858E0B93-6A1A-414C-A0F1-A4798BCABCC7}" presName="ParentText" presStyleLbl="node1" presStyleIdx="0" presStyleCnt="3" custScaleX="74882" custScaleY="609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E835D8-9107-4460-9522-CA188B1D85EB}" type="pres">
      <dgm:prSet presAssocID="{858E0B93-6A1A-414C-A0F1-A4798BCABCC7}" presName="ChildText" presStyleLbl="revTx" presStyleIdx="0" presStyleCnt="3" custScaleX="313765" custLinFactNeighborX="98926" custLinFactNeighborY="46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12F11-E137-47D1-A93D-D396758784BC}" type="pres">
      <dgm:prSet presAssocID="{2C542C65-523F-4976-9B1B-5A2956292404}" presName="sibTrans" presStyleCnt="0"/>
      <dgm:spPr/>
    </dgm:pt>
    <dgm:pt modelId="{73B543FC-D35A-4D13-B01E-4A1B61B99828}" type="pres">
      <dgm:prSet presAssocID="{0C218898-3E63-40EF-BFD9-0FDDAF50C6A8}" presName="composite" presStyleCnt="0"/>
      <dgm:spPr/>
    </dgm:pt>
    <dgm:pt modelId="{4894B6DA-6B36-4011-8E56-575D518540DC}" type="pres">
      <dgm:prSet presAssocID="{0C218898-3E63-40EF-BFD9-0FDDAF50C6A8}" presName="bentUpArrow1" presStyleLbl="alignImgPlace1" presStyleIdx="1" presStyleCnt="2" custLinFactNeighborX="19135" custLinFactNeighborY="-16395"/>
      <dgm:spPr/>
    </dgm:pt>
    <dgm:pt modelId="{11D50A12-57C3-40CB-94AA-7DC9355DAFD6}" type="pres">
      <dgm:prSet presAssocID="{0C218898-3E63-40EF-BFD9-0FDDAF50C6A8}" presName="ParentText" presStyleLbl="node1" presStyleIdx="1" presStyleCnt="3" custScaleX="72731" custScaleY="53044" custLinFactNeighborX="-21116" custLinFactNeighborY="15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23D2D-9011-4C57-A42A-F0515204D569}" type="pres">
      <dgm:prSet presAssocID="{0C218898-3E63-40EF-BFD9-0FDDAF50C6A8}" presName="ChildText" presStyleLbl="revTx" presStyleIdx="1" presStyleCnt="3" custScaleX="260663" custLinFactNeighborX="45159" custLinFactNeighborY="-60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B7FDC-4E95-4AFE-99EA-0161E5D662C1}" type="pres">
      <dgm:prSet presAssocID="{78ADA212-6902-4D77-9CFB-288FE0DD85E3}" presName="sibTrans" presStyleCnt="0"/>
      <dgm:spPr/>
    </dgm:pt>
    <dgm:pt modelId="{D8370A90-C015-4940-9D1C-B8FB39D9666D}" type="pres">
      <dgm:prSet presAssocID="{82BE2028-8DAA-40B3-9D6A-90C3064CE515}" presName="composite" presStyleCnt="0"/>
      <dgm:spPr/>
    </dgm:pt>
    <dgm:pt modelId="{38AFDDEA-924D-4797-A678-84F119D9ADCA}" type="pres">
      <dgm:prSet presAssocID="{82BE2028-8DAA-40B3-9D6A-90C3064CE515}" presName="ParentText" presStyleLbl="node1" presStyleIdx="2" presStyleCnt="3" custScaleX="66847" custScaleY="63058" custLinFactNeighborX="-30899" custLinFactNeighborY="3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03BBA-E5F4-4FE9-A53A-CC5E0F769E88}" type="pres">
      <dgm:prSet presAssocID="{82BE2028-8DAA-40B3-9D6A-90C3064CE515}" presName="FinalChildText" presStyleLbl="revTx" presStyleIdx="2" presStyleCnt="3" custScaleX="165006" custLinFactNeighborX="-21298" custLinFactNeighborY="-10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B6C641-D6C2-4B19-ABD5-D03F28C74CE2}" srcId="{0C218898-3E63-40EF-BFD9-0FDDAF50C6A8}" destId="{57D31B0A-B2DE-47C8-8B1D-E85E5474BFA6}" srcOrd="0" destOrd="0" parTransId="{627D7976-1B67-49FE-849C-5CA512F1D1EA}" sibTransId="{F00D2B15-5DEA-41CF-9A80-EE509AFE6687}"/>
    <dgm:cxn modelId="{8C5B640F-BDF0-416F-B2E4-20E014752D7B}" srcId="{858E0B93-6A1A-414C-A0F1-A4798BCABCC7}" destId="{FD4A172F-A321-4973-B797-9CB7FA5717E6}" srcOrd="1" destOrd="0" parTransId="{77A9A305-DC5C-4B2D-8D08-D25980AB828A}" sibTransId="{A1200ABE-8E5B-46F5-BDBA-C331A5FDC2B4}"/>
    <dgm:cxn modelId="{D4ACDF28-01EE-4AF6-BB2D-65DF024339E7}" srcId="{858E0B93-6A1A-414C-A0F1-A4798BCABCC7}" destId="{4D2DBF82-050E-427E-A478-65D1A2FA9C1C}" srcOrd="0" destOrd="0" parTransId="{57F573BD-6E55-4D20-913E-475EC70BA532}" sibTransId="{FDC89DEB-4EC4-40FD-A6EE-7AB5D8641D45}"/>
    <dgm:cxn modelId="{A8E733B9-9755-4079-B602-A3A9ACCF2A48}" srcId="{60036362-EFCB-4C65-940F-25E8BFA1B9CB}" destId="{858E0B93-6A1A-414C-A0F1-A4798BCABCC7}" srcOrd="0" destOrd="0" parTransId="{41953BDD-BF55-4AF8-A075-C9F3F7F5BF0F}" sibTransId="{2C542C65-523F-4976-9B1B-5A2956292404}"/>
    <dgm:cxn modelId="{4DD60D36-9C49-4D70-861D-831A2C1AB0E5}" type="presOf" srcId="{0C218898-3E63-40EF-BFD9-0FDDAF50C6A8}" destId="{11D50A12-57C3-40CB-94AA-7DC9355DAFD6}" srcOrd="0" destOrd="0" presId="urn:microsoft.com/office/officeart/2005/8/layout/StepDownProcess"/>
    <dgm:cxn modelId="{AAF6FF7B-9065-4442-845B-8FA01805E122}" srcId="{60036362-EFCB-4C65-940F-25E8BFA1B9CB}" destId="{82BE2028-8DAA-40B3-9D6A-90C3064CE515}" srcOrd="2" destOrd="0" parTransId="{65A761D9-07F0-4EB0-9431-B3CDE994EE27}" sibTransId="{215F62B2-BE98-4936-8BC1-3825B9C33C4C}"/>
    <dgm:cxn modelId="{7C4FD7D6-3724-44D3-8E70-02431CC8AC51}" type="presOf" srcId="{60036362-EFCB-4C65-940F-25E8BFA1B9CB}" destId="{929801BE-17C8-4BD3-80EB-21076F97FDA5}" srcOrd="0" destOrd="0" presId="urn:microsoft.com/office/officeart/2005/8/layout/StepDownProcess"/>
    <dgm:cxn modelId="{FBE9CF02-23A0-4F0C-92AC-F019490B61E3}" type="presOf" srcId="{57D31B0A-B2DE-47C8-8B1D-E85E5474BFA6}" destId="{6E823D2D-9011-4C57-A42A-F0515204D569}" srcOrd="0" destOrd="0" presId="urn:microsoft.com/office/officeart/2005/8/layout/StepDownProcess"/>
    <dgm:cxn modelId="{CBD3829E-DCC5-40EE-96E6-770677526DD9}" type="presOf" srcId="{FD4A172F-A321-4973-B797-9CB7FA5717E6}" destId="{47E835D8-9107-4460-9522-CA188B1D85EB}" srcOrd="0" destOrd="1" presId="urn:microsoft.com/office/officeart/2005/8/layout/StepDownProcess"/>
    <dgm:cxn modelId="{06FDD3A9-CBD6-4CAE-AC89-1AAC9461151C}" srcId="{82BE2028-8DAA-40B3-9D6A-90C3064CE515}" destId="{0BEAEFDD-B521-44D6-8794-DBFD9CD67A38}" srcOrd="0" destOrd="0" parTransId="{72AF5555-0AFF-4265-A9F7-4219F8F2A157}" sibTransId="{99282C1F-E116-44C5-9113-5B8D65254C0F}"/>
    <dgm:cxn modelId="{0CDD7A7E-C246-4318-BEB4-62C25A1E4920}" type="presOf" srcId="{858E0B93-6A1A-414C-A0F1-A4798BCABCC7}" destId="{0250C10C-4E12-4DA1-ADCF-BCD7620D9E2C}" srcOrd="0" destOrd="0" presId="urn:microsoft.com/office/officeart/2005/8/layout/StepDownProcess"/>
    <dgm:cxn modelId="{9E9D47F5-F44E-41AF-8E69-4698868A144E}" srcId="{60036362-EFCB-4C65-940F-25E8BFA1B9CB}" destId="{0C218898-3E63-40EF-BFD9-0FDDAF50C6A8}" srcOrd="1" destOrd="0" parTransId="{7D5625F4-465D-48D7-A39C-664462D01F79}" sibTransId="{78ADA212-6902-4D77-9CFB-288FE0DD85E3}"/>
    <dgm:cxn modelId="{A3DEA787-B519-4AB7-9FA8-6620FE3374BF}" type="presOf" srcId="{0BEAEFDD-B521-44D6-8794-DBFD9CD67A38}" destId="{61203BBA-E5F4-4FE9-A53A-CC5E0F769E88}" srcOrd="0" destOrd="0" presId="urn:microsoft.com/office/officeart/2005/8/layout/StepDownProcess"/>
    <dgm:cxn modelId="{B7542DDF-EF61-4037-9EC5-059B0ED03140}" type="presOf" srcId="{4D2DBF82-050E-427E-A478-65D1A2FA9C1C}" destId="{47E835D8-9107-4460-9522-CA188B1D85EB}" srcOrd="0" destOrd="0" presId="urn:microsoft.com/office/officeart/2005/8/layout/StepDownProcess"/>
    <dgm:cxn modelId="{C336C869-BD28-4733-982E-2673D9E51BD0}" type="presOf" srcId="{82BE2028-8DAA-40B3-9D6A-90C3064CE515}" destId="{38AFDDEA-924D-4797-A678-84F119D9ADCA}" srcOrd="0" destOrd="0" presId="urn:microsoft.com/office/officeart/2005/8/layout/StepDownProcess"/>
    <dgm:cxn modelId="{ACB91A23-1B2D-4E79-B929-EE824FC29035}" type="presParOf" srcId="{929801BE-17C8-4BD3-80EB-21076F97FDA5}" destId="{B27DFB9B-40C2-43A7-80D0-956464316369}" srcOrd="0" destOrd="0" presId="urn:microsoft.com/office/officeart/2005/8/layout/StepDownProcess"/>
    <dgm:cxn modelId="{68AAAA92-B472-4647-A1FA-18DCD24D6E13}" type="presParOf" srcId="{B27DFB9B-40C2-43A7-80D0-956464316369}" destId="{EAF74F1A-2F3B-4159-88FD-221BF421FF9D}" srcOrd="0" destOrd="0" presId="urn:microsoft.com/office/officeart/2005/8/layout/StepDownProcess"/>
    <dgm:cxn modelId="{94AC043B-23A0-4B24-9869-3ABD9820AE7D}" type="presParOf" srcId="{B27DFB9B-40C2-43A7-80D0-956464316369}" destId="{0250C10C-4E12-4DA1-ADCF-BCD7620D9E2C}" srcOrd="1" destOrd="0" presId="urn:microsoft.com/office/officeart/2005/8/layout/StepDownProcess"/>
    <dgm:cxn modelId="{1F8FB671-F559-4101-8578-867269E1995B}" type="presParOf" srcId="{B27DFB9B-40C2-43A7-80D0-956464316369}" destId="{47E835D8-9107-4460-9522-CA188B1D85EB}" srcOrd="2" destOrd="0" presId="urn:microsoft.com/office/officeart/2005/8/layout/StepDownProcess"/>
    <dgm:cxn modelId="{037BB906-1E7E-41B6-B1D5-87E9A02CBBD6}" type="presParOf" srcId="{929801BE-17C8-4BD3-80EB-21076F97FDA5}" destId="{A9212F11-E137-47D1-A93D-D396758784BC}" srcOrd="1" destOrd="0" presId="urn:microsoft.com/office/officeart/2005/8/layout/StepDownProcess"/>
    <dgm:cxn modelId="{AD007A0D-1820-46CC-B210-324E2E4F47FB}" type="presParOf" srcId="{929801BE-17C8-4BD3-80EB-21076F97FDA5}" destId="{73B543FC-D35A-4D13-B01E-4A1B61B99828}" srcOrd="2" destOrd="0" presId="urn:microsoft.com/office/officeart/2005/8/layout/StepDownProcess"/>
    <dgm:cxn modelId="{95903DA3-D1F3-46C6-B5CE-1723267201A8}" type="presParOf" srcId="{73B543FC-D35A-4D13-B01E-4A1B61B99828}" destId="{4894B6DA-6B36-4011-8E56-575D518540DC}" srcOrd="0" destOrd="0" presId="urn:microsoft.com/office/officeart/2005/8/layout/StepDownProcess"/>
    <dgm:cxn modelId="{D9ABA801-1FD2-421A-8E3F-0502FAFB5608}" type="presParOf" srcId="{73B543FC-D35A-4D13-B01E-4A1B61B99828}" destId="{11D50A12-57C3-40CB-94AA-7DC9355DAFD6}" srcOrd="1" destOrd="0" presId="urn:microsoft.com/office/officeart/2005/8/layout/StepDownProcess"/>
    <dgm:cxn modelId="{A12421DF-97E2-404D-BA1D-18A98A5D1579}" type="presParOf" srcId="{73B543FC-D35A-4D13-B01E-4A1B61B99828}" destId="{6E823D2D-9011-4C57-A42A-F0515204D569}" srcOrd="2" destOrd="0" presId="urn:microsoft.com/office/officeart/2005/8/layout/StepDownProcess"/>
    <dgm:cxn modelId="{A3E84202-25A0-4595-847E-FAA01E22D224}" type="presParOf" srcId="{929801BE-17C8-4BD3-80EB-21076F97FDA5}" destId="{C83B7FDC-4E95-4AFE-99EA-0161E5D662C1}" srcOrd="3" destOrd="0" presId="urn:microsoft.com/office/officeart/2005/8/layout/StepDownProcess"/>
    <dgm:cxn modelId="{127687AF-C5CA-45EF-96AD-0D827B8ADD7E}" type="presParOf" srcId="{929801BE-17C8-4BD3-80EB-21076F97FDA5}" destId="{D8370A90-C015-4940-9D1C-B8FB39D9666D}" srcOrd="4" destOrd="0" presId="urn:microsoft.com/office/officeart/2005/8/layout/StepDownProcess"/>
    <dgm:cxn modelId="{0E1E41A0-C50B-4561-B2AD-34BB668F2303}" type="presParOf" srcId="{D8370A90-C015-4940-9D1C-B8FB39D9666D}" destId="{38AFDDEA-924D-4797-A678-84F119D9ADCA}" srcOrd="0" destOrd="0" presId="urn:microsoft.com/office/officeart/2005/8/layout/StepDownProcess"/>
    <dgm:cxn modelId="{19785A12-8D85-46D6-A92C-7C8918E618F9}" type="presParOf" srcId="{D8370A90-C015-4940-9D1C-B8FB39D9666D}" destId="{61203BBA-E5F4-4FE9-A53A-CC5E0F769E8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5D18B-9855-F041-86C7-A56DF05A5CA0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29DA9-7CD6-AA4A-B44C-1151005F2C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4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75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0766" indent="-281064" defTabSz="93375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4255" indent="-224851" defTabSz="93375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3957" indent="-224851" defTabSz="93375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3659" indent="-224851" defTabSz="93375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3361" indent="-224851" defTabSz="93375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3062" indent="-224851" defTabSz="93375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2764" indent="-224851" defTabSz="93375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22466" indent="-224851" defTabSz="93375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F4F7C65-084F-FF47-96CF-1FE1B535370B}" type="slidenum">
              <a:rPr lang="en-US" sz="1000">
                <a:latin typeface="Times New Roman" charset="0"/>
              </a:rPr>
              <a:pPr/>
              <a:t>1</a:t>
            </a:fld>
            <a:endParaRPr lang="en-US" sz="100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713"/>
            <a:ext cx="5486400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defTabSz="899404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730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https://amplab.cs.berkeley.edu/benchmark/</a:t>
            </a:r>
          </a:p>
          <a:p>
            <a:r>
              <a:rPr lang="en-US" dirty="0" smtClean="0"/>
              <a:t>https://www.quora.com/How-does-Cloudera-Impala-compare-to-Shark-now-part-of-Spark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29DA9-7CD6-AA4A-B44C-1151005F2C1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39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622D0-75AE-4721-8E18-084E49571357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3CC113-FB60-4602-B84E-BBA3D1447E7C}" type="datetime1">
              <a:rPr lang="en-US" smtClean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Alyssa Pearce      FIT 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975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622D0-75AE-4721-8E18-084E49571357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93CC113-FB60-4602-B84E-BBA3D1447E7C}" type="datetime1">
              <a:rPr lang="en-US" smtClean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Alyssa Pearce      FIT 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38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Vermont North Dakota</a:t>
            </a:r>
            <a:r>
              <a:rPr lang="en-US" baseline="0" dirty="0" smtClean="0"/>
              <a:t> and Nebraska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29DA9-7CD6-AA4A-B44C-1151005F2C1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7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D0F-2E2E-4F98-B0EF-E7D03C05BFB2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D864-B6ED-42E7-8554-007FE0259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D0F-2E2E-4F98-B0EF-E7D03C05BFB2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D864-B6ED-42E7-8554-007FE0259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D0F-2E2E-4F98-B0EF-E7D03C05BFB2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D864-B6ED-42E7-8554-007FE0259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D0F-2E2E-4F98-B0EF-E7D03C05BFB2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D864-B6ED-42E7-8554-007FE0259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7000"/>
            <a:ext cx="4040188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667000"/>
            <a:ext cx="4041775" cy="3581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D0F-2E2E-4F98-B0EF-E7D03C05BFB2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D864-B6ED-42E7-8554-007FE0259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D0F-2E2E-4F98-B0EF-E7D03C05BFB2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D864-B6ED-42E7-8554-007FE0259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D0F-2E2E-4F98-B0EF-E7D03C05BFB2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D864-B6ED-42E7-8554-007FE0259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D0F-2E2E-4F98-B0EF-E7D03C05BFB2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D864-B6ED-42E7-8554-007FE0259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0"/>
            <a:ext cx="8229600" cy="437356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D0F-2E2E-4F98-B0EF-E7D03C05BFB2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92875"/>
            <a:ext cx="2133600" cy="365125"/>
          </a:xfrm>
        </p:spPr>
        <p:txBody>
          <a:bodyPr/>
          <a:lstStyle/>
          <a:p>
            <a:fld id="{BBE4D864-B6ED-42E7-8554-007FE02593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BD0F-2E2E-4F98-B0EF-E7D03C05BFB2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BE4D864-B6ED-42E7-8554-007FE02593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9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74933"/>
            <a:ext cx="8458200" cy="1371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0" y="381000"/>
            <a:ext cx="8458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endParaRPr lang="en-US" sz="3600" dirty="0">
              <a:latin typeface="Arial"/>
              <a:ea typeface="ＭＳ Ｐゴシック" pitchFamily="27" charset="-128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90600" y="574933"/>
            <a:ext cx="6477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>
                <a:latin typeface="Malgun Gothic" pitchFamily="34" charset="-127"/>
                <a:ea typeface="Malgun Gothic" pitchFamily="34" charset="-127"/>
              </a:rPr>
              <a:t>Analysis of US College Scorecard Data</a:t>
            </a:r>
            <a:endParaRPr lang="en-US" sz="3200" dirty="0">
              <a:latin typeface="Malgun Gothic" pitchFamily="34" charset="-127"/>
              <a:ea typeface="Malgun Gothic" pitchFamily="34" charset="-127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314450" y="1740408"/>
            <a:ext cx="6457950" cy="3781425"/>
            <a:chOff x="-1752600" y="1824748"/>
            <a:chExt cx="6457950" cy="3781425"/>
          </a:xfrm>
        </p:grpSpPr>
        <p:grpSp>
          <p:nvGrpSpPr>
            <p:cNvPr id="14" name="Group 13"/>
            <p:cNvGrpSpPr/>
            <p:nvPr/>
          </p:nvGrpSpPr>
          <p:grpSpPr>
            <a:xfrm>
              <a:off x="-1752600" y="1824748"/>
              <a:ext cx="6381750" cy="3781425"/>
              <a:chOff x="-1752600" y="1824748"/>
              <a:chExt cx="6381750" cy="378142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-1752600" y="1824748"/>
                <a:ext cx="6381750" cy="3781425"/>
                <a:chOff x="1238250" y="611509"/>
                <a:chExt cx="6381750" cy="3781425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38250" y="611509"/>
                  <a:ext cx="6381750" cy="3781425"/>
                </a:xfrm>
                <a:prstGeom prst="rect">
                  <a:avLst/>
                </a:prstGeom>
              </p:spPr>
            </p:pic>
            <p:sp>
              <p:nvSpPr>
                <p:cNvPr id="4" name="Rounded Rectangle 3"/>
                <p:cNvSpPr/>
                <p:nvPr/>
              </p:nvSpPr>
              <p:spPr>
                <a:xfrm>
                  <a:off x="1928241" y="1485333"/>
                  <a:ext cx="1764030" cy="24384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57400" y="1614301"/>
                  <a:ext cx="402799" cy="381000"/>
                </a:xfrm>
                <a:prstGeom prst="rect">
                  <a:avLst/>
                </a:prstGeom>
              </p:spPr>
            </p:pic>
            <p:sp>
              <p:nvSpPr>
                <p:cNvPr id="6" name="TextBox 5"/>
                <p:cNvSpPr txBox="1"/>
                <p:nvPr/>
              </p:nvSpPr>
              <p:spPr>
                <a:xfrm>
                  <a:off x="2470973" y="1439577"/>
                  <a:ext cx="1415227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400">
                      <a:latin typeface="Malgun Gothic" pitchFamily="34" charset="-127"/>
                      <a:ea typeface="Malgun Gothic" pitchFamily="34" charset="-127"/>
                    </a:rPr>
                    <a:t>Kaushik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2400" dirty="0" err="1" smtClean="0">
                      <a:latin typeface="Malgun Gothic" pitchFamily="34" charset="-127"/>
                      <a:ea typeface="Malgun Gothic" pitchFamily="34" charset="-127"/>
                    </a:rPr>
                    <a:t>Shuo</a:t>
                  </a:r>
                  <a:endParaRPr lang="en-US" sz="2400" dirty="0" smtClean="0">
                    <a:latin typeface="Malgun Gothic" pitchFamily="34" charset="-127"/>
                    <a:ea typeface="Malgun Gothic" pitchFamily="34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2400" dirty="0" err="1" smtClean="0">
                      <a:latin typeface="Malgun Gothic" pitchFamily="34" charset="-127"/>
                      <a:ea typeface="Malgun Gothic" pitchFamily="34" charset="-127"/>
                    </a:rPr>
                    <a:t>Rohan</a:t>
                  </a:r>
                  <a:endParaRPr lang="en-US" sz="2400" dirty="0" smtClean="0">
                    <a:latin typeface="Malgun Gothic" pitchFamily="34" charset="-127"/>
                    <a:ea typeface="Malgun Gothic" pitchFamily="34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2400" dirty="0" err="1" smtClean="0">
                      <a:latin typeface="Malgun Gothic" pitchFamily="34" charset="-127"/>
                      <a:ea typeface="Malgun Gothic" pitchFamily="34" charset="-127"/>
                    </a:rPr>
                    <a:t>Wenqiuli</a:t>
                  </a:r>
                  <a:endParaRPr lang="en-US" sz="2400" dirty="0">
                    <a:latin typeface="Malgun Gothic" pitchFamily="34" charset="-127"/>
                    <a:ea typeface="Malgun Gothic" pitchFamily="34" charset="-127"/>
                  </a:endParaRPr>
                </a:p>
              </p:txBody>
            </p:sp>
          </p:grpSp>
          <p:sp>
            <p:nvSpPr>
              <p:cNvPr id="13" name="Rounded Rectangle 12"/>
              <p:cNvSpPr/>
              <p:nvPr/>
            </p:nvSpPr>
            <p:spPr>
              <a:xfrm>
                <a:off x="1143000" y="2514600"/>
                <a:ext cx="3467100" cy="22098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802" name="Text Box 4"/>
            <p:cNvSpPr txBox="1">
              <a:spLocks noChangeArrowheads="1"/>
            </p:cNvSpPr>
            <p:nvPr/>
          </p:nvSpPr>
          <p:spPr bwMode="auto">
            <a:xfrm>
              <a:off x="1504950" y="3326677"/>
              <a:ext cx="3200400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1" dirty="0">
                  <a:latin typeface="Malgun Gothic" pitchFamily="34" charset="-127"/>
                  <a:ea typeface="Malgun Gothic" pitchFamily="34" charset="-127"/>
                </a:rPr>
                <a:t>Analytics with big data</a:t>
              </a:r>
              <a:endParaRPr lang="en-US" sz="1800" dirty="0">
                <a:latin typeface="Malgun Gothic" pitchFamily="34" charset="-127"/>
                <a:ea typeface="Malgun Gothic" pitchFamily="34" charset="-127"/>
              </a:endParaRPr>
            </a:p>
            <a:p>
              <a:pPr algn="ctr" eaLnBrk="1" hangingPunct="1"/>
              <a:endParaRPr lang="en-US" sz="2000" b="1" dirty="0" smtClean="0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33"/>
          <a:stretch/>
        </p:blipFill>
        <p:spPr>
          <a:xfrm>
            <a:off x="5562600" y="1942721"/>
            <a:ext cx="1295400" cy="1206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907" y="3251027"/>
            <a:ext cx="402799" cy="381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908" y="3827570"/>
            <a:ext cx="402799" cy="38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808" y="4313721"/>
            <a:ext cx="402799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2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1951892"/>
            <a:ext cx="16764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SQL Context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53200" y="1951892"/>
            <a:ext cx="16764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  <a:r>
              <a:rPr lang="en-US" dirty="0" err="1" smtClean="0"/>
              <a:t>HiveQL</a:t>
            </a:r>
            <a:r>
              <a:rPr lang="en-US" dirty="0" smtClean="0"/>
              <a:t> Context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0500" y="2971800"/>
            <a:ext cx="1905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data in RDD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05200" y="4114800"/>
            <a:ext cx="2819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Transform/Filter/Group 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76400" y="55626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Year-wise 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86200" y="55626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State-wise Data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55626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Data for Trend Analysis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2438400" y="2561492"/>
            <a:ext cx="2514600" cy="410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5" idx="0"/>
          </p:cNvCxnSpPr>
          <p:nvPr/>
        </p:nvCxnSpPr>
        <p:spPr>
          <a:xfrm flipH="1">
            <a:off x="4953000" y="2561492"/>
            <a:ext cx="2438400" cy="410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>
          <a:xfrm flipH="1">
            <a:off x="4914900" y="3505200"/>
            <a:ext cx="381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11" idx="0"/>
          </p:cNvCxnSpPr>
          <p:nvPr/>
        </p:nvCxnSpPr>
        <p:spPr>
          <a:xfrm flipH="1">
            <a:off x="2628900" y="4648200"/>
            <a:ext cx="2286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2" idx="0"/>
          </p:cNvCxnSpPr>
          <p:nvPr/>
        </p:nvCxnSpPr>
        <p:spPr>
          <a:xfrm flipH="1">
            <a:off x="4838700" y="4648200"/>
            <a:ext cx="76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3" idx="0"/>
          </p:cNvCxnSpPr>
          <p:nvPr/>
        </p:nvCxnSpPr>
        <p:spPr>
          <a:xfrm>
            <a:off x="4914900" y="4648200"/>
            <a:ext cx="2286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609600" y="609600"/>
            <a:ext cx="7696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b="1" dirty="0">
                <a:latin typeface="Malgun Gothic" pitchFamily="34" charset="-127"/>
                <a:ea typeface="Malgun Gothic" pitchFamily="34" charset="-127"/>
                <a:cs typeface="ＭＳ Ｐゴシック" charset="0"/>
              </a:rPr>
              <a:t>Spark implementation</a:t>
            </a:r>
            <a:endParaRPr lang="en-US" b="1" dirty="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64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1951892"/>
            <a:ext cx="16764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SQL Context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53200" y="1951892"/>
            <a:ext cx="16764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  <a:r>
              <a:rPr lang="en-US" dirty="0" err="1" smtClean="0"/>
              <a:t>HiveQL</a:t>
            </a:r>
            <a:r>
              <a:rPr lang="en-US" dirty="0" smtClean="0"/>
              <a:t> Context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0500" y="2971800"/>
            <a:ext cx="1905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data in RDD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05200" y="4114800"/>
            <a:ext cx="2819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Transform/Filter/Group 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76400" y="55626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Year-wise 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86200" y="55626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State-wise Data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55626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Data for Trend Analysis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2438400" y="2561492"/>
            <a:ext cx="2514600" cy="410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5" idx="0"/>
          </p:cNvCxnSpPr>
          <p:nvPr/>
        </p:nvCxnSpPr>
        <p:spPr>
          <a:xfrm flipH="1">
            <a:off x="4953000" y="2561492"/>
            <a:ext cx="2438400" cy="410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>
          <a:xfrm flipH="1">
            <a:off x="4914900" y="3505200"/>
            <a:ext cx="381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11" idx="0"/>
          </p:cNvCxnSpPr>
          <p:nvPr/>
        </p:nvCxnSpPr>
        <p:spPr>
          <a:xfrm flipH="1">
            <a:off x="2628900" y="4648200"/>
            <a:ext cx="2286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2" idx="0"/>
          </p:cNvCxnSpPr>
          <p:nvPr/>
        </p:nvCxnSpPr>
        <p:spPr>
          <a:xfrm flipH="1">
            <a:off x="4838700" y="4648200"/>
            <a:ext cx="76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3" idx="0"/>
          </p:cNvCxnSpPr>
          <p:nvPr/>
        </p:nvCxnSpPr>
        <p:spPr>
          <a:xfrm>
            <a:off x="4914900" y="4648200"/>
            <a:ext cx="2286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609600" y="609600"/>
            <a:ext cx="7696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b="1" dirty="0">
                <a:latin typeface="Malgun Gothic" pitchFamily="34" charset="-127"/>
                <a:ea typeface="Malgun Gothic" pitchFamily="34" charset="-127"/>
                <a:cs typeface="ＭＳ Ｐゴシック" charset="0"/>
              </a:rPr>
              <a:t>Spark implementation</a:t>
            </a:r>
            <a:endParaRPr lang="en-US" b="1" dirty="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0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1951892"/>
            <a:ext cx="16764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SQL Context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53200" y="1951892"/>
            <a:ext cx="16764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  <a:r>
              <a:rPr lang="en-US" dirty="0" err="1" smtClean="0"/>
              <a:t>HiveQL</a:t>
            </a:r>
            <a:r>
              <a:rPr lang="en-US" dirty="0" smtClean="0"/>
              <a:t> Context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0500" y="2971800"/>
            <a:ext cx="1905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data in RDD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05200" y="4114800"/>
            <a:ext cx="2819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Transform/Filter/Group 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76400" y="5562600"/>
            <a:ext cx="1905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Year-wise 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86200" y="5562600"/>
            <a:ext cx="1905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State-wise Data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5562600"/>
            <a:ext cx="1905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Data for Trend Analysis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2438400" y="2561492"/>
            <a:ext cx="2514600" cy="410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5" idx="0"/>
          </p:cNvCxnSpPr>
          <p:nvPr/>
        </p:nvCxnSpPr>
        <p:spPr>
          <a:xfrm flipH="1">
            <a:off x="4953000" y="2561492"/>
            <a:ext cx="2438400" cy="410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>
          <a:xfrm flipH="1">
            <a:off x="4914900" y="3505200"/>
            <a:ext cx="381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11" idx="0"/>
          </p:cNvCxnSpPr>
          <p:nvPr/>
        </p:nvCxnSpPr>
        <p:spPr>
          <a:xfrm flipH="1">
            <a:off x="2628900" y="4648200"/>
            <a:ext cx="2286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2" idx="0"/>
          </p:cNvCxnSpPr>
          <p:nvPr/>
        </p:nvCxnSpPr>
        <p:spPr>
          <a:xfrm flipH="1">
            <a:off x="4838700" y="4648200"/>
            <a:ext cx="76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3" idx="0"/>
          </p:cNvCxnSpPr>
          <p:nvPr/>
        </p:nvCxnSpPr>
        <p:spPr>
          <a:xfrm>
            <a:off x="4914900" y="4648200"/>
            <a:ext cx="2286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609600" y="609600"/>
            <a:ext cx="7696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b="1" dirty="0">
                <a:latin typeface="Malgun Gothic" pitchFamily="34" charset="-127"/>
                <a:ea typeface="Malgun Gothic" pitchFamily="34" charset="-127"/>
                <a:cs typeface="ＭＳ Ｐゴシック" charset="0"/>
              </a:rPr>
              <a:t>Spark implementation</a:t>
            </a:r>
            <a:endParaRPr lang="en-US" b="1" dirty="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492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0" y="1676400"/>
            <a:ext cx="16764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SQL Context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98851" y="1673157"/>
            <a:ext cx="16764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  <a:r>
              <a:rPr lang="en-US" dirty="0" err="1" smtClean="0"/>
              <a:t>HiveQL</a:t>
            </a:r>
            <a:r>
              <a:rPr lang="en-US" dirty="0" smtClean="0"/>
              <a:t> Context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0500" y="2971800"/>
            <a:ext cx="1905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data in RDD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05200" y="4114800"/>
            <a:ext cx="2819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Transform/Filter/Group 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76400" y="5562600"/>
            <a:ext cx="1905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Year-wise 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86200" y="5562600"/>
            <a:ext cx="1905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State-wise Data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5562600"/>
            <a:ext cx="1905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Data for Trend Analysis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3581400" y="2286000"/>
            <a:ext cx="1371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5" idx="0"/>
          </p:cNvCxnSpPr>
          <p:nvPr/>
        </p:nvCxnSpPr>
        <p:spPr>
          <a:xfrm flipH="1">
            <a:off x="4953000" y="2282757"/>
            <a:ext cx="1284051" cy="689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>
          <a:xfrm flipH="1">
            <a:off x="4914900" y="3505200"/>
            <a:ext cx="381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11" idx="0"/>
          </p:cNvCxnSpPr>
          <p:nvPr/>
        </p:nvCxnSpPr>
        <p:spPr>
          <a:xfrm flipH="1">
            <a:off x="2628900" y="4648200"/>
            <a:ext cx="2286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2" idx="0"/>
          </p:cNvCxnSpPr>
          <p:nvPr/>
        </p:nvCxnSpPr>
        <p:spPr>
          <a:xfrm flipH="1">
            <a:off x="4838700" y="4648200"/>
            <a:ext cx="76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3" idx="0"/>
          </p:cNvCxnSpPr>
          <p:nvPr/>
        </p:nvCxnSpPr>
        <p:spPr>
          <a:xfrm>
            <a:off x="4914900" y="4648200"/>
            <a:ext cx="2286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E:\MS in Data Science\Fall 2015\Harvesting Big Data\Assignments\BigData\Presentation\Sca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3067050"/>
            <a:ext cx="2540000" cy="723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315200" y="3067050"/>
            <a:ext cx="1524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Berlin Sans FB Demi" pitchFamily="34" charset="0"/>
              </a:rPr>
              <a:t>spark-</a:t>
            </a:r>
            <a:r>
              <a:rPr lang="en-US" sz="2400" b="1" dirty="0" err="1" smtClean="0">
                <a:latin typeface="Berlin Sans FB Demi" pitchFamily="34" charset="0"/>
              </a:rPr>
              <a:t>csv</a:t>
            </a:r>
            <a:endParaRPr lang="en-US" sz="2400" b="1" dirty="0">
              <a:latin typeface="Berlin Sans FB Demi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09600" y="533400"/>
            <a:ext cx="7696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b="1" dirty="0">
                <a:latin typeface="Malgun Gothic" pitchFamily="34" charset="-127"/>
                <a:ea typeface="Malgun Gothic" pitchFamily="34" charset="-127"/>
                <a:cs typeface="ＭＳ Ｐゴシック" charset="0"/>
              </a:rPr>
              <a:t>Spark implementation</a:t>
            </a:r>
            <a:endParaRPr lang="en-US" b="1" dirty="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522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683169"/>
            <a:ext cx="1524000" cy="8126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Preprocessing</a:t>
            </a:r>
            <a:endParaRPr lang="en-US" dirty="0"/>
          </a:p>
        </p:txBody>
      </p:sp>
      <p:pic>
        <p:nvPicPr>
          <p:cNvPr id="7" name="Picture 14" descr="http://spark.apache.org/docs/latest/img/spark-logo-h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669" y="2655489"/>
            <a:ext cx="921331" cy="59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http://clustering.slisenko.net:8080/stackexchange-web/images/mahout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422" y="5105243"/>
            <a:ext cx="1236108" cy="522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733800" y="1981200"/>
            <a:ext cx="1524000" cy="4408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Hive on Spark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33800" y="3663501"/>
            <a:ext cx="1524000" cy="4408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SQL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38800" y="2900482"/>
            <a:ext cx="1524000" cy="4408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Data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105400" y="5093732"/>
            <a:ext cx="1524000" cy="5450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Clustering Results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533930" y="3874689"/>
            <a:ext cx="1524000" cy="5449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smtClean="0"/>
              <a:t>Analysis</a:t>
            </a:r>
            <a:endParaRPr lang="en-US" dirty="0"/>
          </a:p>
        </p:txBody>
      </p:sp>
      <p:cxnSp>
        <p:nvCxnSpPr>
          <p:cNvPr id="21" name="Elbow Connector 20"/>
          <p:cNvCxnSpPr>
            <a:stCxn id="4" idx="0"/>
            <a:endCxn id="7" idx="1"/>
          </p:cNvCxnSpPr>
          <p:nvPr/>
        </p:nvCxnSpPr>
        <p:spPr>
          <a:xfrm rot="5400000" flipH="1" flipV="1">
            <a:off x="1268806" y="2825307"/>
            <a:ext cx="732056" cy="983669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2"/>
            <a:endCxn id="8" idx="1"/>
          </p:cNvCxnSpPr>
          <p:nvPr/>
        </p:nvCxnSpPr>
        <p:spPr>
          <a:xfrm rot="16200000" flipH="1">
            <a:off x="1113478" y="4525322"/>
            <a:ext cx="870466" cy="811422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0"/>
            <a:endCxn id="15" idx="1"/>
          </p:cNvCxnSpPr>
          <p:nvPr/>
        </p:nvCxnSpPr>
        <p:spPr>
          <a:xfrm rot="5400000" flipH="1" flipV="1">
            <a:off x="2933625" y="1855315"/>
            <a:ext cx="453885" cy="1146465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2"/>
            <a:endCxn id="16" idx="1"/>
          </p:cNvCxnSpPr>
          <p:nvPr/>
        </p:nvCxnSpPr>
        <p:spPr>
          <a:xfrm rot="16200000" flipH="1">
            <a:off x="2841983" y="2992088"/>
            <a:ext cx="637168" cy="1146465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5" idx="3"/>
            <a:endCxn id="17" idx="0"/>
          </p:cNvCxnSpPr>
          <p:nvPr/>
        </p:nvCxnSpPr>
        <p:spPr>
          <a:xfrm>
            <a:off x="5257800" y="2201604"/>
            <a:ext cx="1143000" cy="698878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6" idx="3"/>
            <a:endCxn id="17" idx="2"/>
          </p:cNvCxnSpPr>
          <p:nvPr/>
        </p:nvCxnSpPr>
        <p:spPr>
          <a:xfrm flipV="1">
            <a:off x="5257800" y="3341289"/>
            <a:ext cx="1143000" cy="542616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3"/>
            <a:endCxn id="18" idx="1"/>
          </p:cNvCxnSpPr>
          <p:nvPr/>
        </p:nvCxnSpPr>
        <p:spPr>
          <a:xfrm>
            <a:off x="3190530" y="5366266"/>
            <a:ext cx="191487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7" idx="3"/>
            <a:endCxn id="19" idx="0"/>
          </p:cNvCxnSpPr>
          <p:nvPr/>
        </p:nvCxnSpPr>
        <p:spPr>
          <a:xfrm>
            <a:off x="7162800" y="3120886"/>
            <a:ext cx="1133130" cy="753803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8" idx="3"/>
            <a:endCxn id="19" idx="2"/>
          </p:cNvCxnSpPr>
          <p:nvPr/>
        </p:nvCxnSpPr>
        <p:spPr>
          <a:xfrm flipV="1">
            <a:off x="6629400" y="4419600"/>
            <a:ext cx="1666530" cy="946666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"/>
          <p:cNvSpPr txBox="1">
            <a:spLocks/>
          </p:cNvSpPr>
          <p:nvPr/>
        </p:nvSpPr>
        <p:spPr>
          <a:xfrm>
            <a:off x="533400" y="457200"/>
            <a:ext cx="7696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CN" b="1" dirty="0" smtClean="0">
                <a:latin typeface="Malgun Gothic" pitchFamily="34" charset="-127"/>
                <a:ea typeface="Malgun Gothic" pitchFamily="34" charset="-127"/>
              </a:rPr>
              <a:t>Workflow</a:t>
            </a:r>
            <a:endParaRPr lang="en-US" altLang="zh-CN" b="1" dirty="0"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30" y="4561385"/>
            <a:ext cx="544015" cy="54401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843" y="3238679"/>
            <a:ext cx="716157" cy="495121"/>
          </a:xfrm>
          <a:prstGeom prst="rect">
            <a:avLst/>
          </a:prstGeom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48" y="1768848"/>
            <a:ext cx="935648" cy="1050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0" y="14478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cxnSp>
        <p:nvCxnSpPr>
          <p:cNvPr id="55" name="Elbow Connector 54"/>
          <p:cNvCxnSpPr>
            <a:stCxn id="52" idx="2"/>
            <a:endCxn id="4" idx="1"/>
          </p:cNvCxnSpPr>
          <p:nvPr/>
        </p:nvCxnSpPr>
        <p:spPr>
          <a:xfrm rot="5400000">
            <a:off x="-221254" y="3421654"/>
            <a:ext cx="1270085" cy="65576"/>
          </a:xfrm>
          <a:prstGeom prst="bentConnector4">
            <a:avLst>
              <a:gd name="adj1" fmla="val 34004"/>
              <a:gd name="adj2" fmla="val 448603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01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09AA-7FF0-42AB-96DF-A68BC85812A0}" type="datetime1">
              <a:rPr lang="en-US" sz="1350">
                <a:latin typeface="Rockwell" panose="02060603020205020403" pitchFamily="18" charset="0"/>
              </a:rPr>
              <a:t>2/18/2016</a:t>
            </a:fld>
            <a:endParaRPr lang="en-US" sz="1350" dirty="0">
              <a:latin typeface="Rockwell" panose="020606030202050204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350">
                <a:latin typeface="Rockwell" panose="02060603020205020403" pitchFamily="18" charset="0"/>
              </a:rPr>
              <a:t>15</a:t>
            </a:fld>
            <a:endParaRPr lang="en-US" sz="135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80797214"/>
              </p:ext>
            </p:extLst>
          </p:nvPr>
        </p:nvGraphicFramePr>
        <p:xfrm>
          <a:off x="245582" y="1524000"/>
          <a:ext cx="8746018" cy="4557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609600" y="457200"/>
            <a:ext cx="7696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CN" b="1" dirty="0">
                <a:latin typeface="Malgun Gothic" pitchFamily="34" charset="-127"/>
                <a:ea typeface="Malgun Gothic" pitchFamily="34" charset="-127"/>
              </a:rPr>
              <a:t>Mahout Clustering Process</a:t>
            </a:r>
          </a:p>
        </p:txBody>
      </p:sp>
    </p:spTree>
    <p:extLst>
      <p:ext uri="{BB962C8B-B14F-4D97-AF65-F5344CB8AC3E}">
        <p14:creationId xmlns:p14="http://schemas.microsoft.com/office/powerpoint/2010/main" val="114519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09AA-7FF0-42AB-96DF-A68BC85812A0}" type="datetime1">
              <a:rPr lang="en-US" sz="1350">
                <a:latin typeface="Rockwell" panose="02060603020205020403" pitchFamily="18" charset="0"/>
              </a:rPr>
              <a:t>2/18/2016</a:t>
            </a:fld>
            <a:endParaRPr lang="en-US" sz="1350" dirty="0">
              <a:latin typeface="Rockwell" panose="020606030202050204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350">
                <a:latin typeface="Rockwell" panose="02060603020205020403" pitchFamily="18" charset="0"/>
              </a:rPr>
              <a:t>16</a:t>
            </a:fld>
            <a:endParaRPr lang="en-US" sz="1350" dirty="0">
              <a:latin typeface="Rockwell" panose="02060603020205020403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90800" y="3254375"/>
            <a:ext cx="1752600" cy="16002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4313" y="1710081"/>
            <a:ext cx="2362200" cy="21336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929" y="3843681"/>
            <a:ext cx="2857500" cy="2438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50390" y="3843681"/>
            <a:ext cx="690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260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579930" y="2546049"/>
            <a:ext cx="690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454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24829" y="4854575"/>
            <a:ext cx="690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566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2366661"/>
            <a:ext cx="391276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verage </a:t>
            </a:r>
            <a:r>
              <a:rPr lang="en-US" sz="2000" dirty="0"/>
              <a:t>SAT score of students </a:t>
            </a:r>
            <a:r>
              <a:rPr lang="en-US" sz="2000" dirty="0" smtClean="0"/>
              <a:t>admitted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 smtClean="0"/>
              <a:t>ompletion </a:t>
            </a:r>
            <a:r>
              <a:rPr lang="en-US" sz="2000" dirty="0"/>
              <a:t>rate for all white, black, and </a:t>
            </a:r>
            <a:r>
              <a:rPr lang="en-US" sz="2000" dirty="0" err="1"/>
              <a:t>h</a:t>
            </a:r>
            <a:r>
              <a:rPr lang="en-US" sz="2000" dirty="0" err="1" smtClean="0"/>
              <a:t>ispanic</a:t>
            </a:r>
            <a:r>
              <a:rPr lang="en-US" sz="2000" dirty="0" smtClean="0"/>
              <a:t> students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uition fee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verage </a:t>
            </a:r>
            <a:r>
              <a:rPr lang="en-US" sz="2000" dirty="0"/>
              <a:t>faculty </a:t>
            </a:r>
            <a:r>
              <a:rPr lang="en-US" sz="2000" dirty="0" smtClean="0"/>
              <a:t>salary</a:t>
            </a:r>
          </a:p>
          <a:p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dmission </a:t>
            </a:r>
            <a:r>
              <a:rPr lang="en-US" sz="2000" dirty="0"/>
              <a:t>rate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3887337" y="2073404"/>
            <a:ext cx="912126" cy="113989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42764" y="1682180"/>
            <a:ext cx="404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Cluster of Best Schools:</a:t>
            </a:r>
            <a:endParaRPr lang="en-US" sz="2400" b="1" dirty="0"/>
          </a:p>
        </p:txBody>
      </p:sp>
      <p:sp>
        <p:nvSpPr>
          <p:cNvPr id="21" name="Up Arrow 20"/>
          <p:cNvSpPr/>
          <p:nvPr/>
        </p:nvSpPr>
        <p:spPr>
          <a:xfrm>
            <a:off x="5105400" y="2330784"/>
            <a:ext cx="304800" cy="312567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5118406" y="4724400"/>
            <a:ext cx="291794" cy="304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4094329" y="4791304"/>
            <a:ext cx="848435" cy="58820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533400" y="457200"/>
            <a:ext cx="7696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zh-CN" b="1" dirty="0" smtClean="0">
                <a:latin typeface="Malgun Gothic" pitchFamily="34" charset="-127"/>
                <a:ea typeface="Malgun Gothic" pitchFamily="34" charset="-127"/>
              </a:rPr>
              <a:t>Clusters formed</a:t>
            </a:r>
            <a:endParaRPr lang="en-US" altLang="zh-CN" b="1" dirty="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11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hool_c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361" y="1905000"/>
            <a:ext cx="5950277" cy="36565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609600"/>
            <a:ext cx="7696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600" b="1" dirty="0" smtClean="0">
                <a:latin typeface="Malgun Gothic" pitchFamily="34" charset="-127"/>
                <a:ea typeface="Malgun Gothic" pitchFamily="34" charset="-127"/>
              </a:rPr>
              <a:t>Number of </a:t>
            </a:r>
            <a:r>
              <a:rPr lang="en-US" sz="3600" b="1" dirty="0">
                <a:latin typeface="Malgun Gothic" pitchFamily="34" charset="-127"/>
                <a:ea typeface="Malgun Gothic" pitchFamily="34" charset="-127"/>
              </a:rPr>
              <a:t>schools over years</a:t>
            </a:r>
            <a:endParaRPr lang="en-US" altLang="zh-CN" sz="3600" b="1" dirty="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554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Kaushik Nuvvula\Desktop\Harvesting_Big_Data\Project_2\Visualization\univ_control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7230914" cy="40720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1000" y="533400"/>
            <a:ext cx="7696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en-US" b="1" dirty="0"/>
              <a:t>Count of colleges by control</a:t>
            </a:r>
            <a:endParaRPr lang="en-US" altLang="zh-CN" b="1" dirty="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65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33400" y="609600"/>
            <a:ext cx="7924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en-US" sz="3600" b="1" dirty="0">
                <a:latin typeface="Malgun Gothic" pitchFamily="34" charset="-127"/>
                <a:ea typeface="Malgun Gothic" pitchFamily="34" charset="-127"/>
              </a:rPr>
              <a:t>Distribution of </a:t>
            </a:r>
            <a:r>
              <a:rPr lang="en-US" sz="3600" b="1" dirty="0" smtClean="0">
                <a:latin typeface="Malgun Gothic" pitchFamily="34" charset="-127"/>
                <a:ea typeface="Malgun Gothic" pitchFamily="34" charset="-127"/>
              </a:rPr>
              <a:t>Earnings </a:t>
            </a:r>
            <a:r>
              <a:rPr lang="en-US" sz="3600" b="1" dirty="0">
                <a:latin typeface="Malgun Gothic" pitchFamily="34" charset="-127"/>
                <a:ea typeface="Malgun Gothic" pitchFamily="34" charset="-127"/>
              </a:rPr>
              <a:t>vs </a:t>
            </a:r>
            <a:r>
              <a:rPr lang="en-US" sz="3600" b="1" dirty="0" smtClean="0">
                <a:latin typeface="Malgun Gothic" pitchFamily="34" charset="-127"/>
                <a:ea typeface="Malgun Gothic" pitchFamily="34" charset="-127"/>
              </a:rPr>
              <a:t>Control</a:t>
            </a:r>
            <a:endParaRPr lang="en-US" altLang="zh-CN" sz="3600" b="1" dirty="0">
              <a:latin typeface="Malgun Gothic" pitchFamily="34" charset="-127"/>
              <a:ea typeface="Malgun Gothic" pitchFamily="34" charset="-127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43000" y="1752600"/>
            <a:ext cx="7162800" cy="4212336"/>
            <a:chOff x="1143000" y="1752600"/>
            <a:chExt cx="7162800" cy="4212336"/>
          </a:xfrm>
        </p:grpSpPr>
        <p:grpSp>
          <p:nvGrpSpPr>
            <p:cNvPr id="5" name="Group 4"/>
            <p:cNvGrpSpPr/>
            <p:nvPr/>
          </p:nvGrpSpPr>
          <p:grpSpPr>
            <a:xfrm>
              <a:off x="1143000" y="1752600"/>
              <a:ext cx="7162800" cy="4212336"/>
              <a:chOff x="1143000" y="1752600"/>
              <a:chExt cx="7162800" cy="4212336"/>
            </a:xfrm>
          </p:grpSpPr>
          <p:pic>
            <p:nvPicPr>
              <p:cNvPr id="4" name="Picture 3" descr="earnings_vs_control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3000" y="1752600"/>
                <a:ext cx="7162800" cy="41148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2971800" y="5657159"/>
                <a:ext cx="342900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75%ile Earnings 10 years after matriculation</a:t>
                </a:r>
                <a:endParaRPr lang="en-US" sz="1400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143000" y="3276600"/>
                <a:ext cx="228600" cy="10668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211580" y="1981200"/>
              <a:ext cx="457200" cy="35052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84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20574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Apple Braille" charset="0"/>
              <a:ea typeface="Apple Braille" charset="0"/>
              <a:cs typeface="Apple Braille" charset="0"/>
            </a:endParaRPr>
          </a:p>
        </p:txBody>
      </p:sp>
      <p:pic>
        <p:nvPicPr>
          <p:cNvPr id="9" name="Picture 14" descr="http://spark.apache.org/docs/latest/img/spark-logo-h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618" y="2247891"/>
            <a:ext cx="845131" cy="54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971" y="2290517"/>
            <a:ext cx="685800" cy="457095"/>
          </a:xfrm>
          <a:prstGeom prst="rect">
            <a:avLst/>
          </a:prstGeom>
        </p:spPr>
      </p:pic>
      <p:pic>
        <p:nvPicPr>
          <p:cNvPr id="11" name="Picture 4" descr="http://www.cloudera.com/content/dam/cloudera/support/ungated/icons/impala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077" y="2171191"/>
            <a:ext cx="330401" cy="61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http://spark.apache.org/docs/latest/img/spark-logo-h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042" y="4179631"/>
            <a:ext cx="845131" cy="54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http://clustering.slisenko.net:8080/stackexchange-web/images/mahout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29" y="3221326"/>
            <a:ext cx="1083708" cy="45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4703" y="3996430"/>
            <a:ext cx="725549" cy="7255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253" y="3987530"/>
            <a:ext cx="1028700" cy="711200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-4474731" y="926074"/>
            <a:ext cx="8509233" cy="5858998"/>
            <a:chOff x="-1061979" y="977510"/>
            <a:chExt cx="8509233" cy="5858998"/>
          </a:xfrm>
        </p:grpSpPr>
        <p:sp>
          <p:nvSpPr>
            <p:cNvPr id="50" name="Freeform 49"/>
            <p:cNvSpPr/>
            <p:nvPr/>
          </p:nvSpPr>
          <p:spPr>
            <a:xfrm>
              <a:off x="4540866" y="5010333"/>
              <a:ext cx="2568061" cy="614452"/>
            </a:xfrm>
            <a:custGeom>
              <a:avLst/>
              <a:gdLst>
                <a:gd name="connsiteX0" fmla="*/ 0 w 6373702"/>
                <a:gd name="connsiteY0" fmla="*/ 0 h 870267"/>
                <a:gd name="connsiteX1" fmla="*/ 6373702 w 6373702"/>
                <a:gd name="connsiteY1" fmla="*/ 0 h 870267"/>
                <a:gd name="connsiteX2" fmla="*/ 6373702 w 6373702"/>
                <a:gd name="connsiteY2" fmla="*/ 870267 h 870267"/>
                <a:gd name="connsiteX3" fmla="*/ 0 w 6373702"/>
                <a:gd name="connsiteY3" fmla="*/ 870267 h 870267"/>
                <a:gd name="connsiteX4" fmla="*/ 0 w 6373702"/>
                <a:gd name="connsiteY4" fmla="*/ 0 h 87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702" h="870267">
                  <a:moveTo>
                    <a:pt x="0" y="0"/>
                  </a:moveTo>
                  <a:lnTo>
                    <a:pt x="6373702" y="0"/>
                  </a:lnTo>
                  <a:lnTo>
                    <a:pt x="6373702" y="870267"/>
                  </a:lnTo>
                  <a:lnTo>
                    <a:pt x="0" y="870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spcFirstLastPara="0" vert="horz" wrap="square" lIns="690775" tIns="40640" rIns="40640" bIns="40640" numCol="1" spcCol="1270" anchor="ctr" anchorCtr="0">
              <a:noAutofit/>
            </a:bodyPr>
            <a:lstStyle/>
            <a:p>
              <a:pPr marL="0" marR="0" lvl="0" indent="0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itchFamily="34" charset="-127"/>
                  <a:ea typeface="Malgun Gothic" pitchFamily="34" charset="-127"/>
                </a:rPr>
                <a:t>Conclusions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-1061979" y="977510"/>
              <a:ext cx="8509233" cy="5858998"/>
              <a:chOff x="1862376" y="1142133"/>
              <a:chExt cx="8509233" cy="5858998"/>
            </a:xfrm>
          </p:grpSpPr>
          <p:sp>
            <p:nvSpPr>
              <p:cNvPr id="54" name="Block Arc 53"/>
              <p:cNvSpPr/>
              <p:nvPr/>
            </p:nvSpPr>
            <p:spPr>
              <a:xfrm>
                <a:off x="1862376" y="1142133"/>
                <a:ext cx="5858998" cy="5858998"/>
              </a:xfrm>
              <a:prstGeom prst="blockArc">
                <a:avLst>
                  <a:gd name="adj1" fmla="val 18900000"/>
                  <a:gd name="adj2" fmla="val 2700000"/>
                  <a:gd name="adj3" fmla="val 369"/>
                </a:avLst>
              </a:prstGeom>
              <a:noFill/>
              <a:ln w="12700" cap="flat" cmpd="sng" algn="ctr">
                <a:solidFill>
                  <a:schemeClr val="tx2">
                    <a:lumMod val="75000"/>
                  </a:schemeClr>
                </a:solidFill>
                <a:prstDash val="solid"/>
                <a:miter lim="800000"/>
              </a:ln>
              <a:effectLst/>
            </p:spPr>
          </p:sp>
          <p:grpSp>
            <p:nvGrpSpPr>
              <p:cNvPr id="55" name="Group 54"/>
              <p:cNvGrpSpPr/>
              <p:nvPr/>
            </p:nvGrpSpPr>
            <p:grpSpPr>
              <a:xfrm>
                <a:off x="6912802" y="2289949"/>
                <a:ext cx="3458807" cy="3531813"/>
                <a:chOff x="6912802" y="2289949"/>
                <a:chExt cx="3458807" cy="3531813"/>
              </a:xfrm>
            </p:grpSpPr>
            <p:sp>
              <p:nvSpPr>
                <p:cNvPr id="56" name="Freeform 55"/>
                <p:cNvSpPr/>
                <p:nvPr/>
              </p:nvSpPr>
              <p:spPr>
                <a:xfrm>
                  <a:off x="7465221" y="2340582"/>
                  <a:ext cx="2568061" cy="614452"/>
                </a:xfrm>
                <a:custGeom>
                  <a:avLst/>
                  <a:gdLst>
                    <a:gd name="connsiteX0" fmla="*/ 0 w 6373702"/>
                    <a:gd name="connsiteY0" fmla="*/ 0 h 870267"/>
                    <a:gd name="connsiteX1" fmla="*/ 6373702 w 6373702"/>
                    <a:gd name="connsiteY1" fmla="*/ 0 h 870267"/>
                    <a:gd name="connsiteX2" fmla="*/ 6373702 w 6373702"/>
                    <a:gd name="connsiteY2" fmla="*/ 870267 h 870267"/>
                    <a:gd name="connsiteX3" fmla="*/ 0 w 6373702"/>
                    <a:gd name="connsiteY3" fmla="*/ 870267 h 870267"/>
                    <a:gd name="connsiteX4" fmla="*/ 0 w 6373702"/>
                    <a:gd name="connsiteY4" fmla="*/ 0 h 870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73702" h="870267">
                      <a:moveTo>
                        <a:pt x="0" y="0"/>
                      </a:moveTo>
                      <a:lnTo>
                        <a:pt x="6373702" y="0"/>
                      </a:lnTo>
                      <a:lnTo>
                        <a:pt x="6373702" y="870267"/>
                      </a:lnTo>
                      <a:lnTo>
                        <a:pt x="0" y="8702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 w="12700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spcFirstLastPara="0" vert="horz" wrap="square" lIns="690775" tIns="40640" rIns="40640" bIns="40640" numCol="1" spcCol="1270" anchor="ctr" anchorCtr="0">
                  <a:noAutofit/>
                </a:bodyPr>
                <a:lstStyle/>
                <a:p>
                  <a:pPr marL="0" marR="0" lvl="0" indent="0" defTabSz="71120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algun Gothic" pitchFamily="34" charset="-127"/>
                      <a:ea typeface="Malgun Gothic" pitchFamily="34" charset="-127"/>
                    </a:rPr>
                    <a:t>Methodology</a:t>
                  </a:r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6912802" y="2289949"/>
                  <a:ext cx="772623" cy="715718"/>
                </a:xfrm>
                <a:prstGeom prst="ellipse">
                  <a:avLst/>
                </a:prstGeom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ln w="12700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</p:sp>
            <p:sp>
              <p:nvSpPr>
                <p:cNvPr id="58" name="Freeform 57"/>
                <p:cNvSpPr/>
                <p:nvPr/>
              </p:nvSpPr>
              <p:spPr>
                <a:xfrm>
                  <a:off x="7639862" y="3253870"/>
                  <a:ext cx="2731747" cy="614452"/>
                </a:xfrm>
                <a:custGeom>
                  <a:avLst/>
                  <a:gdLst>
                    <a:gd name="connsiteX0" fmla="*/ 0 w 6373702"/>
                    <a:gd name="connsiteY0" fmla="*/ 0 h 870267"/>
                    <a:gd name="connsiteX1" fmla="*/ 6373702 w 6373702"/>
                    <a:gd name="connsiteY1" fmla="*/ 0 h 870267"/>
                    <a:gd name="connsiteX2" fmla="*/ 6373702 w 6373702"/>
                    <a:gd name="connsiteY2" fmla="*/ 870267 h 870267"/>
                    <a:gd name="connsiteX3" fmla="*/ 0 w 6373702"/>
                    <a:gd name="connsiteY3" fmla="*/ 870267 h 870267"/>
                    <a:gd name="connsiteX4" fmla="*/ 0 w 6373702"/>
                    <a:gd name="connsiteY4" fmla="*/ 0 h 870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73702" h="870267">
                      <a:moveTo>
                        <a:pt x="0" y="0"/>
                      </a:moveTo>
                      <a:lnTo>
                        <a:pt x="6373702" y="0"/>
                      </a:lnTo>
                      <a:lnTo>
                        <a:pt x="6373702" y="870267"/>
                      </a:lnTo>
                      <a:lnTo>
                        <a:pt x="0" y="8702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 w="12700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spcFirstLastPara="0" vert="horz" wrap="square" lIns="690775" tIns="40640" rIns="40640" bIns="40640" numCol="1" spcCol="1270" anchor="ctr" anchorCtr="0">
                  <a:noAutofit/>
                </a:bodyPr>
                <a:lstStyle/>
                <a:p>
                  <a:pPr marL="0" marR="0" lvl="0" indent="0" defTabSz="71120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kern="0" noProof="0" dirty="0" smtClean="0">
                      <a:latin typeface="Malgun Gothic" pitchFamily="34" charset="-127"/>
                      <a:ea typeface="Malgun Gothic" pitchFamily="34" charset="-127"/>
                    </a:rPr>
                    <a:t>Speed Comparison</a:t>
                  </a:r>
                  <a:endParaRPr kumimoji="0" lang="en-US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Malgun Gothic" pitchFamily="34" charset="-127"/>
                    <a:ea typeface="Malgun Gothic" pitchFamily="34" charset="-127"/>
                  </a:endParaRPr>
                </a:p>
              </p:txBody>
            </p:sp>
            <p:sp>
              <p:nvSpPr>
                <p:cNvPr id="59" name="Freeform 58"/>
                <p:cNvSpPr/>
                <p:nvPr/>
              </p:nvSpPr>
              <p:spPr>
                <a:xfrm>
                  <a:off x="7779401" y="4276814"/>
                  <a:ext cx="2592208" cy="614452"/>
                </a:xfrm>
                <a:custGeom>
                  <a:avLst/>
                  <a:gdLst>
                    <a:gd name="connsiteX0" fmla="*/ 0 w 6373702"/>
                    <a:gd name="connsiteY0" fmla="*/ 0 h 870267"/>
                    <a:gd name="connsiteX1" fmla="*/ 6373702 w 6373702"/>
                    <a:gd name="connsiteY1" fmla="*/ 0 h 870267"/>
                    <a:gd name="connsiteX2" fmla="*/ 6373702 w 6373702"/>
                    <a:gd name="connsiteY2" fmla="*/ 870267 h 870267"/>
                    <a:gd name="connsiteX3" fmla="*/ 0 w 6373702"/>
                    <a:gd name="connsiteY3" fmla="*/ 870267 h 870267"/>
                    <a:gd name="connsiteX4" fmla="*/ 0 w 6373702"/>
                    <a:gd name="connsiteY4" fmla="*/ 0 h 870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73702" h="870267">
                      <a:moveTo>
                        <a:pt x="0" y="0"/>
                      </a:moveTo>
                      <a:lnTo>
                        <a:pt x="6373702" y="0"/>
                      </a:lnTo>
                      <a:lnTo>
                        <a:pt x="6373702" y="870267"/>
                      </a:lnTo>
                      <a:lnTo>
                        <a:pt x="0" y="8702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 w="12700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spcFirstLastPara="0" vert="horz" wrap="square" lIns="690775" tIns="40640" rIns="40640" bIns="40640" numCol="1" spcCol="1270" anchor="ctr" anchorCtr="0">
                  <a:noAutofit/>
                </a:bodyPr>
                <a:lstStyle/>
                <a:p>
                  <a:pPr marL="0" marR="0" lvl="0" indent="0" defTabSz="71120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0" i="0" u="none" strike="noStrike" kern="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Malgun Gothic" pitchFamily="34" charset="-127"/>
                      <a:ea typeface="Malgun Gothic" pitchFamily="34" charset="-127"/>
                    </a:rPr>
                    <a:t>Analyses</a:t>
                  </a:r>
                  <a:endPara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Malgun Gothic" pitchFamily="34" charset="-127"/>
                    <a:ea typeface="Malgun Gothic" pitchFamily="34" charset="-127"/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7271988" y="3191765"/>
                  <a:ext cx="772623" cy="715718"/>
                </a:xfrm>
                <a:prstGeom prst="ellipse">
                  <a:avLst/>
                </a:prstGeom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ln w="12700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</p:sp>
            <p:sp>
              <p:nvSpPr>
                <p:cNvPr id="61" name="Oval 60"/>
                <p:cNvSpPr/>
                <p:nvPr/>
              </p:nvSpPr>
              <p:spPr>
                <a:xfrm>
                  <a:off x="7271988" y="4226181"/>
                  <a:ext cx="772623" cy="715718"/>
                </a:xfrm>
                <a:prstGeom prst="ellipse">
                  <a:avLst/>
                </a:prstGeom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ln w="12700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</p:sp>
            <p:sp>
              <p:nvSpPr>
                <p:cNvPr id="62" name="Oval 61"/>
                <p:cNvSpPr/>
                <p:nvPr/>
              </p:nvSpPr>
              <p:spPr>
                <a:xfrm>
                  <a:off x="6912802" y="5106044"/>
                  <a:ext cx="772623" cy="715718"/>
                </a:xfrm>
                <a:prstGeom prst="ellipse">
                  <a:avLst/>
                </a:prstGeom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ln w="12700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7160421" y="243708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algun Gothic" pitchFamily="34" charset="-127"/>
                      <a:ea typeface="Malgun Gothic" pitchFamily="34" charset="-127"/>
                    </a:rPr>
                    <a:t>1</a:t>
                  </a: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7505899" y="4391960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3</a:t>
                  </a: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7487462" y="3368632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2</a:t>
                  </a: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7182662" y="5279237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algun Gothic" pitchFamily="34" charset="-127"/>
                      <a:ea typeface="Malgun Gothic" pitchFamily="34" charset="-127"/>
                    </a:rPr>
                    <a:t>4</a:t>
                  </a:r>
                </a:p>
              </p:txBody>
            </p:sp>
          </p:grpSp>
        </p:grpSp>
        <p:sp>
          <p:nvSpPr>
            <p:cNvPr id="52" name="Rectangle 51"/>
            <p:cNvSpPr/>
            <p:nvPr/>
          </p:nvSpPr>
          <p:spPr>
            <a:xfrm>
              <a:off x="5169801" y="3213331"/>
              <a:ext cx="184731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169801" y="4207728"/>
              <a:ext cx="184731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6883" y="3127762"/>
            <a:ext cx="1881188" cy="61548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1066800"/>
          </a:xfrm>
        </p:spPr>
        <p:txBody>
          <a:bodyPr/>
          <a:lstStyle/>
          <a:p>
            <a:pPr algn="l"/>
            <a:r>
              <a:rPr lang="en-US" b="1" dirty="0" smtClean="0">
                <a:latin typeface="Malgun Gothic" pitchFamily="34" charset="-127"/>
                <a:ea typeface="Malgun Gothic" pitchFamily="34" charset="-127"/>
              </a:rPr>
              <a:t>Agenda</a:t>
            </a:r>
            <a:endParaRPr lang="en-US" b="1" dirty="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5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7543800" cy="441960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533400"/>
            <a:ext cx="7696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en-US" b="1" dirty="0">
                <a:latin typeface="Malgun Gothic" pitchFamily="34" charset="-127"/>
                <a:ea typeface="Malgun Gothic" pitchFamily="34" charset="-127"/>
              </a:rPr>
              <a:t>Repayment rates across states</a:t>
            </a:r>
            <a:endParaRPr lang="en-US" altLang="zh-CN" b="1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14800" y="1981200"/>
            <a:ext cx="381000" cy="22860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259580" y="2971800"/>
            <a:ext cx="381000" cy="22860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772400" y="2590800"/>
            <a:ext cx="152400" cy="22860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3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5624" y="1676400"/>
            <a:ext cx="9174576" cy="4650170"/>
            <a:chOff x="-236490" y="2176548"/>
            <a:chExt cx="9174576" cy="4650170"/>
          </a:xfrm>
        </p:grpSpPr>
        <p:sp>
          <p:nvSpPr>
            <p:cNvPr id="11" name="TextBox 10"/>
            <p:cNvSpPr txBox="1"/>
            <p:nvPr/>
          </p:nvSpPr>
          <p:spPr>
            <a:xfrm>
              <a:off x="2720780" y="5257058"/>
              <a:ext cx="3734857" cy="156966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1023188" y="2176548"/>
              <a:ext cx="3924299" cy="120967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indent="-234950">
                <a:spcBef>
                  <a:spcPct val="100000"/>
                </a:spcBef>
                <a:buFont typeface="Webdings" pitchFamily="18" charset="2"/>
                <a:buChar char="4"/>
              </a:pPr>
              <a:r>
                <a:rPr lang="en-US" sz="1600" dirty="0"/>
                <a:t>Impala has competitive performance with respect to Spark SQL</a:t>
              </a:r>
              <a:endParaRPr lang="en-US" sz="1600" dirty="0" smtClean="0">
                <a:solidFill>
                  <a:prstClr val="white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2124257" y="3242030"/>
              <a:ext cx="3928129" cy="12192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indent="-234950">
                <a:spcBef>
                  <a:spcPct val="100000"/>
                </a:spcBef>
                <a:buFont typeface="Webdings" pitchFamily="18" charset="2"/>
                <a:buChar char="4"/>
              </a:pPr>
              <a:r>
                <a:rPr lang="en-US" sz="1600" dirty="0" smtClean="0">
                  <a:solidFill>
                    <a:prstClr val="white"/>
                  </a:solidFill>
                </a:rPr>
                <a:t>Combining techniques to support our functionality </a:t>
              </a: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3537786" y="4243474"/>
              <a:ext cx="3924299" cy="128323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indent="-234950">
                <a:spcBef>
                  <a:spcPct val="100000"/>
                </a:spcBef>
                <a:buFont typeface="Webdings" pitchFamily="18" charset="2"/>
                <a:buChar char="4"/>
              </a:pPr>
              <a:r>
                <a:rPr lang="en-US" sz="1600" dirty="0" smtClean="0"/>
                <a:t>We identified the top 3 states which have </a:t>
              </a:r>
              <a:r>
                <a:rPr lang="en-US" sz="1600" dirty="0"/>
                <a:t>the highest repayment </a:t>
              </a:r>
              <a:r>
                <a:rPr lang="en-US" sz="1600" dirty="0" smtClean="0"/>
                <a:t>rate</a:t>
              </a:r>
              <a:endParaRPr lang="en-US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5136399" y="5321543"/>
              <a:ext cx="3801687" cy="127635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indent="-234950" algn="l" eaLnBrk="1" hangingPunct="1">
                <a:spcBef>
                  <a:spcPct val="100000"/>
                </a:spcBef>
                <a:buClrTx/>
                <a:buFont typeface="Webdings" pitchFamily="18" charset="2"/>
                <a:buChar char="4"/>
              </a:pPr>
              <a:r>
                <a:rPr lang="en-US" sz="1600" dirty="0" smtClean="0">
                  <a:solidFill>
                    <a:schemeClr val="bg1"/>
                  </a:solidFill>
                </a:rPr>
                <a:t>From our cluster analysis using Mahout, we identified a set “best” colleges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236490" y="3098873"/>
              <a:ext cx="3734857" cy="156966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17908" y="4190230"/>
              <a:ext cx="3734857" cy="156966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accent3"/>
                  </a:solidFill>
                </a:rPr>
                <a:t>+</a:t>
              </a:r>
            </a:p>
          </p:txBody>
        </p:sp>
      </p:grpSp>
      <p:pic>
        <p:nvPicPr>
          <p:cNvPr id="19" name="Picture 14" descr="http://spark.apache.org/docs/latest/img/spark-logo-h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459" y="1708394"/>
            <a:ext cx="845131" cy="54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752" y="1876669"/>
            <a:ext cx="685800" cy="457095"/>
          </a:xfrm>
          <a:prstGeom prst="rect">
            <a:avLst/>
          </a:prstGeom>
        </p:spPr>
      </p:pic>
      <p:pic>
        <p:nvPicPr>
          <p:cNvPr id="21" name="Picture 4" descr="http://www.cloudera.com/content/dam/cloudera/support/ungated/icons/impala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779" y="1756030"/>
            <a:ext cx="330401" cy="61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http://clustering.slisenko.net:8080/stackexchange-web/images/mahout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729" y="2517767"/>
            <a:ext cx="1083708" cy="45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5442" y="2530908"/>
            <a:ext cx="1328738" cy="539412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381000" y="533400"/>
            <a:ext cx="7696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en-US" b="1" dirty="0"/>
              <a:t>Conclusion and Learnings</a:t>
            </a:r>
            <a:endParaRPr lang="en-US" altLang="zh-CN" b="1" dirty="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57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81000" y="1676400"/>
            <a:ext cx="8427143" cy="3124200"/>
            <a:chOff x="955810" y="1532860"/>
            <a:chExt cx="10232650" cy="3539471"/>
          </a:xfrm>
        </p:grpSpPr>
        <p:grpSp>
          <p:nvGrpSpPr>
            <p:cNvPr id="9" name="Group 8"/>
            <p:cNvGrpSpPr/>
            <p:nvPr/>
          </p:nvGrpSpPr>
          <p:grpSpPr>
            <a:xfrm>
              <a:off x="955810" y="1532860"/>
              <a:ext cx="10232650" cy="3539471"/>
              <a:chOff x="1620044" y="1688136"/>
              <a:chExt cx="7628751" cy="254743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0044" y="1688136"/>
                <a:ext cx="7628751" cy="2547434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1777042" y="1828800"/>
                <a:ext cx="2286000" cy="9575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Dilbert, our data has 2000 attributes and we 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don’t know which tool can </a:t>
                </a:r>
                <a:r>
                  <a:rPr lang="en-US" sz="1400" dirty="0">
                    <a:solidFill>
                      <a:schemeClr val="tx1"/>
                    </a:solidFill>
                  </a:rPr>
                  <a:t>handle it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291419" y="1828800"/>
                <a:ext cx="2286000" cy="9575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Huh, just 2000? Attend Prof.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De’s</a:t>
                </a:r>
                <a:r>
                  <a:rPr lang="en-US" sz="1400" dirty="0">
                    <a:solidFill>
                      <a:schemeClr val="tx1"/>
                    </a:solidFill>
                  </a:rPr>
                  <a:t> big data class, you will learn a 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million</a:t>
                </a:r>
                <a:r>
                  <a:rPr lang="en-US" sz="1400" dirty="0">
                    <a:solidFill>
                      <a:schemeClr val="tx1"/>
                    </a:solidFill>
                  </a:rPr>
                  <a:t> tools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809118" y="1828800"/>
                <a:ext cx="2286000" cy="9575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Hmm…sounds like a plan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324715" y="1721157"/>
              <a:ext cx="180430" cy="3162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99619" y="1721156"/>
              <a:ext cx="180430" cy="3162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886200" y="4969320"/>
            <a:ext cx="56763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 dirty="0" smtClean="0">
                <a:solidFill>
                  <a:schemeClr val="accent1"/>
                </a:solidFill>
                <a:latin typeface="Malgun Gothic" pitchFamily="34" charset="-127"/>
                <a:ea typeface="Malgun Gothic" pitchFamily="34" charset="-127"/>
                <a:cs typeface="Adobe Fan Heiti Std B" charset="-120"/>
              </a:rPr>
              <a:t>Thank you!</a:t>
            </a:r>
            <a:endParaRPr lang="en-US" sz="2800" b="1" dirty="0">
              <a:solidFill>
                <a:schemeClr val="accent1"/>
              </a:solidFill>
              <a:latin typeface="Malgun Gothic" pitchFamily="34" charset="-127"/>
              <a:ea typeface="Malgun Gothic" pitchFamily="34" charset="-127"/>
              <a:cs typeface="Adobe Fan Heiti Std B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627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algun Gothic" pitchFamily="34" charset="-127"/>
                <a:ea typeface="Malgun Gothic" pitchFamily="34" charset="-127"/>
              </a:rPr>
              <a:t>Repayment rates across </a:t>
            </a:r>
            <a:r>
              <a:rPr lang="en-US" b="1" dirty="0" smtClean="0">
                <a:latin typeface="Malgun Gothic" pitchFamily="34" charset="-127"/>
                <a:ea typeface="Malgun Gothic" pitchFamily="34" charset="-127"/>
              </a:rPr>
              <a:t>states </a:t>
            </a:r>
            <a:endParaRPr lang="en-US" altLang="zh-CN" b="1" dirty="0"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8207451" cy="4412362"/>
          </a:xfrm>
        </p:spPr>
      </p:pic>
      <p:sp>
        <p:nvSpPr>
          <p:cNvPr id="5" name="TextBox 4"/>
          <p:cNvSpPr txBox="1"/>
          <p:nvPr/>
        </p:nvSpPr>
        <p:spPr>
          <a:xfrm>
            <a:off x="2209800" y="5811763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Schools in state &gt; 100 (Median # of schools across states)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54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Malgun Gothic" pitchFamily="34" charset="-127"/>
                <a:ea typeface="Malgun Gothic" pitchFamily="34" charset="-127"/>
              </a:rPr>
              <a:t>Methodology</a:t>
            </a:r>
            <a:endParaRPr lang="en-US" b="1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Malgun Gothic" pitchFamily="34" charset="-127"/>
                <a:ea typeface="Malgun Gothic" pitchFamily="34" charset="-127"/>
              </a:rPr>
              <a:t>Data Preprocessing</a:t>
            </a:r>
          </a:p>
          <a:p>
            <a:endParaRPr lang="en-US" sz="2800" dirty="0" smtClean="0">
              <a:latin typeface="Malgun Gothic" pitchFamily="34" charset="-127"/>
              <a:ea typeface="Malgun Gothic" pitchFamily="34" charset="-127"/>
            </a:endParaRPr>
          </a:p>
          <a:p>
            <a:r>
              <a:rPr lang="en-US" sz="2800" dirty="0" smtClean="0">
                <a:latin typeface="Malgun Gothic" pitchFamily="34" charset="-127"/>
                <a:ea typeface="Malgun Gothic" pitchFamily="34" charset="-127"/>
              </a:rPr>
              <a:t>Spark Implementation</a:t>
            </a:r>
          </a:p>
          <a:p>
            <a:pPr marL="0" indent="0">
              <a:buNone/>
            </a:pPr>
            <a:endParaRPr lang="en-US" sz="2800" dirty="0" smtClean="0">
              <a:latin typeface="Malgun Gothic" pitchFamily="34" charset="-127"/>
              <a:ea typeface="Malgun Gothic" pitchFamily="34" charset="-127"/>
            </a:endParaRPr>
          </a:p>
          <a:p>
            <a:r>
              <a:rPr lang="en-US" sz="2800" dirty="0" smtClean="0">
                <a:latin typeface="Malgun Gothic" pitchFamily="34" charset="-127"/>
                <a:ea typeface="Malgun Gothic" pitchFamily="34" charset="-127"/>
              </a:rPr>
              <a:t>Clustering with Mahout</a:t>
            </a:r>
          </a:p>
          <a:p>
            <a:endParaRPr lang="en-US" dirty="0" smtClean="0">
              <a:latin typeface="Malgun Gothic" pitchFamily="34" charset="-127"/>
              <a:ea typeface="Malgun Gothic" pitchFamily="34" charset="-127"/>
            </a:endParaRPr>
          </a:p>
          <a:p>
            <a:pPr marL="0" indent="0">
              <a:buNone/>
            </a:pPr>
            <a:endParaRPr lang="en-US" dirty="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3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133600"/>
            <a:ext cx="1323975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825855"/>
            <a:ext cx="108585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38500"/>
            <a:ext cx="108585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800600"/>
            <a:ext cx="108585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stCxn id="1028" idx="3"/>
            <a:endCxn id="1027" idx="1"/>
          </p:cNvCxnSpPr>
          <p:nvPr/>
        </p:nvCxnSpPr>
        <p:spPr>
          <a:xfrm>
            <a:off x="2676525" y="2435455"/>
            <a:ext cx="1362075" cy="1184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29" idx="3"/>
            <a:endCxn id="1027" idx="1"/>
          </p:cNvCxnSpPr>
          <p:nvPr/>
        </p:nvCxnSpPr>
        <p:spPr>
          <a:xfrm flipV="1">
            <a:off x="1314450" y="3619500"/>
            <a:ext cx="272415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30" idx="3"/>
            <a:endCxn id="1027" idx="1"/>
          </p:cNvCxnSpPr>
          <p:nvPr/>
        </p:nvCxnSpPr>
        <p:spPr>
          <a:xfrm flipV="1">
            <a:off x="2533650" y="3619500"/>
            <a:ext cx="1504950" cy="179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43599" y="3045054"/>
            <a:ext cx="2438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Merge Files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Format Columns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Remove NULLS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Remove Noise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533400"/>
            <a:ext cx="7696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b="1" dirty="0">
                <a:latin typeface="Malgun Gothic" pitchFamily="34" charset="-127"/>
                <a:ea typeface="Malgun Gothic" pitchFamily="34" charset="-127"/>
                <a:cs typeface="ＭＳ Ｐゴシック" charset="0"/>
              </a:rPr>
              <a:t>Data Preprocessing</a:t>
            </a:r>
            <a:endParaRPr lang="en-US" b="1" dirty="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55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59260"/>
            <a:ext cx="1323975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38500"/>
            <a:ext cx="108585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Arrow Connector 17"/>
          <p:cNvCxnSpPr>
            <a:endCxn id="16" idx="1"/>
          </p:cNvCxnSpPr>
          <p:nvPr/>
        </p:nvCxnSpPr>
        <p:spPr>
          <a:xfrm>
            <a:off x="1390650" y="2133600"/>
            <a:ext cx="1200150" cy="1711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3"/>
            <a:endCxn id="16" idx="1"/>
          </p:cNvCxnSpPr>
          <p:nvPr/>
        </p:nvCxnSpPr>
        <p:spPr>
          <a:xfrm flipV="1">
            <a:off x="1314450" y="3845160"/>
            <a:ext cx="1276350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6" idx="1"/>
          </p:cNvCxnSpPr>
          <p:nvPr/>
        </p:nvCxnSpPr>
        <p:spPr>
          <a:xfrm flipV="1">
            <a:off x="1466850" y="3845160"/>
            <a:ext cx="1123950" cy="1672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8" descr="E:\MS in Data Science\Fall 2015\Harvesting Big Data\Assignments\BigData\Presentation\hiv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402" y="1917363"/>
            <a:ext cx="919198" cy="9191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 descr="E:\MS in Data Science\Fall 2015\Harvesting Big Data\Assignments\BigData\Presentation\impal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001" y="3139401"/>
            <a:ext cx="584741" cy="10955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2"/>
          <p:cNvSpPr/>
          <p:nvPr/>
        </p:nvSpPr>
        <p:spPr>
          <a:xfrm>
            <a:off x="4724400" y="3238500"/>
            <a:ext cx="1524000" cy="996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Malgun Gothic" pitchFamily="34" charset="-127"/>
                <a:ea typeface="Malgun Gothic" pitchFamily="34" charset="-127"/>
              </a:rPr>
              <a:t>CREATE TABLE Generator </a:t>
            </a:r>
            <a:endParaRPr lang="en-US" dirty="0">
              <a:latin typeface="Malgun Gothic" pitchFamily="34" charset="-127"/>
              <a:ea typeface="Malgun Gothic" pitchFamily="34" charset="-127"/>
            </a:endParaRPr>
          </a:p>
        </p:txBody>
      </p:sp>
      <p:cxnSp>
        <p:nvCxnSpPr>
          <p:cNvPr id="24" name="Straight Arrow Connector 23"/>
          <p:cNvCxnSpPr>
            <a:stCxn id="16" idx="3"/>
            <a:endCxn id="23" idx="1"/>
          </p:cNvCxnSpPr>
          <p:nvPr/>
        </p:nvCxnSpPr>
        <p:spPr>
          <a:xfrm flipV="1">
            <a:off x="3914775" y="3736740"/>
            <a:ext cx="809625" cy="108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3"/>
            <a:endCxn id="21" idx="2"/>
          </p:cNvCxnSpPr>
          <p:nvPr/>
        </p:nvCxnSpPr>
        <p:spPr>
          <a:xfrm flipV="1">
            <a:off x="6248400" y="2836561"/>
            <a:ext cx="1902601" cy="900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22" idx="1"/>
          </p:cNvCxnSpPr>
          <p:nvPr/>
        </p:nvCxnSpPr>
        <p:spPr>
          <a:xfrm flipV="1">
            <a:off x="6248400" y="3687194"/>
            <a:ext cx="1902601" cy="4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</p:cNvCxnSpPr>
          <p:nvPr/>
        </p:nvCxnSpPr>
        <p:spPr>
          <a:xfrm>
            <a:off x="6248400" y="3736740"/>
            <a:ext cx="1600201" cy="1234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108585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08544"/>
            <a:ext cx="108585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7" descr="E:\MS in Data Science\Fall 2015\Harvesting Big Data\Assignments\BigData\Presentation\spar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4681652"/>
            <a:ext cx="1111012" cy="5786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itle 1"/>
          <p:cNvSpPr txBox="1">
            <a:spLocks/>
          </p:cNvSpPr>
          <p:nvPr/>
        </p:nvSpPr>
        <p:spPr>
          <a:xfrm>
            <a:off x="457200" y="533400"/>
            <a:ext cx="7696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b="1" dirty="0">
                <a:latin typeface="Malgun Gothic" pitchFamily="34" charset="-127"/>
                <a:ea typeface="Malgun Gothic" pitchFamily="34" charset="-127"/>
                <a:cs typeface="ＭＳ Ｐゴシック" charset="0"/>
              </a:rPr>
              <a:t>Data Preprocessing</a:t>
            </a:r>
            <a:endParaRPr lang="en-US" b="1" dirty="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0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Malgun Gothic" pitchFamily="34" charset="-127"/>
                <a:ea typeface="Malgun Gothic" pitchFamily="34" charset="-127"/>
              </a:rPr>
              <a:t>Whose performance is fastest ?</a:t>
            </a:r>
            <a:endParaRPr lang="en-US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33400"/>
            <a:ext cx="7696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en-US" b="1" dirty="0">
                <a:latin typeface="Malgun Gothic" pitchFamily="34" charset="-127"/>
                <a:ea typeface="Malgun Gothic" pitchFamily="34" charset="-127"/>
                <a:cs typeface="ＭＳ Ｐゴシック" charset="0"/>
              </a:rPr>
              <a:t>Hive </a:t>
            </a:r>
            <a:r>
              <a:rPr lang="en-US" b="1" dirty="0" err="1">
                <a:latin typeface="Malgun Gothic" pitchFamily="34" charset="-127"/>
                <a:ea typeface="Malgun Gothic" pitchFamily="34" charset="-127"/>
                <a:cs typeface="ＭＳ Ｐゴシック" charset="0"/>
              </a:rPr>
              <a:t>vs</a:t>
            </a:r>
            <a:r>
              <a:rPr lang="en-US" b="1" dirty="0">
                <a:latin typeface="Malgun Gothic" pitchFamily="34" charset="-127"/>
                <a:ea typeface="Malgun Gothic" pitchFamily="34" charset="-127"/>
                <a:cs typeface="ＭＳ Ｐゴシック" charset="0"/>
              </a:rPr>
              <a:t> Impala </a:t>
            </a:r>
            <a:r>
              <a:rPr lang="en-US" b="1" dirty="0" err="1">
                <a:latin typeface="Malgun Gothic" pitchFamily="34" charset="-127"/>
                <a:ea typeface="Malgun Gothic" pitchFamily="34" charset="-127"/>
                <a:cs typeface="ＭＳ Ｐゴシック" charset="0"/>
              </a:rPr>
              <a:t>vs</a:t>
            </a:r>
            <a:r>
              <a:rPr lang="en-US" b="1" dirty="0">
                <a:latin typeface="Malgun Gothic" pitchFamily="34" charset="-127"/>
                <a:ea typeface="Malgun Gothic" pitchFamily="34" charset="-127"/>
                <a:cs typeface="ＭＳ Ｐゴシック" charset="0"/>
              </a:rPr>
              <a:t> Spark SQL</a:t>
            </a:r>
            <a:endParaRPr lang="en-US" b="1" dirty="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82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Malgun Gothic" pitchFamily="34" charset="-127"/>
                <a:ea typeface="Malgun Gothic" pitchFamily="34" charset="-127"/>
              </a:rPr>
              <a:t>Whose performance is fastest ?</a:t>
            </a:r>
            <a:endParaRPr lang="en-US" sz="2800" dirty="0">
              <a:latin typeface="Malgun Gothic" pitchFamily="34" charset="-127"/>
              <a:ea typeface="Malgun Gothic" pitchFamily="34" charset="-127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978830936"/>
              </p:ext>
            </p:extLst>
          </p:nvPr>
        </p:nvGraphicFramePr>
        <p:xfrm>
          <a:off x="1222131" y="22098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 rot="16200000">
            <a:off x="393878" y="3717944"/>
            <a:ext cx="1495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 in seconds</a:t>
            </a:r>
            <a:endParaRPr lang="en-US" sz="1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533400"/>
            <a:ext cx="7696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en-US" b="1" dirty="0">
                <a:latin typeface="Malgun Gothic" pitchFamily="34" charset="-127"/>
                <a:ea typeface="Malgun Gothic" pitchFamily="34" charset="-127"/>
                <a:cs typeface="ＭＳ Ｐゴシック" charset="0"/>
              </a:rPr>
              <a:t>Hive </a:t>
            </a:r>
            <a:r>
              <a:rPr lang="en-US" b="1" dirty="0" err="1">
                <a:latin typeface="Malgun Gothic" pitchFamily="34" charset="-127"/>
                <a:ea typeface="Malgun Gothic" pitchFamily="34" charset="-127"/>
                <a:cs typeface="ＭＳ Ｐゴシック" charset="0"/>
              </a:rPr>
              <a:t>vs</a:t>
            </a:r>
            <a:r>
              <a:rPr lang="en-US" b="1" dirty="0">
                <a:latin typeface="Malgun Gothic" pitchFamily="34" charset="-127"/>
                <a:ea typeface="Malgun Gothic" pitchFamily="34" charset="-127"/>
                <a:cs typeface="ＭＳ Ｐゴシック" charset="0"/>
              </a:rPr>
              <a:t> Impala </a:t>
            </a:r>
            <a:r>
              <a:rPr lang="en-US" b="1" dirty="0" err="1">
                <a:latin typeface="Malgun Gothic" pitchFamily="34" charset="-127"/>
                <a:ea typeface="Malgun Gothic" pitchFamily="34" charset="-127"/>
                <a:cs typeface="ＭＳ Ｐゴシック" charset="0"/>
              </a:rPr>
              <a:t>vs</a:t>
            </a:r>
            <a:r>
              <a:rPr lang="en-US" b="1" dirty="0">
                <a:latin typeface="Malgun Gothic" pitchFamily="34" charset="-127"/>
                <a:ea typeface="Malgun Gothic" pitchFamily="34" charset="-127"/>
                <a:cs typeface="ＭＳ Ｐゴシック" charset="0"/>
              </a:rPr>
              <a:t> Spark SQL</a:t>
            </a:r>
            <a:endParaRPr lang="en-US" b="1" dirty="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47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19812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SQL Context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67400" y="1951892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  <a:r>
              <a:rPr lang="en-US" dirty="0" err="1" smtClean="0"/>
              <a:t>HiveQL</a:t>
            </a:r>
            <a:r>
              <a:rPr lang="en-US" dirty="0" smtClean="0"/>
              <a:t> Context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0500" y="29718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data in RDD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05200" y="4114800"/>
            <a:ext cx="2819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Transform/Filter/Group 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76400" y="55626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Year-wise 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86200" y="55626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State-wise Data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55626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Data for Trend Analysis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2667000" y="2590800"/>
            <a:ext cx="2286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5" idx="0"/>
          </p:cNvCxnSpPr>
          <p:nvPr/>
        </p:nvCxnSpPr>
        <p:spPr>
          <a:xfrm flipH="1">
            <a:off x="4953000" y="2561492"/>
            <a:ext cx="1752600" cy="410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>
          <a:xfrm flipH="1">
            <a:off x="4914900" y="3505200"/>
            <a:ext cx="381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11" idx="0"/>
          </p:cNvCxnSpPr>
          <p:nvPr/>
        </p:nvCxnSpPr>
        <p:spPr>
          <a:xfrm flipH="1">
            <a:off x="2628900" y="4648200"/>
            <a:ext cx="2286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2" idx="0"/>
          </p:cNvCxnSpPr>
          <p:nvPr/>
        </p:nvCxnSpPr>
        <p:spPr>
          <a:xfrm flipH="1">
            <a:off x="4838700" y="4648200"/>
            <a:ext cx="76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3" idx="0"/>
          </p:cNvCxnSpPr>
          <p:nvPr/>
        </p:nvCxnSpPr>
        <p:spPr>
          <a:xfrm>
            <a:off x="4914900" y="4648200"/>
            <a:ext cx="2286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609600" y="609600"/>
            <a:ext cx="7696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b="1" dirty="0">
                <a:latin typeface="Malgun Gothic" pitchFamily="34" charset="-127"/>
                <a:ea typeface="Malgun Gothic" pitchFamily="34" charset="-127"/>
                <a:cs typeface="ＭＳ Ｐゴシック" charset="0"/>
              </a:rPr>
              <a:t>Spark implementation</a:t>
            </a:r>
            <a:endParaRPr lang="en-US" b="1" dirty="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8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1951892"/>
            <a:ext cx="16764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SQL Context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53200" y="1951892"/>
            <a:ext cx="16764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</a:t>
            </a:r>
            <a:r>
              <a:rPr lang="en-US" dirty="0" err="1" smtClean="0"/>
              <a:t>HiveQL</a:t>
            </a:r>
            <a:r>
              <a:rPr lang="en-US" dirty="0" smtClean="0"/>
              <a:t> Context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0500" y="29718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data in RDD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05200" y="4114800"/>
            <a:ext cx="2819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Transform/Filter/Group 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76400" y="55626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Year-wise 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86200" y="55626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State-wise Data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48400" y="55626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Data for Trend Analysis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2438400" y="2561492"/>
            <a:ext cx="2514600" cy="410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5" idx="0"/>
          </p:cNvCxnSpPr>
          <p:nvPr/>
        </p:nvCxnSpPr>
        <p:spPr>
          <a:xfrm flipH="1">
            <a:off x="4953000" y="2561492"/>
            <a:ext cx="2438400" cy="410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>
          <a:xfrm flipH="1">
            <a:off x="4914900" y="3505200"/>
            <a:ext cx="381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11" idx="0"/>
          </p:cNvCxnSpPr>
          <p:nvPr/>
        </p:nvCxnSpPr>
        <p:spPr>
          <a:xfrm flipH="1">
            <a:off x="2628900" y="4648200"/>
            <a:ext cx="2286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2" idx="0"/>
          </p:cNvCxnSpPr>
          <p:nvPr/>
        </p:nvCxnSpPr>
        <p:spPr>
          <a:xfrm flipH="1">
            <a:off x="4838700" y="4648200"/>
            <a:ext cx="76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3" idx="0"/>
          </p:cNvCxnSpPr>
          <p:nvPr/>
        </p:nvCxnSpPr>
        <p:spPr>
          <a:xfrm>
            <a:off x="4914900" y="4648200"/>
            <a:ext cx="2286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609600" y="609600"/>
            <a:ext cx="7696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b="1" dirty="0">
                <a:latin typeface="Malgun Gothic" pitchFamily="34" charset="-127"/>
                <a:ea typeface="Malgun Gothic" pitchFamily="34" charset="-127"/>
                <a:cs typeface="ＭＳ Ｐゴシック" charset="0"/>
              </a:rPr>
              <a:t>Spark implementation</a:t>
            </a:r>
            <a:endParaRPr lang="en-US" b="1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2" name="Cloud Callout 1"/>
          <p:cNvSpPr/>
          <p:nvPr/>
        </p:nvSpPr>
        <p:spPr>
          <a:xfrm>
            <a:off x="7391400" y="3238500"/>
            <a:ext cx="1524000" cy="723900"/>
          </a:xfrm>
          <a:prstGeom prst="cloudCallout">
            <a:avLst>
              <a:gd name="adj1" fmla="val -46073"/>
              <a:gd name="adj2" fmla="val -14211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Hive on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8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Template_Academ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Description xmlns="fe090bf0-f37d-44ab-ac7f-b6df71b51ac6" xsi:nil="true"/>
    <Highlights_x003f_ xmlns="fe090bf0-f37d-44ab-ac7f-b6df71b51ac6" xsi:nil="true"/>
    <Area xmlns="fe090bf0-f37d-44ab-ac7f-b6df71b51ac6"/>
    <PublishingExpirationDate xmlns="http://schemas.microsoft.com/sharepoint/v3" xsi:nil="true"/>
    <Notes1 xmlns="fe090bf0-f37d-44ab-ac7f-b6df71b51ac6">Academic Power Point</Notes1>
    <PublishingStartDate xmlns="http://schemas.microsoft.com/sharepoint/v3" xsi:nil="true"/>
    <Highlights xmlns="fe090bf0-f37d-44ab-ac7f-b6df71b51ac6" xsi:nil="true"/>
    <Category_x003a_ xmlns="fe090bf0-f37d-44ab-ac7f-b6df71b51ac6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0B627EB9ACBE42BFA7B893DD6FD52A" ma:contentTypeVersion="9" ma:contentTypeDescription="Create a new document." ma:contentTypeScope="" ma:versionID="57fc38b34b9fbf94288718fb1f7a3dea">
  <xsd:schema xmlns:xsd="http://www.w3.org/2001/XMLSchema" xmlns:xs="http://www.w3.org/2001/XMLSchema" xmlns:p="http://schemas.microsoft.com/office/2006/metadata/properties" xmlns:ns1="http://schemas.microsoft.com/sharepoint/v3" xmlns:ns2="fe090bf0-f37d-44ab-ac7f-b6df71b51ac6" targetNamespace="http://schemas.microsoft.com/office/2006/metadata/properties" ma:root="true" ma:fieldsID="11987b4f5b82cabc7748bf6ce3d9bd06" ns1:_="" ns2:_="">
    <xsd:import namespace="http://schemas.microsoft.com/sharepoint/v3"/>
    <xsd:import namespace="fe090bf0-f37d-44ab-ac7f-b6df71b51ac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Description" minOccurs="0"/>
                <xsd:element ref="ns2:Area" minOccurs="0"/>
                <xsd:element ref="ns2:Category_x003a_" minOccurs="0"/>
                <xsd:element ref="ns2:Highlights" minOccurs="0"/>
                <xsd:element ref="ns2:Highlights_x003f_" minOccurs="0"/>
                <xsd:element ref="ns2:Notes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90bf0-f37d-44ab-ac7f-b6df71b51ac6" elementFormDefault="qualified">
    <xsd:import namespace="http://schemas.microsoft.com/office/2006/documentManagement/types"/>
    <xsd:import namespace="http://schemas.microsoft.com/office/infopath/2007/PartnerControls"/>
    <xsd:element name="Description" ma:index="10" nillable="true" ma:displayName="Description" ma:description="Description of use or contents of this item" ma:internalName="Description">
      <xsd:simpleType>
        <xsd:restriction base="dms:Note">
          <xsd:maxLength value="255"/>
        </xsd:restriction>
      </xsd:simpleType>
    </xsd:element>
    <xsd:element name="Area" ma:index="11" nillable="true" ma:displayName="Area" ma:description="This is used to categorize items in order to display only certain ones on a page, to sort them, etc.  &#10;&#10;Dept will enter their own choices here.  Category is a sub-category of Area." ma:internalName="Area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ter Choice #1"/>
                    <xsd:enumeration value="Enter Choice #2"/>
                    <xsd:enumeration value="Enter Choice #3"/>
                  </xsd:restriction>
                </xsd:simpleType>
              </xsd:element>
            </xsd:sequence>
          </xsd:extension>
        </xsd:complexContent>
      </xsd:complexType>
    </xsd:element>
    <xsd:element name="Category_x003a_" ma:index="12" nillable="true" ma:displayName="Category:" ma:description="This is used to categorize links in order to display only certain ones on a page, to sort them, etc.  &#10;&#10;Dept will add their own Categories.  Category is a sub-category of Area." ma:internalName="Category_x003A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ter Choice #1"/>
                    <xsd:enumeration value="Enter Choice #2"/>
                    <xsd:enumeration value="Enter Choice #3"/>
                  </xsd:restriction>
                </xsd:simpleType>
              </xsd:element>
            </xsd:sequence>
          </xsd:extension>
        </xsd:complexContent>
      </xsd:complexType>
    </xsd:element>
    <xsd:element name="Highlights" ma:index="13" nillable="true" ma:displayName="Highlights" ma:description="Text for use on a publishing page where you want to pull together special items from this list." ma:hidden="true" ma:internalName="Highlights" ma:readOnly="false">
      <xsd:simpleType>
        <xsd:restriction base="dms:Note"/>
      </xsd:simpleType>
    </xsd:element>
    <xsd:element name="Highlights_x003f_" ma:index="14" nillable="true" ma:displayName="Highlights?" ma:description="Indicate if this is a highlight item to be pulled for a publishing page." ma:format="Dropdown" ma:hidden="true" ma:internalName="Highlights_x003F_" ma:readOnly="false">
      <xsd:simpleType>
        <xsd:restriction base="dms:Choice">
          <xsd:enumeration value="Yes"/>
          <xsd:enumeration value="No"/>
        </xsd:restriction>
      </xsd:simpleType>
    </xsd:element>
    <xsd:element name="Notes1" ma:index="15" nillable="true" ma:displayName="Notes" ma:description="Internal information, possibly about when this item must be reviewed, or removed, or other notes relating to internal process." ma:internalName="Notes1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1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FC41CD-DCEC-40E9-BE70-BD2CFAF3C5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CFF171-1D8B-44BC-8352-DE9B0629B8F4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fe090bf0-f37d-44ab-ac7f-b6df71b51ac6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A8C7964-F6AF-4823-A043-C699241725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e090bf0-f37d-44ab-ac7f-b6df71b51a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PowerPointTemplate_Academic</Template>
  <TotalTime>1009</TotalTime>
  <Words>459</Words>
  <Application>Microsoft Office PowerPoint</Application>
  <PresentationFormat>On-screen Show (4:3)</PresentationFormat>
  <Paragraphs>148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Malgun Gothic</vt:lpstr>
      <vt:lpstr>ＭＳ Ｐゴシック</vt:lpstr>
      <vt:lpstr>Adobe Fan Heiti Std B</vt:lpstr>
      <vt:lpstr>Apple Braille</vt:lpstr>
      <vt:lpstr>Arial</vt:lpstr>
      <vt:lpstr>Berlin Sans FB Demi</vt:lpstr>
      <vt:lpstr>Calibri</vt:lpstr>
      <vt:lpstr>Rockwell</vt:lpstr>
      <vt:lpstr>Times New Roman</vt:lpstr>
      <vt:lpstr>Webdings</vt:lpstr>
      <vt:lpstr>PowerPointTemplate_Academic</vt:lpstr>
      <vt:lpstr> </vt:lpstr>
      <vt:lpstr>Agenda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Repayment rates across states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 Here</dc:title>
  <dc:creator>dbooth</dc:creator>
  <cp:keywords>Academic Power Point Template</cp:keywords>
  <cp:lastModifiedBy>K K</cp:lastModifiedBy>
  <cp:revision>246</cp:revision>
  <dcterms:created xsi:type="dcterms:W3CDTF">2010-02-11T22:37:37Z</dcterms:created>
  <dcterms:modified xsi:type="dcterms:W3CDTF">2016-02-19T00:52:06Z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0x010100980B627EB9ACBE42BFA7B893DD6FD52A</vt:lpwstr>
  </property>
  <property fmtid="{D5CDD505-2E9C-101B-9397-08002B2CF9AE}" pid="3" name="TemplateUrl">
    <vt:lpwstr/>
  </property>
  <property fmtid="{D5CDD505-2E9C-101B-9397-08002B2CF9AE}" pid="4" name="_SourceUrl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</Properties>
</file>