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sldIdLst>
    <p:sldId id="275" r:id="rId2"/>
    <p:sldId id="276" r:id="rId3"/>
    <p:sldId id="284" r:id="rId4"/>
    <p:sldId id="291" r:id="rId5"/>
    <p:sldId id="289" r:id="rId6"/>
    <p:sldId id="290" r:id="rId7"/>
    <p:sldId id="285" r:id="rId8"/>
    <p:sldId id="277" r:id="rId9"/>
    <p:sldId id="286" r:id="rId10"/>
    <p:sldId id="292" r:id="rId11"/>
    <p:sldId id="263" r:id="rId12"/>
    <p:sldId id="281" r:id="rId13"/>
    <p:sldId id="283" r:id="rId14"/>
    <p:sldId id="280" r:id="rId15"/>
    <p:sldId id="265" r:id="rId16"/>
    <p:sldId id="282" r:id="rId17"/>
    <p:sldId id="266" r:id="rId18"/>
    <p:sldId id="267" r:id="rId19"/>
    <p:sldId id="287" r:id="rId20"/>
    <p:sldId id="288" r:id="rId21"/>
    <p:sldId id="293" r:id="rId22"/>
    <p:sldId id="294" r:id="rId23"/>
    <p:sldId id="2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1C0"/>
    <a:srgbClr val="800000"/>
    <a:srgbClr val="01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73"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20AB86-E5F5-494B-A9A7-0606DFF3B874}" type="doc">
      <dgm:prSet loTypeId="urn:microsoft.com/office/officeart/2005/8/layout/process1" loCatId="process" qsTypeId="urn:microsoft.com/office/officeart/2005/8/quickstyle/simple1" qsCatId="simple" csTypeId="urn:microsoft.com/office/officeart/2005/8/colors/accent1_2" csCatId="accent1" phldr="1"/>
      <dgm:spPr/>
    </dgm:pt>
    <dgm:pt modelId="{17CC1EB1-911D-4F41-AF81-792B1F0BE88C}">
      <dgm:prSet phldrT="[Text]"/>
      <dgm:spPr>
        <a:solidFill>
          <a:srgbClr val="E2E1C0"/>
        </a:solidFill>
      </dgm:spPr>
      <dgm:t>
        <a:bodyPr/>
        <a:lstStyle/>
        <a:p>
          <a:r>
            <a:rPr lang="en-US" dirty="0" smtClean="0">
              <a:solidFill>
                <a:schemeClr val="tx1"/>
              </a:solidFill>
            </a:rPr>
            <a:t>Name a player you’d like to replace</a:t>
          </a:r>
          <a:endParaRPr lang="en-US" dirty="0">
            <a:solidFill>
              <a:schemeClr val="tx1"/>
            </a:solidFill>
          </a:endParaRPr>
        </a:p>
      </dgm:t>
    </dgm:pt>
    <dgm:pt modelId="{60EB7241-D620-4A63-A9F2-989B87E57ED2}" type="parTrans" cxnId="{973DA8E5-4AD4-4A5C-B46D-7AF7DAC482A0}">
      <dgm:prSet/>
      <dgm:spPr/>
      <dgm:t>
        <a:bodyPr/>
        <a:lstStyle/>
        <a:p>
          <a:endParaRPr lang="en-US"/>
        </a:p>
      </dgm:t>
    </dgm:pt>
    <dgm:pt modelId="{5D24B37F-446A-4025-8E50-62D036D10096}" type="sibTrans" cxnId="{973DA8E5-4AD4-4A5C-B46D-7AF7DAC482A0}">
      <dgm:prSet/>
      <dgm:spPr/>
      <dgm:t>
        <a:bodyPr/>
        <a:lstStyle/>
        <a:p>
          <a:endParaRPr lang="en-US"/>
        </a:p>
      </dgm:t>
    </dgm:pt>
    <dgm:pt modelId="{7BC53557-D6BB-453C-9D10-AF175ED254F1}">
      <dgm:prSet phldrT="[Text]"/>
      <dgm:spPr>
        <a:solidFill>
          <a:srgbClr val="E2E1C0"/>
        </a:solidFill>
      </dgm:spPr>
      <dgm:t>
        <a:bodyPr/>
        <a:lstStyle/>
        <a:p>
          <a:r>
            <a:rPr lang="en-US" dirty="0" smtClean="0">
              <a:solidFill>
                <a:schemeClr val="tx1"/>
              </a:solidFill>
            </a:rPr>
            <a:t>Find the top 5 players with similar outcomes</a:t>
          </a:r>
          <a:endParaRPr lang="en-US" dirty="0">
            <a:solidFill>
              <a:schemeClr val="tx1"/>
            </a:solidFill>
          </a:endParaRPr>
        </a:p>
      </dgm:t>
    </dgm:pt>
    <dgm:pt modelId="{B15D9CD2-EB00-4C2A-820C-D9CC67327D3D}" type="parTrans" cxnId="{4D873275-60F6-4595-A546-5615059CF78F}">
      <dgm:prSet/>
      <dgm:spPr/>
      <dgm:t>
        <a:bodyPr/>
        <a:lstStyle/>
        <a:p>
          <a:endParaRPr lang="en-US"/>
        </a:p>
      </dgm:t>
    </dgm:pt>
    <dgm:pt modelId="{B0CCB4A7-0D79-4051-9DDA-9E60AD2241C3}" type="sibTrans" cxnId="{4D873275-60F6-4595-A546-5615059CF78F}">
      <dgm:prSet/>
      <dgm:spPr/>
      <dgm:t>
        <a:bodyPr/>
        <a:lstStyle/>
        <a:p>
          <a:endParaRPr lang="en-US"/>
        </a:p>
      </dgm:t>
    </dgm:pt>
    <dgm:pt modelId="{B1B961C8-FC4C-4366-BCF1-E77559197AD5}">
      <dgm:prSet phldrT="[Text]"/>
      <dgm:spPr>
        <a:solidFill>
          <a:srgbClr val="E2E1C0"/>
        </a:solidFill>
      </dgm:spPr>
      <dgm:t>
        <a:bodyPr/>
        <a:lstStyle/>
        <a:p>
          <a:r>
            <a:rPr lang="en-US" dirty="0" smtClean="0">
              <a:solidFill>
                <a:schemeClr val="tx1"/>
              </a:solidFill>
            </a:rPr>
            <a:t>Evaluate by age, salary, and summary performance metrics</a:t>
          </a:r>
          <a:endParaRPr lang="en-US" dirty="0">
            <a:solidFill>
              <a:schemeClr val="tx1"/>
            </a:solidFill>
          </a:endParaRPr>
        </a:p>
      </dgm:t>
    </dgm:pt>
    <dgm:pt modelId="{D7783EF6-BE2F-4E94-A0F0-9396061796AF}" type="sibTrans" cxnId="{1C5AE8F5-683F-4131-86F6-13E6ACACB966}">
      <dgm:prSet/>
      <dgm:spPr/>
      <dgm:t>
        <a:bodyPr/>
        <a:lstStyle/>
        <a:p>
          <a:endParaRPr lang="en-US"/>
        </a:p>
      </dgm:t>
    </dgm:pt>
    <dgm:pt modelId="{CAA4DEC6-A8C2-40C8-BC23-5B9F2535CBD7}" type="parTrans" cxnId="{1C5AE8F5-683F-4131-86F6-13E6ACACB966}">
      <dgm:prSet/>
      <dgm:spPr/>
      <dgm:t>
        <a:bodyPr/>
        <a:lstStyle/>
        <a:p>
          <a:endParaRPr lang="en-US"/>
        </a:p>
      </dgm:t>
    </dgm:pt>
    <dgm:pt modelId="{E814DCD4-20F6-40CE-9F09-CDABCD78CD34}" type="pres">
      <dgm:prSet presAssocID="{C220AB86-E5F5-494B-A9A7-0606DFF3B874}" presName="Name0" presStyleCnt="0">
        <dgm:presLayoutVars>
          <dgm:dir/>
          <dgm:resizeHandles val="exact"/>
        </dgm:presLayoutVars>
      </dgm:prSet>
      <dgm:spPr/>
    </dgm:pt>
    <dgm:pt modelId="{94F36815-DA76-4497-A7ED-8D750188BE69}" type="pres">
      <dgm:prSet presAssocID="{17CC1EB1-911D-4F41-AF81-792B1F0BE88C}" presName="node" presStyleLbl="node1" presStyleIdx="0" presStyleCnt="3" custScaleY="203916">
        <dgm:presLayoutVars>
          <dgm:bulletEnabled val="1"/>
        </dgm:presLayoutVars>
      </dgm:prSet>
      <dgm:spPr/>
      <dgm:t>
        <a:bodyPr/>
        <a:lstStyle/>
        <a:p>
          <a:endParaRPr lang="en-US"/>
        </a:p>
      </dgm:t>
    </dgm:pt>
    <dgm:pt modelId="{73EA3DF3-A94A-47FA-972B-AAC89A0EB595}" type="pres">
      <dgm:prSet presAssocID="{5D24B37F-446A-4025-8E50-62D036D10096}" presName="sibTrans" presStyleLbl="sibTrans2D1" presStyleIdx="0" presStyleCnt="2"/>
      <dgm:spPr/>
      <dgm:t>
        <a:bodyPr/>
        <a:lstStyle/>
        <a:p>
          <a:endParaRPr lang="en-US"/>
        </a:p>
      </dgm:t>
    </dgm:pt>
    <dgm:pt modelId="{ED561FED-DF19-499F-9DC7-17441BA4831F}" type="pres">
      <dgm:prSet presAssocID="{5D24B37F-446A-4025-8E50-62D036D10096}" presName="connectorText" presStyleLbl="sibTrans2D1" presStyleIdx="0" presStyleCnt="2"/>
      <dgm:spPr/>
      <dgm:t>
        <a:bodyPr/>
        <a:lstStyle/>
        <a:p>
          <a:endParaRPr lang="en-US"/>
        </a:p>
      </dgm:t>
    </dgm:pt>
    <dgm:pt modelId="{7093A99E-4739-4CF8-9C5D-844593E4A0EE}" type="pres">
      <dgm:prSet presAssocID="{7BC53557-D6BB-453C-9D10-AF175ED254F1}" presName="node" presStyleLbl="node1" presStyleIdx="1" presStyleCnt="3" custScaleY="203916">
        <dgm:presLayoutVars>
          <dgm:bulletEnabled val="1"/>
        </dgm:presLayoutVars>
      </dgm:prSet>
      <dgm:spPr/>
      <dgm:t>
        <a:bodyPr/>
        <a:lstStyle/>
        <a:p>
          <a:endParaRPr lang="en-US"/>
        </a:p>
      </dgm:t>
    </dgm:pt>
    <dgm:pt modelId="{4A6761E9-009A-4520-9417-7E9D914BEA62}" type="pres">
      <dgm:prSet presAssocID="{B0CCB4A7-0D79-4051-9DDA-9E60AD2241C3}" presName="sibTrans" presStyleLbl="sibTrans2D1" presStyleIdx="1" presStyleCnt="2"/>
      <dgm:spPr/>
      <dgm:t>
        <a:bodyPr/>
        <a:lstStyle/>
        <a:p>
          <a:endParaRPr lang="en-US"/>
        </a:p>
      </dgm:t>
    </dgm:pt>
    <dgm:pt modelId="{7456F5D0-DFAB-47DB-B084-1D98412FBA13}" type="pres">
      <dgm:prSet presAssocID="{B0CCB4A7-0D79-4051-9DDA-9E60AD2241C3}" presName="connectorText" presStyleLbl="sibTrans2D1" presStyleIdx="1" presStyleCnt="2"/>
      <dgm:spPr/>
      <dgm:t>
        <a:bodyPr/>
        <a:lstStyle/>
        <a:p>
          <a:endParaRPr lang="en-US"/>
        </a:p>
      </dgm:t>
    </dgm:pt>
    <dgm:pt modelId="{CEC7DC65-266A-40DC-9CD7-6ECBDDB1D2F9}" type="pres">
      <dgm:prSet presAssocID="{B1B961C8-FC4C-4366-BCF1-E77559197AD5}" presName="node" presStyleLbl="node1" presStyleIdx="2" presStyleCnt="3" custScaleY="203916">
        <dgm:presLayoutVars>
          <dgm:bulletEnabled val="1"/>
        </dgm:presLayoutVars>
      </dgm:prSet>
      <dgm:spPr/>
      <dgm:t>
        <a:bodyPr/>
        <a:lstStyle/>
        <a:p>
          <a:endParaRPr lang="en-US"/>
        </a:p>
      </dgm:t>
    </dgm:pt>
  </dgm:ptLst>
  <dgm:cxnLst>
    <dgm:cxn modelId="{E0B8FDBF-0757-4302-AE89-E1B6C5FCEC50}" type="presOf" srcId="{17CC1EB1-911D-4F41-AF81-792B1F0BE88C}" destId="{94F36815-DA76-4497-A7ED-8D750188BE69}" srcOrd="0" destOrd="0" presId="urn:microsoft.com/office/officeart/2005/8/layout/process1"/>
    <dgm:cxn modelId="{1B1BE9D6-C5E0-4B63-A054-D7CD3E90632A}" type="presOf" srcId="{B0CCB4A7-0D79-4051-9DDA-9E60AD2241C3}" destId="{7456F5D0-DFAB-47DB-B084-1D98412FBA13}" srcOrd="1" destOrd="0" presId="urn:microsoft.com/office/officeart/2005/8/layout/process1"/>
    <dgm:cxn modelId="{7ECEA474-A5F6-4C63-9F49-2BBF07C714D5}" type="presOf" srcId="{B0CCB4A7-0D79-4051-9DDA-9E60AD2241C3}" destId="{4A6761E9-009A-4520-9417-7E9D914BEA62}" srcOrd="0" destOrd="0" presId="urn:microsoft.com/office/officeart/2005/8/layout/process1"/>
    <dgm:cxn modelId="{BFB49418-78D1-42CF-B22D-66B6D5E3508C}" type="presOf" srcId="{5D24B37F-446A-4025-8E50-62D036D10096}" destId="{ED561FED-DF19-499F-9DC7-17441BA4831F}" srcOrd="1" destOrd="0" presId="urn:microsoft.com/office/officeart/2005/8/layout/process1"/>
    <dgm:cxn modelId="{1C5AE8F5-683F-4131-86F6-13E6ACACB966}" srcId="{C220AB86-E5F5-494B-A9A7-0606DFF3B874}" destId="{B1B961C8-FC4C-4366-BCF1-E77559197AD5}" srcOrd="2" destOrd="0" parTransId="{CAA4DEC6-A8C2-40C8-BC23-5B9F2535CBD7}" sibTransId="{D7783EF6-BE2F-4E94-A0F0-9396061796AF}"/>
    <dgm:cxn modelId="{A9CDBB61-3BB0-4DF3-A588-0FB423623069}" type="presOf" srcId="{5D24B37F-446A-4025-8E50-62D036D10096}" destId="{73EA3DF3-A94A-47FA-972B-AAC89A0EB595}" srcOrd="0" destOrd="0" presId="urn:microsoft.com/office/officeart/2005/8/layout/process1"/>
    <dgm:cxn modelId="{F19DD480-6EA2-48E8-97B5-58BDD6C3AB9D}" type="presOf" srcId="{7BC53557-D6BB-453C-9D10-AF175ED254F1}" destId="{7093A99E-4739-4CF8-9C5D-844593E4A0EE}" srcOrd="0" destOrd="0" presId="urn:microsoft.com/office/officeart/2005/8/layout/process1"/>
    <dgm:cxn modelId="{75DF435A-55E4-4B3A-8D73-803F1E192545}" type="presOf" srcId="{B1B961C8-FC4C-4366-BCF1-E77559197AD5}" destId="{CEC7DC65-266A-40DC-9CD7-6ECBDDB1D2F9}" srcOrd="0" destOrd="0" presId="urn:microsoft.com/office/officeart/2005/8/layout/process1"/>
    <dgm:cxn modelId="{973DA8E5-4AD4-4A5C-B46D-7AF7DAC482A0}" srcId="{C220AB86-E5F5-494B-A9A7-0606DFF3B874}" destId="{17CC1EB1-911D-4F41-AF81-792B1F0BE88C}" srcOrd="0" destOrd="0" parTransId="{60EB7241-D620-4A63-A9F2-989B87E57ED2}" sibTransId="{5D24B37F-446A-4025-8E50-62D036D10096}"/>
    <dgm:cxn modelId="{4D873275-60F6-4595-A546-5615059CF78F}" srcId="{C220AB86-E5F5-494B-A9A7-0606DFF3B874}" destId="{7BC53557-D6BB-453C-9D10-AF175ED254F1}" srcOrd="1" destOrd="0" parTransId="{B15D9CD2-EB00-4C2A-820C-D9CC67327D3D}" sibTransId="{B0CCB4A7-0D79-4051-9DDA-9E60AD2241C3}"/>
    <dgm:cxn modelId="{F2056E4E-A843-4E46-867E-DDE594E38370}" type="presOf" srcId="{C220AB86-E5F5-494B-A9A7-0606DFF3B874}" destId="{E814DCD4-20F6-40CE-9F09-CDABCD78CD34}" srcOrd="0" destOrd="0" presId="urn:microsoft.com/office/officeart/2005/8/layout/process1"/>
    <dgm:cxn modelId="{2750B626-1692-4463-A90B-EFC9D61CDAAA}" type="presParOf" srcId="{E814DCD4-20F6-40CE-9F09-CDABCD78CD34}" destId="{94F36815-DA76-4497-A7ED-8D750188BE69}" srcOrd="0" destOrd="0" presId="urn:microsoft.com/office/officeart/2005/8/layout/process1"/>
    <dgm:cxn modelId="{81BBF434-5D25-4DDE-A437-39C36D220472}" type="presParOf" srcId="{E814DCD4-20F6-40CE-9F09-CDABCD78CD34}" destId="{73EA3DF3-A94A-47FA-972B-AAC89A0EB595}" srcOrd="1" destOrd="0" presId="urn:microsoft.com/office/officeart/2005/8/layout/process1"/>
    <dgm:cxn modelId="{F35193BA-C195-4AC3-8794-629F231288DD}" type="presParOf" srcId="{73EA3DF3-A94A-47FA-972B-AAC89A0EB595}" destId="{ED561FED-DF19-499F-9DC7-17441BA4831F}" srcOrd="0" destOrd="0" presId="urn:microsoft.com/office/officeart/2005/8/layout/process1"/>
    <dgm:cxn modelId="{3295F0AB-A329-46DE-89D9-8AFBC7D43ACD}" type="presParOf" srcId="{E814DCD4-20F6-40CE-9F09-CDABCD78CD34}" destId="{7093A99E-4739-4CF8-9C5D-844593E4A0EE}" srcOrd="2" destOrd="0" presId="urn:microsoft.com/office/officeart/2005/8/layout/process1"/>
    <dgm:cxn modelId="{4C70886C-DCB5-4F50-BD7F-667C66BDDDFA}" type="presParOf" srcId="{E814DCD4-20F6-40CE-9F09-CDABCD78CD34}" destId="{4A6761E9-009A-4520-9417-7E9D914BEA62}" srcOrd="3" destOrd="0" presId="urn:microsoft.com/office/officeart/2005/8/layout/process1"/>
    <dgm:cxn modelId="{EFA9204B-A15C-43E2-B701-908108D212E0}" type="presParOf" srcId="{4A6761E9-009A-4520-9417-7E9D914BEA62}" destId="{7456F5D0-DFAB-47DB-B084-1D98412FBA13}" srcOrd="0" destOrd="0" presId="urn:microsoft.com/office/officeart/2005/8/layout/process1"/>
    <dgm:cxn modelId="{C0085EB4-3D33-4703-9482-C97FDC288880}" type="presParOf" srcId="{E814DCD4-20F6-40CE-9F09-CDABCD78CD34}" destId="{CEC7DC65-266A-40DC-9CD7-6ECBDDB1D2F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703075-3995-4432-9CA7-0F3C741A2D5B}" type="doc">
      <dgm:prSet loTypeId="urn:microsoft.com/office/officeart/2005/8/layout/chevron1" loCatId="process" qsTypeId="urn:microsoft.com/office/officeart/2005/8/quickstyle/simple1" qsCatId="simple" csTypeId="urn:microsoft.com/office/officeart/2005/8/colors/accent1_2" csCatId="accent1" phldr="1"/>
      <dgm:spPr/>
    </dgm:pt>
    <dgm:pt modelId="{8DCC4BAC-B5CF-40C1-99B9-6F447A202811}">
      <dgm:prSet phldrT="[Text]" custT="1"/>
      <dgm:spPr>
        <a:xfrm>
          <a:off x="0" y="0"/>
          <a:ext cx="1824879" cy="641444"/>
        </a:xfrm>
        <a:solidFill>
          <a:srgbClr val="800000"/>
        </a:solidFill>
        <a:ln w="25400" cap="flat" cmpd="sng" algn="ctr">
          <a:noFill/>
          <a:prstDash val="solid"/>
        </a:ln>
        <a:effectLst/>
      </dgm:spPr>
      <dgm:t>
        <a:bodyPr/>
        <a:lstStyle/>
        <a:p>
          <a:r>
            <a:rPr lang="en-US" sz="1600" dirty="0" smtClean="0"/>
            <a:t>I need an outfielder</a:t>
          </a:r>
          <a:endParaRPr lang="en-US" sz="1600" b="1" dirty="0">
            <a:solidFill>
              <a:srgbClr val="FFFFFF"/>
            </a:solidFill>
            <a:latin typeface="Arial" panose="020B0604020202020204" pitchFamily="34" charset="0"/>
            <a:ea typeface="+mn-ea"/>
            <a:cs typeface="Arial" panose="020B0604020202020204" pitchFamily="34" charset="0"/>
          </a:endParaRPr>
        </a:p>
      </dgm:t>
    </dgm:pt>
    <dgm:pt modelId="{5D4CF110-6E72-4648-94F9-FD7D9A9AE1E6}" type="parTrans" cxnId="{149B2EFA-DC7A-4275-8E5B-36E6333FD3A5}">
      <dgm:prSet/>
      <dgm:spPr/>
      <dgm:t>
        <a:bodyPr/>
        <a:lstStyle/>
        <a:p>
          <a:endParaRPr lang="en-US" sz="1600" b="1">
            <a:solidFill>
              <a:schemeClr val="tx2"/>
            </a:solidFill>
            <a:latin typeface="Arial" panose="020B0604020202020204" pitchFamily="34" charset="0"/>
            <a:cs typeface="Arial" panose="020B0604020202020204" pitchFamily="34" charset="0"/>
          </a:endParaRPr>
        </a:p>
      </dgm:t>
    </dgm:pt>
    <dgm:pt modelId="{E8430C20-AC1E-4517-8124-7F2C837C223C}" type="sibTrans" cxnId="{149B2EFA-DC7A-4275-8E5B-36E6333FD3A5}">
      <dgm:prSet/>
      <dgm:spPr/>
      <dgm:t>
        <a:bodyPr/>
        <a:lstStyle/>
        <a:p>
          <a:endParaRPr lang="en-US" sz="1600" b="1">
            <a:solidFill>
              <a:schemeClr val="tx2"/>
            </a:solidFill>
            <a:latin typeface="Arial" panose="020B0604020202020204" pitchFamily="34" charset="0"/>
            <a:cs typeface="Arial" panose="020B0604020202020204" pitchFamily="34" charset="0"/>
          </a:endParaRPr>
        </a:p>
      </dgm:t>
    </dgm:pt>
    <dgm:pt modelId="{BF11FA3D-EFD5-483F-982B-C05C090E60D7}" type="pres">
      <dgm:prSet presAssocID="{52703075-3995-4432-9CA7-0F3C741A2D5B}" presName="Name0" presStyleCnt="0">
        <dgm:presLayoutVars>
          <dgm:dir/>
          <dgm:animLvl val="lvl"/>
          <dgm:resizeHandles val="exact"/>
        </dgm:presLayoutVars>
      </dgm:prSet>
      <dgm:spPr/>
    </dgm:pt>
    <dgm:pt modelId="{E7139643-BAD7-46DB-903C-871D0D68922E}" type="pres">
      <dgm:prSet presAssocID="{8DCC4BAC-B5CF-40C1-99B9-6F447A202811}" presName="parTxOnly" presStyleLbl="node1" presStyleIdx="0" presStyleCnt="1" custLinFactNeighborX="10399">
        <dgm:presLayoutVars>
          <dgm:chMax val="0"/>
          <dgm:chPref val="0"/>
          <dgm:bulletEnabled val="1"/>
        </dgm:presLayoutVars>
      </dgm:prSet>
      <dgm:spPr>
        <a:prstGeom prst="chevron">
          <a:avLst/>
        </a:prstGeom>
      </dgm:spPr>
      <dgm:t>
        <a:bodyPr/>
        <a:lstStyle/>
        <a:p>
          <a:endParaRPr lang="en-US"/>
        </a:p>
      </dgm:t>
    </dgm:pt>
  </dgm:ptLst>
  <dgm:cxnLst>
    <dgm:cxn modelId="{149B2EFA-DC7A-4275-8E5B-36E6333FD3A5}" srcId="{52703075-3995-4432-9CA7-0F3C741A2D5B}" destId="{8DCC4BAC-B5CF-40C1-99B9-6F447A202811}" srcOrd="0" destOrd="0" parTransId="{5D4CF110-6E72-4648-94F9-FD7D9A9AE1E6}" sibTransId="{E8430C20-AC1E-4517-8124-7F2C837C223C}"/>
    <dgm:cxn modelId="{3D009056-0E14-42AF-BF7C-21982502B306}" type="presOf" srcId="{52703075-3995-4432-9CA7-0F3C741A2D5B}" destId="{BF11FA3D-EFD5-483F-982B-C05C090E60D7}" srcOrd="0" destOrd="0" presId="urn:microsoft.com/office/officeart/2005/8/layout/chevron1"/>
    <dgm:cxn modelId="{73BA7AF2-CCC4-4439-A044-875D97F9FCAF}" type="presOf" srcId="{8DCC4BAC-B5CF-40C1-99B9-6F447A202811}" destId="{E7139643-BAD7-46DB-903C-871D0D68922E}" srcOrd="0" destOrd="0" presId="urn:microsoft.com/office/officeart/2005/8/layout/chevron1"/>
    <dgm:cxn modelId="{27BE3F47-FB57-4C8F-BB5D-6A714E1BBCCE}" type="presParOf" srcId="{BF11FA3D-EFD5-483F-982B-C05C090E60D7}" destId="{E7139643-BAD7-46DB-903C-871D0D68922E}" srcOrd="0" destOrd="0" presId="urn:microsoft.com/office/officeart/2005/8/layout/chevron1"/>
  </dgm:cxnLst>
  <dgm:bg>
    <a:noFill/>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2703075-3995-4432-9CA7-0F3C741A2D5B}" type="doc">
      <dgm:prSet loTypeId="urn:microsoft.com/office/officeart/2005/8/layout/chevron1" loCatId="process" qsTypeId="urn:microsoft.com/office/officeart/2005/8/quickstyle/simple1" qsCatId="simple" csTypeId="urn:microsoft.com/office/officeart/2005/8/colors/accent1_2" csCatId="accent1" phldr="1"/>
      <dgm:spPr/>
    </dgm:pt>
    <dgm:pt modelId="{8DCC4BAC-B5CF-40C1-99B9-6F447A202811}">
      <dgm:prSet phldrT="[Text]" custT="1"/>
      <dgm:spPr>
        <a:xfrm>
          <a:off x="0" y="0"/>
          <a:ext cx="1824879" cy="641444"/>
        </a:xfrm>
        <a:solidFill>
          <a:srgbClr val="800000"/>
        </a:solidFill>
        <a:ln w="25400" cap="flat" cmpd="sng" algn="ctr">
          <a:noFill/>
          <a:prstDash val="solid"/>
        </a:ln>
        <a:effectLst/>
      </dgm:spPr>
      <dgm:t>
        <a:bodyPr/>
        <a:lstStyle/>
        <a:p>
          <a:r>
            <a:rPr lang="en-US" sz="1600" dirty="0" smtClean="0"/>
            <a:t>I can pay $14M</a:t>
          </a:r>
          <a:endParaRPr lang="en-US" sz="1600" b="1" dirty="0">
            <a:solidFill>
              <a:srgbClr val="FFFFFF"/>
            </a:solidFill>
            <a:latin typeface="Arial" panose="020B0604020202020204" pitchFamily="34" charset="0"/>
            <a:ea typeface="+mn-ea"/>
            <a:cs typeface="Arial" panose="020B0604020202020204" pitchFamily="34" charset="0"/>
          </a:endParaRPr>
        </a:p>
      </dgm:t>
    </dgm:pt>
    <dgm:pt modelId="{5D4CF110-6E72-4648-94F9-FD7D9A9AE1E6}" type="parTrans" cxnId="{149B2EFA-DC7A-4275-8E5B-36E6333FD3A5}">
      <dgm:prSet/>
      <dgm:spPr/>
      <dgm:t>
        <a:bodyPr/>
        <a:lstStyle/>
        <a:p>
          <a:endParaRPr lang="en-US" sz="1600" b="1">
            <a:solidFill>
              <a:schemeClr val="tx2"/>
            </a:solidFill>
            <a:latin typeface="Arial" panose="020B0604020202020204" pitchFamily="34" charset="0"/>
            <a:cs typeface="Arial" panose="020B0604020202020204" pitchFamily="34" charset="0"/>
          </a:endParaRPr>
        </a:p>
      </dgm:t>
    </dgm:pt>
    <dgm:pt modelId="{E8430C20-AC1E-4517-8124-7F2C837C223C}" type="sibTrans" cxnId="{149B2EFA-DC7A-4275-8E5B-36E6333FD3A5}">
      <dgm:prSet/>
      <dgm:spPr/>
      <dgm:t>
        <a:bodyPr/>
        <a:lstStyle/>
        <a:p>
          <a:endParaRPr lang="en-US" sz="1600" b="1">
            <a:solidFill>
              <a:schemeClr val="tx2"/>
            </a:solidFill>
            <a:latin typeface="Arial" panose="020B0604020202020204" pitchFamily="34" charset="0"/>
            <a:cs typeface="Arial" panose="020B0604020202020204" pitchFamily="34" charset="0"/>
          </a:endParaRPr>
        </a:p>
      </dgm:t>
    </dgm:pt>
    <dgm:pt modelId="{BF11FA3D-EFD5-483F-982B-C05C090E60D7}" type="pres">
      <dgm:prSet presAssocID="{52703075-3995-4432-9CA7-0F3C741A2D5B}" presName="Name0" presStyleCnt="0">
        <dgm:presLayoutVars>
          <dgm:dir/>
          <dgm:animLvl val="lvl"/>
          <dgm:resizeHandles val="exact"/>
        </dgm:presLayoutVars>
      </dgm:prSet>
      <dgm:spPr/>
    </dgm:pt>
    <dgm:pt modelId="{E7139643-BAD7-46DB-903C-871D0D68922E}" type="pres">
      <dgm:prSet presAssocID="{8DCC4BAC-B5CF-40C1-99B9-6F447A202811}" presName="parTxOnly" presStyleLbl="node1" presStyleIdx="0" presStyleCnt="1" custLinFactNeighborX="10399">
        <dgm:presLayoutVars>
          <dgm:chMax val="0"/>
          <dgm:chPref val="0"/>
          <dgm:bulletEnabled val="1"/>
        </dgm:presLayoutVars>
      </dgm:prSet>
      <dgm:spPr>
        <a:prstGeom prst="chevron">
          <a:avLst/>
        </a:prstGeom>
      </dgm:spPr>
      <dgm:t>
        <a:bodyPr/>
        <a:lstStyle/>
        <a:p>
          <a:endParaRPr lang="en-US"/>
        </a:p>
      </dgm:t>
    </dgm:pt>
  </dgm:ptLst>
  <dgm:cxnLst>
    <dgm:cxn modelId="{149B2EFA-DC7A-4275-8E5B-36E6333FD3A5}" srcId="{52703075-3995-4432-9CA7-0F3C741A2D5B}" destId="{8DCC4BAC-B5CF-40C1-99B9-6F447A202811}" srcOrd="0" destOrd="0" parTransId="{5D4CF110-6E72-4648-94F9-FD7D9A9AE1E6}" sibTransId="{E8430C20-AC1E-4517-8124-7F2C837C223C}"/>
    <dgm:cxn modelId="{586D4EE0-EB80-4430-A8E4-E1C309FE1AC5}" type="presOf" srcId="{8DCC4BAC-B5CF-40C1-99B9-6F447A202811}" destId="{E7139643-BAD7-46DB-903C-871D0D68922E}" srcOrd="0" destOrd="0" presId="urn:microsoft.com/office/officeart/2005/8/layout/chevron1"/>
    <dgm:cxn modelId="{41945CEA-AEB2-47A6-8830-EC7B39A5A56D}" type="presOf" srcId="{52703075-3995-4432-9CA7-0F3C741A2D5B}" destId="{BF11FA3D-EFD5-483F-982B-C05C090E60D7}" srcOrd="0" destOrd="0" presId="urn:microsoft.com/office/officeart/2005/8/layout/chevron1"/>
    <dgm:cxn modelId="{D3224587-A2D6-4850-A149-08D0B6B8590A}" type="presParOf" srcId="{BF11FA3D-EFD5-483F-982B-C05C090E60D7}" destId="{E7139643-BAD7-46DB-903C-871D0D68922E}" srcOrd="0" destOrd="0" presId="urn:microsoft.com/office/officeart/2005/8/layout/chevron1"/>
  </dgm:cxnLst>
  <dgm:bg>
    <a:noFill/>
  </dgm:bg>
  <dgm:whole>
    <a:ln>
      <a:noFill/>
    </a:ln>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52703075-3995-4432-9CA7-0F3C741A2D5B}" type="doc">
      <dgm:prSet loTypeId="urn:microsoft.com/office/officeart/2005/8/layout/chevron1" loCatId="process" qsTypeId="urn:microsoft.com/office/officeart/2005/8/quickstyle/simple1" qsCatId="simple" csTypeId="urn:microsoft.com/office/officeart/2005/8/colors/accent1_2" csCatId="accent1" phldr="1"/>
      <dgm:spPr/>
    </dgm:pt>
    <dgm:pt modelId="{8DCC4BAC-B5CF-40C1-99B9-6F447A202811}">
      <dgm:prSet phldrT="[Text]" custT="1"/>
      <dgm:spPr>
        <a:xfrm>
          <a:off x="0" y="0"/>
          <a:ext cx="1824879" cy="641444"/>
        </a:xfrm>
        <a:solidFill>
          <a:srgbClr val="800000"/>
        </a:solidFill>
        <a:ln w="25400" cap="flat" cmpd="sng" algn="ctr">
          <a:noFill/>
          <a:prstDash val="solid"/>
        </a:ln>
        <a:effectLst/>
      </dgm:spPr>
      <dgm:t>
        <a:bodyPr/>
        <a:lstStyle/>
        <a:p>
          <a:r>
            <a:rPr lang="en-US" sz="1600" dirty="0" smtClean="0"/>
            <a:t>Batting performance</a:t>
          </a:r>
          <a:endParaRPr lang="en-US" sz="1600" b="1" dirty="0">
            <a:solidFill>
              <a:srgbClr val="FFFFFF"/>
            </a:solidFill>
            <a:latin typeface="Arial" panose="020B0604020202020204" pitchFamily="34" charset="0"/>
            <a:ea typeface="+mn-ea"/>
            <a:cs typeface="Arial" panose="020B0604020202020204" pitchFamily="34" charset="0"/>
          </a:endParaRPr>
        </a:p>
      </dgm:t>
    </dgm:pt>
    <dgm:pt modelId="{5D4CF110-6E72-4648-94F9-FD7D9A9AE1E6}" type="parTrans" cxnId="{149B2EFA-DC7A-4275-8E5B-36E6333FD3A5}">
      <dgm:prSet/>
      <dgm:spPr/>
      <dgm:t>
        <a:bodyPr/>
        <a:lstStyle/>
        <a:p>
          <a:endParaRPr lang="en-US" sz="1600" b="1">
            <a:solidFill>
              <a:schemeClr val="tx2"/>
            </a:solidFill>
            <a:latin typeface="Arial" panose="020B0604020202020204" pitchFamily="34" charset="0"/>
            <a:cs typeface="Arial" panose="020B0604020202020204" pitchFamily="34" charset="0"/>
          </a:endParaRPr>
        </a:p>
      </dgm:t>
    </dgm:pt>
    <dgm:pt modelId="{E8430C20-AC1E-4517-8124-7F2C837C223C}" type="sibTrans" cxnId="{149B2EFA-DC7A-4275-8E5B-36E6333FD3A5}">
      <dgm:prSet/>
      <dgm:spPr/>
      <dgm:t>
        <a:bodyPr/>
        <a:lstStyle/>
        <a:p>
          <a:endParaRPr lang="en-US" sz="1600" b="1">
            <a:solidFill>
              <a:schemeClr val="tx2"/>
            </a:solidFill>
            <a:latin typeface="Arial" panose="020B0604020202020204" pitchFamily="34" charset="0"/>
            <a:cs typeface="Arial" panose="020B0604020202020204" pitchFamily="34" charset="0"/>
          </a:endParaRPr>
        </a:p>
      </dgm:t>
    </dgm:pt>
    <dgm:pt modelId="{BF11FA3D-EFD5-483F-982B-C05C090E60D7}" type="pres">
      <dgm:prSet presAssocID="{52703075-3995-4432-9CA7-0F3C741A2D5B}" presName="Name0" presStyleCnt="0">
        <dgm:presLayoutVars>
          <dgm:dir/>
          <dgm:animLvl val="lvl"/>
          <dgm:resizeHandles val="exact"/>
        </dgm:presLayoutVars>
      </dgm:prSet>
      <dgm:spPr/>
    </dgm:pt>
    <dgm:pt modelId="{E7139643-BAD7-46DB-903C-871D0D68922E}" type="pres">
      <dgm:prSet presAssocID="{8DCC4BAC-B5CF-40C1-99B9-6F447A202811}" presName="parTxOnly" presStyleLbl="node1" presStyleIdx="0" presStyleCnt="1" custLinFactNeighborX="13293" custLinFactNeighborY="8069">
        <dgm:presLayoutVars>
          <dgm:chMax val="0"/>
          <dgm:chPref val="0"/>
          <dgm:bulletEnabled val="1"/>
        </dgm:presLayoutVars>
      </dgm:prSet>
      <dgm:spPr>
        <a:prstGeom prst="chevron">
          <a:avLst/>
        </a:prstGeom>
      </dgm:spPr>
      <dgm:t>
        <a:bodyPr/>
        <a:lstStyle/>
        <a:p>
          <a:endParaRPr lang="en-US"/>
        </a:p>
      </dgm:t>
    </dgm:pt>
  </dgm:ptLst>
  <dgm:cxnLst>
    <dgm:cxn modelId="{149B2EFA-DC7A-4275-8E5B-36E6333FD3A5}" srcId="{52703075-3995-4432-9CA7-0F3C741A2D5B}" destId="{8DCC4BAC-B5CF-40C1-99B9-6F447A202811}" srcOrd="0" destOrd="0" parTransId="{5D4CF110-6E72-4648-94F9-FD7D9A9AE1E6}" sibTransId="{E8430C20-AC1E-4517-8124-7F2C837C223C}"/>
    <dgm:cxn modelId="{503EB9D5-ADFF-4E37-8DF7-6FDCD2D5161C}" type="presOf" srcId="{8DCC4BAC-B5CF-40C1-99B9-6F447A202811}" destId="{E7139643-BAD7-46DB-903C-871D0D68922E}" srcOrd="0" destOrd="0" presId="urn:microsoft.com/office/officeart/2005/8/layout/chevron1"/>
    <dgm:cxn modelId="{8C6C4E68-F698-4A64-AE71-81A9F8A94C99}" type="presOf" srcId="{52703075-3995-4432-9CA7-0F3C741A2D5B}" destId="{BF11FA3D-EFD5-483F-982B-C05C090E60D7}" srcOrd="0" destOrd="0" presId="urn:microsoft.com/office/officeart/2005/8/layout/chevron1"/>
    <dgm:cxn modelId="{03F7EA2B-0630-4E21-B078-595B2250F7AE}" type="presParOf" srcId="{BF11FA3D-EFD5-483F-982B-C05C090E60D7}" destId="{E7139643-BAD7-46DB-903C-871D0D68922E}" srcOrd="0" destOrd="0" presId="urn:microsoft.com/office/officeart/2005/8/layout/chevron1"/>
  </dgm:cxnLst>
  <dgm:bg>
    <a:noFill/>
  </dgm:bg>
  <dgm:whole>
    <a:ln>
      <a:noFill/>
    </a:ln>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D54E4C9A-1692-4008-9428-CDF9C342F2DB}" type="doc">
      <dgm:prSet loTypeId="urn:microsoft.com/office/officeart/2005/8/layout/arrow2" loCatId="process" qsTypeId="urn:microsoft.com/office/officeart/2005/8/quickstyle/simple1#2" qsCatId="simple" csTypeId="urn:microsoft.com/office/officeart/2005/8/colors/accent1_2#2" csCatId="accent1" phldr="1"/>
      <dgm:spPr/>
      <dgm:t>
        <a:bodyPr/>
        <a:lstStyle/>
        <a:p>
          <a:endParaRPr lang="en-US"/>
        </a:p>
      </dgm:t>
    </dgm:pt>
    <dgm:pt modelId="{DA64531B-117D-4A49-8D63-F5C24A3359E4}">
      <dgm:prSet phldrT="[Text]" custT="1"/>
      <dgm:spPr>
        <a:xfrm>
          <a:off x="3718924" y="1121338"/>
          <a:ext cx="3030165" cy="3494159"/>
        </a:xfrm>
        <a:prstGeom prst="round2DiagRect">
          <a:avLst/>
        </a:prstGeom>
        <a:noFill/>
        <a:ln>
          <a:noFill/>
        </a:ln>
        <a:effectLst/>
      </dgm:spPr>
      <dgm:t>
        <a:bodyPr/>
        <a:lstStyle/>
        <a:p>
          <a:endParaRPr lang="en-US" sz="1200" b="1" dirty="0">
            <a:solidFill>
              <a:sysClr val="windowText" lastClr="000000">
                <a:hueOff val="0"/>
                <a:satOff val="0"/>
                <a:lumOff val="0"/>
                <a:alphaOff val="0"/>
              </a:sysClr>
            </a:solidFill>
            <a:latin typeface="Arial"/>
            <a:ea typeface="+mn-ea"/>
            <a:cs typeface="+mn-cs"/>
          </a:endParaRPr>
        </a:p>
      </dgm:t>
    </dgm:pt>
    <dgm:pt modelId="{056D4C9F-FDD9-4205-8E82-D86A618DCC4A}" type="parTrans" cxnId="{2B599AE4-253F-4C46-87F3-CDC8E719D3AE}">
      <dgm:prSet/>
      <dgm:spPr/>
      <dgm:t>
        <a:bodyPr/>
        <a:lstStyle/>
        <a:p>
          <a:endParaRPr lang="en-US"/>
        </a:p>
      </dgm:t>
    </dgm:pt>
    <dgm:pt modelId="{8E44E8B9-4753-4559-A69C-DBE4F686B440}" type="sibTrans" cxnId="{2B599AE4-253F-4C46-87F3-CDC8E719D3AE}">
      <dgm:prSet/>
      <dgm:spPr/>
      <dgm:t>
        <a:bodyPr/>
        <a:lstStyle/>
        <a:p>
          <a:endParaRPr lang="en-US"/>
        </a:p>
      </dgm:t>
    </dgm:pt>
    <dgm:pt modelId="{F26B36EE-A514-4E59-86AE-E13957D62E20}" type="pres">
      <dgm:prSet presAssocID="{D54E4C9A-1692-4008-9428-CDF9C342F2DB}" presName="arrowDiagram" presStyleCnt="0">
        <dgm:presLayoutVars>
          <dgm:chMax val="5"/>
          <dgm:dir/>
          <dgm:resizeHandles val="exact"/>
        </dgm:presLayoutVars>
      </dgm:prSet>
      <dgm:spPr/>
      <dgm:t>
        <a:bodyPr/>
        <a:lstStyle/>
        <a:p>
          <a:endParaRPr lang="en-US"/>
        </a:p>
      </dgm:t>
    </dgm:pt>
    <dgm:pt modelId="{30ED6639-D671-4926-AD2F-75AE81BB80BE}" type="pres">
      <dgm:prSet presAssocID="{D54E4C9A-1692-4008-9428-CDF9C342F2DB}" presName="arrow" presStyleLbl="bgShp" presStyleIdx="0" presStyleCnt="1" custAng="0" custScaleX="113993" custScaleY="89935" custLinFactNeighborX="616" custLinFactNeighborY="22964"/>
      <dgm:spPr>
        <a:xfrm>
          <a:off x="205409" y="476540"/>
          <a:ext cx="8635440" cy="4258092"/>
        </a:xfrm>
        <a:prstGeom prst="swooshArrow">
          <a:avLst>
            <a:gd name="adj1" fmla="val 25000"/>
            <a:gd name="adj2" fmla="val 25000"/>
          </a:avLst>
        </a:prstGeom>
        <a:solidFill>
          <a:schemeClr val="accent6">
            <a:lumMod val="60000"/>
            <a:lumOff val="40000"/>
          </a:schemeClr>
        </a:solidFill>
        <a:ln>
          <a:noFill/>
        </a:ln>
        <a:effectLst/>
      </dgm:spPr>
      <dgm:t>
        <a:bodyPr/>
        <a:lstStyle/>
        <a:p>
          <a:endParaRPr lang="en-US"/>
        </a:p>
      </dgm:t>
    </dgm:pt>
    <dgm:pt modelId="{8C27CAE1-0ACD-44B5-9C9E-DCCA0DF744B9}" type="pres">
      <dgm:prSet presAssocID="{D54E4C9A-1692-4008-9428-CDF9C342F2DB}" presName="arrowDiagram1" presStyleCnt="0">
        <dgm:presLayoutVars>
          <dgm:bulletEnabled val="1"/>
        </dgm:presLayoutVars>
      </dgm:prSet>
      <dgm:spPr/>
    </dgm:pt>
    <dgm:pt modelId="{733FCA48-A1D9-42AF-A07E-03E4EDC5CB70}" type="pres">
      <dgm:prSet presAssocID="{DA64531B-117D-4A49-8D63-F5C24A3359E4}" presName="bullet1" presStyleLbl="node1" presStyleIdx="0" presStyleCnt="1"/>
      <dgm:spPr>
        <a:xfrm>
          <a:off x="6468799" y="841048"/>
          <a:ext cx="560580" cy="560580"/>
        </a:xfrm>
        <a:prstGeom prst="ellipse">
          <a:avLst/>
        </a:prstGeom>
        <a:solidFill>
          <a:srgbClr val="00FF00">
            <a:alpha val="0"/>
          </a:srgbClr>
        </a:solidFill>
        <a:ln w="25400" cap="flat" cmpd="sng" algn="ctr">
          <a:noFill/>
          <a:prstDash val="solid"/>
        </a:ln>
        <a:effectLst/>
      </dgm:spPr>
      <dgm:t>
        <a:bodyPr/>
        <a:lstStyle/>
        <a:p>
          <a:endParaRPr lang="en-US"/>
        </a:p>
      </dgm:t>
    </dgm:pt>
    <dgm:pt modelId="{3218F91A-C736-49AE-A345-684BFE714A22}" type="pres">
      <dgm:prSet presAssocID="{DA64531B-117D-4A49-8D63-F5C24A3359E4}" presName="textBox1" presStyleLbl="revTx" presStyleIdx="0" presStyleCnt="1">
        <dgm:presLayoutVars>
          <dgm:bulletEnabled val="1"/>
        </dgm:presLayoutVars>
      </dgm:prSet>
      <dgm:spPr/>
      <dgm:t>
        <a:bodyPr/>
        <a:lstStyle/>
        <a:p>
          <a:endParaRPr lang="en-US"/>
        </a:p>
      </dgm:t>
    </dgm:pt>
  </dgm:ptLst>
  <dgm:cxnLst>
    <dgm:cxn modelId="{2B599AE4-253F-4C46-87F3-CDC8E719D3AE}" srcId="{D54E4C9A-1692-4008-9428-CDF9C342F2DB}" destId="{DA64531B-117D-4A49-8D63-F5C24A3359E4}" srcOrd="0" destOrd="0" parTransId="{056D4C9F-FDD9-4205-8E82-D86A618DCC4A}" sibTransId="{8E44E8B9-4753-4559-A69C-DBE4F686B440}"/>
    <dgm:cxn modelId="{14F53C41-C7E5-45A4-BA2D-6FE9FB9B16A6}" type="presOf" srcId="{D54E4C9A-1692-4008-9428-CDF9C342F2DB}" destId="{F26B36EE-A514-4E59-86AE-E13957D62E20}" srcOrd="0" destOrd="0" presId="urn:microsoft.com/office/officeart/2005/8/layout/arrow2"/>
    <dgm:cxn modelId="{ECE3A9E3-DBE4-4FCB-937E-D03398C3D1BF}" type="presOf" srcId="{DA64531B-117D-4A49-8D63-F5C24A3359E4}" destId="{3218F91A-C736-49AE-A345-684BFE714A22}" srcOrd="0" destOrd="0" presId="urn:microsoft.com/office/officeart/2005/8/layout/arrow2"/>
    <dgm:cxn modelId="{8FB11142-585B-485C-8479-D7FAE55C4465}" type="presParOf" srcId="{F26B36EE-A514-4E59-86AE-E13957D62E20}" destId="{30ED6639-D671-4926-AD2F-75AE81BB80BE}" srcOrd="0" destOrd="0" presId="urn:microsoft.com/office/officeart/2005/8/layout/arrow2"/>
    <dgm:cxn modelId="{A95FF403-CEF0-4660-B37D-233835A048F3}" type="presParOf" srcId="{F26B36EE-A514-4E59-86AE-E13957D62E20}" destId="{8C27CAE1-0ACD-44B5-9C9E-DCCA0DF744B9}" srcOrd="1" destOrd="0" presId="urn:microsoft.com/office/officeart/2005/8/layout/arrow2"/>
    <dgm:cxn modelId="{6CB8D72A-7731-417D-9FB3-ABAEEA0537CA}" type="presParOf" srcId="{8C27CAE1-0ACD-44B5-9C9E-DCCA0DF744B9}" destId="{733FCA48-A1D9-42AF-A07E-03E4EDC5CB70}" srcOrd="0" destOrd="0" presId="urn:microsoft.com/office/officeart/2005/8/layout/arrow2"/>
    <dgm:cxn modelId="{CD0F692B-96E4-4110-AD74-096BBAA7AF18}" type="presParOf" srcId="{8C27CAE1-0ACD-44B5-9C9E-DCCA0DF744B9}" destId="{3218F91A-C736-49AE-A345-684BFE714A22}" srcOrd="1" destOrd="0" presId="urn:microsoft.com/office/officeart/2005/8/layout/arrow2"/>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80F6FD-B446-4556-9CB6-67ABE5DB8DA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9B4CB39-A1A6-48E3-A0E9-6069D8E7E413}">
      <dgm:prSet phldrT="[Text]" custT="1"/>
      <dgm:spPr>
        <a:xfrm rot="5400000">
          <a:off x="-125634" y="126354"/>
          <a:ext cx="837563" cy="586294"/>
        </a:xfrm>
        <a:solidFill>
          <a:srgbClr val="800000">
            <a:hueOff val="0"/>
            <a:satOff val="0"/>
            <a:lumOff val="0"/>
            <a:alphaOff val="0"/>
          </a:srgbClr>
        </a:solidFill>
        <a:ln w="25400" cap="flat" cmpd="sng" algn="ctr">
          <a:solidFill>
            <a:srgbClr val="800000">
              <a:hueOff val="0"/>
              <a:satOff val="0"/>
              <a:lumOff val="0"/>
              <a:alphaOff val="0"/>
            </a:srgbClr>
          </a:solidFill>
          <a:prstDash val="solid"/>
        </a:ln>
        <a:effectLst/>
      </dgm:spPr>
      <dgm:t>
        <a:bodyPr/>
        <a:lstStyle/>
        <a:p>
          <a:r>
            <a:rPr lang="en-US" sz="1400" dirty="0" smtClean="0">
              <a:solidFill>
                <a:sysClr val="window" lastClr="FFFFFF"/>
              </a:solidFill>
              <a:latin typeface="Arial"/>
              <a:ea typeface="+mn-ea"/>
              <a:cs typeface="+mn-cs"/>
            </a:rPr>
            <a:t>Improvement</a:t>
          </a:r>
          <a:endParaRPr lang="en-US" sz="1400" dirty="0">
            <a:solidFill>
              <a:sysClr val="window" lastClr="FFFFFF"/>
            </a:solidFill>
            <a:latin typeface="Arial"/>
            <a:ea typeface="+mn-ea"/>
            <a:cs typeface="+mn-cs"/>
          </a:endParaRPr>
        </a:p>
      </dgm:t>
    </dgm:pt>
    <dgm:pt modelId="{4259BF0F-BF9B-4738-8819-BA270523FFD6}" type="parTrans" cxnId="{A0BEFD67-D7AC-4E8E-9D6B-41E6EAFF3E4E}">
      <dgm:prSet/>
      <dgm:spPr/>
      <dgm:t>
        <a:bodyPr/>
        <a:lstStyle/>
        <a:p>
          <a:endParaRPr lang="en-US"/>
        </a:p>
      </dgm:t>
    </dgm:pt>
    <dgm:pt modelId="{1C08CF0D-A67B-4F25-B66E-C20D43DCAF26}" type="sibTrans" cxnId="{A0BEFD67-D7AC-4E8E-9D6B-41E6EAFF3E4E}">
      <dgm:prSet/>
      <dgm:spPr/>
      <dgm:t>
        <a:bodyPr/>
        <a:lstStyle/>
        <a:p>
          <a:endParaRPr lang="en-US"/>
        </a:p>
      </dgm:t>
    </dgm:pt>
    <dgm:pt modelId="{D21A1A9A-77D2-4EE0-A2F6-3356DDED347A}">
      <dgm:prSet phldrT="[Text]" custT="1"/>
      <dgm:spPr>
        <a:xfrm rot="5400000">
          <a:off x="1676966" y="-1089951"/>
          <a:ext cx="544416" cy="2725759"/>
        </a:xfrm>
        <a:solidFill>
          <a:sysClr val="window" lastClr="FFFFFF">
            <a:alpha val="90000"/>
            <a:hueOff val="0"/>
            <a:satOff val="0"/>
            <a:lumOff val="0"/>
            <a:alphaOff val="0"/>
          </a:sysClr>
        </a:solidFill>
        <a:ln w="25400" cap="flat" cmpd="sng" algn="ctr">
          <a:solidFill>
            <a:srgbClr val="800000">
              <a:hueOff val="0"/>
              <a:satOff val="0"/>
              <a:lumOff val="0"/>
              <a:alphaOff val="0"/>
            </a:srgbClr>
          </a:solidFill>
          <a:prstDash val="solid"/>
        </a:ln>
        <a:effectLst/>
      </dgm:spPr>
      <dgm:t>
        <a:bodyPr/>
        <a:lstStyle/>
        <a:p>
          <a:r>
            <a:rPr lang="en-US" sz="2400" dirty="0" smtClean="0"/>
            <a:t>Refine performance inputs (combine, weight, or remove metrics)</a:t>
          </a:r>
          <a:endParaRPr lang="en-US" sz="2400" dirty="0">
            <a:solidFill>
              <a:srgbClr val="000000">
                <a:hueOff val="0"/>
                <a:satOff val="0"/>
                <a:lumOff val="0"/>
                <a:alphaOff val="0"/>
              </a:srgbClr>
            </a:solidFill>
            <a:latin typeface="Arial"/>
            <a:ea typeface="+mn-ea"/>
            <a:cs typeface="+mn-cs"/>
          </a:endParaRPr>
        </a:p>
      </dgm:t>
    </dgm:pt>
    <dgm:pt modelId="{1D82A3A5-2523-47C8-BFEE-3B04F287E17F}" type="parTrans" cxnId="{60E076CF-96E1-4D30-9FBD-245545447766}">
      <dgm:prSet/>
      <dgm:spPr/>
      <dgm:t>
        <a:bodyPr/>
        <a:lstStyle/>
        <a:p>
          <a:endParaRPr lang="en-US"/>
        </a:p>
      </dgm:t>
    </dgm:pt>
    <dgm:pt modelId="{BAB01FA3-FC66-4C4F-BD01-4FBFCFE61F2A}" type="sibTrans" cxnId="{60E076CF-96E1-4D30-9FBD-245545447766}">
      <dgm:prSet/>
      <dgm:spPr/>
      <dgm:t>
        <a:bodyPr/>
        <a:lstStyle/>
        <a:p>
          <a:endParaRPr lang="en-US"/>
        </a:p>
      </dgm:t>
    </dgm:pt>
    <dgm:pt modelId="{C352E3F3-C2B2-44E1-827E-F54A1AE3E1FA}">
      <dgm:prSet phldrT="[Text]"/>
      <dgm:spPr>
        <a:xfrm rot="5400000">
          <a:off x="-125634" y="813516"/>
          <a:ext cx="837563" cy="586294"/>
        </a:xfrm>
        <a:solidFill>
          <a:srgbClr val="800000">
            <a:hueOff val="0"/>
            <a:satOff val="0"/>
            <a:lumOff val="0"/>
            <a:alphaOff val="0"/>
          </a:srgbClr>
        </a:solidFill>
        <a:ln w="25400" cap="flat" cmpd="sng" algn="ctr">
          <a:solidFill>
            <a:srgbClr val="800000">
              <a:hueOff val="0"/>
              <a:satOff val="0"/>
              <a:lumOff val="0"/>
              <a:alphaOff val="0"/>
            </a:srgbClr>
          </a:solidFill>
          <a:prstDash val="solid"/>
        </a:ln>
        <a:effectLst/>
      </dgm:spPr>
      <dgm:t>
        <a:bodyPr/>
        <a:lstStyle/>
        <a:p>
          <a:r>
            <a:rPr lang="en-US" dirty="0" smtClean="0">
              <a:solidFill>
                <a:sysClr val="window" lastClr="FFFFFF"/>
              </a:solidFill>
              <a:latin typeface="Arial"/>
              <a:ea typeface="+mn-ea"/>
              <a:cs typeface="+mn-cs"/>
            </a:rPr>
            <a:t>In depth analyses</a:t>
          </a:r>
          <a:endParaRPr lang="en-US" dirty="0">
            <a:solidFill>
              <a:sysClr val="window" lastClr="FFFFFF"/>
            </a:solidFill>
            <a:latin typeface="Arial"/>
            <a:ea typeface="+mn-ea"/>
            <a:cs typeface="+mn-cs"/>
          </a:endParaRPr>
        </a:p>
      </dgm:t>
    </dgm:pt>
    <dgm:pt modelId="{3285F6DF-1EAE-4A1D-8A78-36ECB164A75C}" type="parTrans" cxnId="{5EE50DA2-A6BF-4C83-B118-B0488F7C9457}">
      <dgm:prSet/>
      <dgm:spPr/>
      <dgm:t>
        <a:bodyPr/>
        <a:lstStyle/>
        <a:p>
          <a:endParaRPr lang="en-US"/>
        </a:p>
      </dgm:t>
    </dgm:pt>
    <dgm:pt modelId="{3834E5A6-5DC7-4B17-A3BB-3D923337780D}" type="sibTrans" cxnId="{5EE50DA2-A6BF-4C83-B118-B0488F7C9457}">
      <dgm:prSet/>
      <dgm:spPr/>
      <dgm:t>
        <a:bodyPr/>
        <a:lstStyle/>
        <a:p>
          <a:endParaRPr lang="en-US"/>
        </a:p>
      </dgm:t>
    </dgm:pt>
    <dgm:pt modelId="{321E8EF2-14CB-4084-9E04-F6C625102D86}">
      <dgm:prSet phldrT="[Text]" custT="1"/>
      <dgm:spPr>
        <a:xfrm rot="5400000">
          <a:off x="1676966" y="-402789"/>
          <a:ext cx="544416" cy="2725759"/>
        </a:xfrm>
        <a:solidFill>
          <a:sysClr val="window" lastClr="FFFFFF">
            <a:alpha val="90000"/>
            <a:hueOff val="0"/>
            <a:satOff val="0"/>
            <a:lumOff val="0"/>
            <a:alphaOff val="0"/>
          </a:sysClr>
        </a:solidFill>
        <a:ln w="25400" cap="flat" cmpd="sng" algn="ctr">
          <a:solidFill>
            <a:srgbClr val="800000">
              <a:hueOff val="0"/>
              <a:satOff val="0"/>
              <a:lumOff val="0"/>
              <a:alphaOff val="0"/>
            </a:srgbClr>
          </a:solidFill>
          <a:prstDash val="solid"/>
        </a:ln>
        <a:effectLst/>
      </dgm:spPr>
      <dgm:t>
        <a:bodyPr/>
        <a:lstStyle/>
        <a:p>
          <a:r>
            <a:rPr lang="en-US" sz="2400" dirty="0" smtClean="0"/>
            <a:t>Implement more granular searches: Player availability?</a:t>
          </a:r>
          <a:endParaRPr lang="en-US" sz="3000" dirty="0">
            <a:solidFill>
              <a:srgbClr val="000000">
                <a:hueOff val="0"/>
                <a:satOff val="0"/>
                <a:lumOff val="0"/>
                <a:alphaOff val="0"/>
              </a:srgbClr>
            </a:solidFill>
            <a:latin typeface="Arial"/>
            <a:ea typeface="+mn-ea"/>
            <a:cs typeface="+mn-cs"/>
          </a:endParaRPr>
        </a:p>
      </dgm:t>
    </dgm:pt>
    <dgm:pt modelId="{F54FAE19-DD66-4969-875A-9D6A6CCD42DD}" type="parTrans" cxnId="{D51EADE4-D03E-4326-8C7B-85C158EFE6AF}">
      <dgm:prSet/>
      <dgm:spPr/>
      <dgm:t>
        <a:bodyPr/>
        <a:lstStyle/>
        <a:p>
          <a:endParaRPr lang="en-US"/>
        </a:p>
      </dgm:t>
    </dgm:pt>
    <dgm:pt modelId="{C4E59DE0-48F8-4731-8ED2-6913EF6C8443}" type="sibTrans" cxnId="{D51EADE4-D03E-4326-8C7B-85C158EFE6AF}">
      <dgm:prSet/>
      <dgm:spPr/>
      <dgm:t>
        <a:bodyPr/>
        <a:lstStyle/>
        <a:p>
          <a:endParaRPr lang="en-US"/>
        </a:p>
      </dgm:t>
    </dgm:pt>
    <dgm:pt modelId="{ABF05A1B-87E0-4FDE-99C7-B5F84A3E5C9C}">
      <dgm:prSet phldrT="[Text]"/>
      <dgm:spPr>
        <a:xfrm rot="5400000">
          <a:off x="-125634" y="1500679"/>
          <a:ext cx="837563" cy="586294"/>
        </a:xfrm>
        <a:solidFill>
          <a:srgbClr val="800000">
            <a:hueOff val="0"/>
            <a:satOff val="0"/>
            <a:lumOff val="0"/>
            <a:alphaOff val="0"/>
          </a:srgbClr>
        </a:solidFill>
        <a:ln w="25400" cap="flat" cmpd="sng" algn="ctr">
          <a:solidFill>
            <a:srgbClr val="800000">
              <a:hueOff val="0"/>
              <a:satOff val="0"/>
              <a:lumOff val="0"/>
              <a:alphaOff val="0"/>
            </a:srgbClr>
          </a:solidFill>
          <a:prstDash val="solid"/>
        </a:ln>
        <a:effectLst/>
      </dgm:spPr>
      <dgm:t>
        <a:bodyPr/>
        <a:lstStyle/>
        <a:p>
          <a:r>
            <a:rPr lang="en-US" dirty="0" smtClean="0">
              <a:solidFill>
                <a:sysClr val="window" lastClr="FFFFFF"/>
              </a:solidFill>
              <a:latin typeface="Arial"/>
              <a:ea typeface="+mn-ea"/>
              <a:cs typeface="+mn-cs"/>
            </a:rPr>
            <a:t>Include more leagues</a:t>
          </a:r>
          <a:endParaRPr lang="en-US" dirty="0">
            <a:solidFill>
              <a:sysClr val="window" lastClr="FFFFFF"/>
            </a:solidFill>
            <a:latin typeface="Arial"/>
            <a:ea typeface="+mn-ea"/>
            <a:cs typeface="+mn-cs"/>
          </a:endParaRPr>
        </a:p>
      </dgm:t>
    </dgm:pt>
    <dgm:pt modelId="{7E4961E8-A9B4-482F-B360-CA1E25B6E599}" type="parTrans" cxnId="{0C4416CF-1916-4BA8-B28A-36BF7EBAF214}">
      <dgm:prSet/>
      <dgm:spPr/>
      <dgm:t>
        <a:bodyPr/>
        <a:lstStyle/>
        <a:p>
          <a:endParaRPr lang="en-US"/>
        </a:p>
      </dgm:t>
    </dgm:pt>
    <dgm:pt modelId="{87D6A940-1B0B-43D1-B707-6D1B6C095E6E}" type="sibTrans" cxnId="{0C4416CF-1916-4BA8-B28A-36BF7EBAF214}">
      <dgm:prSet/>
      <dgm:spPr/>
      <dgm:t>
        <a:bodyPr/>
        <a:lstStyle/>
        <a:p>
          <a:endParaRPr lang="en-US"/>
        </a:p>
      </dgm:t>
    </dgm:pt>
    <dgm:pt modelId="{0BDD7161-5FCC-4E52-96D1-BBDD1398D68D}">
      <dgm:prSet phldrT="[Text]" custT="1"/>
      <dgm:spPr>
        <a:xfrm rot="5400000">
          <a:off x="1676966" y="284372"/>
          <a:ext cx="544416" cy="2725759"/>
        </a:xfrm>
        <a:solidFill>
          <a:sysClr val="window" lastClr="FFFFFF">
            <a:alpha val="90000"/>
            <a:hueOff val="0"/>
            <a:satOff val="0"/>
            <a:lumOff val="0"/>
            <a:alphaOff val="0"/>
          </a:sysClr>
        </a:solidFill>
        <a:ln w="25400" cap="flat" cmpd="sng" algn="ctr">
          <a:solidFill>
            <a:srgbClr val="800000">
              <a:hueOff val="0"/>
              <a:satOff val="0"/>
              <a:lumOff val="0"/>
              <a:alphaOff val="0"/>
            </a:srgbClr>
          </a:solidFill>
          <a:prstDash val="solid"/>
        </a:ln>
        <a:effectLst/>
      </dgm:spPr>
      <dgm:t>
        <a:bodyPr/>
        <a:lstStyle/>
        <a:p>
          <a:r>
            <a:rPr lang="en-US" sz="2400" dirty="0" smtClean="0"/>
            <a:t>Expand to include minor league players</a:t>
          </a:r>
          <a:endParaRPr lang="en-US" sz="2400" dirty="0">
            <a:solidFill>
              <a:srgbClr val="000000">
                <a:hueOff val="0"/>
                <a:satOff val="0"/>
                <a:lumOff val="0"/>
                <a:alphaOff val="0"/>
              </a:srgbClr>
            </a:solidFill>
            <a:latin typeface="Arial"/>
            <a:ea typeface="+mn-ea"/>
            <a:cs typeface="+mn-cs"/>
          </a:endParaRPr>
        </a:p>
      </dgm:t>
    </dgm:pt>
    <dgm:pt modelId="{A1812C05-C148-4CED-8D84-665E43E6761D}" type="parTrans" cxnId="{BF9D6234-F4D5-48D5-9F08-9FA9A4B2CB80}">
      <dgm:prSet/>
      <dgm:spPr/>
      <dgm:t>
        <a:bodyPr/>
        <a:lstStyle/>
        <a:p>
          <a:endParaRPr lang="en-US"/>
        </a:p>
      </dgm:t>
    </dgm:pt>
    <dgm:pt modelId="{D5EC569F-3B05-410E-BC66-D12632DEAE9C}" type="sibTrans" cxnId="{BF9D6234-F4D5-48D5-9F08-9FA9A4B2CB80}">
      <dgm:prSet/>
      <dgm:spPr/>
      <dgm:t>
        <a:bodyPr/>
        <a:lstStyle/>
        <a:p>
          <a:endParaRPr lang="en-US"/>
        </a:p>
      </dgm:t>
    </dgm:pt>
    <dgm:pt modelId="{FB7658FE-AA32-42EC-AEBC-2FDDBB72FF2B}" type="pres">
      <dgm:prSet presAssocID="{8280F6FD-B446-4556-9CB6-67ABE5DB8DA6}" presName="linearFlow" presStyleCnt="0">
        <dgm:presLayoutVars>
          <dgm:dir/>
          <dgm:animLvl val="lvl"/>
          <dgm:resizeHandles val="exact"/>
        </dgm:presLayoutVars>
      </dgm:prSet>
      <dgm:spPr/>
      <dgm:t>
        <a:bodyPr/>
        <a:lstStyle/>
        <a:p>
          <a:endParaRPr lang="en-US"/>
        </a:p>
      </dgm:t>
    </dgm:pt>
    <dgm:pt modelId="{E1578956-1029-4B90-971D-E639BC66F121}" type="pres">
      <dgm:prSet presAssocID="{E9B4CB39-A1A6-48E3-A0E9-6069D8E7E413}" presName="composite" presStyleCnt="0"/>
      <dgm:spPr/>
    </dgm:pt>
    <dgm:pt modelId="{7B178574-D274-47FA-A680-F25E411D8936}" type="pres">
      <dgm:prSet presAssocID="{E9B4CB39-A1A6-48E3-A0E9-6069D8E7E413}" presName="parentText" presStyleLbl="alignNode1" presStyleIdx="0" presStyleCnt="3">
        <dgm:presLayoutVars>
          <dgm:chMax val="1"/>
          <dgm:bulletEnabled val="1"/>
        </dgm:presLayoutVars>
      </dgm:prSet>
      <dgm:spPr>
        <a:prstGeom prst="chevron">
          <a:avLst/>
        </a:prstGeom>
      </dgm:spPr>
      <dgm:t>
        <a:bodyPr/>
        <a:lstStyle/>
        <a:p>
          <a:endParaRPr lang="en-US"/>
        </a:p>
      </dgm:t>
    </dgm:pt>
    <dgm:pt modelId="{217E1BDA-656B-4C7E-B321-38F5BC1E53A4}" type="pres">
      <dgm:prSet presAssocID="{E9B4CB39-A1A6-48E3-A0E9-6069D8E7E413}" presName="descendantText" presStyleLbl="alignAcc1" presStyleIdx="0" presStyleCnt="3">
        <dgm:presLayoutVars>
          <dgm:bulletEnabled val="1"/>
        </dgm:presLayoutVars>
      </dgm:prSet>
      <dgm:spPr>
        <a:prstGeom prst="round2SameRect">
          <a:avLst/>
        </a:prstGeom>
      </dgm:spPr>
      <dgm:t>
        <a:bodyPr/>
        <a:lstStyle/>
        <a:p>
          <a:endParaRPr lang="en-US"/>
        </a:p>
      </dgm:t>
    </dgm:pt>
    <dgm:pt modelId="{6A937ACE-3A36-4E32-A23F-13444904E81C}" type="pres">
      <dgm:prSet presAssocID="{1C08CF0D-A67B-4F25-B66E-C20D43DCAF26}" presName="sp" presStyleCnt="0"/>
      <dgm:spPr/>
    </dgm:pt>
    <dgm:pt modelId="{E8C7995F-685D-4B0C-A34F-1155361B65EF}" type="pres">
      <dgm:prSet presAssocID="{C352E3F3-C2B2-44E1-827E-F54A1AE3E1FA}" presName="composite" presStyleCnt="0"/>
      <dgm:spPr/>
    </dgm:pt>
    <dgm:pt modelId="{4FB688EB-31A6-4936-AB1E-88D2D2DDF056}" type="pres">
      <dgm:prSet presAssocID="{C352E3F3-C2B2-44E1-827E-F54A1AE3E1FA}" presName="parentText" presStyleLbl="alignNode1" presStyleIdx="1" presStyleCnt="3">
        <dgm:presLayoutVars>
          <dgm:chMax val="1"/>
          <dgm:bulletEnabled val="1"/>
        </dgm:presLayoutVars>
      </dgm:prSet>
      <dgm:spPr>
        <a:prstGeom prst="chevron">
          <a:avLst/>
        </a:prstGeom>
      </dgm:spPr>
      <dgm:t>
        <a:bodyPr/>
        <a:lstStyle/>
        <a:p>
          <a:endParaRPr lang="en-US"/>
        </a:p>
      </dgm:t>
    </dgm:pt>
    <dgm:pt modelId="{E35C3EE1-BAED-4699-8C4C-1D7AFD8DBA62}" type="pres">
      <dgm:prSet presAssocID="{C352E3F3-C2B2-44E1-827E-F54A1AE3E1FA}" presName="descendantText" presStyleLbl="alignAcc1" presStyleIdx="1" presStyleCnt="3">
        <dgm:presLayoutVars>
          <dgm:bulletEnabled val="1"/>
        </dgm:presLayoutVars>
      </dgm:prSet>
      <dgm:spPr>
        <a:prstGeom prst="round2SameRect">
          <a:avLst/>
        </a:prstGeom>
      </dgm:spPr>
      <dgm:t>
        <a:bodyPr/>
        <a:lstStyle/>
        <a:p>
          <a:endParaRPr lang="en-US"/>
        </a:p>
      </dgm:t>
    </dgm:pt>
    <dgm:pt modelId="{E107984C-9F12-405E-925D-4CF3F85D39D6}" type="pres">
      <dgm:prSet presAssocID="{3834E5A6-5DC7-4B17-A3BB-3D923337780D}" presName="sp" presStyleCnt="0"/>
      <dgm:spPr/>
    </dgm:pt>
    <dgm:pt modelId="{7F4FD546-99AC-4804-BF41-2AB175D5687D}" type="pres">
      <dgm:prSet presAssocID="{ABF05A1B-87E0-4FDE-99C7-B5F84A3E5C9C}" presName="composite" presStyleCnt="0"/>
      <dgm:spPr/>
    </dgm:pt>
    <dgm:pt modelId="{50D30FE7-146D-4F58-A15D-0F7BAE9764B2}" type="pres">
      <dgm:prSet presAssocID="{ABF05A1B-87E0-4FDE-99C7-B5F84A3E5C9C}" presName="parentText" presStyleLbl="alignNode1" presStyleIdx="2" presStyleCnt="3">
        <dgm:presLayoutVars>
          <dgm:chMax val="1"/>
          <dgm:bulletEnabled val="1"/>
        </dgm:presLayoutVars>
      </dgm:prSet>
      <dgm:spPr>
        <a:prstGeom prst="chevron">
          <a:avLst/>
        </a:prstGeom>
      </dgm:spPr>
      <dgm:t>
        <a:bodyPr/>
        <a:lstStyle/>
        <a:p>
          <a:endParaRPr lang="en-US"/>
        </a:p>
      </dgm:t>
    </dgm:pt>
    <dgm:pt modelId="{328F8E8E-D82F-4CDD-8AC9-3E704822DCD2}" type="pres">
      <dgm:prSet presAssocID="{ABF05A1B-87E0-4FDE-99C7-B5F84A3E5C9C}" presName="descendantText" presStyleLbl="alignAcc1" presStyleIdx="2" presStyleCnt="3">
        <dgm:presLayoutVars>
          <dgm:bulletEnabled val="1"/>
        </dgm:presLayoutVars>
      </dgm:prSet>
      <dgm:spPr>
        <a:prstGeom prst="round2SameRect">
          <a:avLst/>
        </a:prstGeom>
      </dgm:spPr>
      <dgm:t>
        <a:bodyPr/>
        <a:lstStyle/>
        <a:p>
          <a:endParaRPr lang="en-US"/>
        </a:p>
      </dgm:t>
    </dgm:pt>
  </dgm:ptLst>
  <dgm:cxnLst>
    <dgm:cxn modelId="{66B86AD0-EF7F-419C-8D86-704AA258747E}" type="presOf" srcId="{ABF05A1B-87E0-4FDE-99C7-B5F84A3E5C9C}" destId="{50D30FE7-146D-4F58-A15D-0F7BAE9764B2}" srcOrd="0" destOrd="0" presId="urn:microsoft.com/office/officeart/2005/8/layout/chevron2"/>
    <dgm:cxn modelId="{60E076CF-96E1-4D30-9FBD-245545447766}" srcId="{E9B4CB39-A1A6-48E3-A0E9-6069D8E7E413}" destId="{D21A1A9A-77D2-4EE0-A2F6-3356DDED347A}" srcOrd="0" destOrd="0" parTransId="{1D82A3A5-2523-47C8-BFEE-3B04F287E17F}" sibTransId="{BAB01FA3-FC66-4C4F-BD01-4FBFCFE61F2A}"/>
    <dgm:cxn modelId="{88C15BFE-8142-47F8-9407-4D49147C4C03}" type="presOf" srcId="{321E8EF2-14CB-4084-9E04-F6C625102D86}" destId="{E35C3EE1-BAED-4699-8C4C-1D7AFD8DBA62}" srcOrd="0" destOrd="0" presId="urn:microsoft.com/office/officeart/2005/8/layout/chevron2"/>
    <dgm:cxn modelId="{D51EADE4-D03E-4326-8C7B-85C158EFE6AF}" srcId="{C352E3F3-C2B2-44E1-827E-F54A1AE3E1FA}" destId="{321E8EF2-14CB-4084-9E04-F6C625102D86}" srcOrd="0" destOrd="0" parTransId="{F54FAE19-DD66-4969-875A-9D6A6CCD42DD}" sibTransId="{C4E59DE0-48F8-4731-8ED2-6913EF6C8443}"/>
    <dgm:cxn modelId="{D4620A0D-6537-4D86-86DD-3BCBF46AFB86}" type="presOf" srcId="{D21A1A9A-77D2-4EE0-A2F6-3356DDED347A}" destId="{217E1BDA-656B-4C7E-B321-38F5BC1E53A4}" srcOrd="0" destOrd="0" presId="urn:microsoft.com/office/officeart/2005/8/layout/chevron2"/>
    <dgm:cxn modelId="{A0BEFD67-D7AC-4E8E-9D6B-41E6EAFF3E4E}" srcId="{8280F6FD-B446-4556-9CB6-67ABE5DB8DA6}" destId="{E9B4CB39-A1A6-48E3-A0E9-6069D8E7E413}" srcOrd="0" destOrd="0" parTransId="{4259BF0F-BF9B-4738-8819-BA270523FFD6}" sibTransId="{1C08CF0D-A67B-4F25-B66E-C20D43DCAF26}"/>
    <dgm:cxn modelId="{A9DB4982-BA36-4D3D-8408-D1B9EBEE0CF7}" type="presOf" srcId="{8280F6FD-B446-4556-9CB6-67ABE5DB8DA6}" destId="{FB7658FE-AA32-42EC-AEBC-2FDDBB72FF2B}" srcOrd="0" destOrd="0" presId="urn:microsoft.com/office/officeart/2005/8/layout/chevron2"/>
    <dgm:cxn modelId="{7DB2074A-EBA7-447D-8DE9-D1529D756972}" type="presOf" srcId="{C352E3F3-C2B2-44E1-827E-F54A1AE3E1FA}" destId="{4FB688EB-31A6-4936-AB1E-88D2D2DDF056}" srcOrd="0" destOrd="0" presId="urn:microsoft.com/office/officeart/2005/8/layout/chevron2"/>
    <dgm:cxn modelId="{BF9D6234-F4D5-48D5-9F08-9FA9A4B2CB80}" srcId="{ABF05A1B-87E0-4FDE-99C7-B5F84A3E5C9C}" destId="{0BDD7161-5FCC-4E52-96D1-BBDD1398D68D}" srcOrd="0" destOrd="0" parTransId="{A1812C05-C148-4CED-8D84-665E43E6761D}" sibTransId="{D5EC569F-3B05-410E-BC66-D12632DEAE9C}"/>
    <dgm:cxn modelId="{28233E26-35B1-46D0-8823-FF7A51E76B7F}" type="presOf" srcId="{0BDD7161-5FCC-4E52-96D1-BBDD1398D68D}" destId="{328F8E8E-D82F-4CDD-8AC9-3E704822DCD2}" srcOrd="0" destOrd="0" presId="urn:microsoft.com/office/officeart/2005/8/layout/chevron2"/>
    <dgm:cxn modelId="{0054B009-4BC5-4FB5-87E3-15C023DA3339}" type="presOf" srcId="{E9B4CB39-A1A6-48E3-A0E9-6069D8E7E413}" destId="{7B178574-D274-47FA-A680-F25E411D8936}" srcOrd="0" destOrd="0" presId="urn:microsoft.com/office/officeart/2005/8/layout/chevron2"/>
    <dgm:cxn modelId="{0C4416CF-1916-4BA8-B28A-36BF7EBAF214}" srcId="{8280F6FD-B446-4556-9CB6-67ABE5DB8DA6}" destId="{ABF05A1B-87E0-4FDE-99C7-B5F84A3E5C9C}" srcOrd="2" destOrd="0" parTransId="{7E4961E8-A9B4-482F-B360-CA1E25B6E599}" sibTransId="{87D6A940-1B0B-43D1-B707-6D1B6C095E6E}"/>
    <dgm:cxn modelId="{5EE50DA2-A6BF-4C83-B118-B0488F7C9457}" srcId="{8280F6FD-B446-4556-9CB6-67ABE5DB8DA6}" destId="{C352E3F3-C2B2-44E1-827E-F54A1AE3E1FA}" srcOrd="1" destOrd="0" parTransId="{3285F6DF-1EAE-4A1D-8A78-36ECB164A75C}" sibTransId="{3834E5A6-5DC7-4B17-A3BB-3D923337780D}"/>
    <dgm:cxn modelId="{D6D07171-4584-4642-94CF-D2DC19A55E56}" type="presParOf" srcId="{FB7658FE-AA32-42EC-AEBC-2FDDBB72FF2B}" destId="{E1578956-1029-4B90-971D-E639BC66F121}" srcOrd="0" destOrd="0" presId="urn:microsoft.com/office/officeart/2005/8/layout/chevron2"/>
    <dgm:cxn modelId="{96DA2F53-5818-415C-8B3E-E6ACF6EFA018}" type="presParOf" srcId="{E1578956-1029-4B90-971D-E639BC66F121}" destId="{7B178574-D274-47FA-A680-F25E411D8936}" srcOrd="0" destOrd="0" presId="urn:microsoft.com/office/officeart/2005/8/layout/chevron2"/>
    <dgm:cxn modelId="{2CE9E9AE-EC4E-4FD0-A16C-EADE1F691287}" type="presParOf" srcId="{E1578956-1029-4B90-971D-E639BC66F121}" destId="{217E1BDA-656B-4C7E-B321-38F5BC1E53A4}" srcOrd="1" destOrd="0" presId="urn:microsoft.com/office/officeart/2005/8/layout/chevron2"/>
    <dgm:cxn modelId="{5BB730F3-DB69-4ECC-B4AA-CA6C3F31B59D}" type="presParOf" srcId="{FB7658FE-AA32-42EC-AEBC-2FDDBB72FF2B}" destId="{6A937ACE-3A36-4E32-A23F-13444904E81C}" srcOrd="1" destOrd="0" presId="urn:microsoft.com/office/officeart/2005/8/layout/chevron2"/>
    <dgm:cxn modelId="{8E5AE0FC-81DF-44F1-B7C8-57FBF15E9B78}" type="presParOf" srcId="{FB7658FE-AA32-42EC-AEBC-2FDDBB72FF2B}" destId="{E8C7995F-685D-4B0C-A34F-1155361B65EF}" srcOrd="2" destOrd="0" presId="urn:microsoft.com/office/officeart/2005/8/layout/chevron2"/>
    <dgm:cxn modelId="{7BD543A5-D169-4DD3-845E-7522CDE3D460}" type="presParOf" srcId="{E8C7995F-685D-4B0C-A34F-1155361B65EF}" destId="{4FB688EB-31A6-4936-AB1E-88D2D2DDF056}" srcOrd="0" destOrd="0" presId="urn:microsoft.com/office/officeart/2005/8/layout/chevron2"/>
    <dgm:cxn modelId="{5D51E9B4-135B-4293-A8E2-F464D67ED275}" type="presParOf" srcId="{E8C7995F-685D-4B0C-A34F-1155361B65EF}" destId="{E35C3EE1-BAED-4699-8C4C-1D7AFD8DBA62}" srcOrd="1" destOrd="0" presId="urn:microsoft.com/office/officeart/2005/8/layout/chevron2"/>
    <dgm:cxn modelId="{0EDD4945-0CA6-4190-9D19-057919D89F4F}" type="presParOf" srcId="{FB7658FE-AA32-42EC-AEBC-2FDDBB72FF2B}" destId="{E107984C-9F12-405E-925D-4CF3F85D39D6}" srcOrd="3" destOrd="0" presId="urn:microsoft.com/office/officeart/2005/8/layout/chevron2"/>
    <dgm:cxn modelId="{1A779EAC-41D2-425D-8EFD-B45A37E94DA0}" type="presParOf" srcId="{FB7658FE-AA32-42EC-AEBC-2FDDBB72FF2B}" destId="{7F4FD546-99AC-4804-BF41-2AB175D5687D}" srcOrd="4" destOrd="0" presId="urn:microsoft.com/office/officeart/2005/8/layout/chevron2"/>
    <dgm:cxn modelId="{E2D0F333-A13C-459A-861E-2659097CDE46}" type="presParOf" srcId="{7F4FD546-99AC-4804-BF41-2AB175D5687D}" destId="{50D30FE7-146D-4F58-A15D-0F7BAE9764B2}" srcOrd="0" destOrd="0" presId="urn:microsoft.com/office/officeart/2005/8/layout/chevron2"/>
    <dgm:cxn modelId="{7BD711D8-5437-4F4D-ADB7-FA8116899794}" type="presParOf" srcId="{7F4FD546-99AC-4804-BF41-2AB175D5687D}" destId="{328F8E8E-D82F-4CDD-8AC9-3E704822DCD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5007B-BFFA-418E-A52C-8A4F9839DF16}" type="datetimeFigureOut">
              <a:rPr lang="en-US" smtClean="0"/>
              <a:t>2/18/2016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B63C4-4147-4432-835D-78A40F94124A}" type="slidenum">
              <a:rPr lang="en-US" smtClean="0"/>
              <a:t>‹#›</a:t>
            </a:fld>
            <a:endParaRPr lang="en-US"/>
          </a:p>
        </p:txBody>
      </p:sp>
    </p:spTree>
    <p:extLst>
      <p:ext uri="{BB962C8B-B14F-4D97-AF65-F5344CB8AC3E}">
        <p14:creationId xmlns:p14="http://schemas.microsoft.com/office/powerpoint/2010/main" val="403181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Richard</a:t>
            </a:r>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1</a:t>
            </a:fld>
            <a:endParaRPr lang="en-US"/>
          </a:p>
        </p:txBody>
      </p:sp>
    </p:spTree>
    <p:extLst>
      <p:ext uri="{BB962C8B-B14F-4D97-AF65-F5344CB8AC3E}">
        <p14:creationId xmlns:p14="http://schemas.microsoft.com/office/powerpoint/2010/main" val="3717088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Adharsh</a:t>
            </a:r>
            <a:endParaRPr lang="en-US" dirty="0" smtClean="0"/>
          </a:p>
          <a:p>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10</a:t>
            </a:fld>
            <a:endParaRPr lang="en-US"/>
          </a:p>
        </p:txBody>
      </p:sp>
    </p:spTree>
    <p:extLst>
      <p:ext uri="{BB962C8B-B14F-4D97-AF65-F5344CB8AC3E}">
        <p14:creationId xmlns:p14="http://schemas.microsoft.com/office/powerpoint/2010/main" val="625367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Deepika</a:t>
            </a:r>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11</a:t>
            </a:fld>
            <a:endParaRPr lang="en-US"/>
          </a:p>
        </p:txBody>
      </p:sp>
    </p:spTree>
    <p:extLst>
      <p:ext uri="{BB962C8B-B14F-4D97-AF65-F5344CB8AC3E}">
        <p14:creationId xmlns:p14="http://schemas.microsoft.com/office/powerpoint/2010/main" val="1553315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Deepika</a:t>
            </a:r>
            <a:endParaRPr lang="en-US" dirty="0" smtClean="0"/>
          </a:p>
          <a:p>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12</a:t>
            </a:fld>
            <a:endParaRPr lang="en-US"/>
          </a:p>
        </p:txBody>
      </p:sp>
    </p:spTree>
    <p:extLst>
      <p:ext uri="{BB962C8B-B14F-4D97-AF65-F5344CB8AC3E}">
        <p14:creationId xmlns:p14="http://schemas.microsoft.com/office/powerpoint/2010/main" val="2199978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Deepika</a:t>
            </a:r>
            <a:endParaRPr lang="en-US" dirty="0" smtClean="0"/>
          </a:p>
          <a:p>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13</a:t>
            </a:fld>
            <a:endParaRPr lang="en-US"/>
          </a:p>
        </p:txBody>
      </p:sp>
    </p:spTree>
    <p:extLst>
      <p:ext uri="{BB962C8B-B14F-4D97-AF65-F5344CB8AC3E}">
        <p14:creationId xmlns:p14="http://schemas.microsoft.com/office/powerpoint/2010/main" val="2181301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5 years data</a:t>
            </a:r>
          </a:p>
          <a:p>
            <a:endParaRPr lang="en-US" dirty="0" smtClean="0"/>
          </a:p>
          <a:p>
            <a:r>
              <a:rPr lang="en-US" dirty="0" smtClean="0"/>
              <a:t>Kaushik team,</a:t>
            </a:r>
            <a:r>
              <a:rPr lang="en-US" baseline="0" dirty="0" smtClean="0"/>
              <a:t> player level and manager level</a:t>
            </a:r>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14</a:t>
            </a:fld>
            <a:endParaRPr lang="en-US"/>
          </a:p>
        </p:txBody>
      </p:sp>
    </p:spTree>
    <p:extLst>
      <p:ext uri="{BB962C8B-B14F-4D97-AF65-F5344CB8AC3E}">
        <p14:creationId xmlns:p14="http://schemas.microsoft.com/office/powerpoint/2010/main" val="1694783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Performance</a:t>
            </a:r>
            <a:r>
              <a:rPr lang="en-US" baseline="0" dirty="0" smtClean="0"/>
              <a:t> metrics: </a:t>
            </a:r>
            <a:r>
              <a:rPr lang="en-US" dirty="0" smtClean="0"/>
              <a:t>equal weight , on field performance metrics,</a:t>
            </a:r>
            <a:r>
              <a:rPr lang="en-US" baseline="0" dirty="0" smtClean="0"/>
              <a:t>  physical characteristics, </a:t>
            </a:r>
          </a:p>
          <a:p>
            <a:r>
              <a:rPr lang="en-US" baseline="0" dirty="0" smtClean="0"/>
              <a:t>Displaying the top 5players: Novelty and diversity: best player turns out in the  results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15</a:t>
            </a:fld>
            <a:endParaRPr lang="en-US"/>
          </a:p>
        </p:txBody>
      </p:sp>
    </p:spTree>
    <p:extLst>
      <p:ext uri="{BB962C8B-B14F-4D97-AF65-F5344CB8AC3E}">
        <p14:creationId xmlns:p14="http://schemas.microsoft.com/office/powerpoint/2010/main" val="2845247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chose not incorporate</a:t>
            </a:r>
            <a:r>
              <a:rPr lang="en-US" baseline="0" dirty="0" smtClean="0"/>
              <a:t> age into our clusters, but still wondered what it might represent to a manager. We compared player age to two important statistics (Batting Average and ERA), and found that age and each outcome was at best weakly correlated. We do believe that it conveys useful information to a manager about a player’s maturity, attitude, and performance potential, which is why it is included in the </a:t>
            </a:r>
            <a:r>
              <a:rPr lang="en-US" baseline="0" smtClean="0"/>
              <a:t>application’s output.</a:t>
            </a:r>
            <a:endParaRPr lang="en-US"/>
          </a:p>
        </p:txBody>
      </p:sp>
      <p:sp>
        <p:nvSpPr>
          <p:cNvPr id="4" name="Slide Number Placeholder 3"/>
          <p:cNvSpPr>
            <a:spLocks noGrp="1"/>
          </p:cNvSpPr>
          <p:nvPr>
            <p:ph type="sldNum" sz="quarter" idx="10"/>
          </p:nvPr>
        </p:nvSpPr>
        <p:spPr/>
        <p:txBody>
          <a:bodyPr/>
          <a:lstStyle/>
          <a:p>
            <a:fld id="{494B63C4-4147-4432-835D-78A40F94124A}" type="slidenum">
              <a:rPr lang="en-US" smtClean="0"/>
              <a:t>22</a:t>
            </a:fld>
            <a:endParaRPr lang="en-US"/>
          </a:p>
        </p:txBody>
      </p:sp>
    </p:spTree>
    <p:extLst>
      <p:ext uri="{BB962C8B-B14F-4D97-AF65-F5344CB8AC3E}">
        <p14:creationId xmlns:p14="http://schemas.microsoft.com/office/powerpoint/2010/main" val="73332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a:t>
            </a:r>
          </a:p>
          <a:p>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2</a:t>
            </a:fld>
            <a:endParaRPr lang="en-US"/>
          </a:p>
        </p:txBody>
      </p:sp>
    </p:spTree>
    <p:extLst>
      <p:ext uri="{BB962C8B-B14F-4D97-AF65-F5344CB8AC3E}">
        <p14:creationId xmlns:p14="http://schemas.microsoft.com/office/powerpoint/2010/main" val="220992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a:t>
            </a:r>
          </a:p>
          <a:p>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3</a:t>
            </a:fld>
            <a:endParaRPr lang="en-US"/>
          </a:p>
        </p:txBody>
      </p:sp>
    </p:spTree>
    <p:extLst>
      <p:ext uri="{BB962C8B-B14F-4D97-AF65-F5344CB8AC3E}">
        <p14:creationId xmlns:p14="http://schemas.microsoft.com/office/powerpoint/2010/main" val="751276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a:t>
            </a:r>
          </a:p>
          <a:p>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4</a:t>
            </a:fld>
            <a:endParaRPr lang="en-US"/>
          </a:p>
        </p:txBody>
      </p:sp>
    </p:spTree>
    <p:extLst>
      <p:ext uri="{BB962C8B-B14F-4D97-AF65-F5344CB8AC3E}">
        <p14:creationId xmlns:p14="http://schemas.microsoft.com/office/powerpoint/2010/main" val="802492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a:t>
            </a:r>
          </a:p>
          <a:p>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5</a:t>
            </a:fld>
            <a:endParaRPr lang="en-US"/>
          </a:p>
        </p:txBody>
      </p:sp>
    </p:spTree>
    <p:extLst>
      <p:ext uri="{BB962C8B-B14F-4D97-AF65-F5344CB8AC3E}">
        <p14:creationId xmlns:p14="http://schemas.microsoft.com/office/powerpoint/2010/main" val="658971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a:t>
            </a:r>
          </a:p>
          <a:p>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6</a:t>
            </a:fld>
            <a:endParaRPr lang="en-US"/>
          </a:p>
        </p:txBody>
      </p:sp>
    </p:spTree>
    <p:extLst>
      <p:ext uri="{BB962C8B-B14F-4D97-AF65-F5344CB8AC3E}">
        <p14:creationId xmlns:p14="http://schemas.microsoft.com/office/powerpoint/2010/main" val="3195706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a:t>
            </a:r>
          </a:p>
          <a:p>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7</a:t>
            </a:fld>
            <a:endParaRPr lang="en-US"/>
          </a:p>
        </p:txBody>
      </p:sp>
    </p:spTree>
    <p:extLst>
      <p:ext uri="{BB962C8B-B14F-4D97-AF65-F5344CB8AC3E}">
        <p14:creationId xmlns:p14="http://schemas.microsoft.com/office/powerpoint/2010/main" val="3065658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a:t>
            </a:r>
          </a:p>
          <a:p>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8</a:t>
            </a:fld>
            <a:endParaRPr lang="en-US"/>
          </a:p>
        </p:txBody>
      </p:sp>
    </p:spTree>
    <p:extLst>
      <p:ext uri="{BB962C8B-B14F-4D97-AF65-F5344CB8AC3E}">
        <p14:creationId xmlns:p14="http://schemas.microsoft.com/office/powerpoint/2010/main" val="995173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Adharsh</a:t>
            </a:r>
            <a:endParaRPr lang="en-US" dirty="0"/>
          </a:p>
        </p:txBody>
      </p:sp>
      <p:sp>
        <p:nvSpPr>
          <p:cNvPr id="4" name="Slide Number Placeholder 3"/>
          <p:cNvSpPr>
            <a:spLocks noGrp="1"/>
          </p:cNvSpPr>
          <p:nvPr>
            <p:ph type="sldNum" sz="quarter" idx="10"/>
          </p:nvPr>
        </p:nvSpPr>
        <p:spPr/>
        <p:txBody>
          <a:bodyPr/>
          <a:lstStyle/>
          <a:p>
            <a:fld id="{494B63C4-4147-4432-835D-78A40F94124A}" type="slidenum">
              <a:rPr lang="en-US" smtClean="0"/>
              <a:t>9</a:t>
            </a:fld>
            <a:endParaRPr lang="en-US"/>
          </a:p>
        </p:txBody>
      </p:sp>
    </p:spTree>
    <p:extLst>
      <p:ext uri="{BB962C8B-B14F-4D97-AF65-F5344CB8AC3E}">
        <p14:creationId xmlns:p14="http://schemas.microsoft.com/office/powerpoint/2010/main" val="2376986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1" indent="0" algn="ctr">
              <a:buNone/>
              <a:defRPr sz="2000"/>
            </a:lvl2pPr>
            <a:lvl3pPr marL="914399" indent="0" algn="ctr">
              <a:buNone/>
              <a:defRPr sz="1800"/>
            </a:lvl3pPr>
            <a:lvl4pPr marL="1371600" indent="0" algn="ctr">
              <a:buNone/>
              <a:defRPr sz="1600"/>
            </a:lvl4pPr>
            <a:lvl5pPr marL="1828800" indent="0" algn="ctr">
              <a:buNone/>
              <a:defRPr sz="1600"/>
            </a:lvl5pPr>
            <a:lvl6pPr marL="2286001" indent="0" algn="ctr">
              <a:buNone/>
              <a:defRPr sz="1600"/>
            </a:lvl6pPr>
            <a:lvl7pPr marL="2743199" indent="0" algn="ctr">
              <a:buNone/>
              <a:defRPr sz="1600"/>
            </a:lvl7pPr>
            <a:lvl8pPr marL="3200400" indent="0" algn="ctr">
              <a:buNone/>
              <a:defRPr sz="1600"/>
            </a:lvl8pPr>
            <a:lvl9pPr marL="3657601"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F6815E-F9CD-4AA5-828F-A0C845D44695}"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F09F-D7A4-487C-B458-2B302BE4FB0E}" type="slidenum">
              <a:rPr lang="en-US" smtClean="0"/>
              <a:t>‹#›</a:t>
            </a:fld>
            <a:endParaRPr lang="en-US"/>
          </a:p>
        </p:txBody>
      </p:sp>
    </p:spTree>
    <p:extLst>
      <p:ext uri="{BB962C8B-B14F-4D97-AF65-F5344CB8AC3E}">
        <p14:creationId xmlns:p14="http://schemas.microsoft.com/office/powerpoint/2010/main" val="301309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F6815E-F9CD-4AA5-828F-A0C845D44695}"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F09F-D7A4-487C-B458-2B302BE4FB0E}" type="slidenum">
              <a:rPr lang="en-US" smtClean="0"/>
              <a:t>‹#›</a:t>
            </a:fld>
            <a:endParaRPr lang="en-US"/>
          </a:p>
        </p:txBody>
      </p:sp>
    </p:spTree>
    <p:extLst>
      <p:ext uri="{BB962C8B-B14F-4D97-AF65-F5344CB8AC3E}">
        <p14:creationId xmlns:p14="http://schemas.microsoft.com/office/powerpoint/2010/main" val="28514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F6815E-F9CD-4AA5-828F-A0C845D44695}"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F09F-D7A4-487C-B458-2B302BE4FB0E}" type="slidenum">
              <a:rPr lang="en-US" smtClean="0"/>
              <a:t>‹#›</a:t>
            </a:fld>
            <a:endParaRPr lang="en-US"/>
          </a:p>
        </p:txBody>
      </p:sp>
    </p:spTree>
    <p:extLst>
      <p:ext uri="{BB962C8B-B14F-4D97-AF65-F5344CB8AC3E}">
        <p14:creationId xmlns:p14="http://schemas.microsoft.com/office/powerpoint/2010/main" val="49193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F6815E-F9CD-4AA5-828F-A0C845D44695}"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F09F-D7A4-487C-B458-2B302BE4FB0E}" type="slidenum">
              <a:rPr lang="en-US" smtClean="0"/>
              <a:t>‹#›</a:t>
            </a:fld>
            <a:endParaRPr lang="en-US"/>
          </a:p>
        </p:txBody>
      </p:sp>
    </p:spTree>
    <p:extLst>
      <p:ext uri="{BB962C8B-B14F-4D97-AF65-F5344CB8AC3E}">
        <p14:creationId xmlns:p14="http://schemas.microsoft.com/office/powerpoint/2010/main" val="343850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1" indent="0">
              <a:buNone/>
              <a:defRPr sz="2000">
                <a:solidFill>
                  <a:schemeClr val="tx1">
                    <a:tint val="75000"/>
                  </a:schemeClr>
                </a:solidFill>
              </a:defRPr>
            </a:lvl2pPr>
            <a:lvl3pPr marL="914399"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1" indent="0">
              <a:buNone/>
              <a:defRPr sz="1600">
                <a:solidFill>
                  <a:schemeClr val="tx1">
                    <a:tint val="75000"/>
                  </a:schemeClr>
                </a:solidFill>
              </a:defRPr>
            </a:lvl6pPr>
            <a:lvl7pPr marL="2743199" indent="0">
              <a:buNone/>
              <a:defRPr sz="1600">
                <a:solidFill>
                  <a:schemeClr val="tx1">
                    <a:tint val="75000"/>
                  </a:schemeClr>
                </a:solidFill>
              </a:defRPr>
            </a:lvl7pPr>
            <a:lvl8pPr marL="3200400" indent="0">
              <a:buNone/>
              <a:defRPr sz="1600">
                <a:solidFill>
                  <a:schemeClr val="tx1">
                    <a:tint val="75000"/>
                  </a:schemeClr>
                </a:solidFill>
              </a:defRPr>
            </a:lvl8pPr>
            <a:lvl9pPr marL="3657601"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F6815E-F9CD-4AA5-828F-A0C845D44695}"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9F09F-D7A4-487C-B458-2B302BE4FB0E}" type="slidenum">
              <a:rPr lang="en-US" smtClean="0"/>
              <a:t>‹#›</a:t>
            </a:fld>
            <a:endParaRPr lang="en-US"/>
          </a:p>
        </p:txBody>
      </p:sp>
    </p:spTree>
    <p:extLst>
      <p:ext uri="{BB962C8B-B14F-4D97-AF65-F5344CB8AC3E}">
        <p14:creationId xmlns:p14="http://schemas.microsoft.com/office/powerpoint/2010/main" val="43024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F6815E-F9CD-4AA5-828F-A0C845D44695}"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9F09F-D7A4-487C-B458-2B302BE4FB0E}" type="slidenum">
              <a:rPr lang="en-US" smtClean="0"/>
              <a:t>‹#›</a:t>
            </a:fld>
            <a:endParaRPr lang="en-US"/>
          </a:p>
        </p:txBody>
      </p:sp>
    </p:spTree>
    <p:extLst>
      <p:ext uri="{BB962C8B-B14F-4D97-AF65-F5344CB8AC3E}">
        <p14:creationId xmlns:p14="http://schemas.microsoft.com/office/powerpoint/2010/main" val="3188769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201" indent="0">
              <a:buNone/>
              <a:defRPr sz="2000" b="1"/>
            </a:lvl2pPr>
            <a:lvl3pPr marL="914399" indent="0">
              <a:buNone/>
              <a:defRPr sz="1800" b="1"/>
            </a:lvl3pPr>
            <a:lvl4pPr marL="1371600" indent="0">
              <a:buNone/>
              <a:defRPr sz="1600" b="1"/>
            </a:lvl4pPr>
            <a:lvl5pPr marL="1828800" indent="0">
              <a:buNone/>
              <a:defRPr sz="1600" b="1"/>
            </a:lvl5pPr>
            <a:lvl6pPr marL="2286001" indent="0">
              <a:buNone/>
              <a:defRPr sz="1600" b="1"/>
            </a:lvl6pPr>
            <a:lvl7pPr marL="2743199" indent="0">
              <a:buNone/>
              <a:defRPr sz="1600" b="1"/>
            </a:lvl7pPr>
            <a:lvl8pPr marL="3200400" indent="0">
              <a:buNone/>
              <a:defRPr sz="1600" b="1"/>
            </a:lvl8pPr>
            <a:lvl9pPr marL="36576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1" indent="0">
              <a:buNone/>
              <a:defRPr sz="2000" b="1"/>
            </a:lvl2pPr>
            <a:lvl3pPr marL="914399" indent="0">
              <a:buNone/>
              <a:defRPr sz="1800" b="1"/>
            </a:lvl3pPr>
            <a:lvl4pPr marL="1371600" indent="0">
              <a:buNone/>
              <a:defRPr sz="1600" b="1"/>
            </a:lvl4pPr>
            <a:lvl5pPr marL="1828800" indent="0">
              <a:buNone/>
              <a:defRPr sz="1600" b="1"/>
            </a:lvl5pPr>
            <a:lvl6pPr marL="2286001" indent="0">
              <a:buNone/>
              <a:defRPr sz="1600" b="1"/>
            </a:lvl6pPr>
            <a:lvl7pPr marL="2743199" indent="0">
              <a:buNone/>
              <a:defRPr sz="1600" b="1"/>
            </a:lvl7pPr>
            <a:lvl8pPr marL="3200400" indent="0">
              <a:buNone/>
              <a:defRPr sz="1600" b="1"/>
            </a:lvl8pPr>
            <a:lvl9pPr marL="36576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F6815E-F9CD-4AA5-828F-A0C845D44695}" type="datetimeFigureOut">
              <a:rPr lang="en-US" smtClean="0"/>
              <a:t>2/18/2016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9F09F-D7A4-487C-B458-2B302BE4FB0E}" type="slidenum">
              <a:rPr lang="en-US" smtClean="0"/>
              <a:t>‹#›</a:t>
            </a:fld>
            <a:endParaRPr lang="en-US"/>
          </a:p>
        </p:txBody>
      </p:sp>
    </p:spTree>
    <p:extLst>
      <p:ext uri="{BB962C8B-B14F-4D97-AF65-F5344CB8AC3E}">
        <p14:creationId xmlns:p14="http://schemas.microsoft.com/office/powerpoint/2010/main" val="32091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F6815E-F9CD-4AA5-828F-A0C845D44695}" type="datetimeFigureOut">
              <a:rPr lang="en-US" smtClean="0"/>
              <a:t>2/18/2016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9F09F-D7A4-487C-B458-2B302BE4FB0E}" type="slidenum">
              <a:rPr lang="en-US" smtClean="0"/>
              <a:t>‹#›</a:t>
            </a:fld>
            <a:endParaRPr lang="en-US"/>
          </a:p>
        </p:txBody>
      </p:sp>
    </p:spTree>
    <p:extLst>
      <p:ext uri="{BB962C8B-B14F-4D97-AF65-F5344CB8AC3E}">
        <p14:creationId xmlns:p14="http://schemas.microsoft.com/office/powerpoint/2010/main" val="2552914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6815E-F9CD-4AA5-828F-A0C845D44695}" type="datetimeFigureOut">
              <a:rPr lang="en-US" smtClean="0"/>
              <a:t>2/18/2016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D9F09F-D7A4-487C-B458-2B302BE4FB0E}" type="slidenum">
              <a:rPr lang="en-US" smtClean="0"/>
              <a:t>‹#›</a:t>
            </a:fld>
            <a:endParaRPr lang="en-US"/>
          </a:p>
        </p:txBody>
      </p:sp>
    </p:spTree>
    <p:extLst>
      <p:ext uri="{BB962C8B-B14F-4D97-AF65-F5344CB8AC3E}">
        <p14:creationId xmlns:p14="http://schemas.microsoft.com/office/powerpoint/2010/main" val="127775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6"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9" y="2057400"/>
            <a:ext cx="3932236" cy="3811588"/>
          </a:xfrm>
        </p:spPr>
        <p:txBody>
          <a:bodyPr/>
          <a:lstStyle>
            <a:lvl1pPr marL="0" indent="0">
              <a:buNone/>
              <a:defRPr sz="1600"/>
            </a:lvl1pPr>
            <a:lvl2pPr marL="457201" indent="0">
              <a:buNone/>
              <a:defRPr sz="1400"/>
            </a:lvl2pPr>
            <a:lvl3pPr marL="914399" indent="0">
              <a:buNone/>
              <a:defRPr sz="1200"/>
            </a:lvl3pPr>
            <a:lvl4pPr marL="1371600" indent="0">
              <a:buNone/>
              <a:defRPr sz="1000"/>
            </a:lvl4pPr>
            <a:lvl5pPr marL="1828800" indent="0">
              <a:buNone/>
              <a:defRPr sz="1000"/>
            </a:lvl5pPr>
            <a:lvl6pPr marL="2286001" indent="0">
              <a:buNone/>
              <a:defRPr sz="1000"/>
            </a:lvl6pPr>
            <a:lvl7pPr marL="2743199" indent="0">
              <a:buNone/>
              <a:defRPr sz="1000"/>
            </a:lvl7pPr>
            <a:lvl8pPr marL="3200400" indent="0">
              <a:buNone/>
              <a:defRPr sz="1000"/>
            </a:lvl8pPr>
            <a:lvl9pPr marL="365760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F6815E-F9CD-4AA5-828F-A0C845D44695}"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9F09F-D7A4-487C-B458-2B302BE4FB0E}" type="slidenum">
              <a:rPr lang="en-US" smtClean="0"/>
              <a:t>‹#›</a:t>
            </a:fld>
            <a:endParaRPr lang="en-US"/>
          </a:p>
        </p:txBody>
      </p:sp>
    </p:spTree>
    <p:extLst>
      <p:ext uri="{BB962C8B-B14F-4D97-AF65-F5344CB8AC3E}">
        <p14:creationId xmlns:p14="http://schemas.microsoft.com/office/powerpoint/2010/main" val="3376510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6"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1" indent="0">
              <a:buNone/>
              <a:defRPr sz="2800"/>
            </a:lvl2pPr>
            <a:lvl3pPr marL="914399" indent="0">
              <a:buNone/>
              <a:defRPr sz="2400"/>
            </a:lvl3pPr>
            <a:lvl4pPr marL="1371600" indent="0">
              <a:buNone/>
              <a:defRPr sz="2000"/>
            </a:lvl4pPr>
            <a:lvl5pPr marL="1828800" indent="0">
              <a:buNone/>
              <a:defRPr sz="2000"/>
            </a:lvl5pPr>
            <a:lvl6pPr marL="2286001" indent="0">
              <a:buNone/>
              <a:defRPr sz="2000"/>
            </a:lvl6pPr>
            <a:lvl7pPr marL="2743199" indent="0">
              <a:buNone/>
              <a:defRPr sz="2000"/>
            </a:lvl7pPr>
            <a:lvl8pPr marL="3200400" indent="0">
              <a:buNone/>
              <a:defRPr sz="2000"/>
            </a:lvl8pPr>
            <a:lvl9pPr marL="3657601"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9" y="2057400"/>
            <a:ext cx="3932236" cy="3811588"/>
          </a:xfrm>
        </p:spPr>
        <p:txBody>
          <a:bodyPr/>
          <a:lstStyle>
            <a:lvl1pPr marL="0" indent="0">
              <a:buNone/>
              <a:defRPr sz="1600"/>
            </a:lvl1pPr>
            <a:lvl2pPr marL="457201" indent="0">
              <a:buNone/>
              <a:defRPr sz="1400"/>
            </a:lvl2pPr>
            <a:lvl3pPr marL="914399" indent="0">
              <a:buNone/>
              <a:defRPr sz="1200"/>
            </a:lvl3pPr>
            <a:lvl4pPr marL="1371600" indent="0">
              <a:buNone/>
              <a:defRPr sz="1000"/>
            </a:lvl4pPr>
            <a:lvl5pPr marL="1828800" indent="0">
              <a:buNone/>
              <a:defRPr sz="1000"/>
            </a:lvl5pPr>
            <a:lvl6pPr marL="2286001" indent="0">
              <a:buNone/>
              <a:defRPr sz="1000"/>
            </a:lvl6pPr>
            <a:lvl7pPr marL="2743199" indent="0">
              <a:buNone/>
              <a:defRPr sz="1000"/>
            </a:lvl7pPr>
            <a:lvl8pPr marL="3200400" indent="0">
              <a:buNone/>
              <a:defRPr sz="1000"/>
            </a:lvl8pPr>
            <a:lvl9pPr marL="365760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F6815E-F9CD-4AA5-828F-A0C845D44695}"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9F09F-D7A4-487C-B458-2B302BE4FB0E}" type="slidenum">
              <a:rPr lang="en-US" smtClean="0"/>
              <a:t>‹#›</a:t>
            </a:fld>
            <a:endParaRPr lang="en-US"/>
          </a:p>
        </p:txBody>
      </p:sp>
    </p:spTree>
    <p:extLst>
      <p:ext uri="{BB962C8B-B14F-4D97-AF65-F5344CB8AC3E}">
        <p14:creationId xmlns:p14="http://schemas.microsoft.com/office/powerpoint/2010/main" val="410573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F14E5-7F65-4700-B3B3-8E56AFCF7542}" type="datetime1">
              <a:rPr lang="en-US" smtClean="0">
                <a:solidFill>
                  <a:prstClr val="black">
                    <a:lumMod val="85000"/>
                    <a:lumOff val="15000"/>
                  </a:prstClr>
                </a:solidFill>
              </a:rPr>
              <a:pPr/>
              <a:t>2/18/2016</a:t>
            </a:fld>
            <a:endParaRPr lang="en-US" dirty="0">
              <a:solidFill>
                <a:prstClr val="black">
                  <a:lumMod val="85000"/>
                  <a:lumOff val="15000"/>
                </a:prstClr>
              </a:solidFill>
            </a:endParaRPr>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lumMod val="85000"/>
                  <a:lumOff val="15000"/>
                </a:prstClr>
              </a:solidFill>
            </a:endParaRP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B4D01-41C5-4FAD-8F48-E275B28D7473}" type="slidenum">
              <a:rPr lang="en-US" smtClean="0">
                <a:solidFill>
                  <a:prstClr val="black">
                    <a:lumMod val="85000"/>
                    <a:lumOff val="15000"/>
                  </a:prstClr>
                </a:solidFill>
              </a: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28109405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39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39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1" indent="-228600" algn="l" defTabSz="91439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9" indent="-228600" algn="l" defTabSz="91439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39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1" indent="-228600" algn="l" defTabSz="91439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99" indent="-228600" algn="l" defTabSz="91439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39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39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1" indent="-228600" algn="l" defTabSz="91439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9" rtl="0" eaLnBrk="1" latinLnBrk="0" hangingPunct="1">
        <a:defRPr sz="1800" kern="1200">
          <a:solidFill>
            <a:schemeClr val="tx1"/>
          </a:solidFill>
          <a:latin typeface="+mn-lt"/>
          <a:ea typeface="+mn-ea"/>
          <a:cs typeface="+mn-cs"/>
        </a:defRPr>
      </a:lvl1pPr>
      <a:lvl2pPr marL="457201" algn="l" defTabSz="914399" rtl="0" eaLnBrk="1" latinLnBrk="0" hangingPunct="1">
        <a:defRPr sz="1800" kern="1200">
          <a:solidFill>
            <a:schemeClr val="tx1"/>
          </a:solidFill>
          <a:latin typeface="+mn-lt"/>
          <a:ea typeface="+mn-ea"/>
          <a:cs typeface="+mn-cs"/>
        </a:defRPr>
      </a:lvl2pPr>
      <a:lvl3pPr marL="914399" algn="l" defTabSz="914399" rtl="0" eaLnBrk="1" latinLnBrk="0" hangingPunct="1">
        <a:defRPr sz="1800" kern="1200">
          <a:solidFill>
            <a:schemeClr val="tx1"/>
          </a:solidFill>
          <a:latin typeface="+mn-lt"/>
          <a:ea typeface="+mn-ea"/>
          <a:cs typeface="+mn-cs"/>
        </a:defRPr>
      </a:lvl3pPr>
      <a:lvl4pPr marL="1371600" algn="l" defTabSz="914399" rtl="0" eaLnBrk="1" latinLnBrk="0" hangingPunct="1">
        <a:defRPr sz="1800" kern="1200">
          <a:solidFill>
            <a:schemeClr val="tx1"/>
          </a:solidFill>
          <a:latin typeface="+mn-lt"/>
          <a:ea typeface="+mn-ea"/>
          <a:cs typeface="+mn-cs"/>
        </a:defRPr>
      </a:lvl4pPr>
      <a:lvl5pPr marL="1828800" algn="l" defTabSz="914399" rtl="0" eaLnBrk="1" latinLnBrk="0" hangingPunct="1">
        <a:defRPr sz="1800" kern="1200">
          <a:solidFill>
            <a:schemeClr val="tx1"/>
          </a:solidFill>
          <a:latin typeface="+mn-lt"/>
          <a:ea typeface="+mn-ea"/>
          <a:cs typeface="+mn-cs"/>
        </a:defRPr>
      </a:lvl5pPr>
      <a:lvl6pPr marL="2286001" algn="l" defTabSz="914399" rtl="0" eaLnBrk="1" latinLnBrk="0" hangingPunct="1">
        <a:defRPr sz="1800" kern="1200">
          <a:solidFill>
            <a:schemeClr val="tx1"/>
          </a:solidFill>
          <a:latin typeface="+mn-lt"/>
          <a:ea typeface="+mn-ea"/>
          <a:cs typeface="+mn-cs"/>
        </a:defRPr>
      </a:lvl6pPr>
      <a:lvl7pPr marL="2743199" algn="l" defTabSz="914399" rtl="0" eaLnBrk="1" latinLnBrk="0" hangingPunct="1">
        <a:defRPr sz="1800" kern="1200">
          <a:solidFill>
            <a:schemeClr val="tx1"/>
          </a:solidFill>
          <a:latin typeface="+mn-lt"/>
          <a:ea typeface="+mn-ea"/>
          <a:cs typeface="+mn-cs"/>
        </a:defRPr>
      </a:lvl7pPr>
      <a:lvl8pPr marL="3200400" algn="l" defTabSz="914399" rtl="0" eaLnBrk="1" latinLnBrk="0" hangingPunct="1">
        <a:defRPr sz="1800" kern="1200">
          <a:solidFill>
            <a:schemeClr val="tx1"/>
          </a:solidFill>
          <a:latin typeface="+mn-lt"/>
          <a:ea typeface="+mn-ea"/>
          <a:cs typeface="+mn-cs"/>
        </a:defRPr>
      </a:lvl8pPr>
      <a:lvl9pPr marL="3657601" algn="l" defTabSz="9143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12.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D9F09F-D7A4-487C-B458-2B302BE4FB0E}" type="slidenum">
              <a:rPr lang="en-US" smtClean="0"/>
              <a:t>1</a:t>
            </a:fld>
            <a:endParaRPr lang="en-US"/>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808" y="0"/>
            <a:ext cx="9989388" cy="6858000"/>
          </a:xfrm>
          <a:prstGeom prst="rect">
            <a:avLst/>
          </a:prstGeom>
        </p:spPr>
      </p:pic>
      <p:sp>
        <p:nvSpPr>
          <p:cNvPr id="6" name="Title 1"/>
          <p:cNvSpPr txBox="1">
            <a:spLocks/>
          </p:cNvSpPr>
          <p:nvPr/>
        </p:nvSpPr>
        <p:spPr>
          <a:xfrm>
            <a:off x="2890108" y="540042"/>
            <a:ext cx="7297688" cy="1790700"/>
          </a:xfrm>
          <a:prstGeom prst="rect">
            <a:avLst/>
          </a:prstGeom>
        </p:spPr>
        <p:txBody>
          <a:bodyPr vert="horz" lIns="68580" tIns="34291" rIns="68580" bIns="34291"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prstClr val="white"/>
                </a:solidFill>
              </a:rPr>
              <a:t>Simple Input: Sophisticated Suggestions </a:t>
            </a:r>
            <a:br>
              <a:rPr lang="en-US" sz="3600" b="1" dirty="0">
                <a:solidFill>
                  <a:prstClr val="white"/>
                </a:solidFill>
              </a:rPr>
            </a:br>
            <a:r>
              <a:rPr lang="en-US" sz="3600" b="1" dirty="0">
                <a:solidFill>
                  <a:prstClr val="white"/>
                </a:solidFill>
              </a:rPr>
              <a:t>for Major League Baseball</a:t>
            </a:r>
          </a:p>
        </p:txBody>
      </p:sp>
      <p:sp>
        <p:nvSpPr>
          <p:cNvPr id="7" name="Subtitle 2"/>
          <p:cNvSpPr txBox="1">
            <a:spLocks/>
          </p:cNvSpPr>
          <p:nvPr/>
        </p:nvSpPr>
        <p:spPr>
          <a:xfrm>
            <a:off x="4737341" y="2780437"/>
            <a:ext cx="6858000" cy="1241824"/>
          </a:xfrm>
          <a:prstGeom prst="rect">
            <a:avLst/>
          </a:prstGeom>
        </p:spPr>
        <p:txBody>
          <a:bodyPr vert="horz" lIns="68580" tIns="34291" rIns="68580" bIns="34291"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prstClr val="white"/>
                </a:solidFill>
              </a:rPr>
              <a:t>Use what you already know</a:t>
            </a:r>
          </a:p>
          <a:p>
            <a:r>
              <a:rPr lang="en-US" sz="2400" b="1" dirty="0">
                <a:solidFill>
                  <a:prstClr val="white"/>
                </a:solidFill>
              </a:rPr>
              <a:t>Focus your efforts</a:t>
            </a:r>
          </a:p>
          <a:p>
            <a:r>
              <a:rPr lang="en-US" sz="2400" b="1" dirty="0">
                <a:solidFill>
                  <a:prstClr val="white"/>
                </a:solidFill>
              </a:rPr>
              <a:t>Find the best</a:t>
            </a:r>
          </a:p>
          <a:p>
            <a:endParaRPr lang="en-US" sz="2100" dirty="0">
              <a:solidFill>
                <a:prstClr val="black"/>
              </a:solidFill>
            </a:endParaRPr>
          </a:p>
        </p:txBody>
      </p:sp>
      <p:sp>
        <p:nvSpPr>
          <p:cNvPr id="8" name="Text Placeholder 2"/>
          <p:cNvSpPr txBox="1">
            <a:spLocks/>
          </p:cNvSpPr>
          <p:nvPr/>
        </p:nvSpPr>
        <p:spPr>
          <a:xfrm>
            <a:off x="8242371" y="5506526"/>
            <a:ext cx="2545647" cy="391716"/>
          </a:xfrm>
          <a:prstGeom prst="rect">
            <a:avLst/>
          </a:prstGeom>
        </p:spPr>
        <p:txBody>
          <a:bodyPr vert="horz" lIns="68580" tIns="34291" rIns="68580" bIns="34291"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900" b="1" i="1" dirty="0">
                <a:solidFill>
                  <a:prstClr val="white"/>
                </a:solidFill>
              </a:rPr>
              <a:t>December 10</a:t>
            </a:r>
            <a:r>
              <a:rPr lang="en-US" sz="1900" b="1" i="1" baseline="30000" dirty="0">
                <a:solidFill>
                  <a:prstClr val="white"/>
                </a:solidFill>
              </a:rPr>
              <a:t>th</a:t>
            </a:r>
            <a:r>
              <a:rPr lang="en-US" sz="1900" b="1" i="1" dirty="0">
                <a:solidFill>
                  <a:prstClr val="white"/>
                </a:solidFill>
              </a:rPr>
              <a:t> 2015</a:t>
            </a:r>
          </a:p>
        </p:txBody>
      </p:sp>
      <p:sp>
        <p:nvSpPr>
          <p:cNvPr id="9" name="Text Placeholder 2"/>
          <p:cNvSpPr txBox="1">
            <a:spLocks/>
          </p:cNvSpPr>
          <p:nvPr/>
        </p:nvSpPr>
        <p:spPr>
          <a:xfrm>
            <a:off x="3958088" y="5048414"/>
            <a:ext cx="6911194" cy="391716"/>
          </a:xfrm>
          <a:prstGeom prst="rect">
            <a:avLst/>
          </a:prstGeom>
        </p:spPr>
        <p:txBody>
          <a:bodyPr vert="horz" lIns="68580" tIns="34291" rIns="68580" bIns="34291"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b="1" i="1" dirty="0">
                <a:solidFill>
                  <a:prstClr val="white"/>
                </a:solidFill>
              </a:rPr>
              <a:t>Kaushik </a:t>
            </a:r>
            <a:r>
              <a:rPr lang="en-US" sz="2200" b="1" i="1" dirty="0" smtClean="0">
                <a:solidFill>
                  <a:prstClr val="white"/>
                </a:solidFill>
              </a:rPr>
              <a:t>, </a:t>
            </a:r>
            <a:r>
              <a:rPr lang="en-US" sz="2200" b="1" i="1" dirty="0" err="1" smtClean="0">
                <a:solidFill>
                  <a:prstClr val="white"/>
                </a:solidFill>
              </a:rPr>
              <a:t>Adharsh</a:t>
            </a:r>
            <a:r>
              <a:rPr lang="en-US" sz="2200" b="1" i="1" dirty="0">
                <a:solidFill>
                  <a:prstClr val="white"/>
                </a:solidFill>
              </a:rPr>
              <a:t>, </a:t>
            </a:r>
            <a:r>
              <a:rPr lang="en-US" sz="2200" b="1" i="1" dirty="0" err="1" smtClean="0">
                <a:solidFill>
                  <a:prstClr val="white"/>
                </a:solidFill>
              </a:rPr>
              <a:t>Deepika</a:t>
            </a:r>
            <a:r>
              <a:rPr lang="en-US" sz="2200" b="1" i="1" dirty="0" smtClean="0">
                <a:solidFill>
                  <a:prstClr val="white"/>
                </a:solidFill>
              </a:rPr>
              <a:t>, </a:t>
            </a:r>
            <a:r>
              <a:rPr lang="en-US" sz="2200" b="1" i="1" dirty="0">
                <a:solidFill>
                  <a:prstClr val="white"/>
                </a:solidFill>
              </a:rPr>
              <a:t>Richard, Srinivas, </a:t>
            </a:r>
            <a:r>
              <a:rPr lang="en-US" sz="2200" b="1" i="1" dirty="0" err="1">
                <a:solidFill>
                  <a:prstClr val="white"/>
                </a:solidFill>
              </a:rPr>
              <a:t>Yueying</a:t>
            </a:r>
            <a:endParaRPr lang="en-US" sz="2200" b="1" i="1" dirty="0">
              <a:solidFill>
                <a:prstClr val="white"/>
              </a:solidFill>
            </a:endParaRPr>
          </a:p>
        </p:txBody>
      </p:sp>
    </p:spTree>
    <p:extLst>
      <p:ext uri="{BB962C8B-B14F-4D97-AF65-F5344CB8AC3E}">
        <p14:creationId xmlns:p14="http://schemas.microsoft.com/office/powerpoint/2010/main" val="781458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Sophisticated Suggestions</a:t>
            </a:r>
            <a:endParaRPr lang="en-US" dirty="0"/>
          </a:p>
        </p:txBody>
      </p:sp>
      <p:sp>
        <p:nvSpPr>
          <p:cNvPr id="4" name="Slide Number Placeholder 3"/>
          <p:cNvSpPr>
            <a:spLocks noGrp="1"/>
          </p:cNvSpPr>
          <p:nvPr>
            <p:ph type="sldNum" sz="quarter" idx="12"/>
          </p:nvPr>
        </p:nvSpPr>
        <p:spPr/>
        <p:txBody>
          <a:bodyPr/>
          <a:lstStyle/>
          <a:p>
            <a:fld id="{92D9F09F-D7A4-487C-B458-2B302BE4FB0E}" type="slidenum">
              <a:rPr lang="en-US" smtClean="0"/>
              <a:t>10</a:t>
            </a:fld>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92"/>
            <a:ext cx="9636840" cy="3277504"/>
          </a:xfrm>
        </p:spPr>
      </p:pic>
    </p:spTree>
    <p:extLst>
      <p:ext uri="{BB962C8B-B14F-4D97-AF65-F5344CB8AC3E}">
        <p14:creationId xmlns:p14="http://schemas.microsoft.com/office/powerpoint/2010/main" val="2765293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p:txBody>
          <a:bodyPr/>
          <a:lstStyle/>
          <a:p>
            <a:r>
              <a:rPr lang="en-US" dirty="0" smtClean="0"/>
              <a:t>Use What You Already Know</a:t>
            </a:r>
            <a:endParaRPr lang="en-US" dirty="0"/>
          </a:p>
        </p:txBody>
      </p:sp>
      <p:grpSp>
        <p:nvGrpSpPr>
          <p:cNvPr id="17" name="Group 16"/>
          <p:cNvGrpSpPr/>
          <p:nvPr/>
        </p:nvGrpSpPr>
        <p:grpSpPr>
          <a:xfrm>
            <a:off x="1526877" y="1925950"/>
            <a:ext cx="9244632" cy="3798321"/>
            <a:chOff x="3594360" y="2394927"/>
            <a:chExt cx="5746659" cy="2440818"/>
          </a:xfrm>
        </p:grpSpPr>
        <p:sp>
          <p:nvSpPr>
            <p:cNvPr id="14" name="TextBox 13"/>
            <p:cNvSpPr txBox="1"/>
            <p:nvPr/>
          </p:nvSpPr>
          <p:spPr>
            <a:xfrm>
              <a:off x="6924046" y="2394927"/>
              <a:ext cx="2407223" cy="459519"/>
            </a:xfrm>
            <a:prstGeom prst="roundRect">
              <a:avLst/>
            </a:prstGeom>
            <a:solidFill>
              <a:srgbClr val="E2E1C0"/>
            </a:solidFill>
            <a:ln w="76200">
              <a:solidFill>
                <a:schemeClr val="tx1"/>
              </a:solidFill>
            </a:ln>
            <a:effectLst/>
          </p:spPr>
          <p:txBody>
            <a:bodyPr wrap="square" rtlCol="0" anchor="ctr">
              <a:spAutoFit/>
            </a:bodyPr>
            <a:lstStyle>
              <a:defPPr>
                <a:defRPr lang="en-US"/>
              </a:defPPr>
              <a:lvl1pPr eaLnBrk="1" hangingPunct="1">
                <a:spcBef>
                  <a:spcPct val="0"/>
                </a:spcBef>
                <a:buClrTx/>
                <a:buFontTx/>
                <a:buNone/>
                <a:defRPr sz="1200" b="1">
                  <a:solidFill>
                    <a:srgbClr val="444444"/>
                  </a:solidFill>
                  <a:latin typeface="Museo Sans For Dell"/>
                  <a:cs typeface="Arial" pitchFamily="34" charset="0"/>
                </a:defRPr>
              </a:lvl1pPr>
            </a:lstStyle>
            <a:p>
              <a:pPr algn="ctr"/>
              <a:r>
                <a:rPr lang="en-US" sz="1800" b="0" dirty="0">
                  <a:solidFill>
                    <a:schemeClr val="tx1"/>
                  </a:solidFill>
                  <a:latin typeface="+mn-lt"/>
                </a:rPr>
                <a:t>Gets you the information you need to focus on:</a:t>
              </a:r>
            </a:p>
          </p:txBody>
        </p:sp>
        <p:grpSp>
          <p:nvGrpSpPr>
            <p:cNvPr id="16" name="Group 15"/>
            <p:cNvGrpSpPr/>
            <p:nvPr/>
          </p:nvGrpSpPr>
          <p:grpSpPr>
            <a:xfrm>
              <a:off x="3594360" y="2406694"/>
              <a:ext cx="5746659" cy="2429051"/>
              <a:chOff x="3594360" y="2406694"/>
              <a:chExt cx="5746659" cy="2429051"/>
            </a:xfrm>
          </p:grpSpPr>
          <p:sp>
            <p:nvSpPr>
              <p:cNvPr id="4" name="Isosceles Triangle 3"/>
              <p:cNvSpPr/>
              <p:nvPr/>
            </p:nvSpPr>
            <p:spPr bwMode="auto">
              <a:xfrm rot="5400000">
                <a:off x="5724740" y="3818145"/>
                <a:ext cx="1759874" cy="275325"/>
              </a:xfrm>
              <a:prstGeom prst="triangle">
                <a:avLst/>
              </a:prstGeom>
              <a:solidFill>
                <a:srgbClr val="80000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25719" tIns="25719" rIns="25719" bIns="25719" numCol="1" rtlCol="0" anchor="ctr" anchorCtr="0" compatLnSpc="1">
                <a:prstTxWarp prst="textNoShape">
                  <a:avLst/>
                </a:prstTxWarp>
              </a:bodyPr>
              <a:lstStyle/>
              <a:p>
                <a:pPr marL="132157" indent="-132157" fontAlgn="base">
                  <a:spcBef>
                    <a:spcPct val="100000"/>
                  </a:spcBef>
                  <a:spcAft>
                    <a:spcPct val="0"/>
                  </a:spcAft>
                  <a:buFont typeface="Webdings" pitchFamily="18" charset="2"/>
                  <a:buChar char="4"/>
                </a:pPr>
                <a:endParaRPr lang="en-US" sz="900" dirty="0" err="1">
                  <a:solidFill>
                    <a:schemeClr val="tx1"/>
                  </a:solidFill>
                </a:endParaRPr>
              </a:p>
            </p:txBody>
          </p:sp>
          <p:sp>
            <p:nvSpPr>
              <p:cNvPr id="5" name="Rounded Rectangle 4"/>
              <p:cNvSpPr/>
              <p:nvPr/>
            </p:nvSpPr>
            <p:spPr bwMode="auto">
              <a:xfrm>
                <a:off x="3945534" y="3075869"/>
                <a:ext cx="1847051" cy="514350"/>
              </a:xfrm>
              <a:prstGeom prst="roundRect">
                <a:avLst/>
              </a:prstGeom>
              <a:ln w="28575">
                <a:solidFill>
                  <a:schemeClr val="accent6">
                    <a:lumMod val="50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25719" tIns="25719" rIns="25719" bIns="25719" numCol="1" rtlCol="0" anchor="ctr" anchorCtr="0" compatLnSpc="1">
                <a:prstTxWarp prst="textNoShape">
                  <a:avLst/>
                </a:prstTxWarp>
              </a:bodyPr>
              <a:lstStyle/>
              <a:p>
                <a:pPr lvl="1"/>
                <a:r>
                  <a:rPr lang="en-US" dirty="0"/>
                  <a:t>What position do you need?</a:t>
                </a:r>
              </a:p>
            </p:txBody>
          </p:sp>
          <p:sp>
            <p:nvSpPr>
              <p:cNvPr id="6" name="Rounded Rectangle 5"/>
              <p:cNvSpPr/>
              <p:nvPr/>
            </p:nvSpPr>
            <p:spPr bwMode="auto">
              <a:xfrm>
                <a:off x="3945529" y="3678456"/>
                <a:ext cx="1839922" cy="514350"/>
              </a:xfrm>
              <a:prstGeom prst="roundRect">
                <a:avLst/>
              </a:prstGeom>
              <a:ln w="28575">
                <a:solidFill>
                  <a:schemeClr val="accent6">
                    <a:lumMod val="50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5719" tIns="25719" rIns="25719" bIns="25719" numCol="1" spcCol="0" rtlCol="0" fromWordArt="0" anchor="ctr" anchorCtr="0" forceAA="0" compatLnSpc="1">
                <a:prstTxWarp prst="textNoShape">
                  <a:avLst/>
                </a:prstTxWarp>
                <a:noAutofit/>
              </a:bodyPr>
              <a:lstStyle/>
              <a:p>
                <a:pPr lvl="1"/>
                <a:r>
                  <a:rPr lang="en-US" dirty="0"/>
                  <a:t>What can you pay?</a:t>
                </a:r>
              </a:p>
            </p:txBody>
          </p:sp>
          <p:sp>
            <p:nvSpPr>
              <p:cNvPr id="7" name="Rounded Rectangle 6"/>
              <p:cNvSpPr/>
              <p:nvPr/>
            </p:nvSpPr>
            <p:spPr bwMode="auto">
              <a:xfrm>
                <a:off x="3942362" y="4321394"/>
                <a:ext cx="1843088" cy="514350"/>
              </a:xfrm>
              <a:prstGeom prst="roundRect">
                <a:avLst/>
              </a:prstGeom>
              <a:ln w="28575">
                <a:solidFill>
                  <a:schemeClr val="accent6">
                    <a:lumMod val="50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5719" tIns="25719" rIns="25719" bIns="25719" numCol="1" spcCol="0" rtlCol="0" fromWordArt="0" anchor="ctr" anchorCtr="0" forceAA="0" compatLnSpc="1">
                <a:prstTxWarp prst="textNoShape">
                  <a:avLst/>
                </a:prstTxWarp>
                <a:noAutofit/>
              </a:bodyPr>
              <a:lstStyle/>
              <a:p>
                <a:pPr lvl="1"/>
                <a:r>
                  <a:rPr lang="en-US" dirty="0"/>
                  <a:t>What sort of player are you interested in?</a:t>
                </a:r>
              </a:p>
            </p:txBody>
          </p:sp>
          <p:sp>
            <p:nvSpPr>
              <p:cNvPr id="11" name="Oval 10"/>
              <p:cNvSpPr/>
              <p:nvPr/>
            </p:nvSpPr>
            <p:spPr bwMode="auto">
              <a:xfrm>
                <a:off x="3867352" y="3021294"/>
                <a:ext cx="232376" cy="219330"/>
              </a:xfrm>
              <a:prstGeom prst="ellipse">
                <a:avLst/>
              </a:prstGeom>
              <a:solidFill>
                <a:schemeClr val="bg1">
                  <a:lumMod val="65000"/>
                </a:schemeClr>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25719" tIns="25719" rIns="25719" bIns="25719" numCol="1" rtlCol="0" anchor="ctr" anchorCtr="0" compatLnSpc="1">
                <a:prstTxWarp prst="textNoShape">
                  <a:avLst/>
                </a:prstTxWarp>
              </a:bodyPr>
              <a:lstStyle/>
              <a:p>
                <a:pPr algn="l" eaLnBrk="1" hangingPunct="1">
                  <a:spcBef>
                    <a:spcPct val="100000"/>
                  </a:spcBef>
                  <a:buClrTx/>
                </a:pPr>
                <a:r>
                  <a:rPr lang="en-US" sz="1600" dirty="0">
                    <a:solidFill>
                      <a:srgbClr val="000000"/>
                    </a:solidFill>
                  </a:rPr>
                  <a:t> 1</a:t>
                </a:r>
              </a:p>
            </p:txBody>
          </p:sp>
          <p:sp>
            <p:nvSpPr>
              <p:cNvPr id="12" name="Oval 11"/>
              <p:cNvSpPr/>
              <p:nvPr/>
            </p:nvSpPr>
            <p:spPr bwMode="auto">
              <a:xfrm>
                <a:off x="3870518" y="3654368"/>
                <a:ext cx="232376" cy="219330"/>
              </a:xfrm>
              <a:prstGeom prst="ellipse">
                <a:avLst/>
              </a:prstGeom>
              <a:solidFill>
                <a:schemeClr val="bg1">
                  <a:lumMod val="65000"/>
                </a:schemeClr>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25719" tIns="25719" rIns="25719" bIns="25719" numCol="1" rtlCol="0" anchor="ctr" anchorCtr="0" compatLnSpc="1">
                <a:prstTxWarp prst="textNoShape">
                  <a:avLst/>
                </a:prstTxWarp>
              </a:bodyPr>
              <a:lstStyle/>
              <a:p>
                <a:pPr algn="l" eaLnBrk="1" hangingPunct="1">
                  <a:spcBef>
                    <a:spcPct val="100000"/>
                  </a:spcBef>
                  <a:buClrTx/>
                </a:pPr>
                <a:r>
                  <a:rPr lang="en-US" sz="900" dirty="0">
                    <a:solidFill>
                      <a:srgbClr val="000000"/>
                    </a:solidFill>
                  </a:rPr>
                  <a:t> </a:t>
                </a:r>
                <a:r>
                  <a:rPr lang="en-US" sz="900" dirty="0" smtClean="0">
                    <a:solidFill>
                      <a:srgbClr val="000000"/>
                    </a:solidFill>
                  </a:rPr>
                  <a:t> </a:t>
                </a:r>
                <a:r>
                  <a:rPr lang="en-US" sz="1600" dirty="0" smtClean="0">
                    <a:solidFill>
                      <a:srgbClr val="000000"/>
                    </a:solidFill>
                  </a:rPr>
                  <a:t>2</a:t>
                </a:r>
                <a:endParaRPr lang="en-US" sz="1600" dirty="0">
                  <a:solidFill>
                    <a:srgbClr val="000000"/>
                  </a:solidFill>
                </a:endParaRPr>
              </a:p>
            </p:txBody>
          </p:sp>
          <p:sp>
            <p:nvSpPr>
              <p:cNvPr id="13" name="Oval 12"/>
              <p:cNvSpPr/>
              <p:nvPr/>
            </p:nvSpPr>
            <p:spPr bwMode="auto">
              <a:xfrm>
                <a:off x="3867352" y="4216893"/>
                <a:ext cx="232376" cy="219330"/>
              </a:xfrm>
              <a:prstGeom prst="ellipse">
                <a:avLst/>
              </a:prstGeom>
              <a:solidFill>
                <a:schemeClr val="bg1">
                  <a:lumMod val="65000"/>
                </a:schemeClr>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25719" tIns="25719" rIns="25719" bIns="25719" numCol="1" rtlCol="0" anchor="ctr" anchorCtr="0" compatLnSpc="1">
                <a:prstTxWarp prst="textNoShape">
                  <a:avLst/>
                </a:prstTxWarp>
              </a:bodyPr>
              <a:lstStyle/>
              <a:p>
                <a:pPr algn="l" eaLnBrk="1" hangingPunct="1">
                  <a:spcBef>
                    <a:spcPct val="100000"/>
                  </a:spcBef>
                  <a:buClrTx/>
                </a:pPr>
                <a:r>
                  <a:rPr lang="en-US" sz="900" dirty="0">
                    <a:solidFill>
                      <a:srgbClr val="000000"/>
                    </a:solidFill>
                  </a:rPr>
                  <a:t> </a:t>
                </a:r>
                <a:r>
                  <a:rPr lang="en-US" sz="900" dirty="0" smtClean="0">
                    <a:solidFill>
                      <a:srgbClr val="000000"/>
                    </a:solidFill>
                  </a:rPr>
                  <a:t> </a:t>
                </a:r>
                <a:r>
                  <a:rPr lang="en-US" sz="1600" dirty="0" smtClean="0">
                    <a:solidFill>
                      <a:srgbClr val="000000"/>
                    </a:solidFill>
                  </a:rPr>
                  <a:t>3</a:t>
                </a:r>
                <a:endParaRPr lang="en-US" sz="1600" dirty="0">
                  <a:solidFill>
                    <a:srgbClr val="000000"/>
                  </a:solidFill>
                </a:endParaRPr>
              </a:p>
            </p:txBody>
          </p:sp>
          <p:sp>
            <p:nvSpPr>
              <p:cNvPr id="15" name="TextBox 14"/>
              <p:cNvSpPr txBox="1"/>
              <p:nvPr/>
            </p:nvSpPr>
            <p:spPr>
              <a:xfrm>
                <a:off x="3594360" y="2406694"/>
                <a:ext cx="2501644" cy="459519"/>
              </a:xfrm>
              <a:prstGeom prst="roundRect">
                <a:avLst/>
              </a:prstGeom>
              <a:solidFill>
                <a:srgbClr val="E2E1C0"/>
              </a:solidFill>
              <a:ln w="76200">
                <a:solidFill>
                  <a:schemeClr val="tx1"/>
                </a:solidFill>
              </a:ln>
              <a:effectLst/>
            </p:spPr>
            <p:txBody>
              <a:bodyPr wrap="square" rtlCol="0" anchor="ctr">
                <a:spAutoFit/>
              </a:bodyPr>
              <a:lstStyle>
                <a:defPPr>
                  <a:defRPr lang="en-US"/>
                </a:defPPr>
                <a:lvl1pPr eaLnBrk="1" hangingPunct="1">
                  <a:spcBef>
                    <a:spcPct val="0"/>
                  </a:spcBef>
                  <a:buClrTx/>
                  <a:buFontTx/>
                  <a:buNone/>
                  <a:defRPr sz="1200" b="1">
                    <a:solidFill>
                      <a:srgbClr val="444444"/>
                    </a:solidFill>
                    <a:latin typeface="Museo Sans For Dell"/>
                    <a:cs typeface="Arial" pitchFamily="34" charset="0"/>
                  </a:defRPr>
                </a:lvl1pPr>
              </a:lstStyle>
              <a:p>
                <a:pPr algn="ctr"/>
                <a:r>
                  <a:rPr lang="en-US" sz="1800" b="0" dirty="0">
                    <a:solidFill>
                      <a:schemeClr val="tx1"/>
                    </a:solidFill>
                    <a:latin typeface="+mn-lt"/>
                  </a:rPr>
                  <a:t>A simple set of questions you already know the answer to:</a:t>
                </a:r>
              </a:p>
            </p:txBody>
          </p:sp>
          <p:sp>
            <p:nvSpPr>
              <p:cNvPr id="3" name="Rounded Rectangle 2"/>
              <p:cNvSpPr/>
              <p:nvPr/>
            </p:nvSpPr>
            <p:spPr>
              <a:xfrm>
                <a:off x="7058738" y="3078003"/>
                <a:ext cx="2282281" cy="271508"/>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9" rIns="51435" bIns="25719" numCol="1" spcCol="0" rtlCol="0" fromWordArt="0" anchor="ctr" anchorCtr="0" forceAA="0" compatLnSpc="1">
                <a:prstTxWarp prst="textNoShape">
                  <a:avLst/>
                </a:prstTxWarp>
                <a:noAutofit/>
              </a:bodyPr>
              <a:lstStyle/>
              <a:p>
                <a:pPr lvl="1"/>
                <a:r>
                  <a:rPr lang="en-US" dirty="0">
                    <a:solidFill>
                      <a:schemeClr val="tx1"/>
                    </a:solidFill>
                  </a:rPr>
                  <a:t>Player name</a:t>
                </a:r>
              </a:p>
            </p:txBody>
          </p:sp>
          <p:sp>
            <p:nvSpPr>
              <p:cNvPr id="18" name="Rounded Rectangle 17"/>
              <p:cNvSpPr/>
              <p:nvPr/>
            </p:nvSpPr>
            <p:spPr>
              <a:xfrm>
                <a:off x="7058738" y="3564206"/>
                <a:ext cx="2282281" cy="271508"/>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9" rIns="51435" bIns="25719" numCol="1" spcCol="0" rtlCol="0" fromWordArt="0" anchor="ctr" anchorCtr="0" forceAA="0" compatLnSpc="1">
                <a:prstTxWarp prst="textNoShape">
                  <a:avLst/>
                </a:prstTxWarp>
                <a:noAutofit/>
              </a:bodyPr>
              <a:lstStyle/>
              <a:p>
                <a:pPr lvl="1"/>
                <a:r>
                  <a:rPr lang="en-US" dirty="0">
                    <a:solidFill>
                      <a:schemeClr val="tx1"/>
                    </a:solidFill>
                  </a:rPr>
                  <a:t>Player age</a:t>
                </a:r>
              </a:p>
            </p:txBody>
          </p:sp>
          <p:sp>
            <p:nvSpPr>
              <p:cNvPr id="19" name="Rounded Rectangle 18"/>
              <p:cNvSpPr/>
              <p:nvPr/>
            </p:nvSpPr>
            <p:spPr>
              <a:xfrm>
                <a:off x="7058738" y="4073123"/>
                <a:ext cx="2282281" cy="271508"/>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9" rIns="51435" bIns="25719" numCol="1" spcCol="0" rtlCol="0" fromWordArt="0" anchor="ctr" anchorCtr="0" forceAA="0" compatLnSpc="1">
                <a:prstTxWarp prst="textNoShape">
                  <a:avLst/>
                </a:prstTxWarp>
                <a:noAutofit/>
              </a:bodyPr>
              <a:lstStyle/>
              <a:p>
                <a:pPr lvl="1"/>
                <a:r>
                  <a:rPr lang="en-US" dirty="0">
                    <a:solidFill>
                      <a:schemeClr val="tx1"/>
                    </a:solidFill>
                  </a:rPr>
                  <a:t>Summary performance metric</a:t>
                </a:r>
              </a:p>
            </p:txBody>
          </p:sp>
          <p:sp>
            <p:nvSpPr>
              <p:cNvPr id="20" name="Rounded Rectangle 19"/>
              <p:cNvSpPr/>
              <p:nvPr/>
            </p:nvSpPr>
            <p:spPr>
              <a:xfrm>
                <a:off x="7058738" y="4546194"/>
                <a:ext cx="2282281" cy="271508"/>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9" rIns="51435" bIns="25719" numCol="1" spcCol="0" rtlCol="0" fromWordArt="0" anchor="ctr" anchorCtr="0" forceAA="0" compatLnSpc="1">
                <a:prstTxWarp prst="textNoShape">
                  <a:avLst/>
                </a:prstTxWarp>
                <a:noAutofit/>
              </a:bodyPr>
              <a:lstStyle/>
              <a:p>
                <a:pPr lvl="1"/>
                <a:r>
                  <a:rPr lang="en-US" dirty="0">
                    <a:solidFill>
                      <a:schemeClr val="tx1"/>
                    </a:solidFill>
                  </a:rPr>
                  <a:t>Salary (where available)</a:t>
                </a:r>
              </a:p>
            </p:txBody>
          </p:sp>
        </p:grpSp>
      </p:grpSp>
    </p:spTree>
    <p:extLst>
      <p:ext uri="{BB962C8B-B14F-4D97-AF65-F5344CB8AC3E}">
        <p14:creationId xmlns:p14="http://schemas.microsoft.com/office/powerpoint/2010/main" val="4258483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Fill a hole</a:t>
            </a:r>
            <a:endParaRPr lang="en-US" dirty="0"/>
          </a:p>
        </p:txBody>
      </p:sp>
      <p:sp>
        <p:nvSpPr>
          <p:cNvPr id="4" name="Slide Number Placeholder 3"/>
          <p:cNvSpPr>
            <a:spLocks noGrp="1"/>
          </p:cNvSpPr>
          <p:nvPr>
            <p:ph type="sldNum" sz="quarter" idx="12"/>
          </p:nvPr>
        </p:nvSpPr>
        <p:spPr/>
        <p:txBody>
          <a:bodyPr/>
          <a:lstStyle/>
          <a:p>
            <a:fld id="{92D9F09F-D7A4-487C-B458-2B302BE4FB0E}" type="slidenum">
              <a:rPr lang="en-US" smtClean="0"/>
              <a:t>12</a:t>
            </a:fld>
            <a:endParaRPr lang="en-US"/>
          </a:p>
        </p:txBody>
      </p:sp>
      <p:sp>
        <p:nvSpPr>
          <p:cNvPr id="5" name="Rounded Rectangle 4"/>
          <p:cNvSpPr/>
          <p:nvPr/>
        </p:nvSpPr>
        <p:spPr>
          <a:xfrm>
            <a:off x="1391724" y="1472242"/>
            <a:ext cx="9147955" cy="3564068"/>
          </a:xfrm>
          <a:prstGeom prst="roundRect">
            <a:avLst/>
          </a:prstGeom>
          <a:solidFill>
            <a:srgbClr val="E2E1C0"/>
          </a:solidFill>
          <a:effectLst/>
        </p:spPr>
        <p:txBody>
          <a:bodyPr wrap="square" rtlCol="0" anchor="t">
            <a:normAutofit/>
          </a:bodyPr>
          <a:lstStyle/>
          <a:p>
            <a:pPr eaLnBrk="1" hangingPunct="1">
              <a:lnSpc>
                <a:spcPct val="90000"/>
              </a:lnSpc>
              <a:spcBef>
                <a:spcPts val="100"/>
              </a:spcBef>
              <a:spcAft>
                <a:spcPts val="100"/>
              </a:spcAft>
              <a:buClrTx/>
              <a:buFontTx/>
              <a:buNone/>
            </a:pPr>
            <a:endParaRPr lang="en-US" sz="2000" dirty="0" err="1" smtClean="0">
              <a:solidFill>
                <a:srgbClr val="FFFFFF"/>
              </a:solidFill>
              <a:latin typeface="Arial" panose="020B0604020202020204" pitchFamily="34" charset="0"/>
              <a:cs typeface="Arial" panose="020B0604020202020204" pitchFamily="34" charset="0"/>
            </a:endParaRPr>
          </a:p>
        </p:txBody>
      </p:sp>
      <p:graphicFrame>
        <p:nvGraphicFramePr>
          <p:cNvPr id="6" name="Diagram 5"/>
          <p:cNvGraphicFramePr/>
          <p:nvPr>
            <p:extLst>
              <p:ext uri="{D42A27DB-BD31-4B8C-83A1-F6EECF244321}">
                <p14:modId xmlns:p14="http://schemas.microsoft.com/office/powerpoint/2010/main" val="3060788403"/>
              </p:ext>
            </p:extLst>
          </p:nvPr>
        </p:nvGraphicFramePr>
        <p:xfrm>
          <a:off x="1723843" y="2259039"/>
          <a:ext cx="2169184" cy="641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1796081508"/>
              </p:ext>
            </p:extLst>
          </p:nvPr>
        </p:nvGraphicFramePr>
        <p:xfrm>
          <a:off x="4671203" y="3122259"/>
          <a:ext cx="2169184" cy="6414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extLst>
              <p:ext uri="{D42A27DB-BD31-4B8C-83A1-F6EECF244321}">
                <p14:modId xmlns:p14="http://schemas.microsoft.com/office/powerpoint/2010/main" val="3197333725"/>
              </p:ext>
            </p:extLst>
          </p:nvPr>
        </p:nvGraphicFramePr>
        <p:xfrm>
          <a:off x="7686316" y="3924151"/>
          <a:ext cx="2169184" cy="64144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9" name="Bent-Up Arrow 8"/>
          <p:cNvSpPr/>
          <p:nvPr/>
        </p:nvSpPr>
        <p:spPr>
          <a:xfrm rot="5400000">
            <a:off x="3913637" y="2780684"/>
            <a:ext cx="747018" cy="798664"/>
          </a:xfrm>
          <a:prstGeom prst="bentUpArrow">
            <a:avLst>
              <a:gd name="adj1" fmla="val 23050"/>
              <a:gd name="adj2" fmla="val 24301"/>
              <a:gd name="adj3" fmla="val 46968"/>
            </a:avLst>
          </a:prstGeom>
          <a:solidFill>
            <a:schemeClr val="accent6">
              <a:lumMod val="50000"/>
            </a:schemeClr>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Bent-Up Arrow 12"/>
          <p:cNvSpPr/>
          <p:nvPr/>
        </p:nvSpPr>
        <p:spPr>
          <a:xfrm rot="5400000">
            <a:off x="6913475" y="3607673"/>
            <a:ext cx="747018" cy="798664"/>
          </a:xfrm>
          <a:prstGeom prst="bentUpArrow">
            <a:avLst>
              <a:gd name="adj1" fmla="val 23050"/>
              <a:gd name="adj2" fmla="val 24301"/>
              <a:gd name="adj3" fmla="val 46968"/>
            </a:avLst>
          </a:prstGeom>
          <a:solidFill>
            <a:schemeClr val="accent6">
              <a:lumMod val="50000"/>
            </a:schemeClr>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p:cNvSpPr/>
          <p:nvPr/>
        </p:nvSpPr>
        <p:spPr>
          <a:xfrm>
            <a:off x="3750151" y="2126799"/>
            <a:ext cx="2272701" cy="6387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Rectangle 15"/>
          <p:cNvSpPr/>
          <p:nvPr/>
        </p:nvSpPr>
        <p:spPr>
          <a:xfrm>
            <a:off x="4671203" y="2601109"/>
            <a:ext cx="2272701" cy="63875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9530" tIns="49530" rIns="49530" bIns="49530" numCol="1" spcCol="1270" anchor="ctr" anchorCtr="0">
            <a:noAutofit/>
          </a:bodyPr>
          <a:lstStyle/>
          <a:p>
            <a:pPr marL="57150" lvl="1" indent="-57150" algn="l" defTabSz="444500">
              <a:lnSpc>
                <a:spcPct val="90000"/>
              </a:lnSpc>
              <a:spcBef>
                <a:spcPct val="0"/>
              </a:spcBef>
              <a:spcAft>
                <a:spcPct val="15000"/>
              </a:spcAft>
              <a:buChar char="••"/>
            </a:pPr>
            <a:r>
              <a:rPr lang="en-US" sz="1600" b="1" kern="1200" dirty="0" smtClean="0"/>
              <a:t> How much can you pay?</a:t>
            </a:r>
          </a:p>
          <a:p>
            <a:pPr marL="0" lvl="1" algn="l" defTabSz="444500">
              <a:lnSpc>
                <a:spcPct val="90000"/>
              </a:lnSpc>
              <a:spcBef>
                <a:spcPct val="0"/>
              </a:spcBef>
              <a:spcAft>
                <a:spcPct val="15000"/>
              </a:spcAft>
            </a:pPr>
            <a:endParaRPr lang="en-US" sz="1400" b="1" kern="1200" dirty="0"/>
          </a:p>
        </p:txBody>
      </p:sp>
      <p:sp>
        <p:nvSpPr>
          <p:cNvPr id="17" name="Rectangle 16"/>
          <p:cNvSpPr/>
          <p:nvPr/>
        </p:nvSpPr>
        <p:spPr>
          <a:xfrm>
            <a:off x="1891514" y="1695889"/>
            <a:ext cx="2272701" cy="63875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9530" tIns="49530" rIns="49530" bIns="49530" numCol="1" spcCol="1270" anchor="ctr" anchorCtr="0">
            <a:noAutofit/>
          </a:bodyPr>
          <a:lstStyle/>
          <a:p>
            <a:pPr marL="57150" lvl="1" indent="-57150" algn="l" defTabSz="444500">
              <a:lnSpc>
                <a:spcPct val="90000"/>
              </a:lnSpc>
              <a:spcBef>
                <a:spcPct val="0"/>
              </a:spcBef>
              <a:spcAft>
                <a:spcPct val="15000"/>
              </a:spcAft>
              <a:buChar char="••"/>
            </a:pPr>
            <a:r>
              <a:rPr lang="en-US" sz="1600" b="1" kern="1200" dirty="0" smtClean="0"/>
              <a:t> Requirement</a:t>
            </a:r>
            <a:endParaRPr lang="en-US" sz="1600" b="1" kern="1200" dirty="0"/>
          </a:p>
        </p:txBody>
      </p:sp>
      <p:sp>
        <p:nvSpPr>
          <p:cNvPr id="20" name="Rectangle 19"/>
          <p:cNvSpPr/>
          <p:nvPr/>
        </p:nvSpPr>
        <p:spPr>
          <a:xfrm>
            <a:off x="7590165" y="3289996"/>
            <a:ext cx="2312600" cy="63875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9530" tIns="49530" rIns="49530" bIns="49530" numCol="1" spcCol="1270" anchor="ctr" anchorCtr="0">
            <a:noAutofit/>
          </a:bodyPr>
          <a:lstStyle/>
          <a:p>
            <a:pPr marL="0" lvl="1" algn="l" defTabSz="444500">
              <a:lnSpc>
                <a:spcPct val="90000"/>
              </a:lnSpc>
              <a:spcBef>
                <a:spcPct val="0"/>
              </a:spcBef>
              <a:spcAft>
                <a:spcPct val="15000"/>
              </a:spcAft>
            </a:pPr>
            <a:endParaRPr lang="en-US" sz="1400" b="1" kern="1200" dirty="0" smtClean="0"/>
          </a:p>
          <a:p>
            <a:pPr marL="57150" lvl="1" indent="-57150" defTabSz="444500">
              <a:lnSpc>
                <a:spcPct val="90000"/>
              </a:lnSpc>
              <a:spcBef>
                <a:spcPct val="0"/>
              </a:spcBef>
              <a:spcAft>
                <a:spcPct val="15000"/>
              </a:spcAft>
              <a:buFontTx/>
              <a:buChar char="••"/>
            </a:pPr>
            <a:r>
              <a:rPr lang="en-US" sz="1600" b="1" kern="0" dirty="0" smtClean="0">
                <a:solidFill>
                  <a:sysClr val="windowText" lastClr="000000"/>
                </a:solidFill>
              </a:rPr>
              <a:t> What do you want to emphasize?</a:t>
            </a:r>
            <a:endParaRPr lang="en-US" sz="1600" b="1" kern="0" dirty="0">
              <a:solidFill>
                <a:sysClr val="windowText" lastClr="000000"/>
              </a:solidFill>
            </a:endParaRPr>
          </a:p>
          <a:p>
            <a:pPr marL="57150" lvl="1" indent="-57150" algn="l" defTabSz="444500">
              <a:lnSpc>
                <a:spcPct val="90000"/>
              </a:lnSpc>
              <a:spcBef>
                <a:spcPct val="0"/>
              </a:spcBef>
              <a:spcAft>
                <a:spcPct val="15000"/>
              </a:spcAft>
              <a:buChar char="••"/>
            </a:pPr>
            <a:endParaRPr lang="en-US" sz="1400" b="1" kern="1200" dirty="0"/>
          </a:p>
        </p:txBody>
      </p:sp>
    </p:spTree>
    <p:extLst>
      <p:ext uri="{BB962C8B-B14F-4D97-AF65-F5344CB8AC3E}">
        <p14:creationId xmlns:p14="http://schemas.microsoft.com/office/powerpoint/2010/main" val="898745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Sophisticated Suggestions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92"/>
            <a:ext cx="9196410" cy="3914751"/>
          </a:xfrm>
        </p:spPr>
      </p:pic>
      <p:sp>
        <p:nvSpPr>
          <p:cNvPr id="4" name="Slide Number Placeholder 3"/>
          <p:cNvSpPr>
            <a:spLocks noGrp="1"/>
          </p:cNvSpPr>
          <p:nvPr>
            <p:ph type="sldNum" sz="quarter" idx="12"/>
          </p:nvPr>
        </p:nvSpPr>
        <p:spPr/>
        <p:txBody>
          <a:bodyPr/>
          <a:lstStyle/>
          <a:p>
            <a:fld id="{92D9F09F-D7A4-487C-B458-2B302BE4FB0E}" type="slidenum">
              <a:rPr lang="en-US" smtClean="0"/>
              <a:t>13</a:t>
            </a:fld>
            <a:endParaRPr lang="en-US"/>
          </a:p>
        </p:txBody>
      </p:sp>
    </p:spTree>
    <p:extLst>
      <p:ext uri="{BB962C8B-B14F-4D97-AF65-F5344CB8AC3E}">
        <p14:creationId xmlns:p14="http://schemas.microsoft.com/office/powerpoint/2010/main" val="2249661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a:t>
            </a:r>
            <a:r>
              <a:rPr lang="en-US" dirty="0"/>
              <a:t>the hood</a:t>
            </a:r>
          </a:p>
        </p:txBody>
      </p:sp>
      <p:sp>
        <p:nvSpPr>
          <p:cNvPr id="4" name="Slide Number Placeholder 3"/>
          <p:cNvSpPr>
            <a:spLocks noGrp="1"/>
          </p:cNvSpPr>
          <p:nvPr>
            <p:ph type="sldNum" sz="quarter" idx="12"/>
          </p:nvPr>
        </p:nvSpPr>
        <p:spPr/>
        <p:txBody>
          <a:bodyPr/>
          <a:lstStyle/>
          <a:p>
            <a:fld id="{92D9F09F-D7A4-487C-B458-2B302BE4FB0E}" type="slidenum">
              <a:rPr lang="en-US" smtClean="0"/>
              <a:t>14</a:t>
            </a:fld>
            <a:endParaRPr lang="en-US"/>
          </a:p>
        </p:txBody>
      </p:sp>
      <p:graphicFrame>
        <p:nvGraphicFramePr>
          <p:cNvPr id="87" name="Diagram 86"/>
          <p:cNvGraphicFramePr/>
          <p:nvPr>
            <p:extLst>
              <p:ext uri="{D42A27DB-BD31-4B8C-83A1-F6EECF244321}">
                <p14:modId xmlns:p14="http://schemas.microsoft.com/office/powerpoint/2010/main" val="1829737299"/>
              </p:ext>
            </p:extLst>
          </p:nvPr>
        </p:nvGraphicFramePr>
        <p:xfrm>
          <a:off x="1288483" y="820876"/>
          <a:ext cx="8952931" cy="4734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9" name="Oval 88"/>
          <p:cNvSpPr/>
          <p:nvPr/>
        </p:nvSpPr>
        <p:spPr>
          <a:xfrm>
            <a:off x="5974402" y="2341769"/>
            <a:ext cx="274320" cy="274320"/>
          </a:xfrm>
          <a:prstGeom prst="ellipse">
            <a:avLst/>
          </a:prstGeom>
          <a:solidFill>
            <a:srgbClr val="800000"/>
          </a:solidFill>
          <a:ln w="25400" cap="flat" cmpd="sng" algn="ctr">
            <a:solidFill>
              <a:sysClr val="window" lastClr="FFFFFF">
                <a:hueOff val="0"/>
                <a:satOff val="0"/>
                <a:lumOff val="0"/>
                <a:alphaOff val="0"/>
              </a:sysClr>
            </a:solidFill>
            <a:prstDash val="solid"/>
          </a:ln>
          <a:effectLst/>
        </p:spPr>
      </p:sp>
      <p:sp>
        <p:nvSpPr>
          <p:cNvPr id="90" name="Oval 89"/>
          <p:cNvSpPr/>
          <p:nvPr/>
        </p:nvSpPr>
        <p:spPr>
          <a:xfrm>
            <a:off x="2919035" y="3672653"/>
            <a:ext cx="274320" cy="274320"/>
          </a:xfrm>
          <a:prstGeom prst="ellipse">
            <a:avLst/>
          </a:prstGeom>
          <a:solidFill>
            <a:srgbClr val="800000"/>
          </a:solidFill>
          <a:ln w="25400" cap="flat" cmpd="sng" algn="ctr">
            <a:solidFill>
              <a:sysClr val="window" lastClr="FFFFFF">
                <a:hueOff val="0"/>
                <a:satOff val="0"/>
                <a:lumOff val="0"/>
                <a:alphaOff val="0"/>
              </a:sysClr>
            </a:solidFill>
            <a:prstDash val="solid"/>
          </a:ln>
          <a:effectLst/>
        </p:spPr>
      </p:sp>
      <p:sp>
        <p:nvSpPr>
          <p:cNvPr id="91" name="Oval 90"/>
          <p:cNvSpPr/>
          <p:nvPr/>
        </p:nvSpPr>
        <p:spPr>
          <a:xfrm>
            <a:off x="8498984" y="1741517"/>
            <a:ext cx="274320" cy="274320"/>
          </a:xfrm>
          <a:prstGeom prst="ellipse">
            <a:avLst/>
          </a:prstGeom>
          <a:solidFill>
            <a:srgbClr val="800000"/>
          </a:solidFill>
          <a:ln w="25400" cap="flat" cmpd="sng" algn="ctr">
            <a:solidFill>
              <a:sysClr val="window" lastClr="FFFFFF">
                <a:hueOff val="0"/>
                <a:satOff val="0"/>
                <a:lumOff val="0"/>
                <a:alphaOff val="0"/>
              </a:sysClr>
            </a:solidFill>
            <a:prstDash val="solid"/>
          </a:ln>
          <a:effectLst/>
        </p:spPr>
      </p:sp>
      <p:grpSp>
        <p:nvGrpSpPr>
          <p:cNvPr id="136" name="Group 135"/>
          <p:cNvGrpSpPr/>
          <p:nvPr/>
        </p:nvGrpSpPr>
        <p:grpSpPr>
          <a:xfrm>
            <a:off x="5210980" y="2981122"/>
            <a:ext cx="2015838" cy="2533718"/>
            <a:chOff x="4856742" y="3461640"/>
            <a:chExt cx="2015838" cy="2533718"/>
          </a:xfrm>
        </p:grpSpPr>
        <p:sp>
          <p:nvSpPr>
            <p:cNvPr id="99" name="Rectangle 98"/>
            <p:cNvSpPr/>
            <p:nvPr/>
          </p:nvSpPr>
          <p:spPr bwMode="auto">
            <a:xfrm>
              <a:off x="4856742" y="3461640"/>
              <a:ext cx="2015838" cy="2533718"/>
            </a:xfrm>
            <a:prstGeom prst="rect">
              <a:avLst/>
            </a:prstGeom>
            <a:solidFill>
              <a:srgbClr val="E2E1C0"/>
            </a:solidFill>
            <a:ln w="9525" cap="flat" cmpd="sng" algn="ctr">
              <a:solidFill>
                <a:srgbClr val="000000"/>
              </a:solidFill>
              <a:prstDash val="solid"/>
              <a:round/>
              <a:headEnd type="none" w="med" len="med"/>
              <a:tailEnd type="none" w="med" len="med"/>
            </a:ln>
            <a:effectLst>
              <a:prstShdw prst="shdw17" dist="17961" dir="2700000">
                <a:srgbClr val="000000">
                  <a:gamma/>
                  <a:shade val="60000"/>
                  <a:invGamma/>
                </a:srgbClr>
              </a:prstShdw>
            </a:effectLst>
          </p:spPr>
          <p:txBody>
            <a:bodyPr/>
            <a:lstStyle/>
            <a:p>
              <a:pPr algn="ctr" eaLnBrk="0" fontAlgn="base" hangingPunct="0">
                <a:spcBef>
                  <a:spcPct val="10000"/>
                </a:spcBef>
                <a:spcAft>
                  <a:spcPct val="0"/>
                </a:spcAft>
                <a:buClr>
                  <a:srgbClr val="0B1F65"/>
                </a:buClr>
                <a:defRPr/>
              </a:pPr>
              <a:r>
                <a:rPr lang="en-US" sz="1400" b="1" dirty="0"/>
                <a:t>G</a:t>
              </a:r>
              <a:r>
                <a:rPr lang="en-US" sz="1400" b="1" dirty="0" smtClean="0"/>
                <a:t>rouped </a:t>
              </a:r>
              <a:r>
                <a:rPr lang="en-US" sz="1400" b="1" dirty="0"/>
                <a:t>players into position </a:t>
              </a:r>
              <a:r>
                <a:rPr lang="en-US" sz="1400" b="1" dirty="0" smtClean="0"/>
                <a:t>categories</a:t>
              </a:r>
              <a:endParaRPr lang="en-US" sz="1400" b="1" dirty="0"/>
            </a:p>
            <a:p>
              <a:pPr marL="0" marR="0" lvl="0" indent="0" algn="ctr" defTabSz="91440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1" i="0" u="none" strike="noStrike" kern="0" cap="none" spc="0" normalizeH="0" baseline="0" noProof="0" dirty="0">
                <a:ln>
                  <a:noFill/>
                </a:ln>
                <a:solidFill>
                  <a:srgbClr val="000000"/>
                </a:solidFill>
                <a:effectLst/>
                <a:uLnTx/>
                <a:uFillTx/>
                <a:latin typeface="Arial" charset="0"/>
                <a:cs typeface="Times New Roman" pitchFamily="18" charset="0"/>
              </a:endParaRPr>
            </a:p>
          </p:txBody>
        </p:sp>
        <p:grpSp>
          <p:nvGrpSpPr>
            <p:cNvPr id="135" name="Group 134"/>
            <p:cNvGrpSpPr/>
            <p:nvPr/>
          </p:nvGrpSpPr>
          <p:grpSpPr>
            <a:xfrm>
              <a:off x="5061299" y="4062195"/>
              <a:ext cx="1666371" cy="1697073"/>
              <a:chOff x="5061299" y="4062195"/>
              <a:chExt cx="1666371" cy="1697073"/>
            </a:xfrm>
          </p:grpSpPr>
          <p:sp>
            <p:nvSpPr>
              <p:cNvPr id="100" name="Chevron 99"/>
              <p:cNvSpPr/>
              <p:nvPr/>
            </p:nvSpPr>
            <p:spPr bwMode="auto">
              <a:xfrm>
                <a:off x="5061299" y="4062195"/>
                <a:ext cx="1666371" cy="274320"/>
              </a:xfrm>
              <a:prstGeom prst="chevron">
                <a:avLst>
                  <a:gd name="adj" fmla="val 17122"/>
                </a:avLst>
              </a:prstGeom>
              <a:solidFill>
                <a:srgbClr val="800000"/>
              </a:solidFill>
              <a:ln w="9525" cap="flat" cmpd="sng" algn="ctr">
                <a:solidFill>
                  <a:srgbClr val="000000"/>
                </a:solidFill>
                <a:prstDash val="solid"/>
                <a:round/>
                <a:headEnd type="none" w="med" len="med"/>
                <a:tailEnd type="none" w="med" len="med"/>
              </a:ln>
              <a:effectLst>
                <a:prstShdw prst="shdw17" dist="17961" dir="2700000">
                  <a:srgbClr val="000000">
                    <a:gamma/>
                    <a:shade val="60000"/>
                    <a:invGamma/>
                  </a:srgbClr>
                </a:prstShdw>
              </a:effectLst>
            </p:spPr>
            <p:txBody>
              <a:bodyPr anchor="ctr"/>
              <a:lstStyle/>
              <a:p>
                <a:pPr lvl="0" algn="ctr" eaLnBrk="0" fontAlgn="base" hangingPunct="0">
                  <a:spcBef>
                    <a:spcPct val="10000"/>
                  </a:spcBef>
                  <a:spcAft>
                    <a:spcPct val="0"/>
                  </a:spcAft>
                  <a:buClr>
                    <a:srgbClr val="0B1F65"/>
                  </a:buClr>
                  <a:defRPr/>
                </a:pPr>
                <a:r>
                  <a:rPr lang="en-US" sz="1400" b="1" dirty="0">
                    <a:solidFill>
                      <a:schemeClr val="bg1"/>
                    </a:solidFill>
                  </a:rPr>
                  <a:t>Pitchers</a:t>
                </a:r>
                <a:endParaRPr kumimoji="0" lang="en-US" sz="1400" b="1" i="0" u="none" strike="noStrike" kern="0" cap="none" spc="0" normalizeH="0" baseline="0" noProof="0" dirty="0">
                  <a:ln>
                    <a:noFill/>
                  </a:ln>
                  <a:solidFill>
                    <a:schemeClr val="bg1"/>
                  </a:solidFill>
                  <a:effectLst/>
                  <a:uLnTx/>
                  <a:uFillTx/>
                  <a:latin typeface="Arial" charset="0"/>
                  <a:cs typeface="Times New Roman" pitchFamily="18" charset="0"/>
                </a:endParaRPr>
              </a:p>
            </p:txBody>
          </p:sp>
          <p:sp>
            <p:nvSpPr>
              <p:cNvPr id="101" name="Chevron 100"/>
              <p:cNvSpPr/>
              <p:nvPr/>
            </p:nvSpPr>
            <p:spPr bwMode="auto">
              <a:xfrm>
                <a:off x="5061299" y="4413293"/>
                <a:ext cx="1666371" cy="274320"/>
              </a:xfrm>
              <a:prstGeom prst="chevron">
                <a:avLst>
                  <a:gd name="adj" fmla="val 17122"/>
                </a:avLst>
              </a:prstGeom>
              <a:solidFill>
                <a:srgbClr val="800000"/>
              </a:solidFill>
              <a:ln w="9525" cap="flat" cmpd="sng" algn="ctr">
                <a:solidFill>
                  <a:srgbClr val="000000"/>
                </a:solidFill>
                <a:prstDash val="solid"/>
                <a:round/>
                <a:headEnd type="none" w="med" len="med"/>
                <a:tailEnd type="none" w="med" len="med"/>
              </a:ln>
              <a:effectLst>
                <a:prstShdw prst="shdw17" dist="17961" dir="2700000">
                  <a:srgbClr val="000000">
                    <a:gamma/>
                    <a:shade val="60000"/>
                    <a:invGamma/>
                  </a:srgbClr>
                </a:prstShdw>
              </a:effectLst>
            </p:spPr>
            <p:txBody>
              <a:bodyPr anchor="ctr"/>
              <a:lstStyle/>
              <a:p>
                <a:pPr lvl="0" algn="ctr" eaLnBrk="0" fontAlgn="base" hangingPunct="0">
                  <a:spcBef>
                    <a:spcPct val="10000"/>
                  </a:spcBef>
                  <a:spcAft>
                    <a:spcPct val="0"/>
                  </a:spcAft>
                  <a:buClr>
                    <a:srgbClr val="0B1F65"/>
                  </a:buClr>
                  <a:defRPr/>
                </a:pPr>
                <a:r>
                  <a:rPr lang="en-US" sz="1400" b="1" dirty="0" smtClean="0">
                    <a:solidFill>
                      <a:prstClr val="white"/>
                    </a:solidFill>
                  </a:rPr>
                  <a:t>Outfielders</a:t>
                </a:r>
                <a:endParaRPr kumimoji="0" lang="en-US" sz="1000" b="1" i="0" u="none" strike="noStrike" kern="0" cap="none" spc="0" normalizeH="0" baseline="0" noProof="0" dirty="0">
                  <a:ln>
                    <a:noFill/>
                  </a:ln>
                  <a:solidFill>
                    <a:prstClr val="white"/>
                  </a:solidFill>
                  <a:effectLst/>
                  <a:uLnTx/>
                  <a:uFillTx/>
                  <a:latin typeface="Arial" charset="0"/>
                  <a:cs typeface="Times New Roman" pitchFamily="18" charset="0"/>
                </a:endParaRPr>
              </a:p>
            </p:txBody>
          </p:sp>
          <p:sp>
            <p:nvSpPr>
              <p:cNvPr id="102" name="Chevron 101"/>
              <p:cNvSpPr/>
              <p:nvPr/>
            </p:nvSpPr>
            <p:spPr bwMode="auto">
              <a:xfrm>
                <a:off x="5061299" y="4777680"/>
                <a:ext cx="1666371" cy="274320"/>
              </a:xfrm>
              <a:prstGeom prst="chevron">
                <a:avLst>
                  <a:gd name="adj" fmla="val 17122"/>
                </a:avLst>
              </a:prstGeom>
              <a:solidFill>
                <a:srgbClr val="800000"/>
              </a:solidFill>
              <a:ln w="9525" cap="flat" cmpd="sng" algn="ctr">
                <a:solidFill>
                  <a:srgbClr val="000000"/>
                </a:solidFill>
                <a:prstDash val="solid"/>
                <a:round/>
                <a:headEnd type="none" w="med" len="med"/>
                <a:tailEnd type="none" w="med" len="med"/>
              </a:ln>
              <a:effectLst>
                <a:prstShdw prst="shdw17" dist="17961" dir="2700000">
                  <a:srgbClr val="000000">
                    <a:gamma/>
                    <a:shade val="60000"/>
                    <a:invGamma/>
                  </a:srgbClr>
                </a:prstShdw>
              </a:effectLst>
            </p:spPr>
            <p:txBody>
              <a:bodyPr anchor="ctr"/>
              <a:lstStyle/>
              <a:p>
                <a:pPr lvl="0" algn="ctr" eaLnBrk="0" fontAlgn="base" hangingPunct="0">
                  <a:spcBef>
                    <a:spcPct val="10000"/>
                  </a:spcBef>
                  <a:spcAft>
                    <a:spcPct val="0"/>
                  </a:spcAft>
                  <a:buClr>
                    <a:srgbClr val="0B1F65"/>
                  </a:buClr>
                  <a:defRPr/>
                </a:pPr>
                <a:r>
                  <a:rPr lang="en-US" sz="1400" b="1" dirty="0" smtClean="0">
                    <a:solidFill>
                      <a:prstClr val="white"/>
                    </a:solidFill>
                  </a:rPr>
                  <a:t>Infielders</a:t>
                </a:r>
                <a:endParaRPr kumimoji="0" lang="en-US" sz="1000" b="1" i="0" u="none" strike="noStrike" kern="0" cap="none" spc="0" normalizeH="0" baseline="0" noProof="0" dirty="0">
                  <a:ln>
                    <a:noFill/>
                  </a:ln>
                  <a:solidFill>
                    <a:prstClr val="white"/>
                  </a:solidFill>
                  <a:effectLst/>
                  <a:uLnTx/>
                  <a:uFillTx/>
                  <a:latin typeface="Arial" charset="0"/>
                  <a:cs typeface="Times New Roman" pitchFamily="18" charset="0"/>
                </a:endParaRPr>
              </a:p>
            </p:txBody>
          </p:sp>
          <p:sp>
            <p:nvSpPr>
              <p:cNvPr id="103" name="Chevron 102"/>
              <p:cNvSpPr/>
              <p:nvPr/>
            </p:nvSpPr>
            <p:spPr bwMode="auto">
              <a:xfrm>
                <a:off x="5061299" y="5120296"/>
                <a:ext cx="1666371" cy="274320"/>
              </a:xfrm>
              <a:prstGeom prst="chevron">
                <a:avLst>
                  <a:gd name="adj" fmla="val 17122"/>
                </a:avLst>
              </a:prstGeom>
              <a:solidFill>
                <a:srgbClr val="800000"/>
              </a:solidFill>
              <a:ln w="9525" cap="flat" cmpd="sng" algn="ctr">
                <a:solidFill>
                  <a:srgbClr val="000000"/>
                </a:solidFill>
                <a:prstDash val="solid"/>
                <a:round/>
                <a:headEnd type="none" w="med" len="med"/>
                <a:tailEnd type="none" w="med" len="med"/>
              </a:ln>
              <a:effectLst>
                <a:prstShdw prst="shdw17" dist="17961" dir="2700000">
                  <a:srgbClr val="000000">
                    <a:gamma/>
                    <a:shade val="60000"/>
                    <a:invGamma/>
                  </a:srgbClr>
                </a:prstShdw>
              </a:effectLst>
            </p:spPr>
            <p:txBody>
              <a:bodyPr anchor="ctr"/>
              <a:lstStyle/>
              <a:p>
                <a:pPr lvl="0" algn="ctr" eaLnBrk="0" fontAlgn="base" hangingPunct="0">
                  <a:spcBef>
                    <a:spcPct val="10000"/>
                  </a:spcBef>
                  <a:spcAft>
                    <a:spcPct val="0"/>
                  </a:spcAft>
                  <a:buClr>
                    <a:srgbClr val="0B1F65"/>
                  </a:buClr>
                  <a:defRPr/>
                </a:pPr>
                <a:r>
                  <a:rPr lang="en-US" sz="1400" b="1" dirty="0" smtClean="0">
                    <a:solidFill>
                      <a:prstClr val="white"/>
                    </a:solidFill>
                  </a:rPr>
                  <a:t>Catchers</a:t>
                </a:r>
                <a:endParaRPr kumimoji="0" lang="en-US" sz="1000" b="1" i="0" u="none" strike="noStrike" kern="0" cap="none" spc="0" normalizeH="0" baseline="0" noProof="0" dirty="0">
                  <a:ln>
                    <a:noFill/>
                  </a:ln>
                  <a:solidFill>
                    <a:prstClr val="white"/>
                  </a:solidFill>
                  <a:effectLst/>
                  <a:uLnTx/>
                  <a:uFillTx/>
                  <a:latin typeface="Arial" charset="0"/>
                  <a:cs typeface="Times New Roman" pitchFamily="18" charset="0"/>
                </a:endParaRPr>
              </a:p>
            </p:txBody>
          </p:sp>
          <p:sp>
            <p:nvSpPr>
              <p:cNvPr id="104" name="Chevron 103"/>
              <p:cNvSpPr/>
              <p:nvPr/>
            </p:nvSpPr>
            <p:spPr bwMode="auto">
              <a:xfrm>
                <a:off x="5061299" y="5484948"/>
                <a:ext cx="1666371" cy="274320"/>
              </a:xfrm>
              <a:prstGeom prst="chevron">
                <a:avLst>
                  <a:gd name="adj" fmla="val 17122"/>
                </a:avLst>
              </a:prstGeom>
              <a:solidFill>
                <a:srgbClr val="800000"/>
              </a:solidFill>
              <a:ln w="9525" cap="flat" cmpd="sng" algn="ctr">
                <a:solidFill>
                  <a:srgbClr val="000000"/>
                </a:solidFill>
                <a:prstDash val="solid"/>
                <a:round/>
                <a:headEnd type="none" w="med" len="med"/>
                <a:tailEnd type="none" w="med" len="med"/>
              </a:ln>
              <a:effectLst>
                <a:prstShdw prst="shdw17" dist="17961" dir="2700000">
                  <a:srgbClr val="000000">
                    <a:gamma/>
                    <a:shade val="60000"/>
                    <a:invGamma/>
                  </a:srgbClr>
                </a:prstShdw>
              </a:effectLst>
            </p:spPr>
            <p:txBody>
              <a:bodyPr anchor="ctr"/>
              <a:lstStyle/>
              <a:p>
                <a:pPr marL="0" marR="0" lvl="0" indent="0" algn="ctr" defTabSz="91440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0" cap="none" spc="0" normalizeH="0" baseline="0" noProof="0" dirty="0" smtClean="0">
                    <a:ln>
                      <a:noFill/>
                    </a:ln>
                    <a:solidFill>
                      <a:prstClr val="white"/>
                    </a:solidFill>
                    <a:effectLst/>
                    <a:uLnTx/>
                    <a:uFillTx/>
                    <a:cs typeface="Times New Roman" pitchFamily="18" charset="0"/>
                  </a:rPr>
                  <a:t>Designated Hitters</a:t>
                </a:r>
                <a:endParaRPr kumimoji="0" lang="en-US" sz="1400" b="1" i="0" u="none" strike="noStrike" kern="0" cap="none" spc="0" normalizeH="0" baseline="0" noProof="0" dirty="0">
                  <a:ln>
                    <a:noFill/>
                  </a:ln>
                  <a:solidFill>
                    <a:prstClr val="white"/>
                  </a:solidFill>
                  <a:effectLst/>
                  <a:uLnTx/>
                  <a:uFillTx/>
                  <a:cs typeface="Times New Roman" pitchFamily="18" charset="0"/>
                </a:endParaRPr>
              </a:p>
            </p:txBody>
          </p:sp>
        </p:grpSp>
      </p:grpSp>
      <p:sp>
        <p:nvSpPr>
          <p:cNvPr id="95" name="Rectangle 94"/>
          <p:cNvSpPr/>
          <p:nvPr/>
        </p:nvSpPr>
        <p:spPr bwMode="auto">
          <a:xfrm>
            <a:off x="2470123" y="4389733"/>
            <a:ext cx="2143506" cy="984050"/>
          </a:xfrm>
          <a:prstGeom prst="rect">
            <a:avLst/>
          </a:prstGeom>
          <a:solidFill>
            <a:srgbClr val="E2E1C0"/>
          </a:solidFill>
          <a:ln w="9525" cap="flat" cmpd="sng" algn="ctr">
            <a:solidFill>
              <a:srgbClr val="000000"/>
            </a:solidFill>
            <a:prstDash val="solid"/>
            <a:round/>
            <a:headEnd type="none" w="med" len="med"/>
            <a:tailEnd type="none" w="med" len="med"/>
          </a:ln>
          <a:effectLst>
            <a:prstShdw prst="shdw17" dist="17961" dir="2700000">
              <a:srgbClr val="000000">
                <a:gamma/>
                <a:shade val="60000"/>
                <a:invGamma/>
              </a:srgbClr>
            </a:prstShdw>
          </a:effectLst>
        </p:spPr>
        <p:txBody>
          <a:bodyPr/>
          <a:lstStyle/>
          <a:p>
            <a:pPr marL="0" marR="0" lvl="0" indent="0" algn="ctr" defTabSz="91440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0" cap="none" spc="0" normalizeH="0" baseline="0" noProof="0" dirty="0" smtClean="0">
                <a:ln>
                  <a:noFill/>
                </a:ln>
                <a:solidFill>
                  <a:srgbClr val="000000"/>
                </a:solidFill>
                <a:effectLst/>
                <a:uLnTx/>
                <a:uFillTx/>
                <a:cs typeface="Times New Roman" pitchFamily="18" charset="0"/>
              </a:rPr>
              <a:t>Data Source</a:t>
            </a:r>
            <a:endParaRPr kumimoji="0" lang="en-US" sz="1400" b="1" i="0" u="none" strike="noStrike" kern="0" cap="none" spc="0" normalizeH="0" baseline="0" noProof="0" dirty="0">
              <a:ln>
                <a:noFill/>
              </a:ln>
              <a:solidFill>
                <a:srgbClr val="000000"/>
              </a:solidFill>
              <a:effectLst/>
              <a:uLnTx/>
              <a:uFillTx/>
              <a:cs typeface="Times New Roman" pitchFamily="18" charset="0"/>
            </a:endParaRPr>
          </a:p>
        </p:txBody>
      </p:sp>
      <p:sp>
        <p:nvSpPr>
          <p:cNvPr id="96" name="Chevron 95"/>
          <p:cNvSpPr/>
          <p:nvPr/>
        </p:nvSpPr>
        <p:spPr bwMode="auto">
          <a:xfrm>
            <a:off x="2611213" y="4686930"/>
            <a:ext cx="1861326" cy="507810"/>
          </a:xfrm>
          <a:prstGeom prst="chevron">
            <a:avLst>
              <a:gd name="adj" fmla="val 17122"/>
            </a:avLst>
          </a:prstGeom>
          <a:solidFill>
            <a:srgbClr val="800000"/>
          </a:solidFill>
          <a:ln w="9525" cap="flat" cmpd="sng" algn="ctr">
            <a:solidFill>
              <a:srgbClr val="000000"/>
            </a:solidFill>
            <a:prstDash val="solid"/>
            <a:round/>
            <a:headEnd type="none" w="med" len="med"/>
            <a:tailEnd type="none" w="med" len="med"/>
          </a:ln>
          <a:effectLst>
            <a:prstShdw prst="shdw17" dist="17961" dir="2700000">
              <a:srgbClr val="000000">
                <a:gamma/>
                <a:shade val="60000"/>
                <a:invGamma/>
              </a:srgbClr>
            </a:prstShdw>
          </a:effectLst>
        </p:spPr>
        <p:txBody>
          <a:bodyPr anchor="ctr"/>
          <a:lstStyle/>
          <a:p>
            <a:pPr marL="0" marR="0" lvl="0" indent="0" algn="ctr" defTabSz="91440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kern="0" dirty="0" err="1" smtClean="0">
                <a:solidFill>
                  <a:prstClr val="white"/>
                </a:solidFill>
                <a:cs typeface="Times New Roman" pitchFamily="18" charset="0"/>
              </a:rPr>
              <a:t>Lahman’s</a:t>
            </a:r>
            <a:r>
              <a:rPr lang="en-US" sz="1400" b="1" kern="0" dirty="0" smtClean="0">
                <a:solidFill>
                  <a:prstClr val="white"/>
                </a:solidFill>
                <a:cs typeface="Times New Roman" pitchFamily="18" charset="0"/>
              </a:rPr>
              <a:t> Baseball Database</a:t>
            </a:r>
            <a:endParaRPr kumimoji="0" lang="en-US" sz="1400" b="1" i="0" u="none" strike="noStrike" kern="0" cap="none" spc="0" normalizeH="0" baseline="0" noProof="0" dirty="0">
              <a:ln>
                <a:noFill/>
              </a:ln>
              <a:solidFill>
                <a:prstClr val="white"/>
              </a:solidFill>
              <a:effectLst/>
              <a:uLnTx/>
              <a:uFillTx/>
              <a:cs typeface="Times New Roman" pitchFamily="18" charset="0"/>
            </a:endParaRPr>
          </a:p>
        </p:txBody>
      </p:sp>
      <p:grpSp>
        <p:nvGrpSpPr>
          <p:cNvPr id="142" name="Group 141"/>
          <p:cNvGrpSpPr/>
          <p:nvPr/>
        </p:nvGrpSpPr>
        <p:grpSpPr>
          <a:xfrm>
            <a:off x="7726197" y="2638970"/>
            <a:ext cx="2015838" cy="1814320"/>
            <a:chOff x="8084042" y="2760794"/>
            <a:chExt cx="2015838" cy="1814320"/>
          </a:xfrm>
        </p:grpSpPr>
        <p:sp>
          <p:nvSpPr>
            <p:cNvPr id="129" name="Rectangle 128"/>
            <p:cNvSpPr/>
            <p:nvPr/>
          </p:nvSpPr>
          <p:spPr bwMode="auto">
            <a:xfrm>
              <a:off x="8084042" y="2760794"/>
              <a:ext cx="2015838" cy="1814320"/>
            </a:xfrm>
            <a:prstGeom prst="rect">
              <a:avLst/>
            </a:prstGeom>
            <a:solidFill>
              <a:srgbClr val="E2E1C0"/>
            </a:solidFill>
            <a:ln w="9525" cap="flat" cmpd="sng" algn="ctr">
              <a:solidFill>
                <a:srgbClr val="000000"/>
              </a:solidFill>
              <a:prstDash val="solid"/>
              <a:round/>
              <a:headEnd type="none" w="med" len="med"/>
              <a:tailEnd type="none" w="med" len="med"/>
            </a:ln>
            <a:effectLst>
              <a:prstShdw prst="shdw17" dist="17961" dir="2700000">
                <a:srgbClr val="000000">
                  <a:gamma/>
                  <a:shade val="60000"/>
                  <a:invGamma/>
                </a:srgbClr>
              </a:prstShdw>
            </a:effectLst>
          </p:spPr>
          <p:txBody>
            <a:bodyPr/>
            <a:lstStyle/>
            <a:p>
              <a:pPr algn="ctr" eaLnBrk="0" fontAlgn="base" hangingPunct="0">
                <a:spcBef>
                  <a:spcPct val="10000"/>
                </a:spcBef>
                <a:spcAft>
                  <a:spcPct val="0"/>
                </a:spcAft>
                <a:buClr>
                  <a:srgbClr val="0B1F65"/>
                </a:buClr>
                <a:defRPr/>
              </a:pPr>
              <a:r>
                <a:rPr lang="en-US" sz="1400" b="1" dirty="0" smtClean="0">
                  <a:solidFill>
                    <a:prstClr val="black"/>
                  </a:solidFill>
                </a:rPr>
                <a:t>Found </a:t>
              </a:r>
              <a:r>
                <a:rPr lang="en-US" sz="1400" b="1" dirty="0">
                  <a:solidFill>
                    <a:prstClr val="black"/>
                  </a:solidFill>
                </a:rPr>
                <a:t>groups of players based on simple performance metrics</a:t>
              </a:r>
              <a:endParaRPr kumimoji="0" lang="en-US" sz="1400" b="1" i="0" u="none" strike="noStrike" kern="0" cap="none" spc="0" normalizeH="0" baseline="0" noProof="0" dirty="0">
                <a:ln>
                  <a:noFill/>
                </a:ln>
                <a:solidFill>
                  <a:srgbClr val="000000"/>
                </a:solidFill>
                <a:effectLst/>
                <a:uLnTx/>
                <a:uFillTx/>
                <a:latin typeface="Arial" charset="0"/>
                <a:cs typeface="Times New Roman" pitchFamily="18" charset="0"/>
              </a:endParaRPr>
            </a:p>
          </p:txBody>
        </p:sp>
        <p:sp>
          <p:nvSpPr>
            <p:cNvPr id="131" name="Chevron 130"/>
            <p:cNvSpPr/>
            <p:nvPr/>
          </p:nvSpPr>
          <p:spPr bwMode="auto">
            <a:xfrm>
              <a:off x="8320404" y="3588130"/>
              <a:ext cx="1666371" cy="218510"/>
            </a:xfrm>
            <a:prstGeom prst="chevron">
              <a:avLst>
                <a:gd name="adj" fmla="val 17122"/>
              </a:avLst>
            </a:prstGeom>
            <a:solidFill>
              <a:srgbClr val="800000"/>
            </a:solidFill>
            <a:ln w="9525" cap="flat" cmpd="sng" algn="ctr">
              <a:solidFill>
                <a:srgbClr val="000000"/>
              </a:solidFill>
              <a:prstDash val="solid"/>
              <a:round/>
              <a:headEnd type="none" w="med" len="med"/>
              <a:tailEnd type="none" w="med" len="med"/>
            </a:ln>
            <a:effectLst>
              <a:prstShdw prst="shdw17" dist="17961" dir="2700000">
                <a:srgbClr val="000000">
                  <a:gamma/>
                  <a:shade val="60000"/>
                  <a:invGamma/>
                </a:srgbClr>
              </a:prstShdw>
            </a:effectLst>
          </p:spPr>
          <p:txBody>
            <a:bodyPr anchor="ctr"/>
            <a:lstStyle/>
            <a:p>
              <a:pPr lvl="0" algn="ctr" eaLnBrk="0" fontAlgn="base" hangingPunct="0">
                <a:spcBef>
                  <a:spcPct val="10000"/>
                </a:spcBef>
                <a:spcAft>
                  <a:spcPct val="0"/>
                </a:spcAft>
                <a:buClr>
                  <a:srgbClr val="0B1F65"/>
                </a:buClr>
                <a:defRPr/>
              </a:pPr>
              <a:r>
                <a:rPr lang="en-US" sz="1400" b="1" dirty="0" smtClean="0">
                  <a:solidFill>
                    <a:prstClr val="white"/>
                  </a:solidFill>
                </a:rPr>
                <a:t>Hits</a:t>
              </a:r>
              <a:endParaRPr kumimoji="0" lang="en-US" sz="1000" b="1" i="0" u="none" strike="noStrike" kern="0" cap="none" spc="0" normalizeH="0" baseline="0" noProof="0" dirty="0">
                <a:ln>
                  <a:noFill/>
                </a:ln>
                <a:solidFill>
                  <a:prstClr val="white"/>
                </a:solidFill>
                <a:effectLst/>
                <a:uLnTx/>
                <a:uFillTx/>
                <a:latin typeface="Arial" charset="0"/>
                <a:cs typeface="Times New Roman" pitchFamily="18" charset="0"/>
              </a:endParaRPr>
            </a:p>
          </p:txBody>
        </p:sp>
        <p:sp>
          <p:nvSpPr>
            <p:cNvPr id="132" name="Chevron 131"/>
            <p:cNvSpPr/>
            <p:nvPr/>
          </p:nvSpPr>
          <p:spPr bwMode="auto">
            <a:xfrm>
              <a:off x="8320404" y="3878383"/>
              <a:ext cx="1666371" cy="218510"/>
            </a:xfrm>
            <a:prstGeom prst="chevron">
              <a:avLst>
                <a:gd name="adj" fmla="val 17122"/>
              </a:avLst>
            </a:prstGeom>
            <a:solidFill>
              <a:srgbClr val="800000"/>
            </a:solidFill>
            <a:ln w="9525" cap="flat" cmpd="sng" algn="ctr">
              <a:solidFill>
                <a:srgbClr val="000000"/>
              </a:solidFill>
              <a:prstDash val="solid"/>
              <a:round/>
              <a:headEnd type="none" w="med" len="med"/>
              <a:tailEnd type="none" w="med" len="med"/>
            </a:ln>
            <a:effectLst>
              <a:prstShdw prst="shdw17" dist="17961" dir="2700000">
                <a:srgbClr val="000000">
                  <a:gamma/>
                  <a:shade val="60000"/>
                  <a:invGamma/>
                </a:srgbClr>
              </a:prstShdw>
            </a:effectLst>
          </p:spPr>
          <p:txBody>
            <a:bodyPr anchor="ctr"/>
            <a:lstStyle/>
            <a:p>
              <a:pPr lvl="0" algn="ctr" eaLnBrk="0" fontAlgn="base" hangingPunct="0">
                <a:spcBef>
                  <a:spcPct val="10000"/>
                </a:spcBef>
                <a:spcAft>
                  <a:spcPct val="0"/>
                </a:spcAft>
                <a:buClr>
                  <a:srgbClr val="0B1F65"/>
                </a:buClr>
                <a:defRPr/>
              </a:pPr>
              <a:r>
                <a:rPr lang="en-US" sz="1400" b="1" dirty="0" smtClean="0">
                  <a:solidFill>
                    <a:prstClr val="white"/>
                  </a:solidFill>
                </a:rPr>
                <a:t>Errors</a:t>
              </a:r>
              <a:endParaRPr kumimoji="0" lang="en-US" sz="1000" b="1" i="0" u="none" strike="noStrike" kern="0" cap="none" spc="0" normalizeH="0" baseline="0" noProof="0" dirty="0">
                <a:ln>
                  <a:noFill/>
                </a:ln>
                <a:solidFill>
                  <a:prstClr val="white"/>
                </a:solidFill>
                <a:effectLst/>
                <a:uLnTx/>
                <a:uFillTx/>
                <a:latin typeface="Arial" charset="0"/>
                <a:cs typeface="Times New Roman" pitchFamily="18" charset="0"/>
              </a:endParaRPr>
            </a:p>
          </p:txBody>
        </p:sp>
        <p:sp>
          <p:nvSpPr>
            <p:cNvPr id="133" name="Chevron 132"/>
            <p:cNvSpPr/>
            <p:nvPr/>
          </p:nvSpPr>
          <p:spPr bwMode="auto">
            <a:xfrm>
              <a:off x="8320404" y="4151295"/>
              <a:ext cx="1666371" cy="218510"/>
            </a:xfrm>
            <a:prstGeom prst="chevron">
              <a:avLst>
                <a:gd name="adj" fmla="val 17122"/>
              </a:avLst>
            </a:prstGeom>
            <a:solidFill>
              <a:srgbClr val="800000"/>
            </a:solidFill>
            <a:ln w="9525" cap="flat" cmpd="sng" algn="ctr">
              <a:solidFill>
                <a:srgbClr val="000000"/>
              </a:solidFill>
              <a:prstDash val="solid"/>
              <a:round/>
              <a:headEnd type="none" w="med" len="med"/>
              <a:tailEnd type="none" w="med" len="med"/>
            </a:ln>
            <a:effectLst>
              <a:prstShdw prst="shdw17" dist="17961" dir="2700000">
                <a:srgbClr val="000000">
                  <a:gamma/>
                  <a:shade val="60000"/>
                  <a:invGamma/>
                </a:srgbClr>
              </a:prstShdw>
            </a:effectLst>
          </p:spPr>
          <p:txBody>
            <a:bodyPr anchor="ctr"/>
            <a:lstStyle/>
            <a:p>
              <a:pPr lvl="0" algn="ctr" eaLnBrk="0" fontAlgn="base" hangingPunct="0">
                <a:spcBef>
                  <a:spcPct val="10000"/>
                </a:spcBef>
                <a:spcAft>
                  <a:spcPct val="0"/>
                </a:spcAft>
                <a:buClr>
                  <a:srgbClr val="0B1F65"/>
                </a:buClr>
                <a:defRPr/>
              </a:pPr>
              <a:r>
                <a:rPr lang="en-US" sz="1400" b="1" dirty="0" smtClean="0">
                  <a:solidFill>
                    <a:prstClr val="white"/>
                  </a:solidFill>
                </a:rPr>
                <a:t>Stolen Bases etc.</a:t>
              </a:r>
              <a:endParaRPr kumimoji="0" lang="en-US" sz="1000" b="1" i="0" u="none" strike="noStrike" kern="0" cap="none" spc="0" normalizeH="0" baseline="0" noProof="0" dirty="0">
                <a:ln>
                  <a:noFill/>
                </a:ln>
                <a:solidFill>
                  <a:prstClr val="white"/>
                </a:solidFill>
                <a:effectLst/>
                <a:uLnTx/>
                <a:uFillTx/>
                <a:latin typeface="Arial" charset="0"/>
                <a:cs typeface="Times New Roman" pitchFamily="18" charset="0"/>
              </a:endParaRPr>
            </a:p>
          </p:txBody>
        </p:sp>
      </p:grpSp>
    </p:spTree>
    <p:extLst>
      <p:ext uri="{BB962C8B-B14F-4D97-AF65-F5344CB8AC3E}">
        <p14:creationId xmlns:p14="http://schemas.microsoft.com/office/powerpoint/2010/main" val="540042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61875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6593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D9F09F-D7A4-487C-B458-2B302BE4FB0E}" type="slidenum">
              <a:rPr lang="en-US" smtClean="0"/>
              <a:t>16</a:t>
            </a:fld>
            <a:endParaRPr lang="en-US"/>
          </a:p>
        </p:txBody>
      </p:sp>
      <p:sp>
        <p:nvSpPr>
          <p:cNvPr id="6" name="Title 2"/>
          <p:cNvSpPr txBox="1">
            <a:spLocks/>
          </p:cNvSpPr>
          <p:nvPr/>
        </p:nvSpPr>
        <p:spPr bwMode="auto">
          <a:xfrm>
            <a:off x="1600200" y="1219200"/>
            <a:ext cx="6705600" cy="1143000"/>
          </a:xfrm>
          <a:prstGeom prst="rect">
            <a:avLst/>
          </a:prstGeom>
          <a:noFill/>
          <a:ln w="9525">
            <a:noFill/>
            <a:miter lim="800000"/>
            <a:headEnd/>
            <a:tailEnd/>
          </a:ln>
          <a:effectLst/>
        </p:spPr>
        <p:txBody>
          <a:bodyPr vert="horz" wrap="square" lIns="0" tIns="45720" rIns="0" bIns="45720" numCol="1" anchor="b" anchorCtr="0" compatLnSpc="1">
            <a:prstTxWarp prst="textNoShape">
              <a:avLst/>
            </a:prstTxWarp>
          </a:bodyPr>
          <a:lst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000" b="1" i="0" u="none" strike="noStrike" kern="0" cap="none" spc="0" normalizeH="0" baseline="0" noProof="0" dirty="0" smtClean="0">
                <a:ln>
                  <a:noFill/>
                </a:ln>
                <a:solidFill>
                  <a:srgbClr val="000000"/>
                </a:solidFill>
                <a:effectLst/>
                <a:uLnTx/>
                <a:uFillTx/>
                <a:latin typeface="Arial"/>
                <a:ea typeface="+mj-ea"/>
                <a:cs typeface="+mj-cs"/>
              </a:rPr>
              <a:t>Thank You</a:t>
            </a:r>
            <a:endParaRPr kumimoji="0" lang="en-US" sz="3000" b="1" i="0" u="none" strike="noStrike" kern="0" cap="none" spc="0" normalizeH="0" baseline="0" noProof="0" dirty="0">
              <a:ln>
                <a:noFill/>
              </a:ln>
              <a:solidFill>
                <a:srgbClr val="000000"/>
              </a:solidFill>
              <a:effectLst/>
              <a:uLnTx/>
              <a:uFillTx/>
              <a:latin typeface="Arial"/>
              <a:ea typeface="+mj-ea"/>
              <a:cs typeface="+mj-cs"/>
            </a:endParaRPr>
          </a:p>
        </p:txBody>
      </p:sp>
      <p:sp>
        <p:nvSpPr>
          <p:cNvPr id="7" name="Rectangle 6"/>
          <p:cNvSpPr/>
          <p:nvPr/>
        </p:nvSpPr>
        <p:spPr>
          <a:xfrm>
            <a:off x="1345721" y="1790700"/>
            <a:ext cx="112144" cy="534838"/>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68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 Simple Clustering Example</a:t>
            </a:r>
            <a:endParaRPr lang="en-US" dirty="0"/>
          </a:p>
        </p:txBody>
      </p:sp>
      <p:sp>
        <p:nvSpPr>
          <p:cNvPr id="3" name="Content Placeholder 2"/>
          <p:cNvSpPr>
            <a:spLocks noGrp="1"/>
          </p:cNvSpPr>
          <p:nvPr>
            <p:ph idx="1"/>
          </p:nvPr>
        </p:nvSpPr>
        <p:spPr/>
        <p:txBody>
          <a:bodyPr/>
          <a:lstStyle/>
          <a:p>
            <a:r>
              <a:rPr lang="en-US" dirty="0" smtClean="0"/>
              <a:t>Designated Hitter: A player that bats in place of the pitcher</a:t>
            </a:r>
          </a:p>
          <a:p>
            <a:pPr lvl="1"/>
            <a:r>
              <a:rPr lang="en-US" dirty="0" smtClean="0"/>
              <a:t>Only present on American League teams</a:t>
            </a:r>
          </a:p>
          <a:p>
            <a:pPr lvl="1"/>
            <a:r>
              <a:rPr lang="en-US" dirty="0" smtClean="0"/>
              <a:t>Only bats, so only batting statistics are present</a:t>
            </a:r>
          </a:p>
          <a:p>
            <a:r>
              <a:rPr lang="en-US" dirty="0" smtClean="0"/>
              <a:t>Express all stats as a ratio with At-Bats, and then normalize</a:t>
            </a:r>
          </a:p>
          <a:p>
            <a:endParaRPr lang="en-US" dirty="0" smtClean="0"/>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5565" y="3523845"/>
            <a:ext cx="4183761" cy="2653118"/>
          </a:xfrm>
          <a:prstGeom prst="rect">
            <a:avLst/>
          </a:prstGeom>
        </p:spPr>
      </p:pic>
    </p:spTree>
    <p:extLst>
      <p:ext uri="{BB962C8B-B14F-4D97-AF65-F5344CB8AC3E}">
        <p14:creationId xmlns:p14="http://schemas.microsoft.com/office/powerpoint/2010/main" val="4025247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or three clusters?</a:t>
            </a:r>
            <a:br>
              <a:rPr lang="en-US" dirty="0" smtClean="0"/>
            </a:br>
            <a:r>
              <a:rPr lang="en-US" dirty="0" smtClean="0"/>
              <a:t>Prioritize Interpretability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6812009"/>
              </p:ext>
            </p:extLst>
          </p:nvPr>
        </p:nvGraphicFramePr>
        <p:xfrm>
          <a:off x="2023216" y="2443310"/>
          <a:ext cx="6815984" cy="701778"/>
        </p:xfrm>
        <a:graphic>
          <a:graphicData uri="http://schemas.openxmlformats.org/drawingml/2006/table">
            <a:tbl>
              <a:tblPr>
                <a:tableStyleId>{5C22544A-7EE6-4342-B048-85BDC9FD1C3A}</a:tableStyleId>
              </a:tblPr>
              <a:tblGrid>
                <a:gridCol w="425999"/>
                <a:gridCol w="425999"/>
                <a:gridCol w="425999"/>
                <a:gridCol w="425999"/>
                <a:gridCol w="425999"/>
                <a:gridCol w="425999"/>
                <a:gridCol w="425999"/>
                <a:gridCol w="425999"/>
                <a:gridCol w="425999"/>
                <a:gridCol w="425999"/>
                <a:gridCol w="425999"/>
                <a:gridCol w="425999"/>
                <a:gridCol w="425999"/>
                <a:gridCol w="425999"/>
                <a:gridCol w="425999"/>
                <a:gridCol w="425999"/>
              </a:tblGrid>
              <a:tr h="138973">
                <a:tc>
                  <a:txBody>
                    <a:bodyPr/>
                    <a:lstStyle/>
                    <a:p>
                      <a:pPr algn="l" fontAlgn="b"/>
                      <a:r>
                        <a:rPr lang="en-US" sz="900" u="none" strike="noStrike" dirty="0">
                          <a:effectLst/>
                        </a:rPr>
                        <a:t>cluster</a:t>
                      </a:r>
                      <a:endParaRPr lang="en-US" sz="900" b="0" i="0" u="none" strike="noStrike" dirty="0">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R</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H</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X2B</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X3B</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dirty="0">
                          <a:effectLst/>
                        </a:rPr>
                        <a:t>HR</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l" fontAlgn="b"/>
                      <a:r>
                        <a:rPr lang="en-US" sz="900" u="none" strike="noStrike">
                          <a:effectLst/>
                        </a:rPr>
                        <a:t>RBI</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dirty="0">
                          <a:effectLst/>
                        </a:rPr>
                        <a:t>SB</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l" fontAlgn="b"/>
                      <a:r>
                        <a:rPr lang="en-US" sz="900" u="none" strike="noStrike">
                          <a:effectLst/>
                        </a:rPr>
                        <a:t>CS</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BB</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dirty="0">
                          <a:effectLst/>
                        </a:rPr>
                        <a:t>SO</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l" fontAlgn="b"/>
                      <a:r>
                        <a:rPr lang="en-US" sz="900" u="none" strike="noStrike">
                          <a:effectLst/>
                        </a:rPr>
                        <a:t>IBB</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HBP</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dirty="0">
                          <a:effectLst/>
                        </a:rPr>
                        <a:t>SH</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l" fontAlgn="b"/>
                      <a:r>
                        <a:rPr lang="en-US" sz="900" u="none" strike="noStrike">
                          <a:effectLst/>
                        </a:rPr>
                        <a:t>SF</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GIDP</a:t>
                      </a:r>
                      <a:endParaRPr lang="en-US" sz="900" b="0" i="0" u="none" strike="noStrike">
                        <a:solidFill>
                          <a:srgbClr val="000000"/>
                        </a:solidFill>
                        <a:effectLst/>
                        <a:latin typeface="Calibri" panose="020F0502020204030204" pitchFamily="34" charset="0"/>
                      </a:endParaRPr>
                    </a:p>
                  </a:txBody>
                  <a:tcPr marL="5326" marR="5326" marT="5326" marB="0" anchor="b"/>
                </a:tc>
              </a:tr>
              <a:tr h="272619">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0.116499</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0.252142</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0.051058</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0.004807</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0.021991</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a:effectLst/>
                        </a:rPr>
                        <a:t>0.112137</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0.014252</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a:effectLst/>
                        </a:rPr>
                        <a:t>0.006324</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0.089313</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0.192674</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a:effectLst/>
                        </a:rPr>
                        <a:t>0.006069</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0.01034</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0.005437</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a:effectLst/>
                        </a:rPr>
                        <a:t>0.008403</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0.024573</a:t>
                      </a:r>
                      <a:endParaRPr lang="en-US" sz="900" b="0" i="0" u="none" strike="noStrike">
                        <a:solidFill>
                          <a:srgbClr val="000000"/>
                        </a:solidFill>
                        <a:effectLst/>
                        <a:latin typeface="Calibri" panose="020F0502020204030204" pitchFamily="34" charset="0"/>
                      </a:endParaRPr>
                    </a:p>
                  </a:txBody>
                  <a:tcPr marL="5326" marR="5326" marT="5326" marB="0" anchor="b"/>
                </a:tc>
              </a:tr>
              <a:tr h="272619">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0.133313</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0.249521</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0.051245</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0.002902</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0.045083</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a:effectLst/>
                        </a:rPr>
                        <a:t>0.152946</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0.006154</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dirty="0">
                          <a:effectLst/>
                        </a:rPr>
                        <a:t>0.003213</a:t>
                      </a:r>
                      <a:endParaRPr lang="en-US" sz="900" b="0" i="0" u="none" strike="noStrike" dirty="0">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0.115275</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0.250168</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a:effectLst/>
                        </a:rPr>
                        <a:t>0.008893</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0.010132</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0.001179</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a:effectLst/>
                        </a:rPr>
                        <a:t>0.008524</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0.024769</a:t>
                      </a:r>
                      <a:endParaRPr lang="en-US" sz="900" b="0" i="0" u="none" strike="noStrike" dirty="0">
                        <a:solidFill>
                          <a:srgbClr val="000000"/>
                        </a:solidFill>
                        <a:effectLst/>
                        <a:latin typeface="Calibri" panose="020F0502020204030204" pitchFamily="34" charset="0"/>
                      </a:endParaRPr>
                    </a:p>
                  </a:txBody>
                  <a:tcPr marL="5326" marR="5326" marT="5326"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58846035"/>
              </p:ext>
            </p:extLst>
          </p:nvPr>
        </p:nvGraphicFramePr>
        <p:xfrm>
          <a:off x="2023216" y="3683891"/>
          <a:ext cx="6815984" cy="981424"/>
        </p:xfrm>
        <a:graphic>
          <a:graphicData uri="http://schemas.openxmlformats.org/drawingml/2006/table">
            <a:tbl>
              <a:tblPr>
                <a:tableStyleId>{5C22544A-7EE6-4342-B048-85BDC9FD1C3A}</a:tableStyleId>
              </a:tblPr>
              <a:tblGrid>
                <a:gridCol w="425999"/>
                <a:gridCol w="425999"/>
                <a:gridCol w="425999"/>
                <a:gridCol w="425999"/>
                <a:gridCol w="425999"/>
                <a:gridCol w="425999"/>
                <a:gridCol w="425999"/>
                <a:gridCol w="425999"/>
                <a:gridCol w="425999"/>
                <a:gridCol w="425999"/>
                <a:gridCol w="425999"/>
                <a:gridCol w="425999"/>
                <a:gridCol w="425999"/>
                <a:gridCol w="425999"/>
                <a:gridCol w="425999"/>
                <a:gridCol w="425999"/>
              </a:tblGrid>
              <a:tr h="138973">
                <a:tc>
                  <a:txBody>
                    <a:bodyPr/>
                    <a:lstStyle/>
                    <a:p>
                      <a:pPr algn="l" fontAlgn="b"/>
                      <a:r>
                        <a:rPr lang="en-US" sz="900" u="none" strike="noStrike" dirty="0">
                          <a:effectLst/>
                        </a:rPr>
                        <a:t>cluster</a:t>
                      </a:r>
                      <a:endParaRPr lang="en-US" sz="900" b="0" i="0" u="none" strike="noStrike" dirty="0">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R</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H</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X2B</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dirty="0">
                          <a:effectLst/>
                        </a:rPr>
                        <a:t>X3B</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l" fontAlgn="b"/>
                      <a:r>
                        <a:rPr lang="en-US" sz="900" u="none" strike="noStrike" dirty="0">
                          <a:effectLst/>
                        </a:rPr>
                        <a:t>HR</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l" fontAlgn="b"/>
                      <a:r>
                        <a:rPr lang="en-US" sz="900" u="none" strike="noStrike">
                          <a:effectLst/>
                        </a:rPr>
                        <a:t>RBI</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dirty="0">
                          <a:effectLst/>
                        </a:rPr>
                        <a:t>SB</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l" fontAlgn="b"/>
                      <a:r>
                        <a:rPr lang="en-US" sz="900" u="none" strike="noStrike" dirty="0">
                          <a:effectLst/>
                        </a:rPr>
                        <a:t>CS</a:t>
                      </a:r>
                      <a:endParaRPr lang="en-US" sz="900" b="0" i="0" u="none" strike="noStrike" dirty="0">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BB</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SO</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IBB</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HBP</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SH</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a:effectLst/>
                        </a:rPr>
                        <a:t>SF</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l" fontAlgn="b"/>
                      <a:r>
                        <a:rPr lang="en-US" sz="900" u="none" strike="noStrike" dirty="0">
                          <a:effectLst/>
                        </a:rPr>
                        <a:t>GIDP</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r>
              <a:tr h="272619">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0.125511</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0.254096</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0.050459</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0.007473</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dirty="0">
                          <a:effectLst/>
                        </a:rPr>
                        <a:t>0.019166</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a:effectLst/>
                        </a:rPr>
                        <a:t>0.106171</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0.022868</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a:effectLst/>
                        </a:rPr>
                        <a:t>0.009847</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0.09595</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0.203093</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0.005079</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0.009853</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0.007656</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0.007595</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0.019049</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r>
              <a:tr h="272619">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0.106703</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0.250018</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0.05171</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0.001909</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dirty="0">
                          <a:effectLst/>
                        </a:rPr>
                        <a:t>0.025062</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a:effectLst/>
                        </a:rPr>
                        <a:t>0.118621</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0.004885</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a:effectLst/>
                        </a:rPr>
                        <a:t>0.002495</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0.082099</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0.181349</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0.007145</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0.010868</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0.003024</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0.009282</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0.030577</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r>
              <a:tr h="272619">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0.133313</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0.249521</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0.051245</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0.002902</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dirty="0">
                          <a:effectLst/>
                        </a:rPr>
                        <a:t>0.045083</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a:effectLst/>
                        </a:rPr>
                        <a:t>0.152946</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0.006154</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c>
                  <a:txBody>
                    <a:bodyPr/>
                    <a:lstStyle/>
                    <a:p>
                      <a:pPr algn="r" fontAlgn="b"/>
                      <a:r>
                        <a:rPr lang="en-US" sz="900" u="none" strike="noStrike">
                          <a:effectLst/>
                        </a:rPr>
                        <a:t>0.003213</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0.115275</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0.250168</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0.008893</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0.010132</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0.001179</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a:effectLst/>
                        </a:rPr>
                        <a:t>0.008524</a:t>
                      </a:r>
                      <a:endParaRPr lang="en-US" sz="900" b="0" i="0" u="none" strike="noStrike">
                        <a:solidFill>
                          <a:srgbClr val="000000"/>
                        </a:solidFill>
                        <a:effectLst/>
                        <a:latin typeface="Calibri" panose="020F0502020204030204" pitchFamily="34" charset="0"/>
                      </a:endParaRPr>
                    </a:p>
                  </a:txBody>
                  <a:tcPr marL="5326" marR="5326" marT="5326" marB="0" anchor="b"/>
                </a:tc>
                <a:tc>
                  <a:txBody>
                    <a:bodyPr/>
                    <a:lstStyle/>
                    <a:p>
                      <a:pPr algn="r" fontAlgn="b"/>
                      <a:r>
                        <a:rPr lang="en-US" sz="900" u="none" strike="noStrike" dirty="0">
                          <a:effectLst/>
                        </a:rPr>
                        <a:t>0.024769</a:t>
                      </a:r>
                      <a:endParaRPr lang="en-US" sz="900" b="0" i="0" u="none" strike="noStrike" dirty="0">
                        <a:solidFill>
                          <a:srgbClr val="000000"/>
                        </a:solidFill>
                        <a:effectLst/>
                        <a:latin typeface="Calibri" panose="020F0502020204030204" pitchFamily="34" charset="0"/>
                      </a:endParaRPr>
                    </a:p>
                  </a:txBody>
                  <a:tcPr marL="5326" marR="5326" marT="5326" marB="0" anchor="b">
                    <a:solidFill>
                      <a:srgbClr val="FFFF00"/>
                    </a:solidFill>
                  </a:tcPr>
                </a:tc>
              </a:tr>
            </a:tbl>
          </a:graphicData>
        </a:graphic>
      </p:graphicFrame>
      <p:sp>
        <p:nvSpPr>
          <p:cNvPr id="6" name="TextBox 5"/>
          <p:cNvSpPr txBox="1"/>
          <p:nvPr/>
        </p:nvSpPr>
        <p:spPr>
          <a:xfrm>
            <a:off x="3352800" y="3145088"/>
            <a:ext cx="5486400" cy="404085"/>
          </a:xfrm>
          <a:prstGeom prst="rect">
            <a:avLst/>
          </a:prstGeom>
          <a:noFill/>
        </p:spPr>
        <p:txBody>
          <a:bodyPr wrap="square" rtlCol="0">
            <a:spAutoFit/>
          </a:bodyPr>
          <a:lstStyle/>
          <a:p>
            <a:r>
              <a:rPr lang="en-US" sz="1013" dirty="0"/>
              <a:t>These clusters show one group swinging at the ball (Home Runs, Strike Outs), and another acting to score runs when on-base, or with a teammate on-base (Stolen Bases, Sacrifice Hits).</a:t>
            </a:r>
          </a:p>
        </p:txBody>
      </p:sp>
      <p:sp>
        <p:nvSpPr>
          <p:cNvPr id="7" name="TextBox 6"/>
          <p:cNvSpPr txBox="1"/>
          <p:nvPr/>
        </p:nvSpPr>
        <p:spPr>
          <a:xfrm>
            <a:off x="3352800" y="4665315"/>
            <a:ext cx="5486400" cy="248209"/>
          </a:xfrm>
          <a:prstGeom prst="rect">
            <a:avLst/>
          </a:prstGeom>
          <a:noFill/>
        </p:spPr>
        <p:txBody>
          <a:bodyPr wrap="square" rtlCol="0">
            <a:spAutoFit/>
          </a:bodyPr>
          <a:lstStyle/>
          <a:p>
            <a:r>
              <a:rPr lang="en-US" sz="1013" dirty="0"/>
              <a:t>These clusters find large differences in rare metrics, such as Triple and Grounded Into Double Play.</a:t>
            </a:r>
          </a:p>
        </p:txBody>
      </p:sp>
    </p:spTree>
    <p:extLst>
      <p:ext uri="{BB962C8B-B14F-4D97-AF65-F5344CB8AC3E}">
        <p14:creationId xmlns:p14="http://schemas.microsoft.com/office/powerpoint/2010/main" val="1834372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Complex Clustering Example</a:t>
            </a:r>
            <a:endParaRPr lang="en-US" dirty="0"/>
          </a:p>
        </p:txBody>
      </p:sp>
      <p:sp>
        <p:nvSpPr>
          <p:cNvPr id="3" name="Content Placeholder 2"/>
          <p:cNvSpPr>
            <a:spLocks noGrp="1"/>
          </p:cNvSpPr>
          <p:nvPr>
            <p:ph idx="1"/>
          </p:nvPr>
        </p:nvSpPr>
        <p:spPr/>
        <p:txBody>
          <a:bodyPr/>
          <a:lstStyle/>
          <a:p>
            <a:r>
              <a:rPr lang="en-US" dirty="0" smtClean="0"/>
              <a:t>Catcher</a:t>
            </a:r>
          </a:p>
          <a:p>
            <a:pPr lvl="1"/>
            <a:r>
              <a:rPr lang="en-US" dirty="0" smtClean="0"/>
              <a:t>Batting: same as all other players</a:t>
            </a:r>
          </a:p>
          <a:p>
            <a:pPr lvl="1"/>
            <a:r>
              <a:rPr lang="en-US" dirty="0" smtClean="0"/>
              <a:t>Fielding is different from other players, with several rare outcomes tracked</a:t>
            </a:r>
          </a:p>
          <a:p>
            <a:r>
              <a:rPr lang="en-US" dirty="0" smtClean="0"/>
              <a:t>Collect fielding data only from games played as catcher</a:t>
            </a:r>
          </a:p>
          <a:p>
            <a:pPr lvl="1"/>
            <a:r>
              <a:rPr lang="en-US" dirty="0" smtClean="0"/>
              <a:t>Measure as ratio with games played</a:t>
            </a:r>
          </a:p>
          <a:p>
            <a:r>
              <a:rPr lang="en-US" dirty="0" smtClean="0"/>
              <a:t>Join with all batting outcome ratios</a:t>
            </a:r>
          </a:p>
        </p:txBody>
      </p:sp>
      <p:sp>
        <p:nvSpPr>
          <p:cNvPr id="4" name="Slide Number Placeholder 3"/>
          <p:cNvSpPr>
            <a:spLocks noGrp="1"/>
          </p:cNvSpPr>
          <p:nvPr>
            <p:ph type="sldNum" sz="quarter" idx="12"/>
          </p:nvPr>
        </p:nvSpPr>
        <p:spPr/>
        <p:txBody>
          <a:bodyPr/>
          <a:lstStyle/>
          <a:p>
            <a:fld id="{92D9F09F-D7A4-487C-B458-2B302BE4FB0E}" type="slidenum">
              <a:rPr lang="en-US" smtClean="0"/>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981" y="3581517"/>
            <a:ext cx="4092819" cy="2595446"/>
          </a:xfrm>
          <a:prstGeom prst="rect">
            <a:avLst/>
          </a:prstGeom>
        </p:spPr>
      </p:pic>
    </p:spTree>
    <p:extLst>
      <p:ext uri="{BB962C8B-B14F-4D97-AF65-F5344CB8AC3E}">
        <p14:creationId xmlns:p14="http://schemas.microsoft.com/office/powerpoint/2010/main" val="700053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D9F09F-D7A4-487C-B458-2B302BE4FB0E}" type="slidenum">
              <a:rPr lang="en-US" smtClean="0"/>
              <a:t>2</a:t>
            </a:fld>
            <a:endParaRPr lang="en-US"/>
          </a:p>
        </p:txBody>
      </p:sp>
      <p:sp>
        <p:nvSpPr>
          <p:cNvPr id="7" name="Subtitle 1"/>
          <p:cNvSpPr txBox="1">
            <a:spLocks/>
          </p:cNvSpPr>
          <p:nvPr/>
        </p:nvSpPr>
        <p:spPr bwMode="auto">
          <a:xfrm>
            <a:off x="1600200" y="2743200"/>
            <a:ext cx="6705600" cy="2971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2438" lvl="1" indent="-215900"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234950" marR="0" lvl="0" indent="-234950" algn="l" defTabSz="914400" rtl="0" eaLnBrk="1" fontAlgn="base" latinLnBrk="0" hangingPunct="1">
              <a:lnSpc>
                <a:spcPct val="100000"/>
              </a:lnSpc>
              <a:spcBef>
                <a:spcPct val="100000"/>
              </a:spcBef>
              <a:spcAft>
                <a:spcPct val="0"/>
              </a:spcAft>
              <a:buClr>
                <a:srgbClr val="003399"/>
              </a:buClr>
              <a:buSzTx/>
              <a:buFont typeface="Webdings" pitchFamily="18" charset="2"/>
              <a:buChar char="4"/>
              <a:tabLst/>
              <a:defRPr/>
            </a:pPr>
            <a:r>
              <a:rPr kumimoji="0" lang="en-US" sz="1600" b="0" i="0" u="none" strike="noStrike" kern="0" cap="none" spc="0" normalizeH="0" baseline="0" noProof="0" dirty="0" smtClean="0">
                <a:ln>
                  <a:noFill/>
                </a:ln>
                <a:solidFill>
                  <a:srgbClr val="000000"/>
                </a:solidFill>
                <a:effectLst/>
                <a:uLnTx/>
                <a:uFillTx/>
                <a:latin typeface="Arial"/>
                <a:ea typeface="+mn-ea"/>
                <a:cs typeface="+mn-cs"/>
              </a:rPr>
              <a:t>Problem Definition</a:t>
            </a:r>
          </a:p>
          <a:p>
            <a:pPr marL="234950" marR="0" lvl="0" indent="-234950" algn="l" defTabSz="914400" rtl="0" eaLnBrk="1" fontAlgn="base" latinLnBrk="0" hangingPunct="1">
              <a:lnSpc>
                <a:spcPct val="100000"/>
              </a:lnSpc>
              <a:spcBef>
                <a:spcPct val="100000"/>
              </a:spcBef>
              <a:spcAft>
                <a:spcPct val="0"/>
              </a:spcAft>
              <a:buClr>
                <a:srgbClr val="003399"/>
              </a:buClr>
              <a:buSzTx/>
              <a:buFont typeface="Webdings" pitchFamily="18" charset="2"/>
              <a:buChar char="4"/>
              <a:tabLst/>
              <a:defRPr/>
            </a:pPr>
            <a:r>
              <a:rPr lang="en-US" kern="0" dirty="0" smtClean="0">
                <a:solidFill>
                  <a:srgbClr val="000000"/>
                </a:solidFill>
                <a:latin typeface="Arial"/>
              </a:rPr>
              <a:t>Finding similar players</a:t>
            </a:r>
            <a:endParaRPr kumimoji="0" lang="en-US" sz="1600" b="0" i="0" u="none" strike="noStrike" kern="0" cap="none" spc="0" normalizeH="0" baseline="0" noProof="0" dirty="0" smtClean="0">
              <a:ln>
                <a:noFill/>
              </a:ln>
              <a:solidFill>
                <a:srgbClr val="000000"/>
              </a:solidFill>
              <a:effectLst/>
              <a:uLnTx/>
              <a:uFillTx/>
              <a:latin typeface="Arial"/>
              <a:ea typeface="+mn-ea"/>
              <a:cs typeface="+mn-cs"/>
            </a:endParaRPr>
          </a:p>
          <a:p>
            <a:pPr marL="234950" marR="0" lvl="0" indent="-234950" algn="l" defTabSz="914400" rtl="0" eaLnBrk="1" fontAlgn="base" latinLnBrk="0" hangingPunct="1">
              <a:lnSpc>
                <a:spcPct val="100000"/>
              </a:lnSpc>
              <a:spcBef>
                <a:spcPct val="100000"/>
              </a:spcBef>
              <a:spcAft>
                <a:spcPct val="0"/>
              </a:spcAft>
              <a:buClr>
                <a:srgbClr val="003399"/>
              </a:buClr>
              <a:buSzTx/>
              <a:buFont typeface="Webdings" pitchFamily="18" charset="2"/>
              <a:buChar char="4"/>
              <a:tabLst/>
              <a:defRPr/>
            </a:pPr>
            <a:r>
              <a:rPr kumimoji="0" lang="en-US" sz="1600" b="0" i="0" u="none" strike="noStrike" kern="0" cap="none" spc="0" normalizeH="0" baseline="0" noProof="0" dirty="0" smtClean="0">
                <a:ln>
                  <a:noFill/>
                </a:ln>
                <a:solidFill>
                  <a:srgbClr val="000000"/>
                </a:solidFill>
                <a:effectLst/>
                <a:uLnTx/>
                <a:uFillTx/>
                <a:latin typeface="Arial"/>
                <a:ea typeface="+mn-ea"/>
                <a:cs typeface="+mn-cs"/>
              </a:rPr>
              <a:t>Identifying patterns</a:t>
            </a:r>
            <a:r>
              <a:rPr kumimoji="0" lang="en-US" sz="1600" b="0" i="0" u="none" strike="noStrike" kern="0" cap="none" spc="0" normalizeH="0" noProof="0" dirty="0" smtClean="0">
                <a:ln>
                  <a:noFill/>
                </a:ln>
                <a:solidFill>
                  <a:srgbClr val="000000"/>
                </a:solidFill>
                <a:effectLst/>
                <a:uLnTx/>
                <a:uFillTx/>
                <a:latin typeface="Arial"/>
                <a:ea typeface="+mn-ea"/>
                <a:cs typeface="+mn-cs"/>
              </a:rPr>
              <a:t> among batters/fielders/pitchers</a:t>
            </a:r>
          </a:p>
          <a:p>
            <a:pPr marL="234950" marR="0" lvl="0" indent="-234950" algn="l" defTabSz="914400" rtl="0" eaLnBrk="1" fontAlgn="base" latinLnBrk="0" hangingPunct="1">
              <a:lnSpc>
                <a:spcPct val="100000"/>
              </a:lnSpc>
              <a:spcBef>
                <a:spcPct val="100000"/>
              </a:spcBef>
              <a:spcAft>
                <a:spcPct val="0"/>
              </a:spcAft>
              <a:buClr>
                <a:srgbClr val="003399"/>
              </a:buClr>
              <a:buSzTx/>
              <a:buFont typeface="Webdings" pitchFamily="18" charset="2"/>
              <a:buChar char="4"/>
              <a:tabLst/>
              <a:defRPr/>
            </a:pPr>
            <a:r>
              <a:rPr lang="en-US" kern="0" baseline="0" dirty="0" smtClean="0">
                <a:solidFill>
                  <a:srgbClr val="000000"/>
                </a:solidFill>
                <a:latin typeface="Arial"/>
              </a:rPr>
              <a:t>Next Steps</a:t>
            </a:r>
            <a:endParaRPr kumimoji="0" lang="en-US" sz="16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itle 2"/>
          <p:cNvSpPr txBox="1">
            <a:spLocks/>
          </p:cNvSpPr>
          <p:nvPr/>
        </p:nvSpPr>
        <p:spPr bwMode="auto">
          <a:xfrm>
            <a:off x="1600200" y="1219200"/>
            <a:ext cx="6705600" cy="1143000"/>
          </a:xfrm>
          <a:prstGeom prst="rect">
            <a:avLst/>
          </a:prstGeom>
          <a:noFill/>
          <a:ln w="9525">
            <a:noFill/>
            <a:miter lim="800000"/>
            <a:headEnd/>
            <a:tailEnd/>
          </a:ln>
          <a:effectLst/>
        </p:spPr>
        <p:txBody>
          <a:bodyPr vert="horz" wrap="square" lIns="0" tIns="45720" rIns="0" bIns="45720" numCol="1" anchor="b" anchorCtr="0" compatLnSpc="1">
            <a:prstTxWarp prst="textNoShape">
              <a:avLst/>
            </a:prstTxWarp>
          </a:bodyPr>
          <a:lst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0000"/>
                </a:solidFill>
                <a:effectLst/>
                <a:uLnTx/>
                <a:uFillTx/>
                <a:latin typeface="Arial"/>
                <a:ea typeface="+mj-ea"/>
                <a:cs typeface="+mj-cs"/>
              </a:rPr>
              <a:t>Agenda</a:t>
            </a:r>
            <a:endParaRPr kumimoji="0" lang="en-US" sz="2200" b="1" i="0" u="none" strike="noStrike" kern="0" cap="none" spc="0" normalizeH="0" baseline="0" noProof="0" dirty="0">
              <a:ln>
                <a:noFill/>
              </a:ln>
              <a:solidFill>
                <a:srgbClr val="000000"/>
              </a:solidFill>
              <a:effectLst/>
              <a:uLnTx/>
              <a:uFillTx/>
              <a:latin typeface="Arial"/>
              <a:ea typeface="+mj-ea"/>
              <a:cs typeface="+mj-cs"/>
            </a:endParaRPr>
          </a:p>
        </p:txBody>
      </p:sp>
      <p:sp>
        <p:nvSpPr>
          <p:cNvPr id="9" name="Rectangle 8"/>
          <p:cNvSpPr/>
          <p:nvPr/>
        </p:nvSpPr>
        <p:spPr>
          <a:xfrm>
            <a:off x="1397479" y="1889185"/>
            <a:ext cx="94892" cy="4054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914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or four clusters?</a:t>
            </a:r>
            <a:br>
              <a:rPr lang="en-US" dirty="0" smtClean="0"/>
            </a:br>
            <a:r>
              <a:rPr lang="en-US" dirty="0" smtClean="0"/>
              <a:t>Is the outlier cluster useful?</a:t>
            </a:r>
            <a:endParaRPr lang="en-US" dirty="0"/>
          </a:p>
        </p:txBody>
      </p:sp>
      <p:sp>
        <p:nvSpPr>
          <p:cNvPr id="4" name="Slide Number Placeholder 3"/>
          <p:cNvSpPr>
            <a:spLocks noGrp="1"/>
          </p:cNvSpPr>
          <p:nvPr>
            <p:ph type="sldNum" sz="quarter" idx="12"/>
          </p:nvPr>
        </p:nvSpPr>
        <p:spPr/>
        <p:txBody>
          <a:bodyPr/>
          <a:lstStyle/>
          <a:p>
            <a:fld id="{92D9F09F-D7A4-487C-B458-2B302BE4FB0E}"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299" y="1690692"/>
            <a:ext cx="6398602" cy="4057650"/>
          </a:xfrm>
          <a:prstGeom prst="rect">
            <a:avLst/>
          </a:prstGeom>
        </p:spPr>
      </p:pic>
      <p:sp>
        <p:nvSpPr>
          <p:cNvPr id="7" name="TextBox 6"/>
          <p:cNvSpPr txBox="1"/>
          <p:nvPr/>
        </p:nvSpPr>
        <p:spPr>
          <a:xfrm>
            <a:off x="838200" y="2243141"/>
            <a:ext cx="4333875" cy="3108543"/>
          </a:xfrm>
          <a:prstGeom prst="rect">
            <a:avLst/>
          </a:prstGeom>
          <a:noFill/>
        </p:spPr>
        <p:txBody>
          <a:bodyPr wrap="square" rtlCol="0">
            <a:spAutoFit/>
          </a:bodyPr>
          <a:lstStyle/>
          <a:p>
            <a:r>
              <a:rPr lang="en-US" sz="2800" dirty="0" smtClean="0"/>
              <a:t>Filtering out inactive players, the four clusters have sizes: 27, 5, 15, and 29.</a:t>
            </a:r>
          </a:p>
          <a:p>
            <a:endParaRPr lang="en-US" sz="2800" dirty="0"/>
          </a:p>
          <a:p>
            <a:r>
              <a:rPr lang="en-US" sz="2800" dirty="0" smtClean="0"/>
              <a:t>A 5-player cluster is not much use, so we use two clusters instead.</a:t>
            </a:r>
            <a:endParaRPr lang="en-US" sz="2800" dirty="0"/>
          </a:p>
        </p:txBody>
      </p:sp>
    </p:spTree>
    <p:extLst>
      <p:ext uri="{BB962C8B-B14F-4D97-AF65-F5344CB8AC3E}">
        <p14:creationId xmlns:p14="http://schemas.microsoft.com/office/powerpoint/2010/main" val="128516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C: </a:t>
            </a:r>
            <a:r>
              <a:rPr lang="en-US" smtClean="0"/>
              <a:t>Player similarity</a:t>
            </a:r>
            <a:endParaRPr lang="en-US"/>
          </a:p>
        </p:txBody>
      </p:sp>
      <p:sp>
        <p:nvSpPr>
          <p:cNvPr id="4" name="Slide Number Placeholder 3"/>
          <p:cNvSpPr>
            <a:spLocks noGrp="1"/>
          </p:cNvSpPr>
          <p:nvPr>
            <p:ph type="sldNum" sz="quarter" idx="12"/>
          </p:nvPr>
        </p:nvSpPr>
        <p:spPr/>
        <p:txBody>
          <a:bodyPr/>
          <a:lstStyle/>
          <a:p>
            <a:fld id="{92D9F09F-D7A4-487C-B458-2B302BE4FB0E}" type="slidenum">
              <a:rPr lang="en-US" smtClean="0"/>
              <a:t>21</a:t>
            </a:fld>
            <a:endParaRPr lang="en-US"/>
          </a:p>
        </p:txBody>
      </p:sp>
      <p:sp>
        <p:nvSpPr>
          <p:cNvPr id="6" name="Content Placeholder 5"/>
          <p:cNvSpPr>
            <a:spLocks noGrp="1"/>
          </p:cNvSpPr>
          <p:nvPr>
            <p:ph idx="1"/>
          </p:nvPr>
        </p:nvSpPr>
        <p:spPr/>
        <p:txBody>
          <a:bodyPr/>
          <a:lstStyle/>
          <a:p>
            <a:r>
              <a:rPr lang="en-US" dirty="0" smtClean="0"/>
              <a:t>The performance metric for batting and pitching is calculated </a:t>
            </a:r>
          </a:p>
          <a:p>
            <a:pPr lvl="1"/>
            <a:r>
              <a:rPr lang="en-US" dirty="0" smtClean="0"/>
              <a:t>Batting: </a:t>
            </a:r>
          </a:p>
          <a:p>
            <a:pPr lvl="1"/>
            <a:endParaRPr lang="en-US" dirty="0" smtClean="0"/>
          </a:p>
          <a:p>
            <a:pPr lvl="1"/>
            <a:r>
              <a:rPr lang="en-US" dirty="0" smtClean="0"/>
              <a:t>Pitching</a:t>
            </a:r>
            <a:r>
              <a:rPr lang="en-US" baseline="30000" dirty="0" smtClean="0"/>
              <a:t>1</a:t>
            </a:r>
            <a:r>
              <a:rPr lang="en-US" dirty="0" smtClean="0"/>
              <a:t>: </a:t>
            </a:r>
          </a:p>
          <a:p>
            <a:r>
              <a:rPr lang="en-US" dirty="0" smtClean="0"/>
              <a:t>Using this, the similarity matrix is computed using Euclidian distance</a:t>
            </a:r>
          </a:p>
          <a:p>
            <a:r>
              <a:rPr lang="en-US" dirty="0" smtClean="0"/>
              <a:t>For each player, the 3 most similar players are selected (who aren’t in the same team)</a:t>
            </a:r>
            <a:endParaRPr lang="en-US" dirty="0"/>
          </a:p>
        </p:txBody>
      </p:sp>
      <p:pic>
        <p:nvPicPr>
          <p:cNvPr id="1026" name="Picture 2" descr="OPS = \frac{AB*(H+BB+HBP)+TB*(AB+BB+SF+HBP)}{AB*(AB+BB+SF+HB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026" y="2272780"/>
            <a:ext cx="5562600" cy="4953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thrm{ERA} = 9 \times \frac{\mathrm{Earned~Runs~Allowed)){\mathrm{Innings~Pitch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5153" y="3052549"/>
            <a:ext cx="2762250" cy="4381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2633" y="6259484"/>
            <a:ext cx="7007629" cy="276999"/>
          </a:xfrm>
          <a:prstGeom prst="rect">
            <a:avLst/>
          </a:prstGeom>
          <a:noFill/>
        </p:spPr>
        <p:txBody>
          <a:bodyPr wrap="square" rtlCol="0">
            <a:spAutoFit/>
          </a:bodyPr>
          <a:lstStyle/>
          <a:p>
            <a:r>
              <a:rPr lang="en-US" sz="1200" i="1" dirty="0" smtClean="0"/>
              <a:t>1: Lower the ERA, the better</a:t>
            </a:r>
            <a:endParaRPr lang="en-US" sz="1200" i="1" dirty="0"/>
          </a:p>
        </p:txBody>
      </p:sp>
      <p:sp>
        <p:nvSpPr>
          <p:cNvPr id="8" name="TextBox 7"/>
          <p:cNvSpPr txBox="1"/>
          <p:nvPr/>
        </p:nvSpPr>
        <p:spPr>
          <a:xfrm>
            <a:off x="282633" y="6536483"/>
            <a:ext cx="5594465" cy="276999"/>
          </a:xfrm>
          <a:prstGeom prst="rect">
            <a:avLst/>
          </a:prstGeom>
          <a:noFill/>
        </p:spPr>
        <p:txBody>
          <a:bodyPr wrap="square" rtlCol="0">
            <a:spAutoFit/>
          </a:bodyPr>
          <a:lstStyle/>
          <a:p>
            <a:r>
              <a:rPr lang="en-US" sz="1200" i="1" dirty="0" smtClean="0"/>
              <a:t>Baseball glossary: http</a:t>
            </a:r>
            <a:r>
              <a:rPr lang="en-US" sz="1200" i="1" dirty="0"/>
              <a:t>://baseball.about.com/od/termstatglossar1/a/statsglossary.htm</a:t>
            </a:r>
          </a:p>
        </p:txBody>
      </p:sp>
    </p:spTree>
    <p:extLst>
      <p:ext uri="{BB962C8B-B14F-4D97-AF65-F5344CB8AC3E}">
        <p14:creationId xmlns:p14="http://schemas.microsoft.com/office/powerpoint/2010/main" val="503514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D: Age vs Batting Average</a:t>
            </a:r>
            <a:endParaRPr lang="en-US" dirty="0"/>
          </a:p>
        </p:txBody>
      </p:sp>
      <p:sp>
        <p:nvSpPr>
          <p:cNvPr id="4" name="Slide Number Placeholder 3"/>
          <p:cNvSpPr>
            <a:spLocks noGrp="1"/>
          </p:cNvSpPr>
          <p:nvPr>
            <p:ph type="sldNum" sz="quarter" idx="12"/>
          </p:nvPr>
        </p:nvSpPr>
        <p:spPr/>
        <p:txBody>
          <a:bodyPr/>
          <a:lstStyle/>
          <a:p>
            <a:fld id="{92D9F09F-D7A4-487C-B458-2B302BE4FB0E}" type="slidenum">
              <a:rPr lang="en-US" smtClean="0"/>
              <a:t>22</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985" y="2041700"/>
            <a:ext cx="6751905" cy="3734124"/>
          </a:xfrm>
          <a:prstGeom prst="rect">
            <a:avLst/>
          </a:prstGeom>
        </p:spPr>
      </p:pic>
    </p:spTree>
    <p:extLst>
      <p:ext uri="{BB962C8B-B14F-4D97-AF65-F5344CB8AC3E}">
        <p14:creationId xmlns:p14="http://schemas.microsoft.com/office/powerpoint/2010/main" val="2575097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E: Age vs ERA</a:t>
            </a:r>
            <a:endParaRPr lang="en-US" dirty="0"/>
          </a:p>
        </p:txBody>
      </p:sp>
      <p:sp>
        <p:nvSpPr>
          <p:cNvPr id="4" name="Slide Number Placeholder 3"/>
          <p:cNvSpPr>
            <a:spLocks noGrp="1"/>
          </p:cNvSpPr>
          <p:nvPr>
            <p:ph type="sldNum" sz="quarter" idx="12"/>
          </p:nvPr>
        </p:nvSpPr>
        <p:spPr/>
        <p:txBody>
          <a:bodyPr/>
          <a:lstStyle/>
          <a:p>
            <a:fld id="{92D9F09F-D7A4-487C-B458-2B302BE4FB0E}" type="slidenum">
              <a:rPr lang="en-US" smtClean="0"/>
              <a:t>23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45" y="2053643"/>
            <a:ext cx="6828112" cy="3734124"/>
          </a:xfrm>
          <a:prstGeom prst="rect">
            <a:avLst/>
          </a:prstGeom>
        </p:spPr>
      </p:pic>
    </p:spTree>
    <p:extLst>
      <p:ext uri="{BB962C8B-B14F-4D97-AF65-F5344CB8AC3E}">
        <p14:creationId xmlns:p14="http://schemas.microsoft.com/office/powerpoint/2010/main" val="3832001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34246" y="1491292"/>
            <a:ext cx="9081280" cy="1566233"/>
          </a:xfrm>
          <a:prstGeom prst="roundRect">
            <a:avLst/>
          </a:prstGeom>
          <a:solidFill>
            <a:srgbClr val="E2E1C0"/>
          </a:solidFill>
          <a:effectLst/>
        </p:spPr>
        <p:txBody>
          <a:bodyPr wrap="square" rtlCol="0" anchor="t">
            <a:normAutofit/>
          </a:bodyPr>
          <a:lstStyle/>
          <a:p>
            <a:pPr eaLnBrk="1" hangingPunct="1">
              <a:lnSpc>
                <a:spcPct val="90000"/>
              </a:lnSpc>
              <a:spcBef>
                <a:spcPts val="100"/>
              </a:spcBef>
              <a:spcAft>
                <a:spcPts val="100"/>
              </a:spcAft>
              <a:buClrTx/>
              <a:buFontTx/>
              <a:buNone/>
            </a:pPr>
            <a:endParaRPr lang="en-US" sz="2000" dirty="0" err="1" smtClean="0">
              <a:solidFill>
                <a:srgbClr val="FFFFFF"/>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smtClean="0"/>
              <a:t>Major League Baseball Data</a:t>
            </a:r>
            <a:endParaRPr lang="en-US" dirty="0"/>
          </a:p>
        </p:txBody>
      </p:sp>
      <p:sp>
        <p:nvSpPr>
          <p:cNvPr id="3" name="Content Placeholder 2"/>
          <p:cNvSpPr>
            <a:spLocks noGrp="1"/>
          </p:cNvSpPr>
          <p:nvPr>
            <p:ph idx="1"/>
          </p:nvPr>
        </p:nvSpPr>
        <p:spPr/>
        <p:txBody>
          <a:bodyPr/>
          <a:lstStyle/>
          <a:p>
            <a:pPr marL="0" indent="0">
              <a:buNone/>
            </a:pPr>
            <a:r>
              <a:rPr lang="en-US" dirty="0" smtClean="0"/>
              <a:t>2014 Major League Baseball</a:t>
            </a:r>
          </a:p>
        </p:txBody>
      </p:sp>
      <p:sp>
        <p:nvSpPr>
          <p:cNvPr id="4" name="Slide Number Placeholder 3"/>
          <p:cNvSpPr>
            <a:spLocks noGrp="1"/>
          </p:cNvSpPr>
          <p:nvPr>
            <p:ph type="sldNum" sz="quarter" idx="12"/>
          </p:nvPr>
        </p:nvSpPr>
        <p:spPr/>
        <p:txBody>
          <a:bodyPr/>
          <a:lstStyle/>
          <a:p>
            <a:fld id="{92D9F09F-D7A4-487C-B458-2B302BE4FB0E}" type="slidenum">
              <a:rPr lang="en-US" smtClean="0"/>
              <a:t>3</a:t>
            </a:fld>
            <a:endParaRPr lang="en-US"/>
          </a:p>
        </p:txBody>
      </p:sp>
      <p:sp>
        <p:nvSpPr>
          <p:cNvPr id="7" name="Rounded Rectangle 6"/>
          <p:cNvSpPr/>
          <p:nvPr/>
        </p:nvSpPr>
        <p:spPr>
          <a:xfrm>
            <a:off x="834246" y="3453658"/>
            <a:ext cx="9147955" cy="1080242"/>
          </a:xfrm>
          <a:prstGeom prst="roundRect">
            <a:avLst/>
          </a:prstGeom>
          <a:solidFill>
            <a:schemeClr val="accent2">
              <a:lumMod val="40000"/>
              <a:lumOff val="60000"/>
            </a:schemeClr>
          </a:solidFill>
          <a:effectLst/>
        </p:spPr>
        <p:txBody>
          <a:bodyPr wrap="square" rtlCol="0" anchor="t">
            <a:normAutofit/>
          </a:bodyPr>
          <a:lstStyle/>
          <a:p>
            <a:pPr eaLnBrk="1" hangingPunct="1">
              <a:lnSpc>
                <a:spcPct val="90000"/>
              </a:lnSpc>
              <a:spcBef>
                <a:spcPts val="100"/>
              </a:spcBef>
              <a:spcAft>
                <a:spcPts val="100"/>
              </a:spcAft>
              <a:buClrTx/>
              <a:buFontTx/>
              <a:buNone/>
            </a:pPr>
            <a:endParaRPr lang="en-US" sz="2000" dirty="0" err="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3546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34246" y="1491292"/>
            <a:ext cx="9081280" cy="1566233"/>
          </a:xfrm>
          <a:prstGeom prst="roundRect">
            <a:avLst/>
          </a:prstGeom>
          <a:solidFill>
            <a:srgbClr val="E2E1C0"/>
          </a:solidFill>
          <a:effectLst/>
        </p:spPr>
        <p:txBody>
          <a:bodyPr wrap="square" rtlCol="0" anchor="t">
            <a:normAutofit/>
          </a:bodyPr>
          <a:lstStyle/>
          <a:p>
            <a:pPr eaLnBrk="1" hangingPunct="1">
              <a:lnSpc>
                <a:spcPct val="90000"/>
              </a:lnSpc>
              <a:spcBef>
                <a:spcPts val="100"/>
              </a:spcBef>
              <a:spcAft>
                <a:spcPts val="100"/>
              </a:spcAft>
              <a:buClrTx/>
              <a:buFontTx/>
              <a:buNone/>
            </a:pPr>
            <a:endParaRPr lang="en-US" sz="2000" dirty="0" err="1" smtClean="0">
              <a:solidFill>
                <a:srgbClr val="FFFFFF"/>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smtClean="0"/>
              <a:t>Major League Baseball Data</a:t>
            </a:r>
            <a:endParaRPr lang="en-US" dirty="0"/>
          </a:p>
        </p:txBody>
      </p:sp>
      <p:sp>
        <p:nvSpPr>
          <p:cNvPr id="3" name="Content Placeholder 2"/>
          <p:cNvSpPr>
            <a:spLocks noGrp="1"/>
          </p:cNvSpPr>
          <p:nvPr>
            <p:ph idx="1"/>
          </p:nvPr>
        </p:nvSpPr>
        <p:spPr/>
        <p:txBody>
          <a:bodyPr/>
          <a:lstStyle/>
          <a:p>
            <a:pPr marL="0" indent="0">
              <a:buNone/>
            </a:pPr>
            <a:r>
              <a:rPr lang="en-US" dirty="0" smtClean="0"/>
              <a:t>2014 Major League Baseball</a:t>
            </a:r>
          </a:p>
          <a:p>
            <a:pPr marL="457201" lvl="1" indent="0">
              <a:buNone/>
            </a:pPr>
            <a:r>
              <a:rPr lang="en-US" dirty="0" smtClean="0"/>
              <a:t>1,320 players</a:t>
            </a:r>
          </a:p>
        </p:txBody>
      </p:sp>
      <p:sp>
        <p:nvSpPr>
          <p:cNvPr id="4" name="Slide Number Placeholder 3"/>
          <p:cNvSpPr>
            <a:spLocks noGrp="1"/>
          </p:cNvSpPr>
          <p:nvPr>
            <p:ph type="sldNum" sz="quarter" idx="12"/>
          </p:nvPr>
        </p:nvSpPr>
        <p:spPr/>
        <p:txBody>
          <a:bodyPr/>
          <a:lstStyle/>
          <a:p>
            <a:fld id="{92D9F09F-D7A4-487C-B458-2B302BE4FB0E}" type="slidenum">
              <a:rPr lang="en-US" smtClean="0"/>
              <a:t>4</a:t>
            </a:fld>
            <a:endParaRPr lang="en-US"/>
          </a:p>
        </p:txBody>
      </p:sp>
      <p:sp>
        <p:nvSpPr>
          <p:cNvPr id="7" name="Rounded Rectangle 6"/>
          <p:cNvSpPr/>
          <p:nvPr/>
        </p:nvSpPr>
        <p:spPr>
          <a:xfrm>
            <a:off x="834246" y="3453658"/>
            <a:ext cx="9147955" cy="1080242"/>
          </a:xfrm>
          <a:prstGeom prst="roundRect">
            <a:avLst/>
          </a:prstGeom>
          <a:solidFill>
            <a:schemeClr val="accent2">
              <a:lumMod val="40000"/>
              <a:lumOff val="60000"/>
            </a:schemeClr>
          </a:solidFill>
          <a:effectLst/>
        </p:spPr>
        <p:txBody>
          <a:bodyPr wrap="square" rtlCol="0" anchor="t">
            <a:normAutofit/>
          </a:bodyPr>
          <a:lstStyle/>
          <a:p>
            <a:pPr eaLnBrk="1" hangingPunct="1">
              <a:lnSpc>
                <a:spcPct val="90000"/>
              </a:lnSpc>
              <a:spcBef>
                <a:spcPts val="100"/>
              </a:spcBef>
              <a:spcAft>
                <a:spcPts val="100"/>
              </a:spcAft>
              <a:buClrTx/>
              <a:buFontTx/>
              <a:buNone/>
            </a:pPr>
            <a:endParaRPr lang="en-US" sz="2000" dirty="0" err="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211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34246" y="1491292"/>
            <a:ext cx="9081280" cy="1566233"/>
          </a:xfrm>
          <a:prstGeom prst="roundRect">
            <a:avLst/>
          </a:prstGeom>
          <a:solidFill>
            <a:srgbClr val="E2E1C0"/>
          </a:solidFill>
          <a:effectLst/>
        </p:spPr>
        <p:txBody>
          <a:bodyPr wrap="square" rtlCol="0" anchor="t">
            <a:normAutofit/>
          </a:bodyPr>
          <a:lstStyle/>
          <a:p>
            <a:pPr eaLnBrk="1" hangingPunct="1">
              <a:lnSpc>
                <a:spcPct val="90000"/>
              </a:lnSpc>
              <a:spcBef>
                <a:spcPts val="100"/>
              </a:spcBef>
              <a:spcAft>
                <a:spcPts val="100"/>
              </a:spcAft>
              <a:buClrTx/>
              <a:buFontTx/>
              <a:buNone/>
            </a:pPr>
            <a:endParaRPr lang="en-US" sz="2000" dirty="0" err="1" smtClean="0">
              <a:solidFill>
                <a:srgbClr val="FFFFFF"/>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smtClean="0"/>
              <a:t>Major League Baseball Data</a:t>
            </a:r>
            <a:endParaRPr lang="en-US" dirty="0"/>
          </a:p>
        </p:txBody>
      </p:sp>
      <p:sp>
        <p:nvSpPr>
          <p:cNvPr id="3" name="Content Placeholder 2"/>
          <p:cNvSpPr>
            <a:spLocks noGrp="1"/>
          </p:cNvSpPr>
          <p:nvPr>
            <p:ph idx="1"/>
          </p:nvPr>
        </p:nvSpPr>
        <p:spPr/>
        <p:txBody>
          <a:bodyPr/>
          <a:lstStyle/>
          <a:p>
            <a:pPr marL="0" indent="0">
              <a:buNone/>
            </a:pPr>
            <a:r>
              <a:rPr lang="en-US" dirty="0" smtClean="0"/>
              <a:t>2014 Major League Baseball</a:t>
            </a:r>
          </a:p>
          <a:p>
            <a:pPr marL="457201" lvl="1" indent="0">
              <a:buNone/>
            </a:pPr>
            <a:r>
              <a:rPr lang="en-US" dirty="0" smtClean="0"/>
              <a:t>1,320 players </a:t>
            </a:r>
            <a:r>
              <a:rPr lang="en-US" b="1" dirty="0"/>
              <a:t>×</a:t>
            </a:r>
            <a:r>
              <a:rPr lang="en-US" dirty="0" smtClean="0"/>
              <a:t> 15+ metrics per player</a:t>
            </a:r>
          </a:p>
        </p:txBody>
      </p:sp>
      <p:sp>
        <p:nvSpPr>
          <p:cNvPr id="4" name="Slide Number Placeholder 3"/>
          <p:cNvSpPr>
            <a:spLocks noGrp="1"/>
          </p:cNvSpPr>
          <p:nvPr>
            <p:ph type="sldNum" sz="quarter" idx="12"/>
          </p:nvPr>
        </p:nvSpPr>
        <p:spPr/>
        <p:txBody>
          <a:bodyPr/>
          <a:lstStyle/>
          <a:p>
            <a:fld id="{92D9F09F-D7A4-487C-B458-2B302BE4FB0E}" type="slidenum">
              <a:rPr lang="en-US" smtClean="0"/>
              <a:t>5</a:t>
            </a:fld>
            <a:endParaRPr lang="en-US"/>
          </a:p>
        </p:txBody>
      </p:sp>
      <p:sp>
        <p:nvSpPr>
          <p:cNvPr id="7" name="Rounded Rectangle 6"/>
          <p:cNvSpPr/>
          <p:nvPr/>
        </p:nvSpPr>
        <p:spPr>
          <a:xfrm>
            <a:off x="834246" y="3453658"/>
            <a:ext cx="9147955" cy="1080242"/>
          </a:xfrm>
          <a:prstGeom prst="roundRect">
            <a:avLst/>
          </a:prstGeom>
          <a:solidFill>
            <a:schemeClr val="accent2">
              <a:lumMod val="40000"/>
              <a:lumOff val="60000"/>
            </a:schemeClr>
          </a:solidFill>
          <a:effectLst/>
        </p:spPr>
        <p:txBody>
          <a:bodyPr wrap="square" rtlCol="0" anchor="t">
            <a:normAutofit/>
          </a:bodyPr>
          <a:lstStyle/>
          <a:p>
            <a:pPr eaLnBrk="1" hangingPunct="1">
              <a:lnSpc>
                <a:spcPct val="90000"/>
              </a:lnSpc>
              <a:spcBef>
                <a:spcPts val="100"/>
              </a:spcBef>
              <a:spcAft>
                <a:spcPts val="100"/>
              </a:spcAft>
              <a:buClrTx/>
              <a:buFontTx/>
              <a:buNone/>
            </a:pPr>
            <a:endParaRPr lang="en-US" sz="2000" dirty="0" err="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8120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34246" y="1491292"/>
            <a:ext cx="9081280" cy="1566233"/>
          </a:xfrm>
          <a:prstGeom prst="roundRect">
            <a:avLst/>
          </a:prstGeom>
          <a:solidFill>
            <a:srgbClr val="E2E1C0"/>
          </a:solidFill>
          <a:effectLst/>
        </p:spPr>
        <p:txBody>
          <a:bodyPr wrap="square" rtlCol="0" anchor="t">
            <a:normAutofit/>
          </a:bodyPr>
          <a:lstStyle/>
          <a:p>
            <a:pPr eaLnBrk="1" hangingPunct="1">
              <a:lnSpc>
                <a:spcPct val="90000"/>
              </a:lnSpc>
              <a:spcBef>
                <a:spcPts val="100"/>
              </a:spcBef>
              <a:spcAft>
                <a:spcPts val="100"/>
              </a:spcAft>
              <a:buClrTx/>
              <a:buFontTx/>
              <a:buNone/>
            </a:pPr>
            <a:endParaRPr lang="en-US" sz="2000" dirty="0" err="1" smtClean="0">
              <a:solidFill>
                <a:srgbClr val="FFFFFF"/>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smtClean="0"/>
              <a:t>Major League Baseball Data</a:t>
            </a:r>
            <a:endParaRPr lang="en-US" dirty="0"/>
          </a:p>
        </p:txBody>
      </p:sp>
      <p:sp>
        <p:nvSpPr>
          <p:cNvPr id="3" name="Content Placeholder 2"/>
          <p:cNvSpPr>
            <a:spLocks noGrp="1"/>
          </p:cNvSpPr>
          <p:nvPr>
            <p:ph idx="1"/>
          </p:nvPr>
        </p:nvSpPr>
        <p:spPr/>
        <p:txBody>
          <a:bodyPr/>
          <a:lstStyle/>
          <a:p>
            <a:pPr marL="0" indent="0">
              <a:buNone/>
            </a:pPr>
            <a:r>
              <a:rPr lang="en-US" dirty="0" smtClean="0"/>
              <a:t>2014 Major League Baseball</a:t>
            </a:r>
          </a:p>
          <a:p>
            <a:pPr marL="457201" lvl="1" indent="0">
              <a:buNone/>
            </a:pPr>
            <a:r>
              <a:rPr lang="en-US" dirty="0" smtClean="0"/>
              <a:t>1,320 players </a:t>
            </a:r>
            <a:r>
              <a:rPr lang="en-US" b="1" dirty="0"/>
              <a:t>×</a:t>
            </a:r>
            <a:r>
              <a:rPr lang="en-US" dirty="0" smtClean="0"/>
              <a:t> 15+ metrics per player </a:t>
            </a:r>
            <a:r>
              <a:rPr lang="en-US" b="1" dirty="0"/>
              <a:t>×</a:t>
            </a:r>
            <a:r>
              <a:rPr lang="en-US" dirty="0" smtClean="0"/>
              <a:t> 162+ games per season =</a:t>
            </a:r>
          </a:p>
        </p:txBody>
      </p:sp>
      <p:sp>
        <p:nvSpPr>
          <p:cNvPr id="4" name="Slide Number Placeholder 3"/>
          <p:cNvSpPr>
            <a:spLocks noGrp="1"/>
          </p:cNvSpPr>
          <p:nvPr>
            <p:ph type="sldNum" sz="quarter" idx="12"/>
          </p:nvPr>
        </p:nvSpPr>
        <p:spPr/>
        <p:txBody>
          <a:bodyPr/>
          <a:lstStyle/>
          <a:p>
            <a:fld id="{92D9F09F-D7A4-487C-B458-2B302BE4FB0E}" type="slidenum">
              <a:rPr lang="en-US" smtClean="0"/>
              <a:t>6</a:t>
            </a:fld>
            <a:endParaRPr lang="en-US"/>
          </a:p>
        </p:txBody>
      </p:sp>
      <p:sp>
        <p:nvSpPr>
          <p:cNvPr id="7" name="Rounded Rectangle 6"/>
          <p:cNvSpPr/>
          <p:nvPr/>
        </p:nvSpPr>
        <p:spPr>
          <a:xfrm>
            <a:off x="834246" y="3453658"/>
            <a:ext cx="9147955" cy="1080242"/>
          </a:xfrm>
          <a:prstGeom prst="roundRect">
            <a:avLst/>
          </a:prstGeom>
          <a:solidFill>
            <a:schemeClr val="accent2">
              <a:lumMod val="40000"/>
              <a:lumOff val="60000"/>
            </a:schemeClr>
          </a:solidFill>
          <a:effectLst/>
        </p:spPr>
        <p:txBody>
          <a:bodyPr wrap="square" rtlCol="0" anchor="t">
            <a:normAutofit/>
          </a:bodyPr>
          <a:lstStyle/>
          <a:p>
            <a:pPr eaLnBrk="1" hangingPunct="1">
              <a:lnSpc>
                <a:spcPct val="90000"/>
              </a:lnSpc>
              <a:spcBef>
                <a:spcPts val="100"/>
              </a:spcBef>
              <a:spcAft>
                <a:spcPts val="100"/>
              </a:spcAft>
              <a:buClrTx/>
              <a:buFontTx/>
              <a:buNone/>
            </a:pPr>
            <a:endParaRPr lang="en-US" sz="2000" dirty="0" err="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092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34246" y="1491292"/>
            <a:ext cx="9081280" cy="1566233"/>
          </a:xfrm>
          <a:prstGeom prst="roundRect">
            <a:avLst/>
          </a:prstGeom>
          <a:solidFill>
            <a:srgbClr val="E2E1C0"/>
          </a:solidFill>
          <a:effectLst/>
        </p:spPr>
        <p:txBody>
          <a:bodyPr wrap="square" rtlCol="0" anchor="t">
            <a:normAutofit/>
          </a:bodyPr>
          <a:lstStyle/>
          <a:p>
            <a:pPr eaLnBrk="1" hangingPunct="1">
              <a:lnSpc>
                <a:spcPct val="90000"/>
              </a:lnSpc>
              <a:spcBef>
                <a:spcPts val="100"/>
              </a:spcBef>
              <a:spcAft>
                <a:spcPts val="100"/>
              </a:spcAft>
              <a:buClrTx/>
              <a:buFontTx/>
              <a:buNone/>
            </a:pPr>
            <a:endParaRPr lang="en-US" sz="2000" dirty="0" err="1" smtClean="0">
              <a:solidFill>
                <a:srgbClr val="FFFFFF"/>
              </a:solidFill>
              <a:latin typeface="Arial" panose="020B0604020202020204" pitchFamily="34" charset="0"/>
              <a:cs typeface="Arial" panose="020B0604020202020204" pitchFamily="34" charset="0"/>
            </a:endParaRPr>
          </a:p>
        </p:txBody>
      </p:sp>
      <p:sp>
        <p:nvSpPr>
          <p:cNvPr id="5" name="Rounded Rectangle 4"/>
          <p:cNvSpPr/>
          <p:nvPr/>
        </p:nvSpPr>
        <p:spPr>
          <a:xfrm>
            <a:off x="834246" y="3453658"/>
            <a:ext cx="9147955" cy="1080242"/>
          </a:xfrm>
          <a:prstGeom prst="roundRect">
            <a:avLst/>
          </a:prstGeom>
          <a:solidFill>
            <a:schemeClr val="accent2">
              <a:lumMod val="40000"/>
              <a:lumOff val="60000"/>
            </a:schemeClr>
          </a:solidFill>
          <a:effectLst/>
        </p:spPr>
        <p:txBody>
          <a:bodyPr wrap="square" rtlCol="0" anchor="t">
            <a:normAutofit/>
          </a:bodyPr>
          <a:lstStyle/>
          <a:p>
            <a:pPr eaLnBrk="1" hangingPunct="1">
              <a:lnSpc>
                <a:spcPct val="90000"/>
              </a:lnSpc>
              <a:spcBef>
                <a:spcPts val="100"/>
              </a:spcBef>
              <a:spcAft>
                <a:spcPts val="100"/>
              </a:spcAft>
              <a:buClrTx/>
              <a:buFontTx/>
              <a:buNone/>
            </a:pPr>
            <a:endParaRPr lang="en-US" sz="2000" dirty="0" err="1" smtClean="0">
              <a:solidFill>
                <a:srgbClr val="FFFFFF"/>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smtClean="0"/>
              <a:t>Major League Baseball Data</a:t>
            </a:r>
            <a:endParaRPr lang="en-US" dirty="0"/>
          </a:p>
        </p:txBody>
      </p:sp>
      <p:sp>
        <p:nvSpPr>
          <p:cNvPr id="3" name="Content Placeholder 2"/>
          <p:cNvSpPr>
            <a:spLocks noGrp="1"/>
          </p:cNvSpPr>
          <p:nvPr>
            <p:ph idx="1"/>
          </p:nvPr>
        </p:nvSpPr>
        <p:spPr/>
        <p:txBody>
          <a:bodyPr/>
          <a:lstStyle/>
          <a:p>
            <a:pPr marL="0" indent="0">
              <a:buNone/>
            </a:pPr>
            <a:r>
              <a:rPr lang="en-US" dirty="0" smtClean="0"/>
              <a:t>2014 Major League Baseball</a:t>
            </a:r>
          </a:p>
          <a:p>
            <a:pPr marL="457201" lvl="1" indent="0">
              <a:buNone/>
            </a:pPr>
            <a:r>
              <a:rPr lang="en-US" dirty="0" smtClean="0"/>
              <a:t>1,320 players </a:t>
            </a:r>
            <a:r>
              <a:rPr lang="en-US" b="1" dirty="0"/>
              <a:t>×</a:t>
            </a:r>
            <a:r>
              <a:rPr lang="en-US" dirty="0" smtClean="0"/>
              <a:t> 15+ metrics per player </a:t>
            </a:r>
            <a:r>
              <a:rPr lang="en-US" b="1" dirty="0"/>
              <a:t>×</a:t>
            </a:r>
            <a:r>
              <a:rPr lang="en-US" dirty="0" smtClean="0"/>
              <a:t> 162+ games per season =</a:t>
            </a:r>
          </a:p>
          <a:p>
            <a:pPr marL="457201" lvl="1" indent="0">
              <a:buNone/>
            </a:pPr>
            <a:endParaRPr lang="en-US" dirty="0"/>
          </a:p>
          <a:p>
            <a:pPr marL="457201" lvl="1" indent="0">
              <a:buNone/>
            </a:pPr>
            <a:endParaRPr lang="en-US" sz="4000" i="1" dirty="0" smtClean="0"/>
          </a:p>
          <a:p>
            <a:pPr marL="457201" lvl="1" indent="0">
              <a:buNone/>
            </a:pPr>
            <a:r>
              <a:rPr lang="en-US" sz="4000" i="1" dirty="0" smtClean="0"/>
              <a:t>Information overload!</a:t>
            </a:r>
          </a:p>
        </p:txBody>
      </p:sp>
      <p:sp>
        <p:nvSpPr>
          <p:cNvPr id="4" name="Slide Number Placeholder 3"/>
          <p:cNvSpPr>
            <a:spLocks noGrp="1"/>
          </p:cNvSpPr>
          <p:nvPr>
            <p:ph type="sldNum" sz="quarter" idx="12"/>
          </p:nvPr>
        </p:nvSpPr>
        <p:spPr/>
        <p:txBody>
          <a:bodyPr/>
          <a:lstStyle/>
          <a:p>
            <a:fld id="{92D9F09F-D7A4-487C-B458-2B302BE4FB0E}" type="slidenum">
              <a:rPr lang="en-US" smtClean="0"/>
              <a:t>7</a:t>
            </a:fld>
            <a:endParaRPr lang="en-US"/>
          </a:p>
        </p:txBody>
      </p:sp>
    </p:spTree>
    <p:extLst>
      <p:ext uri="{BB962C8B-B14F-4D97-AF65-F5344CB8AC3E}">
        <p14:creationId xmlns:p14="http://schemas.microsoft.com/office/powerpoint/2010/main" val="1632313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Gap Analysis</a:t>
            </a:r>
            <a:endParaRPr lang="en-US" dirty="0"/>
          </a:p>
        </p:txBody>
      </p:sp>
      <p:sp>
        <p:nvSpPr>
          <p:cNvPr id="4" name="Slide Number Placeholder 3"/>
          <p:cNvSpPr>
            <a:spLocks noGrp="1"/>
          </p:cNvSpPr>
          <p:nvPr>
            <p:ph type="sldNum" sz="quarter" idx="12"/>
          </p:nvPr>
        </p:nvSpPr>
        <p:spPr/>
        <p:txBody>
          <a:bodyPr/>
          <a:lstStyle/>
          <a:p>
            <a:fld id="{92D9F09F-D7A4-487C-B458-2B302BE4FB0E}" type="slidenum">
              <a:rPr lang="en-US" smtClean="0"/>
              <a:t>8</a:t>
            </a:fld>
            <a:endParaRPr lang="en-US"/>
          </a:p>
        </p:txBody>
      </p:sp>
      <p:grpSp>
        <p:nvGrpSpPr>
          <p:cNvPr id="16" name="Group 15"/>
          <p:cNvGrpSpPr/>
          <p:nvPr/>
        </p:nvGrpSpPr>
        <p:grpSpPr>
          <a:xfrm>
            <a:off x="1811546" y="2164520"/>
            <a:ext cx="8583283" cy="3865343"/>
            <a:chOff x="2165230" y="2049095"/>
            <a:chExt cx="7816970" cy="3221645"/>
          </a:xfrm>
        </p:grpSpPr>
        <p:sp>
          <p:nvSpPr>
            <p:cNvPr id="5" name="Rectangle 4"/>
            <p:cNvSpPr/>
            <p:nvPr/>
          </p:nvSpPr>
          <p:spPr>
            <a:xfrm>
              <a:off x="2165230" y="2518913"/>
              <a:ext cx="2415396" cy="275182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66804" y="2518913"/>
              <a:ext cx="2415396" cy="275182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73856" y="2049095"/>
              <a:ext cx="2406770" cy="402352"/>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 State</a:t>
              </a:r>
              <a:endParaRPr lang="en-US" dirty="0"/>
            </a:p>
          </p:txBody>
        </p:sp>
        <p:sp>
          <p:nvSpPr>
            <p:cNvPr id="13" name="Rectangle 12"/>
            <p:cNvSpPr/>
            <p:nvPr/>
          </p:nvSpPr>
          <p:spPr>
            <a:xfrm>
              <a:off x="7575430" y="2049095"/>
              <a:ext cx="2406770" cy="402352"/>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Future State</a:t>
              </a:r>
              <a:endParaRPr lang="en-US" dirty="0"/>
            </a:p>
          </p:txBody>
        </p:sp>
      </p:grpSp>
      <p:sp>
        <p:nvSpPr>
          <p:cNvPr id="18" name="Rectangle 17"/>
          <p:cNvSpPr/>
          <p:nvPr/>
        </p:nvSpPr>
        <p:spPr>
          <a:xfrm>
            <a:off x="1742535" y="2713115"/>
            <a:ext cx="2721193" cy="3570208"/>
          </a:xfrm>
          <a:prstGeom prst="rect">
            <a:avLst/>
          </a:prstGeom>
        </p:spPr>
        <p:txBody>
          <a:bodyPr wrap="square">
            <a:spAutoFit/>
          </a:bodyPr>
          <a:lstStyle/>
          <a:p>
            <a:pPr marL="234950" lvl="0" indent="-234950" fontAlgn="base">
              <a:spcBef>
                <a:spcPct val="100000"/>
              </a:spcBef>
              <a:spcAft>
                <a:spcPct val="0"/>
              </a:spcAft>
              <a:buClr>
                <a:srgbClr val="003399"/>
              </a:buClr>
              <a:buFont typeface="Webdings" pitchFamily="18" charset="2"/>
              <a:buChar char="4"/>
              <a:defRPr/>
            </a:pPr>
            <a:r>
              <a:rPr lang="en-US" sz="1600" dirty="0" smtClean="0"/>
              <a:t>The manager of a baseball team has difficulty in identifying </a:t>
            </a:r>
            <a:r>
              <a:rPr lang="en-US" sz="1600" dirty="0"/>
              <a:t>s</a:t>
            </a:r>
            <a:r>
              <a:rPr lang="en-US" sz="1600" dirty="0" smtClean="0"/>
              <a:t>imilarity/trends among players</a:t>
            </a:r>
          </a:p>
          <a:p>
            <a:pPr marL="234950" lvl="0" indent="-234950" fontAlgn="base">
              <a:spcBef>
                <a:spcPct val="100000"/>
              </a:spcBef>
              <a:spcAft>
                <a:spcPct val="0"/>
              </a:spcAft>
              <a:buClr>
                <a:srgbClr val="003399"/>
              </a:buClr>
              <a:buFont typeface="Webdings" pitchFamily="18" charset="2"/>
              <a:buChar char="4"/>
              <a:defRPr/>
            </a:pPr>
            <a:r>
              <a:rPr lang="en-US" sz="1600" dirty="0" smtClean="0"/>
              <a:t>The manager would like to have a solid technique to identify prospects for old-fashioned scouting</a:t>
            </a:r>
          </a:p>
          <a:p>
            <a:pPr marL="234950" lvl="0" indent="-234950" fontAlgn="base">
              <a:spcBef>
                <a:spcPct val="100000"/>
              </a:spcBef>
              <a:spcAft>
                <a:spcPct val="0"/>
              </a:spcAft>
              <a:buClr>
                <a:srgbClr val="003399"/>
              </a:buClr>
              <a:buFont typeface="Webdings" pitchFamily="18" charset="2"/>
              <a:buChar char="4"/>
              <a:defRPr/>
            </a:pPr>
            <a:r>
              <a:rPr lang="en-US" sz="1600" dirty="0" smtClean="0"/>
              <a:t>1,320 </a:t>
            </a:r>
            <a:r>
              <a:rPr lang="en-US" sz="1600" dirty="0"/>
              <a:t>players made 2014 </a:t>
            </a:r>
            <a:r>
              <a:rPr lang="en-US" sz="1600" dirty="0" smtClean="0"/>
              <a:t>MLB appearances</a:t>
            </a:r>
            <a:r>
              <a:rPr lang="en-US" sz="1600" dirty="0"/>
              <a:t>. No one can keep track of them </a:t>
            </a:r>
            <a:r>
              <a:rPr lang="en-US" sz="1600" dirty="0" smtClean="0"/>
              <a:t>all</a:t>
            </a:r>
            <a:endParaRPr lang="en-US" sz="1600" dirty="0"/>
          </a:p>
          <a:p>
            <a:endParaRPr lang="en-US" dirty="0"/>
          </a:p>
        </p:txBody>
      </p:sp>
      <p:sp>
        <p:nvSpPr>
          <p:cNvPr id="21" name="Rectangle 20"/>
          <p:cNvSpPr/>
          <p:nvPr/>
        </p:nvSpPr>
        <p:spPr>
          <a:xfrm>
            <a:off x="7637605" y="2713115"/>
            <a:ext cx="2757225" cy="4062651"/>
          </a:xfrm>
          <a:prstGeom prst="rect">
            <a:avLst/>
          </a:prstGeom>
        </p:spPr>
        <p:txBody>
          <a:bodyPr wrap="square">
            <a:spAutoFit/>
          </a:bodyPr>
          <a:lstStyle/>
          <a:p>
            <a:pPr marL="234950" indent="-234950" fontAlgn="base">
              <a:spcBef>
                <a:spcPct val="100000"/>
              </a:spcBef>
              <a:spcAft>
                <a:spcPct val="0"/>
              </a:spcAft>
              <a:buClr>
                <a:srgbClr val="003399"/>
              </a:buClr>
              <a:buFont typeface="Webdings" pitchFamily="18" charset="2"/>
              <a:buChar char="4"/>
              <a:defRPr/>
            </a:pPr>
            <a:r>
              <a:rPr lang="en-US" sz="1600" dirty="0" smtClean="0"/>
              <a:t>By leveraging analytics the team manager is able to evaluate 1300+ players</a:t>
            </a:r>
          </a:p>
          <a:p>
            <a:pPr marL="234950" indent="-234950" fontAlgn="base">
              <a:spcBef>
                <a:spcPct val="100000"/>
              </a:spcBef>
              <a:spcAft>
                <a:spcPct val="0"/>
              </a:spcAft>
              <a:buClr>
                <a:srgbClr val="003399"/>
              </a:buClr>
              <a:buFont typeface="Webdings" pitchFamily="18" charset="2"/>
              <a:buChar char="4"/>
              <a:defRPr/>
            </a:pPr>
            <a:r>
              <a:rPr lang="en-US" sz="1600" dirty="0" smtClean="0"/>
              <a:t>For </a:t>
            </a:r>
            <a:r>
              <a:rPr lang="en-US" sz="1600" dirty="0"/>
              <a:t>any player, </a:t>
            </a:r>
            <a:r>
              <a:rPr lang="en-US" sz="1600" dirty="0" smtClean="0"/>
              <a:t>a </a:t>
            </a:r>
            <a:r>
              <a:rPr lang="en-US" sz="1600" dirty="0"/>
              <a:t>similar </a:t>
            </a:r>
            <a:r>
              <a:rPr lang="en-US" sz="1600" dirty="0" smtClean="0"/>
              <a:t>performer can be found and salaries can be compared</a:t>
            </a:r>
          </a:p>
          <a:p>
            <a:pPr marL="234950" indent="-234950" fontAlgn="base">
              <a:spcBef>
                <a:spcPct val="100000"/>
              </a:spcBef>
              <a:spcAft>
                <a:spcPct val="0"/>
              </a:spcAft>
              <a:buClr>
                <a:srgbClr val="003399"/>
              </a:buClr>
              <a:buFont typeface="Webdings" pitchFamily="18" charset="2"/>
              <a:buChar char="4"/>
              <a:defRPr/>
            </a:pPr>
            <a:r>
              <a:rPr lang="en-US" sz="1600" dirty="0"/>
              <a:t>Describe a hole in your team, and find a player to fill it </a:t>
            </a:r>
            <a:r>
              <a:rPr lang="en-US" sz="1600" dirty="0" smtClean="0"/>
              <a:t>in</a:t>
            </a:r>
            <a:endParaRPr lang="en-US" sz="1600" dirty="0"/>
          </a:p>
          <a:p>
            <a:pPr marL="234950" indent="-234950" fontAlgn="base">
              <a:spcBef>
                <a:spcPct val="100000"/>
              </a:spcBef>
              <a:spcAft>
                <a:spcPct val="0"/>
              </a:spcAft>
              <a:buClr>
                <a:srgbClr val="003399"/>
              </a:buClr>
              <a:buFont typeface="Webdings" pitchFamily="18" charset="2"/>
              <a:buChar char="4"/>
              <a:defRPr/>
            </a:pPr>
            <a:endParaRPr lang="en-US" sz="1600" dirty="0"/>
          </a:p>
          <a:p>
            <a:pPr marL="234950" lvl="0" indent="-234950" fontAlgn="base">
              <a:spcBef>
                <a:spcPct val="100000"/>
              </a:spcBef>
              <a:spcAft>
                <a:spcPct val="0"/>
              </a:spcAft>
              <a:buClr>
                <a:srgbClr val="003399"/>
              </a:buClr>
              <a:buFont typeface="Webdings" pitchFamily="18" charset="2"/>
              <a:buChar char="4"/>
              <a:defRPr/>
            </a:pPr>
            <a:endParaRPr lang="en-US" sz="1600" dirty="0" smtClean="0"/>
          </a:p>
          <a:p>
            <a:endParaRPr lang="en-US" dirty="0"/>
          </a:p>
        </p:txBody>
      </p:sp>
      <p:grpSp>
        <p:nvGrpSpPr>
          <p:cNvPr id="29" name="Group 28"/>
          <p:cNvGrpSpPr/>
          <p:nvPr/>
        </p:nvGrpSpPr>
        <p:grpSpPr>
          <a:xfrm>
            <a:off x="4680479" y="1535779"/>
            <a:ext cx="2969403" cy="5427210"/>
            <a:chOff x="4782716" y="1535779"/>
            <a:chExt cx="2969403" cy="5427210"/>
          </a:xfrm>
        </p:grpSpPr>
        <p:grpSp>
          <p:nvGrpSpPr>
            <p:cNvPr id="22" name="Group 21"/>
            <p:cNvGrpSpPr/>
            <p:nvPr/>
          </p:nvGrpSpPr>
          <p:grpSpPr>
            <a:xfrm>
              <a:off x="4782716" y="1535779"/>
              <a:ext cx="2969403" cy="5427210"/>
              <a:chOff x="4751174" y="1501273"/>
              <a:chExt cx="2689651" cy="5427210"/>
            </a:xfrm>
          </p:grpSpPr>
          <p:sp>
            <p:nvSpPr>
              <p:cNvPr id="7" name="Rectangle 6"/>
              <p:cNvSpPr/>
              <p:nvPr/>
            </p:nvSpPr>
            <p:spPr>
              <a:xfrm>
                <a:off x="4809226" y="1980900"/>
                <a:ext cx="2528978" cy="127125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4950" lvl="0" indent="-234950" fontAlgn="base">
                  <a:spcBef>
                    <a:spcPct val="100000"/>
                  </a:spcBef>
                  <a:spcAft>
                    <a:spcPct val="0"/>
                  </a:spcAft>
                  <a:buClr>
                    <a:srgbClr val="003399"/>
                  </a:buClr>
                  <a:buFont typeface="Webdings" pitchFamily="18" charset="2"/>
                  <a:buChar char="4"/>
                  <a:defRPr/>
                </a:pPr>
                <a:r>
                  <a:rPr lang="en-US" sz="1600" dirty="0" smtClean="0">
                    <a:solidFill>
                      <a:schemeClr val="tx1"/>
                    </a:solidFill>
                  </a:rPr>
                  <a:t>Lack of clarity on how to find similarity among players</a:t>
                </a:r>
              </a:p>
              <a:p>
                <a:pPr marL="234950" lvl="0" indent="-234950" fontAlgn="base">
                  <a:spcBef>
                    <a:spcPct val="100000"/>
                  </a:spcBef>
                  <a:spcAft>
                    <a:spcPct val="0"/>
                  </a:spcAft>
                  <a:buClr>
                    <a:srgbClr val="003399"/>
                  </a:buClr>
                  <a:buFont typeface="Webdings" pitchFamily="18" charset="2"/>
                  <a:buChar char="4"/>
                  <a:defRPr/>
                </a:pPr>
                <a:r>
                  <a:rPr lang="en-US" sz="1600" dirty="0" smtClean="0">
                    <a:solidFill>
                      <a:schemeClr val="tx1"/>
                    </a:solidFill>
                  </a:rPr>
                  <a:t>Identifying groups of players</a:t>
                </a:r>
                <a:endParaRPr lang="en-US" sz="1600" dirty="0">
                  <a:solidFill>
                    <a:schemeClr val="tx1"/>
                  </a:solidFill>
                </a:endParaRPr>
              </a:p>
            </p:txBody>
          </p:sp>
          <p:sp>
            <p:nvSpPr>
              <p:cNvPr id="14" name="Rectangle 13"/>
              <p:cNvSpPr/>
              <p:nvPr/>
            </p:nvSpPr>
            <p:spPr>
              <a:xfrm>
                <a:off x="4809226" y="1501273"/>
                <a:ext cx="2528978" cy="431043"/>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Gap</a:t>
                </a:r>
                <a:endParaRPr lang="en-US" dirty="0"/>
              </a:p>
            </p:txBody>
          </p:sp>
          <p:grpSp>
            <p:nvGrpSpPr>
              <p:cNvPr id="17" name="Group 16"/>
              <p:cNvGrpSpPr/>
              <p:nvPr/>
            </p:nvGrpSpPr>
            <p:grpSpPr>
              <a:xfrm>
                <a:off x="4831511" y="4720980"/>
                <a:ext cx="2528978" cy="1750882"/>
                <a:chOff x="4831511" y="4331228"/>
                <a:chExt cx="2528978" cy="1750882"/>
              </a:xfrm>
            </p:grpSpPr>
            <p:sp>
              <p:nvSpPr>
                <p:cNvPr id="9" name="Rectangle 8"/>
                <p:cNvSpPr/>
                <p:nvPr/>
              </p:nvSpPr>
              <p:spPr>
                <a:xfrm>
                  <a:off x="4831511" y="4810853"/>
                  <a:ext cx="2528978" cy="127125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31511" y="4331228"/>
                  <a:ext cx="2528978" cy="425292"/>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Questions</a:t>
                  </a:r>
                  <a:endParaRPr lang="en-US" dirty="0"/>
                </a:p>
              </p:txBody>
            </p:sp>
          </p:grpSp>
          <p:sp>
            <p:nvSpPr>
              <p:cNvPr id="20" name="Rectangle 19"/>
              <p:cNvSpPr/>
              <p:nvPr/>
            </p:nvSpPr>
            <p:spPr>
              <a:xfrm>
                <a:off x="4751174" y="5143379"/>
                <a:ext cx="2689651" cy="1785104"/>
              </a:xfrm>
              <a:prstGeom prst="rect">
                <a:avLst/>
              </a:prstGeom>
            </p:spPr>
            <p:txBody>
              <a:bodyPr wrap="square">
                <a:spAutoFit/>
              </a:bodyPr>
              <a:lstStyle/>
              <a:p>
                <a:pPr marL="234950" indent="-234950" fontAlgn="base">
                  <a:spcBef>
                    <a:spcPct val="100000"/>
                  </a:spcBef>
                  <a:spcAft>
                    <a:spcPct val="0"/>
                  </a:spcAft>
                  <a:buClr>
                    <a:srgbClr val="003399"/>
                  </a:buClr>
                  <a:buFont typeface="Webdings" pitchFamily="18" charset="2"/>
                  <a:buChar char="4"/>
                  <a:defRPr/>
                </a:pPr>
                <a:r>
                  <a:rPr lang="en-US" sz="1600" dirty="0" smtClean="0"/>
                  <a:t>What </a:t>
                </a:r>
                <a:r>
                  <a:rPr lang="en-US" sz="1600" dirty="0"/>
                  <a:t>your team </a:t>
                </a:r>
                <a:r>
                  <a:rPr lang="en-US" sz="1600" dirty="0" smtClean="0"/>
                  <a:t>needs </a:t>
                </a:r>
              </a:p>
              <a:p>
                <a:pPr marL="234950" indent="-234950" fontAlgn="base">
                  <a:spcBef>
                    <a:spcPct val="100000"/>
                  </a:spcBef>
                  <a:spcAft>
                    <a:spcPct val="0"/>
                  </a:spcAft>
                  <a:buClr>
                    <a:srgbClr val="003399"/>
                  </a:buClr>
                  <a:buFont typeface="Webdings" pitchFamily="18" charset="2"/>
                  <a:buChar char="4"/>
                  <a:defRPr/>
                </a:pPr>
                <a:r>
                  <a:rPr lang="en-US" sz="1600" dirty="0"/>
                  <a:t>W</a:t>
                </a:r>
                <a:r>
                  <a:rPr lang="en-US" sz="1600" dirty="0" smtClean="0"/>
                  <a:t>hat the available budget is</a:t>
                </a:r>
                <a:endParaRPr lang="en-US" sz="1600" dirty="0"/>
              </a:p>
              <a:p>
                <a:pPr marL="234950" lvl="0" indent="-234950" fontAlgn="base">
                  <a:spcBef>
                    <a:spcPct val="100000"/>
                  </a:spcBef>
                  <a:spcAft>
                    <a:spcPct val="0"/>
                  </a:spcAft>
                  <a:buClr>
                    <a:srgbClr val="003399"/>
                  </a:buClr>
                  <a:buFont typeface="Webdings" pitchFamily="18" charset="2"/>
                  <a:buChar char="4"/>
                  <a:defRPr/>
                </a:pPr>
                <a:endParaRPr lang="en-US" sz="1400" dirty="0" smtClean="0"/>
              </a:p>
              <a:p>
                <a:endParaRPr lang="en-US" dirty="0"/>
              </a:p>
            </p:txBody>
          </p:sp>
        </p:grpSp>
        <p:sp>
          <p:nvSpPr>
            <p:cNvPr id="23" name="Isosceles Triangle 22"/>
            <p:cNvSpPr/>
            <p:nvPr/>
          </p:nvSpPr>
          <p:spPr bwMode="auto">
            <a:xfrm rot="10800000">
              <a:off x="5654932" y="3385044"/>
              <a:ext cx="1237514" cy="252692"/>
            </a:xfrm>
            <a:prstGeom prst="triangle">
              <a:avLst/>
            </a:prstGeom>
            <a:solidFill>
              <a:srgbClr val="80000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25719" tIns="25719" rIns="25719" bIns="25719" numCol="1" rtlCol="0" anchor="ctr" anchorCtr="0" compatLnSpc="1">
              <a:prstTxWarp prst="textNoShape">
                <a:avLst/>
              </a:prstTxWarp>
            </a:bodyPr>
            <a:lstStyle/>
            <a:p>
              <a:pPr marL="132157" indent="-132157" fontAlgn="base">
                <a:spcBef>
                  <a:spcPct val="100000"/>
                </a:spcBef>
                <a:spcAft>
                  <a:spcPct val="0"/>
                </a:spcAft>
                <a:buFont typeface="Webdings" pitchFamily="18" charset="2"/>
                <a:buChar char="4"/>
              </a:pPr>
              <a:endParaRPr lang="en-US" sz="900" dirty="0" err="1">
                <a:solidFill>
                  <a:schemeClr val="tx1"/>
                </a:solidFill>
              </a:endParaRPr>
            </a:p>
          </p:txBody>
        </p:sp>
        <p:sp>
          <p:nvSpPr>
            <p:cNvPr id="24" name="Isosceles Triangle 23"/>
            <p:cNvSpPr/>
            <p:nvPr/>
          </p:nvSpPr>
          <p:spPr bwMode="auto">
            <a:xfrm rot="10800000">
              <a:off x="5654932" y="4392424"/>
              <a:ext cx="1237514" cy="252692"/>
            </a:xfrm>
            <a:prstGeom prst="triangle">
              <a:avLst/>
            </a:prstGeom>
            <a:solidFill>
              <a:srgbClr val="80000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25719" tIns="25719" rIns="25719" bIns="25719" numCol="1" rtlCol="0" anchor="ctr" anchorCtr="0" compatLnSpc="1">
              <a:prstTxWarp prst="textNoShape">
                <a:avLst/>
              </a:prstTxWarp>
            </a:bodyPr>
            <a:lstStyle/>
            <a:p>
              <a:pPr marL="132157" indent="-132157" fontAlgn="base">
                <a:spcBef>
                  <a:spcPct val="100000"/>
                </a:spcBef>
                <a:spcAft>
                  <a:spcPct val="0"/>
                </a:spcAft>
                <a:buFont typeface="Webdings" pitchFamily="18" charset="2"/>
                <a:buChar char="4"/>
              </a:pPr>
              <a:endParaRPr lang="en-US" sz="900" dirty="0" err="1">
                <a:solidFill>
                  <a:schemeClr val="tx1"/>
                </a:solidFill>
              </a:endParaRPr>
            </a:p>
          </p:txBody>
        </p:sp>
        <p:sp>
          <p:nvSpPr>
            <p:cNvPr id="25" name="Isosceles Triangle 24"/>
            <p:cNvSpPr/>
            <p:nvPr/>
          </p:nvSpPr>
          <p:spPr bwMode="auto">
            <a:xfrm rot="5400000">
              <a:off x="4394041" y="3874956"/>
              <a:ext cx="1297597" cy="317774"/>
            </a:xfrm>
            <a:prstGeom prst="triangle">
              <a:avLst>
                <a:gd name="adj" fmla="val 49330"/>
              </a:avLst>
            </a:prstGeom>
            <a:solidFill>
              <a:schemeClr val="accent6">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25719" tIns="25719" rIns="25719" bIns="25719" numCol="1" rtlCol="0" anchor="ctr" anchorCtr="0" compatLnSpc="1">
              <a:prstTxWarp prst="textNoShape">
                <a:avLst/>
              </a:prstTxWarp>
            </a:bodyPr>
            <a:lstStyle/>
            <a:p>
              <a:pPr marL="132157" indent="-132157" fontAlgn="base">
                <a:spcBef>
                  <a:spcPct val="100000"/>
                </a:spcBef>
                <a:spcAft>
                  <a:spcPct val="0"/>
                </a:spcAft>
                <a:buFont typeface="Webdings" pitchFamily="18" charset="2"/>
                <a:buChar char="4"/>
              </a:pPr>
              <a:endParaRPr lang="en-US" sz="900" dirty="0" err="1">
                <a:solidFill>
                  <a:schemeClr val="tx1"/>
                </a:solidFill>
              </a:endParaRPr>
            </a:p>
          </p:txBody>
        </p:sp>
        <p:sp>
          <p:nvSpPr>
            <p:cNvPr id="26" name="Isosceles Triangle 25"/>
            <p:cNvSpPr/>
            <p:nvPr/>
          </p:nvSpPr>
          <p:spPr bwMode="auto">
            <a:xfrm rot="5400000">
              <a:off x="6855741" y="3864636"/>
              <a:ext cx="1297597" cy="317774"/>
            </a:xfrm>
            <a:prstGeom prst="triangle">
              <a:avLst>
                <a:gd name="adj" fmla="val 49330"/>
              </a:avLst>
            </a:prstGeom>
            <a:solidFill>
              <a:schemeClr val="accent6">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25719" tIns="25719" rIns="25719" bIns="25719" numCol="1" rtlCol="0" anchor="ctr" anchorCtr="0" compatLnSpc="1">
              <a:prstTxWarp prst="textNoShape">
                <a:avLst/>
              </a:prstTxWarp>
            </a:bodyPr>
            <a:lstStyle/>
            <a:p>
              <a:pPr marL="132157" indent="-132157" fontAlgn="base">
                <a:spcBef>
                  <a:spcPct val="100000"/>
                </a:spcBef>
                <a:spcAft>
                  <a:spcPct val="0"/>
                </a:spcAft>
                <a:buFont typeface="Webdings" pitchFamily="18" charset="2"/>
                <a:buChar char="4"/>
              </a:pPr>
              <a:endParaRPr lang="en-US" sz="900" dirty="0" err="1">
                <a:solidFill>
                  <a:schemeClr val="tx1"/>
                </a:soli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7498" y="3701608"/>
              <a:ext cx="2096612" cy="679085"/>
            </a:xfrm>
            <a:prstGeom prst="rect">
              <a:avLst/>
            </a:prstGeom>
          </p:spPr>
        </p:pic>
      </p:grpSp>
    </p:spTree>
    <p:extLst>
      <p:ext uri="{BB962C8B-B14F-4D97-AF65-F5344CB8AC3E}">
        <p14:creationId xmlns:p14="http://schemas.microsoft.com/office/powerpoint/2010/main" val="3611684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Player Replacement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177808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92D9F09F-D7A4-487C-B458-2B302BE4FB0E}" type="slidenum">
              <a:rPr lang="en-US" smtClean="0"/>
              <a:t>9</a:t>
            </a:fld>
            <a:endParaRPr lang="en-US"/>
          </a:p>
        </p:txBody>
      </p:sp>
    </p:spTree>
    <p:extLst>
      <p:ext uri="{BB962C8B-B14F-4D97-AF65-F5344CB8AC3E}">
        <p14:creationId xmlns:p14="http://schemas.microsoft.com/office/powerpoint/2010/main" val="1543890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TotalTime>
  <Words>994</Words>
  <Application>Microsoft Office PowerPoint</Application>
  <PresentationFormat>Widescreen</PresentationFormat>
  <Paragraphs>288</Paragraphs>
  <Slides>23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Webdings</vt:lpstr>
      <vt:lpstr>Office Theme</vt:lpstr>
      <vt:lpstr>PowerPoint Presentation</vt:lpstr>
      <vt:lpstr>PowerPoint Presentation</vt:lpstr>
      <vt:lpstr>Major League Baseball Data</vt:lpstr>
      <vt:lpstr>Major League Baseball Data</vt:lpstr>
      <vt:lpstr>Major League Baseball Data</vt:lpstr>
      <vt:lpstr>Major League Baseball Data</vt:lpstr>
      <vt:lpstr>Major League Baseball Data</vt:lpstr>
      <vt:lpstr>Gap Analysis</vt:lpstr>
      <vt:lpstr>Use-case: Player Replacement</vt:lpstr>
      <vt:lpstr>Sophisticated Suggestions</vt:lpstr>
      <vt:lpstr>Use What You Already Know</vt:lpstr>
      <vt:lpstr>Use-case: Fill a hole</vt:lpstr>
      <vt:lpstr>Sophisticated Suggestions</vt:lpstr>
      <vt:lpstr>Under the hood</vt:lpstr>
      <vt:lpstr>Next Steps</vt:lpstr>
      <vt:lpstr>PowerPoint Presentation</vt:lpstr>
      <vt:lpstr>Appendix A: Simple Clustering Example</vt:lpstr>
      <vt:lpstr>Two or three clusters? Prioritize Interpretability</vt:lpstr>
      <vt:lpstr>Appendix B: Complex Clustering Example</vt:lpstr>
      <vt:lpstr>Two or four clusters? Is the outlier cluster useful?</vt:lpstr>
      <vt:lpstr>Appendix C: Player similarity</vt:lpstr>
      <vt:lpstr>Appendix D: Age vs Batting Average</vt:lpstr>
      <vt:lpstr>Appendix E: Age vs ERA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A.</dc:creator>
  <cp:lastModifiedBy>K K</cp:lastModifiedBy>
  <cp:revision>125</cp:revision>
  <dcterms:created xsi:type="dcterms:W3CDTF">2015-12-04T21:23:39Z</dcterms:created>
  <dcterms:modified xsi:type="dcterms:W3CDTF">2016-02-19T01:01:53Z</dcterms:modified>
</cp:coreProperties>
</file>