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72" r:id="rId5"/>
    <p:sldId id="273" r:id="rId6"/>
    <p:sldId id="274" r:id="rId7"/>
    <p:sldId id="275" r:id="rId8"/>
    <p:sldId id="290" r:id="rId9"/>
    <p:sldId id="289" r:id="rId10"/>
    <p:sldId id="278" r:id="rId11"/>
    <p:sldId id="279" r:id="rId12"/>
    <p:sldId id="280" r:id="rId13"/>
    <p:sldId id="281" r:id="rId14"/>
    <p:sldId id="283" r:id="rId15"/>
    <p:sldId id="284" r:id="rId16"/>
    <p:sldId id="285" r:id="rId17"/>
    <p:sldId id="286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012"/>
    <a:srgbClr val="DEE7F2"/>
    <a:srgbClr val="FCC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6" autoAdjust="0"/>
    <p:restoredTop sz="93537" autoAdjust="0"/>
  </p:normalViewPr>
  <p:slideViewPr>
    <p:cSldViewPr>
      <p:cViewPr varScale="1">
        <p:scale>
          <a:sx n="83" d="100"/>
          <a:sy n="83" d="100"/>
        </p:scale>
        <p:origin x="138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703075-3995-4432-9CA7-0F3C741A2D5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DCC4BAC-B5CF-40C1-99B9-6F447A202811}">
      <dgm:prSet phldrT="[Text]" custT="1"/>
      <dgm:spPr>
        <a:xfrm>
          <a:off x="0" y="0"/>
          <a:ext cx="1824879" cy="641444"/>
        </a:xfr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2000" b="1" dirty="0" smtClean="0"/>
            <a:t>Extract data </a:t>
          </a:r>
          <a:endParaRPr lang="en-US" sz="2000" b="1" dirty="0">
            <a:solidFill>
              <a:srgbClr val="FFFFFF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5D4CF110-6E72-4648-94F9-FD7D9A9AE1E6}" type="parTrans" cxnId="{149B2EFA-DC7A-4275-8E5B-36E6333FD3A5}">
      <dgm:prSet/>
      <dgm:spPr/>
      <dgm:t>
        <a:bodyPr/>
        <a:lstStyle/>
        <a:p>
          <a:endParaRPr lang="en-US" sz="1600" b="1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430C20-AC1E-4517-8124-7F2C837C223C}" type="sibTrans" cxnId="{149B2EFA-DC7A-4275-8E5B-36E6333FD3A5}">
      <dgm:prSet/>
      <dgm:spPr/>
      <dgm:t>
        <a:bodyPr/>
        <a:lstStyle/>
        <a:p>
          <a:endParaRPr lang="en-US" sz="1600" b="1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11FA3D-EFD5-483F-982B-C05C090E60D7}" type="pres">
      <dgm:prSet presAssocID="{52703075-3995-4432-9CA7-0F3C741A2D5B}" presName="Name0" presStyleCnt="0">
        <dgm:presLayoutVars>
          <dgm:dir/>
          <dgm:animLvl val="lvl"/>
          <dgm:resizeHandles val="exact"/>
        </dgm:presLayoutVars>
      </dgm:prSet>
      <dgm:spPr/>
    </dgm:pt>
    <dgm:pt modelId="{E7139643-BAD7-46DB-903C-871D0D68922E}" type="pres">
      <dgm:prSet presAssocID="{8DCC4BAC-B5CF-40C1-99B9-6F447A202811}" presName="parTxOnly" presStyleLbl="node1" presStyleIdx="0" presStyleCnt="1" custLinFactNeighborX="-9772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en-US"/>
        </a:p>
      </dgm:t>
    </dgm:pt>
  </dgm:ptLst>
  <dgm:cxnLst>
    <dgm:cxn modelId="{149B2EFA-DC7A-4275-8E5B-36E6333FD3A5}" srcId="{52703075-3995-4432-9CA7-0F3C741A2D5B}" destId="{8DCC4BAC-B5CF-40C1-99B9-6F447A202811}" srcOrd="0" destOrd="0" parTransId="{5D4CF110-6E72-4648-94F9-FD7D9A9AE1E6}" sibTransId="{E8430C20-AC1E-4517-8124-7F2C837C223C}"/>
    <dgm:cxn modelId="{FEC001BC-9CC8-46F5-88FB-229887633F9F}" type="presOf" srcId="{8DCC4BAC-B5CF-40C1-99B9-6F447A202811}" destId="{E7139643-BAD7-46DB-903C-871D0D68922E}" srcOrd="0" destOrd="0" presId="urn:microsoft.com/office/officeart/2005/8/layout/chevron1"/>
    <dgm:cxn modelId="{B28F2DB5-39CB-4E7F-A797-54F3B224C783}" type="presOf" srcId="{52703075-3995-4432-9CA7-0F3C741A2D5B}" destId="{BF11FA3D-EFD5-483F-982B-C05C090E60D7}" srcOrd="0" destOrd="0" presId="urn:microsoft.com/office/officeart/2005/8/layout/chevron1"/>
    <dgm:cxn modelId="{1CD7AD9C-BD3F-4962-9909-0BACE3BE2DC0}" type="presParOf" srcId="{BF11FA3D-EFD5-483F-982B-C05C090E60D7}" destId="{E7139643-BAD7-46DB-903C-871D0D68922E}" srcOrd="0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703075-3995-4432-9CA7-0F3C741A2D5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DCC4BAC-B5CF-40C1-99B9-6F447A202811}">
      <dgm:prSet phldrT="[Text]" custT="1"/>
      <dgm:spPr>
        <a:xfrm>
          <a:off x="322" y="0"/>
          <a:ext cx="1987558" cy="641444"/>
        </a:xfr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2000" b="1" dirty="0" smtClean="0"/>
            <a:t>Transform Data</a:t>
          </a:r>
          <a:endParaRPr lang="en-US" sz="2000" b="1" dirty="0">
            <a:solidFill>
              <a:srgbClr val="FFFFFF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5D4CF110-6E72-4648-94F9-FD7D9A9AE1E6}" type="parTrans" cxnId="{149B2EFA-DC7A-4275-8E5B-36E6333FD3A5}">
      <dgm:prSet/>
      <dgm:spPr/>
      <dgm:t>
        <a:bodyPr/>
        <a:lstStyle/>
        <a:p>
          <a:endParaRPr lang="en-US" sz="1600" b="1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430C20-AC1E-4517-8124-7F2C837C223C}" type="sibTrans" cxnId="{149B2EFA-DC7A-4275-8E5B-36E6333FD3A5}">
      <dgm:prSet/>
      <dgm:spPr/>
      <dgm:t>
        <a:bodyPr/>
        <a:lstStyle/>
        <a:p>
          <a:endParaRPr lang="en-US" sz="1600" b="1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11FA3D-EFD5-483F-982B-C05C090E60D7}" type="pres">
      <dgm:prSet presAssocID="{52703075-3995-4432-9CA7-0F3C741A2D5B}" presName="Name0" presStyleCnt="0">
        <dgm:presLayoutVars>
          <dgm:dir/>
          <dgm:animLvl val="lvl"/>
          <dgm:resizeHandles val="exact"/>
        </dgm:presLayoutVars>
      </dgm:prSet>
      <dgm:spPr/>
    </dgm:pt>
    <dgm:pt modelId="{E7139643-BAD7-46DB-903C-871D0D68922E}" type="pres">
      <dgm:prSet presAssocID="{8DCC4BAC-B5CF-40C1-99B9-6F447A202811}" presName="parTxOnly" presStyleLbl="node1" presStyleIdx="0" presStyleCnt="1" custScaleX="120444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en-US"/>
        </a:p>
      </dgm:t>
    </dgm:pt>
  </dgm:ptLst>
  <dgm:cxnLst>
    <dgm:cxn modelId="{7B31F629-617E-45E0-BF09-405648921A8B}" type="presOf" srcId="{52703075-3995-4432-9CA7-0F3C741A2D5B}" destId="{BF11FA3D-EFD5-483F-982B-C05C090E60D7}" srcOrd="0" destOrd="0" presId="urn:microsoft.com/office/officeart/2005/8/layout/chevron1"/>
    <dgm:cxn modelId="{149B2EFA-DC7A-4275-8E5B-36E6333FD3A5}" srcId="{52703075-3995-4432-9CA7-0F3C741A2D5B}" destId="{8DCC4BAC-B5CF-40C1-99B9-6F447A202811}" srcOrd="0" destOrd="0" parTransId="{5D4CF110-6E72-4648-94F9-FD7D9A9AE1E6}" sibTransId="{E8430C20-AC1E-4517-8124-7F2C837C223C}"/>
    <dgm:cxn modelId="{0E818EA0-A86F-4BA8-9F59-4F408189D613}" type="presOf" srcId="{8DCC4BAC-B5CF-40C1-99B9-6F447A202811}" destId="{E7139643-BAD7-46DB-903C-871D0D68922E}" srcOrd="0" destOrd="0" presId="urn:microsoft.com/office/officeart/2005/8/layout/chevron1"/>
    <dgm:cxn modelId="{5E14DB2F-15D5-4E8B-A6CE-34A76F37156C}" type="presParOf" srcId="{BF11FA3D-EFD5-483F-982B-C05C090E60D7}" destId="{E7139643-BAD7-46DB-903C-871D0D68922E}" srcOrd="0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703075-3995-4432-9CA7-0F3C741A2D5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DCC4BAC-B5CF-40C1-99B9-6F447A202811}">
      <dgm:prSet phldrT="[Text]" custT="1"/>
      <dgm:spPr>
        <a:xfrm>
          <a:off x="801" y="0"/>
          <a:ext cx="1639014" cy="641444"/>
        </a:xfr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2000" b="1" dirty="0" smtClean="0">
              <a:latin typeface="+mj-lt"/>
              <a:cs typeface="Arial" panose="020B0604020202020204" pitchFamily="34" charset="0"/>
            </a:rPr>
            <a:t>Load Data</a:t>
          </a:r>
          <a:endParaRPr lang="en-US" sz="2000" b="1" dirty="0">
            <a:solidFill>
              <a:srgbClr val="FFFFFF"/>
            </a:solidFill>
            <a:latin typeface="+mj-lt"/>
            <a:ea typeface="+mn-ea"/>
            <a:cs typeface="Arial" panose="020B0604020202020204" pitchFamily="34" charset="0"/>
          </a:endParaRPr>
        </a:p>
      </dgm:t>
    </dgm:pt>
    <dgm:pt modelId="{E8430C20-AC1E-4517-8124-7F2C837C223C}" type="sibTrans" cxnId="{149B2EFA-DC7A-4275-8E5B-36E6333FD3A5}">
      <dgm:prSet/>
      <dgm:spPr/>
      <dgm:t>
        <a:bodyPr/>
        <a:lstStyle/>
        <a:p>
          <a:endParaRPr lang="en-US" sz="1400" b="1">
            <a:solidFill>
              <a:schemeClr val="tx2"/>
            </a:solidFill>
          </a:endParaRPr>
        </a:p>
      </dgm:t>
    </dgm:pt>
    <dgm:pt modelId="{5D4CF110-6E72-4648-94F9-FD7D9A9AE1E6}" type="parTrans" cxnId="{149B2EFA-DC7A-4275-8E5B-36E6333FD3A5}">
      <dgm:prSet/>
      <dgm:spPr/>
      <dgm:t>
        <a:bodyPr/>
        <a:lstStyle/>
        <a:p>
          <a:endParaRPr lang="en-US" sz="1400" b="1">
            <a:solidFill>
              <a:schemeClr val="tx2"/>
            </a:solidFill>
          </a:endParaRPr>
        </a:p>
      </dgm:t>
    </dgm:pt>
    <dgm:pt modelId="{BF11FA3D-EFD5-483F-982B-C05C090E60D7}" type="pres">
      <dgm:prSet presAssocID="{52703075-3995-4432-9CA7-0F3C741A2D5B}" presName="Name0" presStyleCnt="0">
        <dgm:presLayoutVars>
          <dgm:dir/>
          <dgm:animLvl val="lvl"/>
          <dgm:resizeHandles val="exact"/>
        </dgm:presLayoutVars>
      </dgm:prSet>
      <dgm:spPr/>
    </dgm:pt>
    <dgm:pt modelId="{E7139643-BAD7-46DB-903C-871D0D68922E}" type="pres">
      <dgm:prSet presAssocID="{8DCC4BAC-B5CF-40C1-99B9-6F447A202811}" presName="parTxOnly" presStyleLbl="node1" presStyleIdx="0" presStyleCnt="1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en-US"/>
        </a:p>
      </dgm:t>
    </dgm:pt>
  </dgm:ptLst>
  <dgm:cxnLst>
    <dgm:cxn modelId="{149B2EFA-DC7A-4275-8E5B-36E6333FD3A5}" srcId="{52703075-3995-4432-9CA7-0F3C741A2D5B}" destId="{8DCC4BAC-B5CF-40C1-99B9-6F447A202811}" srcOrd="0" destOrd="0" parTransId="{5D4CF110-6E72-4648-94F9-FD7D9A9AE1E6}" sibTransId="{E8430C20-AC1E-4517-8124-7F2C837C223C}"/>
    <dgm:cxn modelId="{F854D165-91C7-4CB6-8BB3-460F753352ED}" type="presOf" srcId="{52703075-3995-4432-9CA7-0F3C741A2D5B}" destId="{BF11FA3D-EFD5-483F-982B-C05C090E60D7}" srcOrd="0" destOrd="0" presId="urn:microsoft.com/office/officeart/2005/8/layout/chevron1"/>
    <dgm:cxn modelId="{A95A148F-9F18-40B9-B372-375377A23764}" type="presOf" srcId="{8DCC4BAC-B5CF-40C1-99B9-6F447A202811}" destId="{E7139643-BAD7-46DB-903C-871D0D68922E}" srcOrd="0" destOrd="0" presId="urn:microsoft.com/office/officeart/2005/8/layout/chevron1"/>
    <dgm:cxn modelId="{036A590B-23EF-476C-8E85-F3C19F13CE14}" type="presParOf" srcId="{BF11FA3D-EFD5-483F-982B-C05C090E60D7}" destId="{E7139643-BAD7-46DB-903C-871D0D68922E}" srcOrd="0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341229-0E90-A84D-8B75-0FEBEB70FBDE}" type="doc">
      <dgm:prSet loTypeId="urn:microsoft.com/office/officeart/2009/layout/CircleArrow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B09AA-93D8-544F-8BC2-3ED5BAF38424}">
      <dgm:prSet phldrT="[Text]"/>
      <dgm:spPr/>
      <dgm:t>
        <a:bodyPr/>
        <a:lstStyle/>
        <a:p>
          <a:r>
            <a:rPr lang="en-US" dirty="0" smtClean="0"/>
            <a:t>Time</a:t>
          </a:r>
          <a:endParaRPr lang="en-US" dirty="0"/>
        </a:p>
      </dgm:t>
    </dgm:pt>
    <dgm:pt modelId="{F153BFAB-7578-4C4B-A949-C7D62913AF03}" type="parTrans" cxnId="{3CBEAD95-11A7-E946-A4A3-586CDBC4EDB8}">
      <dgm:prSet/>
      <dgm:spPr/>
      <dgm:t>
        <a:bodyPr/>
        <a:lstStyle/>
        <a:p>
          <a:endParaRPr lang="en-US"/>
        </a:p>
      </dgm:t>
    </dgm:pt>
    <dgm:pt modelId="{5F28A2E0-E8AC-BB44-9177-D078E09E5243}" type="sibTrans" cxnId="{3CBEAD95-11A7-E946-A4A3-586CDBC4EDB8}">
      <dgm:prSet/>
      <dgm:spPr/>
      <dgm:t>
        <a:bodyPr/>
        <a:lstStyle/>
        <a:p>
          <a:endParaRPr lang="en-US"/>
        </a:p>
      </dgm:t>
    </dgm:pt>
    <dgm:pt modelId="{34BF3632-4F0F-7E44-A787-2BC35B55D0A4}">
      <dgm:prSet phldrT="[Text]"/>
      <dgm:spPr/>
      <dgm:t>
        <a:bodyPr/>
        <a:lstStyle/>
        <a:p>
          <a:r>
            <a:rPr lang="en-US" dirty="0" smtClean="0"/>
            <a:t>Economic</a:t>
          </a:r>
          <a:endParaRPr lang="en-US" dirty="0"/>
        </a:p>
      </dgm:t>
    </dgm:pt>
    <dgm:pt modelId="{63C8F220-2691-AA4B-AF85-B9505D15D12A}" type="parTrans" cxnId="{46FF5B3D-F289-3641-BB2A-9EFF821963B1}">
      <dgm:prSet/>
      <dgm:spPr/>
      <dgm:t>
        <a:bodyPr/>
        <a:lstStyle/>
        <a:p>
          <a:endParaRPr lang="en-US"/>
        </a:p>
      </dgm:t>
    </dgm:pt>
    <dgm:pt modelId="{4654C57F-E3B7-2A4A-A7BF-F8FD13166E0A}" type="sibTrans" cxnId="{46FF5B3D-F289-3641-BB2A-9EFF821963B1}">
      <dgm:prSet/>
      <dgm:spPr/>
      <dgm:t>
        <a:bodyPr/>
        <a:lstStyle/>
        <a:p>
          <a:endParaRPr lang="en-US"/>
        </a:p>
      </dgm:t>
    </dgm:pt>
    <dgm:pt modelId="{FED1690B-88C2-EE41-AF16-AAA043E97649}">
      <dgm:prSet phldrT="[Text]"/>
      <dgm:spPr/>
      <dgm:t>
        <a:bodyPr/>
        <a:lstStyle/>
        <a:p>
          <a:r>
            <a:rPr lang="en-US" dirty="0" smtClean="0"/>
            <a:t>Loan Type</a:t>
          </a:r>
          <a:endParaRPr lang="en-US" dirty="0"/>
        </a:p>
      </dgm:t>
    </dgm:pt>
    <dgm:pt modelId="{9DE199DB-DBD8-D847-90A5-CC2D577556BE}" type="parTrans" cxnId="{C67FBD20-7A82-D44D-A0C4-3F143A8B92CE}">
      <dgm:prSet/>
      <dgm:spPr/>
      <dgm:t>
        <a:bodyPr/>
        <a:lstStyle/>
        <a:p>
          <a:endParaRPr lang="en-US"/>
        </a:p>
      </dgm:t>
    </dgm:pt>
    <dgm:pt modelId="{993421B6-B768-3043-BCB3-554EE54720C5}" type="sibTrans" cxnId="{C67FBD20-7A82-D44D-A0C4-3F143A8B92CE}">
      <dgm:prSet/>
      <dgm:spPr/>
      <dgm:t>
        <a:bodyPr/>
        <a:lstStyle/>
        <a:p>
          <a:endParaRPr lang="en-US"/>
        </a:p>
      </dgm:t>
    </dgm:pt>
    <dgm:pt modelId="{3C13FBFB-F965-274C-A718-BCFF291871A0}">
      <dgm:prSet/>
      <dgm:spPr/>
      <dgm:t>
        <a:bodyPr/>
        <a:lstStyle/>
        <a:p>
          <a:r>
            <a:rPr lang="en-US" dirty="0" smtClean="0"/>
            <a:t>Borrower</a:t>
          </a:r>
          <a:endParaRPr lang="en-US" dirty="0"/>
        </a:p>
      </dgm:t>
    </dgm:pt>
    <dgm:pt modelId="{640D59F0-E0CA-5649-B968-BAE8E8D42663}" type="parTrans" cxnId="{8155F659-0C7E-1B4D-A303-7278684F6526}">
      <dgm:prSet/>
      <dgm:spPr/>
      <dgm:t>
        <a:bodyPr/>
        <a:lstStyle/>
        <a:p>
          <a:endParaRPr lang="en-US"/>
        </a:p>
      </dgm:t>
    </dgm:pt>
    <dgm:pt modelId="{6CE6032A-0A3A-594E-8671-F2FBA4C4FF36}" type="sibTrans" cxnId="{8155F659-0C7E-1B4D-A303-7278684F6526}">
      <dgm:prSet/>
      <dgm:spPr/>
      <dgm:t>
        <a:bodyPr/>
        <a:lstStyle/>
        <a:p>
          <a:endParaRPr lang="en-US"/>
        </a:p>
      </dgm:t>
    </dgm:pt>
    <dgm:pt modelId="{E15A3A0A-BF9B-4B7B-BB04-B6B7F81F9F66}">
      <dgm:prSet/>
      <dgm:spPr/>
      <dgm:t>
        <a:bodyPr/>
        <a:lstStyle/>
        <a:p>
          <a:r>
            <a:rPr lang="en-US" altLang="zh-CN" dirty="0" err="1" smtClean="0"/>
            <a:t>Fact_Loan</a:t>
          </a:r>
          <a:endParaRPr lang="en-US" dirty="0"/>
        </a:p>
      </dgm:t>
    </dgm:pt>
    <dgm:pt modelId="{255A6358-F928-42B7-B13E-520FC0A71359}" type="parTrans" cxnId="{61F34412-A6D7-4161-99A3-011AE417406F}">
      <dgm:prSet/>
      <dgm:spPr/>
      <dgm:t>
        <a:bodyPr/>
        <a:lstStyle/>
        <a:p>
          <a:endParaRPr lang="en-US"/>
        </a:p>
      </dgm:t>
    </dgm:pt>
    <dgm:pt modelId="{36D9765D-3FFD-4F60-A2FA-6F6DA5DF6BED}" type="sibTrans" cxnId="{61F34412-A6D7-4161-99A3-011AE417406F}">
      <dgm:prSet/>
      <dgm:spPr/>
      <dgm:t>
        <a:bodyPr/>
        <a:lstStyle/>
        <a:p>
          <a:endParaRPr lang="en-US"/>
        </a:p>
      </dgm:t>
    </dgm:pt>
    <dgm:pt modelId="{5E98F90B-5B9D-1142-AFBD-C8A2C67AFDA3}" type="pres">
      <dgm:prSet presAssocID="{E0341229-0E90-A84D-8B75-0FEBEB70FBDE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44262F3-68F0-254E-AC8E-CB3EBD20B8C3}" type="pres">
      <dgm:prSet presAssocID="{AE2B09AA-93D8-544F-8BC2-3ED5BAF38424}" presName="Accent1" presStyleCnt="0"/>
      <dgm:spPr/>
    </dgm:pt>
    <dgm:pt modelId="{CC928B0F-9E99-3144-8575-302C03CB4D3B}" type="pres">
      <dgm:prSet presAssocID="{AE2B09AA-93D8-544F-8BC2-3ED5BAF38424}" presName="Accent" presStyleLbl="node1" presStyleIdx="0" presStyleCnt="5"/>
      <dgm:spPr/>
    </dgm:pt>
    <dgm:pt modelId="{EDB6E410-AF0C-084C-B229-992DF255AFE1}" type="pres">
      <dgm:prSet presAssocID="{AE2B09AA-93D8-544F-8BC2-3ED5BAF38424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48F7D-F71A-504C-B68D-A4DC19FF4B4F}" type="pres">
      <dgm:prSet presAssocID="{34BF3632-4F0F-7E44-A787-2BC35B55D0A4}" presName="Accent2" presStyleCnt="0"/>
      <dgm:spPr/>
    </dgm:pt>
    <dgm:pt modelId="{72EC0322-4A53-6E4F-B938-B97DB0980B61}" type="pres">
      <dgm:prSet presAssocID="{34BF3632-4F0F-7E44-A787-2BC35B55D0A4}" presName="Accent" presStyleLbl="node1" presStyleIdx="1" presStyleCnt="5"/>
      <dgm:spPr/>
    </dgm:pt>
    <dgm:pt modelId="{EF410554-C9DE-8242-AAD9-436A8E283965}" type="pres">
      <dgm:prSet presAssocID="{34BF3632-4F0F-7E44-A787-2BC35B55D0A4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2ED23-8E7E-BD4F-92D8-886144D9137F}" type="pres">
      <dgm:prSet presAssocID="{FED1690B-88C2-EE41-AF16-AAA043E97649}" presName="Accent3" presStyleCnt="0"/>
      <dgm:spPr/>
    </dgm:pt>
    <dgm:pt modelId="{CF22ECDC-F687-1B44-8492-4319F9227AF4}" type="pres">
      <dgm:prSet presAssocID="{FED1690B-88C2-EE41-AF16-AAA043E97649}" presName="Accent" presStyleLbl="node1" presStyleIdx="2" presStyleCnt="5"/>
      <dgm:spPr/>
    </dgm:pt>
    <dgm:pt modelId="{6BAA5910-A797-1643-95BF-188CE4E5A170}" type="pres">
      <dgm:prSet presAssocID="{FED1690B-88C2-EE41-AF16-AAA043E97649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A206E-8E2E-1244-B9B9-34841B2382AD}" type="pres">
      <dgm:prSet presAssocID="{3C13FBFB-F965-274C-A718-BCFF291871A0}" presName="Accent4" presStyleCnt="0"/>
      <dgm:spPr/>
    </dgm:pt>
    <dgm:pt modelId="{A1E6A113-5A4D-6943-9603-A35D07F34ED2}" type="pres">
      <dgm:prSet presAssocID="{3C13FBFB-F965-274C-A718-BCFF291871A0}" presName="Accent" presStyleLbl="node1" presStyleIdx="3" presStyleCnt="5"/>
      <dgm:spPr/>
    </dgm:pt>
    <dgm:pt modelId="{34A386F3-22CF-8B43-9D96-F128621E162D}" type="pres">
      <dgm:prSet presAssocID="{3C13FBFB-F965-274C-A718-BCFF291871A0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3CFD8-9198-4AB6-B799-A586619607B0}" type="pres">
      <dgm:prSet presAssocID="{E15A3A0A-BF9B-4B7B-BB04-B6B7F81F9F66}" presName="Accent5" presStyleCnt="0"/>
      <dgm:spPr/>
    </dgm:pt>
    <dgm:pt modelId="{141FE4C2-33CB-425C-9CDE-63600A640562}" type="pres">
      <dgm:prSet presAssocID="{E15A3A0A-BF9B-4B7B-BB04-B6B7F81F9F66}" presName="Accent" presStyleLbl="node1" presStyleIdx="4" presStyleCnt="5"/>
      <dgm:spPr/>
    </dgm:pt>
    <dgm:pt modelId="{E17457D4-8DCF-438C-9683-5F6E690681A2}" type="pres">
      <dgm:prSet presAssocID="{E15A3A0A-BF9B-4B7B-BB04-B6B7F81F9F66}" presName="Parent5" presStyleLbl="revTx" presStyleIdx="4" presStyleCnt="5" custScaleX="12813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7FBD20-7A82-D44D-A0C4-3F143A8B92CE}" srcId="{E0341229-0E90-A84D-8B75-0FEBEB70FBDE}" destId="{FED1690B-88C2-EE41-AF16-AAA043E97649}" srcOrd="2" destOrd="0" parTransId="{9DE199DB-DBD8-D847-90A5-CC2D577556BE}" sibTransId="{993421B6-B768-3043-BCB3-554EE54720C5}"/>
    <dgm:cxn modelId="{E35FBF28-3D5E-4CDB-8D68-43195C8415D8}" type="presOf" srcId="{E15A3A0A-BF9B-4B7B-BB04-B6B7F81F9F66}" destId="{E17457D4-8DCF-438C-9683-5F6E690681A2}" srcOrd="0" destOrd="0" presId="urn:microsoft.com/office/officeart/2009/layout/CircleArrowProcess"/>
    <dgm:cxn modelId="{EB165305-8E38-4B90-94AE-C9AD762D8BD8}" type="presOf" srcId="{E0341229-0E90-A84D-8B75-0FEBEB70FBDE}" destId="{5E98F90B-5B9D-1142-AFBD-C8A2C67AFDA3}" srcOrd="0" destOrd="0" presId="urn:microsoft.com/office/officeart/2009/layout/CircleArrowProcess"/>
    <dgm:cxn modelId="{194CB598-7A6F-4804-940B-3461465C2F08}" type="presOf" srcId="{AE2B09AA-93D8-544F-8BC2-3ED5BAF38424}" destId="{EDB6E410-AF0C-084C-B229-992DF255AFE1}" srcOrd="0" destOrd="0" presId="urn:microsoft.com/office/officeart/2009/layout/CircleArrowProcess"/>
    <dgm:cxn modelId="{8155F659-0C7E-1B4D-A303-7278684F6526}" srcId="{E0341229-0E90-A84D-8B75-0FEBEB70FBDE}" destId="{3C13FBFB-F965-274C-A718-BCFF291871A0}" srcOrd="3" destOrd="0" parTransId="{640D59F0-E0CA-5649-B968-BAE8E8D42663}" sibTransId="{6CE6032A-0A3A-594E-8671-F2FBA4C4FF36}"/>
    <dgm:cxn modelId="{C3853C55-6509-4B98-BF84-D70E24BBBE35}" type="presOf" srcId="{FED1690B-88C2-EE41-AF16-AAA043E97649}" destId="{6BAA5910-A797-1643-95BF-188CE4E5A170}" srcOrd="0" destOrd="0" presId="urn:microsoft.com/office/officeart/2009/layout/CircleArrowProcess"/>
    <dgm:cxn modelId="{19F06B5D-413A-46B3-9738-6251E49361FF}" type="presOf" srcId="{3C13FBFB-F965-274C-A718-BCFF291871A0}" destId="{34A386F3-22CF-8B43-9D96-F128621E162D}" srcOrd="0" destOrd="0" presId="urn:microsoft.com/office/officeart/2009/layout/CircleArrowProcess"/>
    <dgm:cxn modelId="{3CBEAD95-11A7-E946-A4A3-586CDBC4EDB8}" srcId="{E0341229-0E90-A84D-8B75-0FEBEB70FBDE}" destId="{AE2B09AA-93D8-544F-8BC2-3ED5BAF38424}" srcOrd="0" destOrd="0" parTransId="{F153BFAB-7578-4C4B-A949-C7D62913AF03}" sibTransId="{5F28A2E0-E8AC-BB44-9177-D078E09E5243}"/>
    <dgm:cxn modelId="{46FF5B3D-F289-3641-BB2A-9EFF821963B1}" srcId="{E0341229-0E90-A84D-8B75-0FEBEB70FBDE}" destId="{34BF3632-4F0F-7E44-A787-2BC35B55D0A4}" srcOrd="1" destOrd="0" parTransId="{63C8F220-2691-AA4B-AF85-B9505D15D12A}" sibTransId="{4654C57F-E3B7-2A4A-A7BF-F8FD13166E0A}"/>
    <dgm:cxn modelId="{E8D025B4-61EF-4373-BE90-53D276C34383}" type="presOf" srcId="{34BF3632-4F0F-7E44-A787-2BC35B55D0A4}" destId="{EF410554-C9DE-8242-AAD9-436A8E283965}" srcOrd="0" destOrd="0" presId="urn:microsoft.com/office/officeart/2009/layout/CircleArrowProcess"/>
    <dgm:cxn modelId="{61F34412-A6D7-4161-99A3-011AE417406F}" srcId="{E0341229-0E90-A84D-8B75-0FEBEB70FBDE}" destId="{E15A3A0A-BF9B-4B7B-BB04-B6B7F81F9F66}" srcOrd="4" destOrd="0" parTransId="{255A6358-F928-42B7-B13E-520FC0A71359}" sibTransId="{36D9765D-3FFD-4F60-A2FA-6F6DA5DF6BED}"/>
    <dgm:cxn modelId="{EDF778B1-C32A-484D-87AB-717314A1CC6C}" type="presParOf" srcId="{5E98F90B-5B9D-1142-AFBD-C8A2C67AFDA3}" destId="{044262F3-68F0-254E-AC8E-CB3EBD20B8C3}" srcOrd="0" destOrd="0" presId="urn:microsoft.com/office/officeart/2009/layout/CircleArrowProcess"/>
    <dgm:cxn modelId="{D9346E90-8CC0-4101-8B13-72D5E7799ED5}" type="presParOf" srcId="{044262F3-68F0-254E-AC8E-CB3EBD20B8C3}" destId="{CC928B0F-9E99-3144-8575-302C03CB4D3B}" srcOrd="0" destOrd="0" presId="urn:microsoft.com/office/officeart/2009/layout/CircleArrowProcess"/>
    <dgm:cxn modelId="{4FAB7251-47D2-4FD5-957E-84F520C5F8FE}" type="presParOf" srcId="{5E98F90B-5B9D-1142-AFBD-C8A2C67AFDA3}" destId="{EDB6E410-AF0C-084C-B229-992DF255AFE1}" srcOrd="1" destOrd="0" presId="urn:microsoft.com/office/officeart/2009/layout/CircleArrowProcess"/>
    <dgm:cxn modelId="{A58ADA91-32A8-489C-9CA8-47BB7B5FD472}" type="presParOf" srcId="{5E98F90B-5B9D-1142-AFBD-C8A2C67AFDA3}" destId="{A7748F7D-F71A-504C-B68D-A4DC19FF4B4F}" srcOrd="2" destOrd="0" presId="urn:microsoft.com/office/officeart/2009/layout/CircleArrowProcess"/>
    <dgm:cxn modelId="{5773E99C-FAF6-4998-89C7-61F4933A6ECF}" type="presParOf" srcId="{A7748F7D-F71A-504C-B68D-A4DC19FF4B4F}" destId="{72EC0322-4A53-6E4F-B938-B97DB0980B61}" srcOrd="0" destOrd="0" presId="urn:microsoft.com/office/officeart/2009/layout/CircleArrowProcess"/>
    <dgm:cxn modelId="{82C5EF4C-2C5A-4B86-B497-960D8CB17EC6}" type="presParOf" srcId="{5E98F90B-5B9D-1142-AFBD-C8A2C67AFDA3}" destId="{EF410554-C9DE-8242-AAD9-436A8E283965}" srcOrd="3" destOrd="0" presId="urn:microsoft.com/office/officeart/2009/layout/CircleArrowProcess"/>
    <dgm:cxn modelId="{78760778-F8C7-4250-A538-521378B767BA}" type="presParOf" srcId="{5E98F90B-5B9D-1142-AFBD-C8A2C67AFDA3}" destId="{8C72ED23-8E7E-BD4F-92D8-886144D9137F}" srcOrd="4" destOrd="0" presId="urn:microsoft.com/office/officeart/2009/layout/CircleArrowProcess"/>
    <dgm:cxn modelId="{EF29DE10-2500-44A8-9F15-32D673242CEF}" type="presParOf" srcId="{8C72ED23-8E7E-BD4F-92D8-886144D9137F}" destId="{CF22ECDC-F687-1B44-8492-4319F9227AF4}" srcOrd="0" destOrd="0" presId="urn:microsoft.com/office/officeart/2009/layout/CircleArrowProcess"/>
    <dgm:cxn modelId="{639D6BA9-9CF6-465D-9FEF-33FD8C0BAA98}" type="presParOf" srcId="{5E98F90B-5B9D-1142-AFBD-C8A2C67AFDA3}" destId="{6BAA5910-A797-1643-95BF-188CE4E5A170}" srcOrd="5" destOrd="0" presId="urn:microsoft.com/office/officeart/2009/layout/CircleArrowProcess"/>
    <dgm:cxn modelId="{74877F6B-EB3E-4B9C-A03A-72D11A7AACF7}" type="presParOf" srcId="{5E98F90B-5B9D-1142-AFBD-C8A2C67AFDA3}" destId="{5C5A206E-8E2E-1244-B9B9-34841B2382AD}" srcOrd="6" destOrd="0" presId="urn:microsoft.com/office/officeart/2009/layout/CircleArrowProcess"/>
    <dgm:cxn modelId="{83DDB871-970B-4D9C-A884-B1CC8A17193B}" type="presParOf" srcId="{5C5A206E-8E2E-1244-B9B9-34841B2382AD}" destId="{A1E6A113-5A4D-6943-9603-A35D07F34ED2}" srcOrd="0" destOrd="0" presId="urn:microsoft.com/office/officeart/2009/layout/CircleArrowProcess"/>
    <dgm:cxn modelId="{0BA49958-BB87-406C-85E3-967F575F37B7}" type="presParOf" srcId="{5E98F90B-5B9D-1142-AFBD-C8A2C67AFDA3}" destId="{34A386F3-22CF-8B43-9D96-F128621E162D}" srcOrd="7" destOrd="0" presId="urn:microsoft.com/office/officeart/2009/layout/CircleArrowProcess"/>
    <dgm:cxn modelId="{38458C37-6175-4652-8153-0AEE4B900546}" type="presParOf" srcId="{5E98F90B-5B9D-1142-AFBD-C8A2C67AFDA3}" destId="{4C93CFD8-9198-4AB6-B799-A586619607B0}" srcOrd="8" destOrd="0" presId="urn:microsoft.com/office/officeart/2009/layout/CircleArrowProcess"/>
    <dgm:cxn modelId="{E723F9DB-81B7-4F93-B778-27B03D74F98C}" type="presParOf" srcId="{4C93CFD8-9198-4AB6-B799-A586619607B0}" destId="{141FE4C2-33CB-425C-9CDE-63600A640562}" srcOrd="0" destOrd="0" presId="urn:microsoft.com/office/officeart/2009/layout/CircleArrowProcess"/>
    <dgm:cxn modelId="{E1777894-377B-4625-86FE-4AFB962A98EB}" type="presParOf" srcId="{5E98F90B-5B9D-1142-AFBD-C8A2C67AFDA3}" destId="{E17457D4-8DCF-438C-9683-5F6E690681A2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39643-BAD7-46DB-903C-871D0D68922E}">
      <dsp:nvSpPr>
        <dsp:cNvPr id="0" name=""/>
        <dsp:cNvSpPr/>
      </dsp:nvSpPr>
      <dsp:spPr>
        <a:xfrm>
          <a:off x="0" y="0"/>
          <a:ext cx="2556343" cy="481084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Extract data </a:t>
          </a:r>
          <a:endParaRPr lang="en-US" sz="2000" b="1" kern="1200" dirty="0">
            <a:solidFill>
              <a:srgbClr val="FFFFFF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240542" y="0"/>
        <a:ext cx="2075259" cy="4810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39643-BAD7-46DB-903C-871D0D68922E}">
      <dsp:nvSpPr>
        <dsp:cNvPr id="0" name=""/>
        <dsp:cNvSpPr/>
      </dsp:nvSpPr>
      <dsp:spPr>
        <a:xfrm>
          <a:off x="282" y="0"/>
          <a:ext cx="2558277" cy="481084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Transform Data</a:t>
          </a:r>
          <a:endParaRPr lang="en-US" sz="2000" b="1" kern="1200" dirty="0">
            <a:solidFill>
              <a:srgbClr val="FFFFFF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240824" y="0"/>
        <a:ext cx="2077193" cy="481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39643-BAD7-46DB-903C-871D0D68922E}">
      <dsp:nvSpPr>
        <dsp:cNvPr id="0" name=""/>
        <dsp:cNvSpPr/>
      </dsp:nvSpPr>
      <dsp:spPr>
        <a:xfrm>
          <a:off x="1212" y="0"/>
          <a:ext cx="2480754" cy="481084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+mj-lt"/>
              <a:cs typeface="Arial" panose="020B0604020202020204" pitchFamily="34" charset="0"/>
            </a:rPr>
            <a:t>Load Data</a:t>
          </a:r>
          <a:endParaRPr lang="en-US" sz="2000" b="1" kern="1200" dirty="0">
            <a:solidFill>
              <a:srgbClr val="FFFFFF"/>
            </a:solidFill>
            <a:latin typeface="+mj-lt"/>
            <a:ea typeface="+mn-ea"/>
            <a:cs typeface="Arial" panose="020B0604020202020204" pitchFamily="34" charset="0"/>
          </a:endParaRPr>
        </a:p>
      </dsp:txBody>
      <dsp:txXfrm>
        <a:off x="241754" y="0"/>
        <a:ext cx="1999670" cy="4810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5D18B-9855-F041-86C7-A56DF05A5CA0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29DA9-7CD6-AA4A-B44C-1151005F2C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4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7000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667000"/>
            <a:ext cx="4041775" cy="3581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8229600" cy="43735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D0F-2E2E-4F98-B0EF-E7D03C05BFB2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BE4D864-B6ED-42E7-8554-007FE02593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107" y="940159"/>
            <a:ext cx="8847786" cy="1861466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Funding Club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2011 Competitive Analysis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82" y="2542449"/>
            <a:ext cx="3413036" cy="26697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052" y="4953000"/>
            <a:ext cx="8847786" cy="891862"/>
          </a:xfrm>
        </p:spPr>
        <p:txBody>
          <a:bodyPr>
            <a:normAutofit fontScale="55000" lnSpcReduction="20000"/>
          </a:bodyPr>
          <a:lstStyle/>
          <a:p>
            <a:r>
              <a:rPr lang="en-US" sz="5000" b="1" i="1" dirty="0" smtClean="0">
                <a:solidFill>
                  <a:schemeClr val="tx1"/>
                </a:solidFill>
                <a:latin typeface="+mj-lt"/>
              </a:rPr>
              <a:t>Team 8</a:t>
            </a:r>
            <a:endParaRPr lang="en-US" sz="5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3600" i="1" dirty="0">
                <a:solidFill>
                  <a:schemeClr val="tx1"/>
                </a:solidFill>
                <a:latin typeface="+mj-lt"/>
              </a:rPr>
              <a:t>Kaushik Nuvvula </a:t>
            </a:r>
            <a:r>
              <a:rPr lang="en-US" sz="3600" i="1" dirty="0" smtClean="0">
                <a:solidFill>
                  <a:schemeClr val="tx1"/>
                </a:solidFill>
              </a:rPr>
              <a:t>,</a:t>
            </a:r>
            <a:r>
              <a:rPr lang="en-US" sz="3600" i="1" dirty="0" err="1" smtClean="0">
                <a:solidFill>
                  <a:schemeClr val="tx1"/>
                </a:solidFill>
                <a:latin typeface="+mj-lt"/>
              </a:rPr>
              <a:t>Ameeta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Japtiwale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Manikandan Kuppuswamy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Fu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Lin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John Tong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2682" y="554182"/>
            <a:ext cx="68580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Slowly Changing Dimensions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371600" y="1905000"/>
            <a:ext cx="7024893" cy="3657599"/>
            <a:chOff x="1295400" y="2057400"/>
            <a:chExt cx="7024893" cy="3565687"/>
          </a:xfrm>
        </p:grpSpPr>
        <p:grpSp>
          <p:nvGrpSpPr>
            <p:cNvPr id="4" name="Group 3"/>
            <p:cNvGrpSpPr/>
            <p:nvPr/>
          </p:nvGrpSpPr>
          <p:grpSpPr>
            <a:xfrm>
              <a:off x="1295400" y="2125972"/>
              <a:ext cx="7024893" cy="3497115"/>
              <a:chOff x="-134770" y="2468380"/>
              <a:chExt cx="7024893" cy="349711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96235" y="3016117"/>
                <a:ext cx="2409963" cy="707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Borrower dimension: Track History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14966" y="4648074"/>
                <a:ext cx="2409964" cy="707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Fact table: Update current milestone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 bwMode="auto">
              <a:xfrm>
                <a:off x="3592621" y="2468380"/>
                <a:ext cx="3283647" cy="160131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fontAlgn="t"/>
                <a:r>
                  <a:rPr lang="en-US" sz="1600" b="1" dirty="0"/>
                  <a:t>Type 1 SCD</a:t>
                </a:r>
                <a:endParaRPr lang="en-US" sz="1600" dirty="0"/>
              </a:p>
              <a:p>
                <a:pPr fontAlgn="t"/>
                <a:r>
                  <a:rPr lang="en-US" sz="1600" dirty="0" err="1"/>
                  <a:t>DebtToIncome</a:t>
                </a:r>
                <a:r>
                  <a:rPr lang="en-US" sz="1600" dirty="0"/>
                  <a:t> Ratio</a:t>
                </a:r>
              </a:p>
              <a:p>
                <a:pPr fontAlgn="t"/>
                <a:r>
                  <a:rPr lang="en-US" sz="1600" dirty="0"/>
                  <a:t>Employment Title</a:t>
                </a:r>
              </a:p>
              <a:p>
                <a:pPr fontAlgn="t"/>
                <a:r>
                  <a:rPr lang="en-US" sz="1600" dirty="0"/>
                  <a:t>Employment Length</a:t>
                </a:r>
              </a:p>
              <a:p>
                <a:r>
                  <a:rPr lang="en-US" sz="1600" dirty="0" err="1"/>
                  <a:t>AnnualIncome</a:t>
                </a:r>
                <a:endParaRPr lang="en-US" sz="1600" dirty="0"/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3619151" y="4322288"/>
                <a:ext cx="3270972" cy="164320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t"/>
                <a:r>
                  <a:rPr lang="en-US" sz="1600" b="1" dirty="0"/>
                  <a:t>Type 2 SCD</a:t>
                </a:r>
                <a:endParaRPr lang="en-US" sz="1600" dirty="0"/>
              </a:p>
              <a:p>
                <a:pPr fontAlgn="t"/>
                <a:r>
                  <a:rPr lang="en-US" sz="1600" dirty="0" err="1"/>
                  <a:t>LastPaymentAmount</a:t>
                </a:r>
                <a:endParaRPr lang="en-US" sz="1600" dirty="0"/>
              </a:p>
              <a:p>
                <a:pPr fontAlgn="t"/>
                <a:r>
                  <a:rPr lang="en-US" sz="1600" dirty="0" err="1"/>
                  <a:t>LastPaymentDate</a:t>
                </a:r>
                <a:endParaRPr lang="en-US" sz="1600" dirty="0"/>
              </a:p>
              <a:p>
                <a:pPr fontAlgn="t"/>
                <a:r>
                  <a:rPr lang="en-US" sz="1600" dirty="0"/>
                  <a:t>Outstanding Principle</a:t>
                </a:r>
              </a:p>
              <a:p>
                <a:r>
                  <a:rPr lang="en-US" sz="1600" dirty="0" err="1"/>
                  <a:t>NextPaymentDate</a:t>
                </a:r>
                <a:endParaRPr lang="en-US" sz="1600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 bwMode="auto">
              <a:xfrm>
                <a:off x="-134770" y="3366700"/>
                <a:ext cx="437982" cy="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-134770" y="5002017"/>
                <a:ext cx="437982" cy="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>
              <a:off x="1295400" y="2057400"/>
              <a:ext cx="0" cy="26022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3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Kaushik Nuvvula\Desktop\Data_Management\Project\Desciptive\delin_rat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590" y="2466501"/>
            <a:ext cx="6497213" cy="33874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 txBox="1">
            <a:spLocks/>
          </p:cNvSpPr>
          <p:nvPr/>
        </p:nvSpPr>
        <p:spPr>
          <a:xfrm>
            <a:off x="345057" y="1645518"/>
            <a:ext cx="8367500" cy="6179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lvl="1" indent="-285750">
              <a:spcBef>
                <a:spcPts val="75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Lots of fluctuations in delinquency rate in the initial years</a:t>
            </a:r>
          </a:p>
          <a:p>
            <a:pPr marL="57150" lvl="1" indent="-285750">
              <a:spcBef>
                <a:spcPts val="75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From 2009, Lending club is more cautious in approving loans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5161" y="779687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Trend Analysis of Delinquency Rate</a:t>
            </a:r>
          </a:p>
        </p:txBody>
      </p:sp>
    </p:spTree>
    <p:extLst>
      <p:ext uri="{BB962C8B-B14F-4D97-AF65-F5344CB8AC3E}">
        <p14:creationId xmlns:p14="http://schemas.microsoft.com/office/powerpoint/2010/main" val="41908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286871" y="640399"/>
            <a:ext cx="7163863" cy="5568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Interest Rate Vs. Loan Grade</a:t>
            </a:r>
          </a:p>
        </p:txBody>
      </p:sp>
      <p:pic>
        <p:nvPicPr>
          <p:cNvPr id="3" name="Picture 2" descr="C:\Users\Kaushik Nuvvula\Desktop\Data_Management\Project\Desciptive\grade_intrat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85" y="2506724"/>
            <a:ext cx="6096387" cy="33920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 txBox="1">
            <a:spLocks/>
          </p:cNvSpPr>
          <p:nvPr/>
        </p:nvSpPr>
        <p:spPr>
          <a:xfrm>
            <a:off x="751100" y="1752600"/>
            <a:ext cx="8367500" cy="6179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lvl="1" indent="-285750">
              <a:spcBef>
                <a:spcPts val="75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Interest rate increases as loan grade varies from A to G</a:t>
            </a:r>
          </a:p>
          <a:p>
            <a:pPr marL="57150" lvl="1" indent="-285750">
              <a:spcBef>
                <a:spcPts val="75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This might be due to the increase in delinquency rate from A to G</a:t>
            </a:r>
          </a:p>
        </p:txBody>
      </p:sp>
    </p:spTree>
    <p:extLst>
      <p:ext uri="{BB962C8B-B14F-4D97-AF65-F5344CB8AC3E}">
        <p14:creationId xmlns:p14="http://schemas.microsoft.com/office/powerpoint/2010/main" val="37747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304800" y="752709"/>
            <a:ext cx="5915025" cy="5568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Loans across Grades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776500" y="1717057"/>
            <a:ext cx="8367500" cy="6179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750"/>
              </a:spcBef>
              <a:buNone/>
            </a:pPr>
            <a:r>
              <a:rPr lang="en-US" sz="1800" dirty="0"/>
              <a:t>Percentage of loans charged off increases as the loan grade varies from A to G</a:t>
            </a:r>
          </a:p>
        </p:txBody>
      </p:sp>
      <p:pic>
        <p:nvPicPr>
          <p:cNvPr id="4" name="Picture 3" descr="C:\Users\Kaushik Nuvvula\Desktop\Data_Management\Project\Desciptive\R_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77" y="2026024"/>
            <a:ext cx="7136347" cy="39713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76400" y="6031665"/>
            <a:ext cx="527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Percentage loans charged off = </a:t>
            </a:r>
            <a:r>
              <a:rPr lang="en-US" sz="1200" dirty="0" smtClean="0"/>
              <a:t>Number </a:t>
            </a:r>
            <a:r>
              <a:rPr lang="en-US" sz="1200" dirty="0"/>
              <a:t>of loans charged </a:t>
            </a:r>
            <a:r>
              <a:rPr lang="en-US" sz="1200" dirty="0" smtClean="0"/>
              <a:t>off/</a:t>
            </a:r>
            <a:r>
              <a:rPr lang="en-US" sz="1200" dirty="0"/>
              <a:t>Number of loans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182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0" y="762000"/>
            <a:ext cx="5915025" cy="5568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ROI across Grades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5800" y="1711558"/>
            <a:ext cx="8367500" cy="6179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750"/>
              </a:spcBef>
              <a:buNone/>
            </a:pPr>
            <a:r>
              <a:rPr lang="en-US" sz="1800" dirty="0"/>
              <a:t>Loan </a:t>
            </a:r>
            <a:r>
              <a:rPr lang="en-US" sz="1800" dirty="0" smtClean="0"/>
              <a:t>grade G </a:t>
            </a:r>
            <a:r>
              <a:rPr lang="en-US" sz="1800" dirty="0"/>
              <a:t>has the highest ROI as they are charged at a much higher interest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6019939"/>
            <a:ext cx="2915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ROI = </a:t>
            </a:r>
            <a:r>
              <a:rPr lang="en-US" sz="1200" dirty="0" smtClean="0"/>
              <a:t>Net </a:t>
            </a:r>
            <a:r>
              <a:rPr lang="en-US" sz="1200" dirty="0"/>
              <a:t>Present </a:t>
            </a:r>
            <a:r>
              <a:rPr lang="en-US" sz="1200" dirty="0" smtClean="0"/>
              <a:t>Value/</a:t>
            </a:r>
            <a:r>
              <a:rPr lang="en-US" sz="1200" dirty="0"/>
              <a:t>Funded Amount</a:t>
            </a:r>
            <a:endParaRPr lang="en-IN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624" y="2133599"/>
            <a:ext cx="6553200" cy="388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838200" y="838200"/>
            <a:ext cx="4471708" cy="5568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Conclusions</a:t>
            </a:r>
            <a:endParaRPr lang="en-US" sz="3600" dirty="0"/>
          </a:p>
        </p:txBody>
      </p:sp>
      <p:sp>
        <p:nvSpPr>
          <p:cNvPr id="3" name="Subtitle 4"/>
          <p:cNvSpPr txBox="1">
            <a:spLocks/>
          </p:cNvSpPr>
          <p:nvPr/>
        </p:nvSpPr>
        <p:spPr bwMode="auto">
          <a:xfrm>
            <a:off x="381000" y="1676400"/>
            <a:ext cx="8610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2438" lvl="1" indent="-215900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</a:pPr>
            <a:r>
              <a:rPr lang="en-US" sz="3000" dirty="0" smtClean="0"/>
              <a:t>As a new start-up, Funding Club:</a:t>
            </a:r>
          </a:p>
          <a:p>
            <a:pPr marL="0" indent="0">
              <a:buClrTx/>
              <a:buNone/>
            </a:pPr>
            <a:endParaRPr lang="en-US" sz="200" dirty="0" smtClean="0"/>
          </a:p>
          <a:p>
            <a:pPr lvl="2">
              <a:buClrTx/>
              <a:buFont typeface="Wingdings" panose="05000000000000000000" pitchFamily="2" charset="2"/>
              <a:buChar char="q"/>
            </a:pPr>
            <a:r>
              <a:rPr lang="en-US" sz="2400" dirty="0" smtClean="0"/>
              <a:t> Extracted and stored Lending Club loan data from 2007 – 2011 </a:t>
            </a:r>
            <a:endParaRPr lang="en-US" sz="2400" dirty="0"/>
          </a:p>
          <a:p>
            <a:pPr lvl="2">
              <a:buClrTx/>
              <a:buFont typeface="Wingdings" panose="05000000000000000000" pitchFamily="2" charset="2"/>
              <a:buChar char="q"/>
            </a:pPr>
            <a:r>
              <a:rPr lang="en-US" sz="2400" dirty="0" smtClean="0"/>
              <a:t> Analyzed Lending Club customers and their qualifications</a:t>
            </a:r>
            <a:endParaRPr lang="en-US" sz="2400" dirty="0"/>
          </a:p>
          <a:p>
            <a:pPr lvl="2">
              <a:buClrTx/>
              <a:buFont typeface="Wingdings" panose="05000000000000000000" pitchFamily="2" charset="2"/>
              <a:buChar char="q"/>
            </a:pPr>
            <a:r>
              <a:rPr lang="en-US" sz="2400" dirty="0" smtClean="0"/>
              <a:t> Created model to predict approval and declined customers,   consider top 5% declined customers</a:t>
            </a:r>
            <a:endParaRPr lang="en-US" sz="2300" dirty="0"/>
          </a:p>
          <a:p>
            <a:pPr lvl="2">
              <a:buClrTx/>
              <a:buFont typeface="Wingdings" panose="05000000000000000000" pitchFamily="2" charset="2"/>
              <a:buChar char="q"/>
            </a:pPr>
            <a:r>
              <a:rPr lang="en-US" sz="2400" dirty="0" smtClean="0"/>
              <a:t> Borrowers of all grades are profitable, target with a lower interest rate</a:t>
            </a:r>
          </a:p>
          <a:p>
            <a:pPr marL="234950" marR="0" lvl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SzTx/>
              <a:buFont typeface="Webdings" pitchFamily="18" charset="2"/>
              <a:buChar char="4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54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 bwMode="auto">
          <a:xfrm>
            <a:off x="381000" y="228600"/>
            <a:ext cx="6705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Agenda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 bwMode="auto">
          <a:xfrm>
            <a:off x="990600" y="1752600"/>
            <a:ext cx="6705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2438" lvl="1" indent="-215900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000" dirty="0"/>
              <a:t>Company Background and Goals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000" dirty="0"/>
              <a:t>Data 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000" dirty="0"/>
              <a:t>ETL Strategy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000" dirty="0"/>
              <a:t>Dimension Modeling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000" dirty="0"/>
              <a:t>SSIS Implementation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000" dirty="0"/>
              <a:t>Competitive Analysis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000" dirty="0"/>
              <a:t>Conclusion</a:t>
            </a:r>
          </a:p>
          <a:p>
            <a:pPr marL="234950" marR="0" lvl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SzTx/>
              <a:buFont typeface="Webdings" pitchFamily="18" charset="2"/>
              <a:buChar char="4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3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" y="560769"/>
            <a:ext cx="76962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Funding Club – online marketplace connecting borrowers </a:t>
            </a:r>
            <a:r>
              <a:rPr lang="en-US" sz="3600" dirty="0"/>
              <a:t>to </a:t>
            </a:r>
            <a:r>
              <a:rPr lang="en-US" sz="3600" dirty="0" smtClean="0"/>
              <a:t>investors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407" y="4539007"/>
            <a:ext cx="1768303" cy="1779566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65" y="4518090"/>
            <a:ext cx="1822158" cy="1750073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158" y="1754036"/>
            <a:ext cx="1776402" cy="1827364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023" y="4543329"/>
            <a:ext cx="1757698" cy="1791939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66" y="2758726"/>
            <a:ext cx="1431597" cy="2340111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http://soiltest.cfans.umn.edu/files/2012/10/goldy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653" y="1627569"/>
            <a:ext cx="3333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1026" y="5204109"/>
            <a:ext cx="143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John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39728" y="4109903"/>
            <a:ext cx="143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Mani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63819" y="4757570"/>
            <a:ext cx="1431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/>
              <a:t>Fu</a:t>
            </a:r>
            <a:endParaRPr lang="en-US" sz="40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6940560" y="3581400"/>
            <a:ext cx="143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Ameeta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34685" y="4077363"/>
            <a:ext cx="143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Kaushik</a:t>
            </a:r>
            <a:endParaRPr lang="en-US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7013" y="4518091"/>
            <a:ext cx="1755708" cy="183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6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623" y="533400"/>
            <a:ext cx="76962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To compete against Lending Club, we are willing to take on a riskier portfolio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415" y="1690688"/>
            <a:ext cx="4040188" cy="639762"/>
          </a:xfrm>
        </p:spPr>
        <p:txBody>
          <a:bodyPr>
            <a:normAutofit fontScale="92500" lnSpcReduction="10000"/>
          </a:bodyPr>
          <a:lstStyle/>
          <a:p>
            <a:pPr marL="0" lvl="1" algn="ctr">
              <a:spcBef>
                <a:spcPts val="1000"/>
              </a:spcBef>
            </a:pPr>
            <a:r>
              <a:rPr lang="en-US" dirty="0"/>
              <a:t>Consider borrowers who were </a:t>
            </a:r>
            <a:r>
              <a:rPr lang="en-US" dirty="0" smtClean="0"/>
              <a:t>declined by LC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603" y="1664016"/>
            <a:ext cx="4041775" cy="639762"/>
          </a:xfrm>
        </p:spPr>
        <p:txBody>
          <a:bodyPr>
            <a:normAutofit fontScale="92500" lnSpcReduction="10000"/>
          </a:bodyPr>
          <a:lstStyle/>
          <a:p>
            <a:pPr marL="0" lvl="1" algn="ctr">
              <a:spcBef>
                <a:spcPts val="1000"/>
              </a:spcBef>
            </a:pPr>
            <a:r>
              <a:rPr lang="en-US" dirty="0"/>
              <a:t>Target qualified candidates with lower base interest </a:t>
            </a:r>
            <a:r>
              <a:rPr lang="en-US" dirty="0" smtClean="0"/>
              <a:t>rate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55" y="2287856"/>
            <a:ext cx="3100428" cy="31718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367594"/>
            <a:ext cx="3414512" cy="298968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295400" y="5615795"/>
            <a:ext cx="7140807" cy="88220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Next Step: To analyze Lending Club’s client data to support our go-to market strategy 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Data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916" y="1387179"/>
            <a:ext cx="4040188" cy="639762"/>
          </a:xfrm>
        </p:spPr>
        <p:txBody>
          <a:bodyPr/>
          <a:lstStyle/>
          <a:p>
            <a:pPr marL="0" lvl="1"/>
            <a:r>
              <a:rPr lang="en-US" dirty="0">
                <a:solidFill>
                  <a:prstClr val="black"/>
                </a:solidFill>
                <a:latin typeface="Calibri"/>
              </a:rPr>
              <a:t>Lending Club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Data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057104"/>
            <a:ext cx="4297221" cy="3611563"/>
          </a:xfrm>
        </p:spPr>
        <p:txBody>
          <a:bodyPr/>
          <a:lstStyle/>
          <a:p>
            <a:pPr marL="57150" lvl="1" indent="0" fontAlgn="base">
              <a:spcBef>
                <a:spcPct val="100000"/>
              </a:spcBef>
              <a:spcAft>
                <a:spcPct val="0"/>
              </a:spcAft>
              <a:buNone/>
            </a:pPr>
            <a:r>
              <a:rPr lang="en-US" b="1" dirty="0" smtClean="0">
                <a:solidFill>
                  <a:prstClr val="black"/>
                </a:solidFill>
                <a:latin typeface="Calibri"/>
              </a:rPr>
              <a:t>Approved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loan data (2007 – 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2011) :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Loan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Application data for all loans issued through the time period (2007-2011)</a:t>
            </a:r>
          </a:p>
          <a:p>
            <a:pPr marL="57150" lvl="1" indent="0" fontAlgn="base">
              <a:spcBef>
                <a:spcPct val="10000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Declined loan data (2007 – 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2012) :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Loan </a:t>
            </a:r>
            <a:r>
              <a:rPr lang="en-IN" dirty="0">
                <a:solidFill>
                  <a:prstClr val="black"/>
                </a:solidFill>
                <a:latin typeface="Calibri"/>
              </a:rPr>
              <a:t>applications that did not meet Lending Club's credit underwriting policy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611" y="1417342"/>
            <a:ext cx="4041775" cy="639762"/>
          </a:xfrm>
        </p:spPr>
        <p:txBody>
          <a:bodyPr>
            <a:normAutofit/>
          </a:bodyPr>
          <a:lstStyle/>
          <a:p>
            <a:pPr marL="0" lvl="1"/>
            <a:r>
              <a:rPr lang="en-IN" dirty="0">
                <a:solidFill>
                  <a:prstClr val="black"/>
                </a:solidFill>
                <a:latin typeface="Calibri"/>
              </a:rPr>
              <a:t>FRED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001" y="2057104"/>
            <a:ext cx="4952999" cy="3581400"/>
          </a:xfrm>
        </p:spPr>
        <p:txBody>
          <a:bodyPr>
            <a:noAutofit/>
          </a:bodyPr>
          <a:lstStyle/>
          <a:p>
            <a:pPr marL="457200" lvl="1" indent="0" fontAlgn="base">
              <a:spcBef>
                <a:spcPct val="100000"/>
              </a:spcBef>
              <a:spcAft>
                <a:spcPct val="0"/>
              </a:spcAft>
              <a:buNone/>
            </a:pPr>
            <a:r>
              <a:rPr lang="en-IN" b="1" dirty="0">
                <a:latin typeface="+mj-lt"/>
              </a:rPr>
              <a:t>FRED economic </a:t>
            </a:r>
            <a:r>
              <a:rPr lang="en-IN" b="1" dirty="0" smtClean="0">
                <a:latin typeface="+mj-lt"/>
              </a:rPr>
              <a:t>data : </a:t>
            </a:r>
            <a:r>
              <a:rPr lang="en-IN" dirty="0" smtClean="0">
                <a:latin typeface="+mj-lt"/>
              </a:rPr>
              <a:t>The </a:t>
            </a:r>
            <a:r>
              <a:rPr lang="en-IN" dirty="0">
                <a:latin typeface="+mj-lt"/>
              </a:rPr>
              <a:t>consumer price index for all urban customers on a month level</a:t>
            </a:r>
          </a:p>
          <a:p>
            <a:pPr marL="457200" lvl="1" indent="0" fontAlgn="base">
              <a:spcBef>
                <a:spcPct val="100000"/>
              </a:spcBef>
              <a:spcAft>
                <a:spcPct val="0"/>
              </a:spcAft>
              <a:buNone/>
            </a:pPr>
            <a:r>
              <a:rPr lang="en-IN" b="1" dirty="0">
                <a:latin typeface="+mj-lt"/>
              </a:rPr>
              <a:t>FRED </a:t>
            </a:r>
            <a:r>
              <a:rPr lang="en-IN" b="1" dirty="0" smtClean="0">
                <a:latin typeface="+mj-lt"/>
              </a:rPr>
              <a:t>GDP : </a:t>
            </a:r>
            <a:r>
              <a:rPr lang="en-IN" dirty="0" smtClean="0">
                <a:latin typeface="+mj-lt"/>
              </a:rPr>
              <a:t>Gross </a:t>
            </a:r>
            <a:r>
              <a:rPr lang="en-IN" dirty="0">
                <a:latin typeface="+mj-lt"/>
              </a:rPr>
              <a:t>Domestic Product on a quarterly level</a:t>
            </a:r>
          </a:p>
          <a:p>
            <a:pPr marL="457200" lvl="1" indent="0" fontAlgn="base">
              <a:spcBef>
                <a:spcPct val="100000"/>
              </a:spcBef>
              <a:spcAft>
                <a:spcPct val="0"/>
              </a:spcAft>
              <a:buNone/>
            </a:pPr>
            <a:r>
              <a:rPr lang="en-IN" b="1" dirty="0">
                <a:latin typeface="+mj-lt"/>
              </a:rPr>
              <a:t>FRED loan </a:t>
            </a:r>
            <a:r>
              <a:rPr lang="en-IN" b="1" dirty="0" smtClean="0">
                <a:latin typeface="+mj-lt"/>
              </a:rPr>
              <a:t>rate : </a:t>
            </a:r>
            <a:r>
              <a:rPr lang="en-US" dirty="0" smtClean="0">
                <a:latin typeface="+mj-lt"/>
              </a:rPr>
              <a:t>Rate </a:t>
            </a:r>
            <a:r>
              <a:rPr lang="en-US" dirty="0">
                <a:latin typeface="+mj-lt"/>
              </a:rPr>
              <a:t>posted by a majority of top 25 (by assets in domestic offices) insured U.S.-chartered commercial banks on a daily level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983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696200" cy="1066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Business Context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75337" y="1702703"/>
            <a:ext cx="82412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000" dirty="0"/>
              <a:t>Determine what type of customers are qualified for a loan at Lending </a:t>
            </a:r>
            <a:r>
              <a:rPr lang="en-US" sz="2000" dirty="0" smtClean="0"/>
              <a:t>Club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000" dirty="0"/>
              <a:t>What are the different interest rates offered to borrowers of different grades</a:t>
            </a:r>
            <a:r>
              <a:rPr lang="en-US" sz="2000" dirty="0" smtClean="0"/>
              <a:t>?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000" dirty="0"/>
              <a:t>How much money (NPV &amp; ROI) does Lending Club make off their customers of each grade</a:t>
            </a:r>
            <a:r>
              <a:rPr lang="en-US" sz="2000" dirty="0" smtClean="0"/>
              <a:t>?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000" dirty="0"/>
              <a:t>Percentage of loans charged off for customers of each grade</a:t>
            </a:r>
            <a:endParaRPr lang="en-IN" sz="2000" dirty="0"/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6609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Dimensional Model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07" y="1630218"/>
            <a:ext cx="5624513" cy="469438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 bwMode="auto">
          <a:xfrm>
            <a:off x="6324600" y="1630218"/>
            <a:ext cx="2613689" cy="4008582"/>
          </a:xfrm>
          <a:prstGeom prst="roundRect">
            <a:avLst/>
          </a:prstGeom>
          <a:solidFill>
            <a:schemeClr val="bg2"/>
          </a:solidFill>
          <a:ln>
            <a:solidFill>
              <a:srgbClr val="8F0012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fontAlgn="base">
              <a:spcBef>
                <a:spcPct val="10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</a:rPr>
              <a:t>Grain</a:t>
            </a:r>
            <a:r>
              <a:rPr lang="en-US" sz="1600" dirty="0">
                <a:solidFill>
                  <a:schemeClr val="tx1"/>
                </a:solidFill>
              </a:rPr>
              <a:t> : One row per approved loan application for the borrower</a:t>
            </a:r>
          </a:p>
          <a:p>
            <a:pPr marL="285750" indent="-285750" fontAlgn="base">
              <a:spcBef>
                <a:spcPct val="10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</a:rPr>
              <a:t>Dimensions</a:t>
            </a:r>
            <a:r>
              <a:rPr lang="en-US" sz="1600" dirty="0">
                <a:solidFill>
                  <a:schemeClr val="tx1"/>
                </a:solidFill>
              </a:rPr>
              <a:t> : Borrower, Time, </a:t>
            </a:r>
            <a:r>
              <a:rPr lang="en-US" sz="1600" dirty="0" err="1">
                <a:solidFill>
                  <a:schemeClr val="tx1"/>
                </a:solidFill>
              </a:rPr>
              <a:t>EconomicContext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LoanType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 fontAlgn="base">
              <a:spcBef>
                <a:spcPct val="10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</a:rPr>
              <a:t>Fact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  <a:r>
              <a:rPr lang="en-US" sz="1600" dirty="0" err="1" smtClean="0">
                <a:solidFill>
                  <a:schemeClr val="tx1"/>
                </a:solidFill>
              </a:rPr>
              <a:t>ApprovedLoan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 fontAlgn="base">
              <a:spcBef>
                <a:spcPct val="10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Accumulating </a:t>
            </a:r>
            <a:r>
              <a:rPr lang="en-US" sz="1600" dirty="0">
                <a:solidFill>
                  <a:schemeClr val="tx1"/>
                </a:solidFill>
              </a:rPr>
              <a:t>Snapshot</a:t>
            </a:r>
          </a:p>
          <a:p>
            <a:pPr marL="285750" indent="-285750" fontAlgn="base">
              <a:spcBef>
                <a:spcPct val="10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Slowly Changing Dimensions</a:t>
            </a:r>
          </a:p>
        </p:txBody>
      </p:sp>
    </p:spTree>
    <p:extLst>
      <p:ext uri="{BB962C8B-B14F-4D97-AF65-F5344CB8AC3E}">
        <p14:creationId xmlns:p14="http://schemas.microsoft.com/office/powerpoint/2010/main" val="39721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 bwMode="auto">
          <a:xfrm>
            <a:off x="1624463" y="1695209"/>
            <a:ext cx="50292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4290" rIns="0" bIns="3429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800">
              <a:defRPr/>
            </a:pPr>
            <a:r>
              <a:rPr lang="en-US" sz="1650" kern="0" dirty="0">
                <a:solidFill>
                  <a:srgbClr val="000000"/>
                </a:solidFill>
                <a:latin typeface="Arial"/>
              </a:rPr>
              <a:t>Agenda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95713" y="6381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 ETL Strategy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1275" y="2208505"/>
            <a:ext cx="8123831" cy="2968388"/>
            <a:chOff x="175050" y="2074035"/>
            <a:chExt cx="8123831" cy="2968388"/>
          </a:xfrm>
        </p:grpSpPr>
        <p:grpSp>
          <p:nvGrpSpPr>
            <p:cNvPr id="28" name="Group 27"/>
            <p:cNvGrpSpPr/>
            <p:nvPr/>
          </p:nvGrpSpPr>
          <p:grpSpPr>
            <a:xfrm>
              <a:off x="350186" y="2074035"/>
              <a:ext cx="7948695" cy="2968388"/>
              <a:chOff x="487751" y="1413374"/>
              <a:chExt cx="10598260" cy="3957851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29" name="Rounded Rectangle 28"/>
              <p:cNvSpPr/>
              <p:nvPr/>
            </p:nvSpPr>
            <p:spPr>
              <a:xfrm>
                <a:off x="7685777" y="1413374"/>
                <a:ext cx="3400234" cy="3957851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effectLst/>
            </p:spPr>
            <p:txBody>
              <a:bodyPr wrap="square" rtlCol="0" anchor="t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75"/>
                  </a:spcBef>
                  <a:spcAft>
                    <a:spcPts val="75"/>
                  </a:spcAft>
                </a:pPr>
                <a:endParaRPr lang="en-US" sz="15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4049811" y="1413374"/>
                <a:ext cx="3532500" cy="3957851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effectLst/>
            </p:spPr>
            <p:txBody>
              <a:bodyPr wrap="square" rtlCol="0" anchor="t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75"/>
                  </a:spcBef>
                  <a:spcAft>
                    <a:spcPts val="75"/>
                  </a:spcAft>
                </a:pPr>
                <a:endParaRPr lang="en-US" sz="15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487751" y="1413374"/>
                <a:ext cx="3473379" cy="3957851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effectLst/>
            </p:spPr>
            <p:txBody>
              <a:bodyPr wrap="square" rtlCol="0" anchor="t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75"/>
                  </a:spcBef>
                  <a:spcAft>
                    <a:spcPts val="75"/>
                  </a:spcAft>
                </a:pPr>
                <a:endParaRPr lang="en-US" sz="15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aphicFrame>
            <p:nvGraphicFramePr>
              <p:cNvPr id="40" name="Diagram 39"/>
              <p:cNvGraphicFramePr/>
              <p:nvPr>
                <p:extLst>
                  <p:ext uri="{D42A27DB-BD31-4B8C-83A1-F6EECF244321}">
                    <p14:modId xmlns:p14="http://schemas.microsoft.com/office/powerpoint/2010/main" val="188519066"/>
                  </p:ext>
                </p:extLst>
              </p:nvPr>
            </p:nvGraphicFramePr>
            <p:xfrm>
              <a:off x="487752" y="1795497"/>
              <a:ext cx="3411789" cy="64144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41" name="Diagram 40"/>
              <p:cNvGraphicFramePr/>
              <p:nvPr>
                <p:extLst>
                  <p:ext uri="{D42A27DB-BD31-4B8C-83A1-F6EECF244321}">
                    <p14:modId xmlns:p14="http://schemas.microsoft.com/office/powerpoint/2010/main" val="3317321991"/>
                  </p:ext>
                </p:extLst>
              </p:nvPr>
            </p:nvGraphicFramePr>
            <p:xfrm>
              <a:off x="4108942" y="1795497"/>
              <a:ext cx="3411789" cy="64144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42" name="Diagram 41"/>
              <p:cNvGraphicFramePr/>
              <p:nvPr>
                <p:extLst>
                  <p:ext uri="{D42A27DB-BD31-4B8C-83A1-F6EECF244321}">
                    <p14:modId xmlns:p14="http://schemas.microsoft.com/office/powerpoint/2010/main" val="1730244884"/>
                  </p:ext>
                </p:extLst>
              </p:nvPr>
            </p:nvGraphicFramePr>
            <p:xfrm>
              <a:off x="7715338" y="1795497"/>
              <a:ext cx="3310905" cy="64144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p:grpSp>
        <p:sp>
          <p:nvSpPr>
            <p:cNvPr id="20" name="Rectangle 19"/>
            <p:cNvSpPr/>
            <p:nvPr/>
          </p:nvSpPr>
          <p:spPr>
            <a:xfrm>
              <a:off x="175050" y="2957851"/>
              <a:ext cx="258295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/>
                <a:t>Source Data : </a:t>
              </a:r>
              <a:r>
                <a:rPr lang="en-US" dirty="0" smtClean="0"/>
                <a:t>Excel files</a:t>
              </a:r>
              <a:endParaRPr lang="en-US" dirty="0"/>
            </a:p>
            <a:p>
              <a:pPr lvl="1"/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021730" y="2959914"/>
              <a:ext cx="5232326" cy="1754326"/>
              <a:chOff x="3021730" y="2959914"/>
              <a:chExt cx="5232326" cy="175432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021730" y="2959914"/>
                <a:ext cx="2582865" cy="175432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Change date </a:t>
                </a:r>
                <a:r>
                  <a:rPr lang="en-US" dirty="0" smtClean="0"/>
                  <a:t>format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Missing value treatment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Recode attributes</a:t>
                </a:r>
              </a:p>
              <a:p>
                <a:pPr lvl="1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671106" y="2959914"/>
                <a:ext cx="258295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Dimensions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Facts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44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6324600" cy="1066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ETL Implementation</a:t>
            </a:r>
            <a:endParaRPr lang="en-US" sz="36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89920777"/>
              </p:ext>
            </p:extLst>
          </p:nvPr>
        </p:nvGraphicFramePr>
        <p:xfrm>
          <a:off x="-1166890" y="1371600"/>
          <a:ext cx="6992541" cy="494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390899" y="2206042"/>
            <a:ext cx="6896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Time </a:t>
            </a:r>
            <a:r>
              <a:rPr lang="en-US" dirty="0" smtClean="0"/>
              <a:t>inconformity</a:t>
            </a:r>
          </a:p>
          <a:p>
            <a:r>
              <a:rPr lang="en-US" dirty="0" smtClean="0"/>
              <a:t>       </a:t>
            </a:r>
          </a:p>
          <a:p>
            <a:r>
              <a:rPr lang="en-US" dirty="0"/>
              <a:t> </a:t>
            </a:r>
            <a:r>
              <a:rPr lang="en-US" dirty="0" smtClean="0"/>
              <a:t>      Before 2000:     mm-</a:t>
            </a:r>
            <a:r>
              <a:rPr lang="en-US" dirty="0" err="1" smtClean="0"/>
              <a:t>yyyy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After 2000:      </a:t>
            </a:r>
            <a:r>
              <a:rPr lang="en-US" dirty="0" err="1" smtClean="0"/>
              <a:t>yyyy</a:t>
            </a:r>
            <a:r>
              <a:rPr lang="en-US" dirty="0" smtClean="0"/>
              <a:t>-mm</a:t>
            </a:r>
          </a:p>
          <a:p>
            <a:endParaRPr lang="en-US" dirty="0"/>
          </a:p>
          <a:p>
            <a:r>
              <a:rPr lang="en-US" dirty="0" smtClean="0"/>
              <a:t>2.   Decimal and integer data type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/>
              <a:t>		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390899" y="1750985"/>
            <a:ext cx="115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Key Issues</a:t>
            </a:r>
            <a:endParaRPr 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724121" y="3746642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Decimal </a:t>
            </a:r>
            <a:r>
              <a:rPr lang="en-US" dirty="0"/>
              <a:t>in SQL server                 Numeric </a:t>
            </a:r>
            <a:endParaRPr lang="en-US" dirty="0" smtClean="0"/>
          </a:p>
          <a:p>
            <a:r>
              <a:rPr lang="en-US" dirty="0" smtClean="0"/>
              <a:t>INT </a:t>
            </a:r>
            <a:r>
              <a:rPr lang="en-US" dirty="0"/>
              <a:t>in SQL server  </a:t>
            </a:r>
            <a:r>
              <a:rPr lang="en-US" dirty="0" smtClean="0"/>
              <a:t>                       Four-byte </a:t>
            </a:r>
            <a:r>
              <a:rPr lang="en-US" dirty="0"/>
              <a:t>singed integer</a:t>
            </a:r>
          </a:p>
          <a:p>
            <a:endParaRPr lang="en-US" dirty="0"/>
          </a:p>
        </p:txBody>
      </p:sp>
      <p:sp>
        <p:nvSpPr>
          <p:cNvPr id="11" name="左右箭头 10"/>
          <p:cNvSpPr/>
          <p:nvPr/>
        </p:nvSpPr>
        <p:spPr>
          <a:xfrm>
            <a:off x="5992262" y="4118206"/>
            <a:ext cx="533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左右箭头 11"/>
          <p:cNvSpPr/>
          <p:nvPr/>
        </p:nvSpPr>
        <p:spPr>
          <a:xfrm>
            <a:off x="5992262" y="4400066"/>
            <a:ext cx="533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1405" y="1775802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Loading Order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06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Template_Academ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0B627EB9ACBE42BFA7B893DD6FD52A" ma:contentTypeVersion="9" ma:contentTypeDescription="Create a new document." ma:contentTypeScope="" ma:versionID="57fc38b34b9fbf94288718fb1f7a3dea">
  <xsd:schema xmlns:xsd="http://www.w3.org/2001/XMLSchema" xmlns:xs="http://www.w3.org/2001/XMLSchema" xmlns:p="http://schemas.microsoft.com/office/2006/metadata/properties" xmlns:ns1="http://schemas.microsoft.com/sharepoint/v3" xmlns:ns2="fe090bf0-f37d-44ab-ac7f-b6df71b51ac6" targetNamespace="http://schemas.microsoft.com/office/2006/metadata/properties" ma:root="true" ma:fieldsID="11987b4f5b82cabc7748bf6ce3d9bd06" ns1:_="" ns2:_="">
    <xsd:import namespace="http://schemas.microsoft.com/sharepoint/v3"/>
    <xsd:import namespace="fe090bf0-f37d-44ab-ac7f-b6df71b51ac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Description" minOccurs="0"/>
                <xsd:element ref="ns2:Area" minOccurs="0"/>
                <xsd:element ref="ns2:Category_x003a_" minOccurs="0"/>
                <xsd:element ref="ns2:Highlights" minOccurs="0"/>
                <xsd:element ref="ns2:Highlights_x003f_" minOccurs="0"/>
                <xsd:element ref="ns2:Notes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90bf0-f37d-44ab-ac7f-b6df71b51ac6" elementFormDefault="qualified">
    <xsd:import namespace="http://schemas.microsoft.com/office/2006/documentManagement/types"/>
    <xsd:import namespace="http://schemas.microsoft.com/office/infopath/2007/PartnerControls"/>
    <xsd:element name="Description" ma:index="10" nillable="true" ma:displayName="Description" ma:description="Description of use or contents of this item" ma:internalName="Description">
      <xsd:simpleType>
        <xsd:restriction base="dms:Note">
          <xsd:maxLength value="255"/>
        </xsd:restriction>
      </xsd:simpleType>
    </xsd:element>
    <xsd:element name="Area" ma:index="11" nillable="true" ma:displayName="Area" ma:description="This is used to categorize items in order to display only certain ones on a page, to sort them, etc.  &#10;&#10;Dept will enter their own choices here.  Category is a sub-category of Area." ma:internalName="Area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ter Choice #1"/>
                    <xsd:enumeration value="Enter Choice #2"/>
                    <xsd:enumeration value="Enter Choice #3"/>
                  </xsd:restriction>
                </xsd:simpleType>
              </xsd:element>
            </xsd:sequence>
          </xsd:extension>
        </xsd:complexContent>
      </xsd:complexType>
    </xsd:element>
    <xsd:element name="Category_x003a_" ma:index="12" nillable="true" ma:displayName="Category:" ma:description="This is used to categorize links in order to display only certain ones on a page, to sort them, etc.  &#10;&#10;Dept will add their own Categories.  Category is a sub-category of Area." ma:internalName="Category_x003A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ter Choice #1"/>
                    <xsd:enumeration value="Enter Choice #2"/>
                    <xsd:enumeration value="Enter Choice #3"/>
                  </xsd:restriction>
                </xsd:simpleType>
              </xsd:element>
            </xsd:sequence>
          </xsd:extension>
        </xsd:complexContent>
      </xsd:complexType>
    </xsd:element>
    <xsd:element name="Highlights" ma:index="13" nillable="true" ma:displayName="Highlights" ma:description="Text for use on a publishing page where you want to pull together special items from this list." ma:hidden="true" ma:internalName="Highlights" ma:readOnly="false">
      <xsd:simpleType>
        <xsd:restriction base="dms:Note"/>
      </xsd:simpleType>
    </xsd:element>
    <xsd:element name="Highlights_x003f_" ma:index="14" nillable="true" ma:displayName="Highlights?" ma:description="Indicate if this is a highlight item to be pulled for a publishing page." ma:format="Dropdown" ma:hidden="true" ma:internalName="Highlights_x003F_" ma:readOnly="false">
      <xsd:simpleType>
        <xsd:restriction base="dms:Choice">
          <xsd:enumeration value="Yes"/>
          <xsd:enumeration value="No"/>
        </xsd:restriction>
      </xsd:simpleType>
    </xsd:element>
    <xsd:element name="Notes1" ma:index="15" nillable="true" ma:displayName="Notes" ma:description="Internal information, possibly about when this item must be reviewed, or removed, or other notes relating to internal process." ma:internalName="Notes1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1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Description xmlns="fe090bf0-f37d-44ab-ac7f-b6df71b51ac6" xsi:nil="true"/>
    <Highlights_x003f_ xmlns="fe090bf0-f37d-44ab-ac7f-b6df71b51ac6" xsi:nil="true"/>
    <Area xmlns="fe090bf0-f37d-44ab-ac7f-b6df71b51ac6"/>
    <PublishingExpirationDate xmlns="http://schemas.microsoft.com/sharepoint/v3" xsi:nil="true"/>
    <Notes1 xmlns="fe090bf0-f37d-44ab-ac7f-b6df71b51ac6">Academic Power Point</Notes1>
    <PublishingStartDate xmlns="http://schemas.microsoft.com/sharepoint/v3" xsi:nil="true"/>
    <Highlights xmlns="fe090bf0-f37d-44ab-ac7f-b6df71b51ac6" xsi:nil="true"/>
    <Category_x003a_ xmlns="fe090bf0-f37d-44ab-ac7f-b6df71b51ac6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8C7964-F6AF-4823-A043-C699241725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e090bf0-f37d-44ab-ac7f-b6df71b51a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CFF171-1D8B-44BC-8352-DE9B0629B8F4}">
  <ds:schemaRefs>
    <ds:schemaRef ds:uri="http://schemas.microsoft.com/sharepoint/v3"/>
    <ds:schemaRef ds:uri="http://purl.org/dc/terms/"/>
    <ds:schemaRef ds:uri="fe090bf0-f37d-44ab-ac7f-b6df71b51ac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7FC41CD-DCEC-40E9-BE70-BD2CFAF3C5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PowerPointTemplate_Academic</Template>
  <TotalTime>1113</TotalTime>
  <Words>557</Words>
  <Application>Microsoft Office PowerPoint</Application>
  <PresentationFormat>On-screen Show (4:3)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Webdings</vt:lpstr>
      <vt:lpstr>Wingdings</vt:lpstr>
      <vt:lpstr>PowerPointTemplate_Academic</vt:lpstr>
      <vt:lpstr>Funding Club  2011 Competitive Analysis</vt:lpstr>
      <vt:lpstr>PowerPoint Presentation</vt:lpstr>
      <vt:lpstr>Funding Club – online marketplace connecting borrowers to investors </vt:lpstr>
      <vt:lpstr>To compete against Lending Club, we are willing to take on a riskier portfolio</vt:lpstr>
      <vt:lpstr>Data</vt:lpstr>
      <vt:lpstr>Business Context</vt:lpstr>
      <vt:lpstr>Dimensional Model</vt:lpstr>
      <vt:lpstr>PowerPoint Presentation</vt:lpstr>
      <vt:lpstr>ETL Implementation</vt:lpstr>
      <vt:lpstr> Slowly Changing Dimensions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 Here</dc:title>
  <dc:creator>dbooth</dc:creator>
  <cp:keywords>Academic Power Point Template</cp:keywords>
  <cp:lastModifiedBy>K K</cp:lastModifiedBy>
  <cp:revision>320</cp:revision>
  <dcterms:created xsi:type="dcterms:W3CDTF">2010-02-11T22:37:37Z</dcterms:created>
  <dcterms:modified xsi:type="dcterms:W3CDTF">2016-02-19T00:35:57Z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0x010100980B627EB9ACBE42BFA7B893DD6FD52A</vt:lpwstr>
  </property>
  <property fmtid="{D5CDD505-2E9C-101B-9397-08002B2CF9AE}" pid="3" name="TemplateUrl">
    <vt:lpwstr/>
  </property>
  <property fmtid="{D5CDD505-2E9C-101B-9397-08002B2CF9AE}" pid="4" name="_SourceUrl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</Properties>
</file>