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302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294" r:id="rId18"/>
    <p:sldId id="299" r:id="rId19"/>
    <p:sldId id="295" r:id="rId20"/>
    <p:sldId id="297" r:id="rId21"/>
    <p:sldId id="300" r:id="rId22"/>
    <p:sldId id="281" r:id="rId23"/>
    <p:sldId id="304" r:id="rId24"/>
    <p:sldId id="282" r:id="rId25"/>
    <p:sldId id="283" r:id="rId26"/>
    <p:sldId id="280" r:id="rId27"/>
    <p:sldId id="30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012"/>
    <a:srgbClr val="FCC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3912" autoAdjust="0"/>
  </p:normalViewPr>
  <p:slideViewPr>
    <p:cSldViewPr>
      <p:cViewPr varScale="1">
        <p:scale>
          <a:sx n="84" d="100"/>
          <a:sy n="84" d="100"/>
        </p:scale>
        <p:origin x="151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4FD74-C764-4F51-94D6-07A8DB35B13E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F3D1F4A1-896C-4FFA-8662-443A098D9F3D}">
      <dgm:prSet phldrT="[Text]" custT="1"/>
      <dgm:spPr>
        <a:solidFill>
          <a:srgbClr val="8F0012"/>
        </a:solidFill>
      </dgm:spPr>
      <dgm:t>
        <a:bodyPr/>
        <a:lstStyle/>
        <a:p>
          <a:r>
            <a:rPr lang="en-US" sz="1800" dirty="0" smtClean="0">
              <a:latin typeface="Rockwell" panose="02060603020205020403" pitchFamily="18" charset="0"/>
            </a:rPr>
            <a:t>Everyday Individuals</a:t>
          </a:r>
          <a:endParaRPr lang="en-US" sz="1800" dirty="0">
            <a:latin typeface="Rockwell" panose="02060603020205020403" pitchFamily="18" charset="0"/>
          </a:endParaRPr>
        </a:p>
      </dgm:t>
    </dgm:pt>
    <dgm:pt modelId="{A5EB9BAA-BFCD-4729-881A-79527B1E7BDE}" type="parTrans" cxnId="{9F8D367A-C7F6-473C-8B6A-D5F4A95FE7F9}">
      <dgm:prSet/>
      <dgm:spPr/>
      <dgm:t>
        <a:bodyPr/>
        <a:lstStyle/>
        <a:p>
          <a:endParaRPr lang="en-US"/>
        </a:p>
      </dgm:t>
    </dgm:pt>
    <dgm:pt modelId="{A2084FDF-D16A-44C6-98B8-8DA2D6C5A173}" type="sibTrans" cxnId="{9F8D367A-C7F6-473C-8B6A-D5F4A95FE7F9}">
      <dgm:prSet/>
      <dgm:spPr/>
      <dgm:t>
        <a:bodyPr/>
        <a:lstStyle/>
        <a:p>
          <a:endParaRPr lang="en-US"/>
        </a:p>
      </dgm:t>
    </dgm:pt>
    <dgm:pt modelId="{5227E5A5-8EA2-4CFF-84B5-44875EC78E8F}">
      <dgm:prSet phldrT="[Text]" custT="1"/>
      <dgm:spPr>
        <a:solidFill>
          <a:srgbClr val="8F0012"/>
        </a:solidFill>
      </dgm:spPr>
      <dgm:t>
        <a:bodyPr/>
        <a:lstStyle/>
        <a:p>
          <a:r>
            <a:rPr lang="en-US" sz="1700" dirty="0" smtClean="0">
              <a:latin typeface="Rockwell" panose="02060603020205020403" pitchFamily="18" charset="0"/>
            </a:rPr>
            <a:t>Business Owners </a:t>
          </a:r>
          <a:endParaRPr lang="en-US" sz="1700" dirty="0">
            <a:latin typeface="Rockwell" panose="02060603020205020403" pitchFamily="18" charset="0"/>
          </a:endParaRPr>
        </a:p>
      </dgm:t>
    </dgm:pt>
    <dgm:pt modelId="{99C6BCA9-C26F-4376-B3E4-73F933300D70}" type="parTrans" cxnId="{97C1BE72-0368-41CA-A115-5116F333FA67}">
      <dgm:prSet/>
      <dgm:spPr/>
      <dgm:t>
        <a:bodyPr/>
        <a:lstStyle/>
        <a:p>
          <a:endParaRPr lang="en-US"/>
        </a:p>
      </dgm:t>
    </dgm:pt>
    <dgm:pt modelId="{BDBD206D-6BCB-4D49-9564-48C95CD1108F}" type="sibTrans" cxnId="{97C1BE72-0368-41CA-A115-5116F333FA67}">
      <dgm:prSet/>
      <dgm:spPr/>
      <dgm:t>
        <a:bodyPr/>
        <a:lstStyle/>
        <a:p>
          <a:endParaRPr lang="en-US"/>
        </a:p>
      </dgm:t>
    </dgm:pt>
    <dgm:pt modelId="{30180F31-76EE-46CE-818E-84B8C0D45DF7}" type="pres">
      <dgm:prSet presAssocID="{3194FD74-C764-4F51-94D6-07A8DB35B13E}" presName="linearFlow" presStyleCnt="0">
        <dgm:presLayoutVars>
          <dgm:dir/>
          <dgm:resizeHandles val="exact"/>
        </dgm:presLayoutVars>
      </dgm:prSet>
      <dgm:spPr/>
    </dgm:pt>
    <dgm:pt modelId="{C242A9A8-F132-4638-9C37-D7A576ABEEF1}" type="pres">
      <dgm:prSet presAssocID="{F3D1F4A1-896C-4FFA-8662-443A098D9F3D}" presName="composite" presStyleCnt="0"/>
      <dgm:spPr/>
    </dgm:pt>
    <dgm:pt modelId="{BF4D3216-CE8A-4FEA-90E2-39A2DED0102A}" type="pres">
      <dgm:prSet presAssocID="{F3D1F4A1-896C-4FFA-8662-443A098D9F3D}" presName="imgShp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77B746F-8489-46FA-A553-721CBB9C0D20}" type="pres">
      <dgm:prSet presAssocID="{F3D1F4A1-896C-4FFA-8662-443A098D9F3D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76E73-1A5F-448E-A3AD-DB1960D7CA3E}" type="pres">
      <dgm:prSet presAssocID="{A2084FDF-D16A-44C6-98B8-8DA2D6C5A173}" presName="spacing" presStyleCnt="0"/>
      <dgm:spPr/>
    </dgm:pt>
    <dgm:pt modelId="{1BAD08CC-4751-4874-A13F-62C74D8FDBDE}" type="pres">
      <dgm:prSet presAssocID="{5227E5A5-8EA2-4CFF-84B5-44875EC78E8F}" presName="composite" presStyleCnt="0"/>
      <dgm:spPr/>
    </dgm:pt>
    <dgm:pt modelId="{B4599A79-B500-40A5-8140-192052A74A3F}" type="pres">
      <dgm:prSet presAssocID="{5227E5A5-8EA2-4CFF-84B5-44875EC78E8F}" presName="imgShp" presStyleLbl="fgImgPlace1" presStyleIdx="1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8FD773A-6B85-4E85-B15D-6E0AAC7C1084}" type="pres">
      <dgm:prSet presAssocID="{5227E5A5-8EA2-4CFF-84B5-44875EC78E8F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8D367A-C7F6-473C-8B6A-D5F4A95FE7F9}" srcId="{3194FD74-C764-4F51-94D6-07A8DB35B13E}" destId="{F3D1F4A1-896C-4FFA-8662-443A098D9F3D}" srcOrd="0" destOrd="0" parTransId="{A5EB9BAA-BFCD-4729-881A-79527B1E7BDE}" sibTransId="{A2084FDF-D16A-44C6-98B8-8DA2D6C5A173}"/>
    <dgm:cxn modelId="{6B49EA18-A8E4-4C94-8666-EC4A970557B1}" type="presOf" srcId="{5227E5A5-8EA2-4CFF-84B5-44875EC78E8F}" destId="{98FD773A-6B85-4E85-B15D-6E0AAC7C1084}" srcOrd="0" destOrd="0" presId="urn:microsoft.com/office/officeart/2005/8/layout/vList3"/>
    <dgm:cxn modelId="{097B3EFF-E218-475A-A4D3-C2267219BF99}" type="presOf" srcId="{F3D1F4A1-896C-4FFA-8662-443A098D9F3D}" destId="{877B746F-8489-46FA-A553-721CBB9C0D20}" srcOrd="0" destOrd="0" presId="urn:microsoft.com/office/officeart/2005/8/layout/vList3"/>
    <dgm:cxn modelId="{97C1BE72-0368-41CA-A115-5116F333FA67}" srcId="{3194FD74-C764-4F51-94D6-07A8DB35B13E}" destId="{5227E5A5-8EA2-4CFF-84B5-44875EC78E8F}" srcOrd="1" destOrd="0" parTransId="{99C6BCA9-C26F-4376-B3E4-73F933300D70}" sibTransId="{BDBD206D-6BCB-4D49-9564-48C95CD1108F}"/>
    <dgm:cxn modelId="{F081C386-459B-4C75-86B0-F435C9D7658C}" type="presOf" srcId="{3194FD74-C764-4F51-94D6-07A8DB35B13E}" destId="{30180F31-76EE-46CE-818E-84B8C0D45DF7}" srcOrd="0" destOrd="0" presId="urn:microsoft.com/office/officeart/2005/8/layout/vList3"/>
    <dgm:cxn modelId="{6EAEB40E-34D0-4296-855E-3EBDCA2E9900}" type="presParOf" srcId="{30180F31-76EE-46CE-818E-84B8C0D45DF7}" destId="{C242A9A8-F132-4638-9C37-D7A576ABEEF1}" srcOrd="0" destOrd="0" presId="urn:microsoft.com/office/officeart/2005/8/layout/vList3"/>
    <dgm:cxn modelId="{8A1B3D0C-C770-4F50-AE7D-84736315BA86}" type="presParOf" srcId="{C242A9A8-F132-4638-9C37-D7A576ABEEF1}" destId="{BF4D3216-CE8A-4FEA-90E2-39A2DED0102A}" srcOrd="0" destOrd="0" presId="urn:microsoft.com/office/officeart/2005/8/layout/vList3"/>
    <dgm:cxn modelId="{53343B38-EFB5-4F79-B620-215370EC440D}" type="presParOf" srcId="{C242A9A8-F132-4638-9C37-D7A576ABEEF1}" destId="{877B746F-8489-46FA-A553-721CBB9C0D20}" srcOrd="1" destOrd="0" presId="urn:microsoft.com/office/officeart/2005/8/layout/vList3"/>
    <dgm:cxn modelId="{0151A413-ADF9-4CDD-98F1-1299422CEE7C}" type="presParOf" srcId="{30180F31-76EE-46CE-818E-84B8C0D45DF7}" destId="{C7076E73-1A5F-448E-A3AD-DB1960D7CA3E}" srcOrd="1" destOrd="0" presId="urn:microsoft.com/office/officeart/2005/8/layout/vList3"/>
    <dgm:cxn modelId="{0BDABA9A-5F0E-40E2-9860-FF6ACA156A3D}" type="presParOf" srcId="{30180F31-76EE-46CE-818E-84B8C0D45DF7}" destId="{1BAD08CC-4751-4874-A13F-62C74D8FDBDE}" srcOrd="2" destOrd="0" presId="urn:microsoft.com/office/officeart/2005/8/layout/vList3"/>
    <dgm:cxn modelId="{FF2055E2-C8C1-41D2-A823-CCB5D3EA9432}" type="presParOf" srcId="{1BAD08CC-4751-4874-A13F-62C74D8FDBDE}" destId="{B4599A79-B500-40A5-8140-192052A74A3F}" srcOrd="0" destOrd="0" presId="urn:microsoft.com/office/officeart/2005/8/layout/vList3"/>
    <dgm:cxn modelId="{B6BFC108-65F0-4EA7-91F6-9B3D315D2904}" type="presParOf" srcId="{1BAD08CC-4751-4874-A13F-62C74D8FDBDE}" destId="{98FD773A-6B85-4E85-B15D-6E0AAC7C108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B746F-8489-46FA-A553-721CBB9C0D20}">
      <dsp:nvSpPr>
        <dsp:cNvPr id="0" name=""/>
        <dsp:cNvSpPr/>
      </dsp:nvSpPr>
      <dsp:spPr>
        <a:xfrm rot="10800000">
          <a:off x="811317" y="157"/>
          <a:ext cx="2487448" cy="739118"/>
        </a:xfrm>
        <a:prstGeom prst="homePlate">
          <a:avLst/>
        </a:prstGeom>
        <a:solidFill>
          <a:srgbClr val="8F001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931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Rockwell" panose="02060603020205020403" pitchFamily="18" charset="0"/>
            </a:rPr>
            <a:t>Everyday Individuals</a:t>
          </a:r>
          <a:endParaRPr lang="en-US" sz="1800" kern="1200" dirty="0">
            <a:latin typeface="Rockwell" panose="02060603020205020403" pitchFamily="18" charset="0"/>
          </a:endParaRPr>
        </a:p>
      </dsp:txBody>
      <dsp:txXfrm rot="10800000">
        <a:off x="996096" y="157"/>
        <a:ext cx="2302669" cy="739118"/>
      </dsp:txXfrm>
    </dsp:sp>
    <dsp:sp modelId="{BF4D3216-CE8A-4FEA-90E2-39A2DED0102A}">
      <dsp:nvSpPr>
        <dsp:cNvPr id="0" name=""/>
        <dsp:cNvSpPr/>
      </dsp:nvSpPr>
      <dsp:spPr>
        <a:xfrm>
          <a:off x="441758" y="157"/>
          <a:ext cx="739118" cy="73911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D773A-6B85-4E85-B15D-6E0AAC7C1084}">
      <dsp:nvSpPr>
        <dsp:cNvPr id="0" name=""/>
        <dsp:cNvSpPr/>
      </dsp:nvSpPr>
      <dsp:spPr>
        <a:xfrm rot="10800000">
          <a:off x="811317" y="959909"/>
          <a:ext cx="2487448" cy="739118"/>
        </a:xfrm>
        <a:prstGeom prst="homePlate">
          <a:avLst/>
        </a:prstGeom>
        <a:solidFill>
          <a:srgbClr val="8F001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931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Rockwell" panose="02060603020205020403" pitchFamily="18" charset="0"/>
            </a:rPr>
            <a:t>Business Owners </a:t>
          </a:r>
          <a:endParaRPr lang="en-US" sz="1700" kern="1200" dirty="0">
            <a:latin typeface="Rockwell" panose="02060603020205020403" pitchFamily="18" charset="0"/>
          </a:endParaRPr>
        </a:p>
      </dsp:txBody>
      <dsp:txXfrm rot="10800000">
        <a:off x="996096" y="959909"/>
        <a:ext cx="2302669" cy="739118"/>
      </dsp:txXfrm>
    </dsp:sp>
    <dsp:sp modelId="{B4599A79-B500-40A5-8140-192052A74A3F}">
      <dsp:nvSpPr>
        <dsp:cNvPr id="0" name=""/>
        <dsp:cNvSpPr/>
      </dsp:nvSpPr>
      <dsp:spPr>
        <a:xfrm>
          <a:off x="441758" y="959909"/>
          <a:ext cx="739118" cy="73911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5D18B-9855-F041-86C7-A56DF05A5CA0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29DA9-7CD6-AA4A-B44C-1151005F2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4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75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766" indent="-281064" defTabSz="93375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93375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93375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93375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93375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93375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93375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93375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4F7C65-084F-FF47-96CF-1FE1B535370B}" type="slidenum">
              <a:rPr lang="en-US" sz="1000">
                <a:latin typeface="Times New Roman" charset="0"/>
              </a:rPr>
              <a:pPr/>
              <a:t>1</a:t>
            </a:fld>
            <a:endParaRPr lang="en-US" sz="100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713"/>
            <a:ext cx="5486400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defTabSz="899404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730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CF86D-0ADA-4E45-9483-6F968359461A}" type="slidenum">
              <a:rPr lang="en-US"/>
              <a:pPr/>
              <a:t>11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z="10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4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CF86D-0ADA-4E45-9483-6F968359461A}" type="slidenum">
              <a:rPr lang="en-US"/>
              <a:pPr/>
              <a:t>12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z="10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631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29DA9-7CD6-AA4A-B44C-1151005F2C1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41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CF86D-0ADA-4E45-9483-6F968359461A}" type="slidenum">
              <a:rPr lang="en-US"/>
              <a:pPr/>
              <a:t>17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z="10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06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CF86D-0ADA-4E45-9483-6F968359461A}" type="slidenum">
              <a:rPr lang="en-US"/>
              <a:pPr/>
              <a:t>19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z="10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783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CF86D-0ADA-4E45-9483-6F968359461A}" type="slidenum">
              <a:rPr lang="en-US"/>
              <a:pPr/>
              <a:t>20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z="10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433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CF86D-0ADA-4E45-9483-6F968359461A}" type="slidenum">
              <a:rPr lang="en-US"/>
              <a:pPr/>
              <a:t>21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z="10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46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CF86D-0ADA-4E45-9483-6F968359461A}" type="slidenum">
              <a:rPr lang="en-US"/>
              <a:pPr/>
              <a:t>22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z="10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06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CF86D-0ADA-4E45-9483-6F968359461A}" type="slidenum">
              <a:rPr lang="en-US"/>
              <a:pPr/>
              <a:t>23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z="10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7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CF86D-0ADA-4E45-9483-6F968359461A}" type="slidenum">
              <a:rPr lang="en-US"/>
              <a:pPr/>
              <a:t>24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z="10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6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Yelp</a:t>
            </a:r>
            <a:r>
              <a:rPr lang="en-US" baseline="0" dirty="0" smtClean="0">
                <a:latin typeface="Rockwell" panose="02060603020205020403" pitchFamily="18" charset="0"/>
              </a:rPr>
              <a:t> is a website and mobile app that can be used by both everyday individuals, like ourselves, and small business owners or business professionals.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622D0-75AE-4721-8E18-084E4957135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3CC113-FB60-4602-B84E-BBA3D1447E7C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Alyssa Pearce      FIT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7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CF86D-0ADA-4E45-9483-6F968359461A}" type="slidenum">
              <a:rPr lang="en-US"/>
              <a:pPr/>
              <a:t>4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z="10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406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CF86D-0ADA-4E45-9483-6F968359461A}" type="slidenum">
              <a:rPr lang="en-US"/>
              <a:pPr/>
              <a:t>5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z="10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79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CF86D-0ADA-4E45-9483-6F968359461A}" type="slidenum">
              <a:rPr lang="en-US"/>
              <a:pPr/>
              <a:t>6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z="10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77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CF86D-0ADA-4E45-9483-6F968359461A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z="10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22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CF86D-0ADA-4E45-9483-6F968359461A}" type="slidenum">
              <a:rPr lang="en-US"/>
              <a:pPr/>
              <a:t>8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z="10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18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CF86D-0ADA-4E45-9483-6F968359461A}" type="slidenum">
              <a:rPr lang="en-US"/>
              <a:pPr/>
              <a:t>9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z="10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385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CF86D-0ADA-4E45-9483-6F968359461A}" type="slidenum">
              <a:rPr lang="en-US"/>
              <a:pPr/>
              <a:t>10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z="10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1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7000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667000"/>
            <a:ext cx="4041775" cy="3581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8229600" cy="43735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D0F-2E2E-4F98-B0EF-E7D03C05BFB2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BE4D864-B6ED-42E7-8554-007FE02593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1371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2" name="Text Box 4"/>
          <p:cNvSpPr txBox="1">
            <a:spLocks noChangeArrowheads="1"/>
          </p:cNvSpPr>
          <p:nvPr/>
        </p:nvSpPr>
        <p:spPr bwMode="auto">
          <a:xfrm>
            <a:off x="1600200" y="4510405"/>
            <a:ext cx="56763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 dirty="0"/>
              <a:t>MSBA 6330 Kaushik, Rohan, </a:t>
            </a:r>
            <a:r>
              <a:rPr lang="en-US" sz="2000" b="1" dirty="0" err="1"/>
              <a:t>Shuo</a:t>
            </a:r>
            <a:r>
              <a:rPr lang="en-US" sz="2000" b="1" dirty="0"/>
              <a:t>, </a:t>
            </a:r>
            <a:r>
              <a:rPr lang="en-US" sz="2000" b="1" dirty="0" smtClean="0"/>
              <a:t>Wenqiuli</a:t>
            </a:r>
            <a:endParaRPr lang="en-US" sz="2000" dirty="0"/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0" y="381000"/>
            <a:ext cx="8458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endParaRPr lang="en-US" sz="3600" dirty="0">
              <a:latin typeface="Arial"/>
              <a:ea typeface="ＭＳ Ｐゴシック" pitchFamily="27" charset="-128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90599" y="676656"/>
            <a:ext cx="6477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dirty="0">
                <a:latin typeface="+mj-lt"/>
              </a:rPr>
              <a:t>Analysis of </a:t>
            </a:r>
            <a:r>
              <a:rPr lang="en-US" altLang="zh-CN" sz="3200" dirty="0" smtClean="0">
                <a:latin typeface="+mj-lt"/>
              </a:rPr>
              <a:t>Top US </a:t>
            </a:r>
            <a:r>
              <a:rPr lang="en-US" sz="3200" dirty="0" smtClean="0">
                <a:latin typeface="+mj-lt"/>
              </a:rPr>
              <a:t>Restaurants on Yelp.com</a:t>
            </a:r>
            <a:endParaRPr lang="en-US" sz="3200" dirty="0">
              <a:latin typeface="+mj-lt"/>
            </a:endParaRPr>
          </a:p>
        </p:txBody>
      </p:sp>
      <p:pic>
        <p:nvPicPr>
          <p:cNvPr id="8" name="image04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05391" y="2514600"/>
            <a:ext cx="3447415" cy="15386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1842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7813" y="7620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Methodology: Data </a:t>
            </a:r>
            <a:r>
              <a:rPr lang="en-US" altLang="zh-CN" sz="2800" dirty="0" smtClean="0">
                <a:latin typeface="+mj-lt"/>
              </a:rPr>
              <a:t>Scraping</a:t>
            </a:r>
            <a:endParaRPr lang="en-US" sz="2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1000" y="2133600"/>
            <a:ext cx="21336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Neighborhood in a City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962400" y="2130669"/>
            <a:ext cx="2133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br>
              <a:rPr lang="en-US" dirty="0"/>
            </a:br>
            <a:r>
              <a:rPr lang="en-US" dirty="0" err="1"/>
              <a:t>YelpAPI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05600" y="2118946"/>
            <a:ext cx="2133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Highest rated restaurants in that </a:t>
            </a:r>
            <a:r>
              <a:rPr lang="en-US" dirty="0"/>
              <a:t>neighborhood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6096000" y="2652346"/>
            <a:ext cx="609600" cy="11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22458" y="3472933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Scrapper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29998" y="347293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222021" y="4547414"/>
            <a:ext cx="21336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Geocoding API</a:t>
            </a:r>
            <a:endParaRPr lang="en-US" dirty="0"/>
          </a:p>
        </p:txBody>
      </p:sp>
      <p:cxnSp>
        <p:nvCxnSpPr>
          <p:cNvPr id="20" name="Elbow Connector 19"/>
          <p:cNvCxnSpPr>
            <a:stCxn id="3" idx="2"/>
            <a:endCxn id="18" idx="1"/>
          </p:cNvCxnSpPr>
          <p:nvPr/>
        </p:nvCxnSpPr>
        <p:spPr>
          <a:xfrm rot="16200000" flipH="1">
            <a:off x="894703" y="3753496"/>
            <a:ext cx="1880414" cy="7742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8" idx="0"/>
            <a:endCxn id="5" idx="1"/>
          </p:cNvCxnSpPr>
          <p:nvPr/>
        </p:nvCxnSpPr>
        <p:spPr>
          <a:xfrm rot="5400000" flipH="1" flipV="1">
            <a:off x="2683938" y="3268953"/>
            <a:ext cx="1883345" cy="673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1001427" y="3811585"/>
            <a:ext cx="89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Location</a:t>
            </a:r>
          </a:p>
          <a:p>
            <a:r>
              <a:rPr lang="en-US" sz="1600" dirty="0" smtClean="0"/>
              <a:t>name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2780509" y="3549878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Longitude</a:t>
            </a:r>
          </a:p>
          <a:p>
            <a:r>
              <a:rPr lang="en-US" sz="1600" dirty="0" smtClean="0"/>
              <a:t>Latitude</a:t>
            </a:r>
          </a:p>
        </p:txBody>
      </p:sp>
    </p:spTree>
    <p:extLst>
      <p:ext uri="{BB962C8B-B14F-4D97-AF65-F5344CB8AC3E}">
        <p14:creationId xmlns:p14="http://schemas.microsoft.com/office/powerpoint/2010/main" val="1709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7813" y="7620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Methodology: Data Scraping</a:t>
            </a:r>
            <a:endParaRPr lang="en-US" sz="2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2687" y="1905000"/>
            <a:ext cx="1808513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Neighborhood in a City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86600" y="3137880"/>
            <a:ext cx="19050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br>
              <a:rPr lang="en-US" dirty="0"/>
            </a:br>
            <a:r>
              <a:rPr lang="en-US" dirty="0" err="1"/>
              <a:t>YelpAPI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71799" y="4416020"/>
            <a:ext cx="1959353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Highest rated restaurants in that neighborhood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429001" y="1905001"/>
            <a:ext cx="17526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Geocoding API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3" idx="3"/>
            <a:endCxn id="18" idx="1"/>
          </p:cNvCxnSpPr>
          <p:nvPr/>
        </p:nvCxnSpPr>
        <p:spPr>
          <a:xfrm>
            <a:off x="1981200" y="2438400"/>
            <a:ext cx="144780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3"/>
            <a:endCxn id="5" idx="1"/>
          </p:cNvCxnSpPr>
          <p:nvPr/>
        </p:nvCxnSpPr>
        <p:spPr>
          <a:xfrm>
            <a:off x="5181601" y="2438401"/>
            <a:ext cx="1904999" cy="1232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1"/>
            <a:endCxn id="6" idx="3"/>
          </p:cNvCxnSpPr>
          <p:nvPr/>
        </p:nvCxnSpPr>
        <p:spPr>
          <a:xfrm flipH="1">
            <a:off x="4931152" y="3671280"/>
            <a:ext cx="2155448" cy="1278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ocument 42"/>
          <p:cNvSpPr/>
          <p:nvPr/>
        </p:nvSpPr>
        <p:spPr>
          <a:xfrm>
            <a:off x="619743" y="4527714"/>
            <a:ext cx="990600" cy="8382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CSV file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6" idx="1"/>
            <a:endCxn id="43" idx="3"/>
          </p:cNvCxnSpPr>
          <p:nvPr/>
        </p:nvCxnSpPr>
        <p:spPr>
          <a:xfrm flipH="1" flipV="1">
            <a:off x="1610343" y="4946814"/>
            <a:ext cx="1361456" cy="2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3" idx="0"/>
            <a:endCxn id="3" idx="2"/>
          </p:cNvCxnSpPr>
          <p:nvPr/>
        </p:nvCxnSpPr>
        <p:spPr>
          <a:xfrm flipH="1" flipV="1">
            <a:off x="1076944" y="2971800"/>
            <a:ext cx="38099" cy="1555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96827" y="2146011"/>
            <a:ext cx="89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Location</a:t>
            </a:r>
          </a:p>
          <a:p>
            <a:r>
              <a:rPr lang="en-US" sz="1600" dirty="0" smtClean="0"/>
              <a:t>name</a:t>
            </a:r>
          </a:p>
        </p:txBody>
      </p:sp>
      <p:sp>
        <p:nvSpPr>
          <p:cNvPr id="76" name="TextBox 75"/>
          <p:cNvSpPr txBox="1"/>
          <p:nvPr/>
        </p:nvSpPr>
        <p:spPr>
          <a:xfrm rot="2095309">
            <a:off x="5500563" y="2682086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Longitude</a:t>
            </a:r>
          </a:p>
          <a:p>
            <a:r>
              <a:rPr lang="en-US" sz="1600" dirty="0" smtClean="0"/>
              <a:t>Latitude</a:t>
            </a:r>
          </a:p>
        </p:txBody>
      </p:sp>
      <p:sp>
        <p:nvSpPr>
          <p:cNvPr id="83" name="TextBox 82"/>
          <p:cNvSpPr txBox="1"/>
          <p:nvPr/>
        </p:nvSpPr>
        <p:spPr>
          <a:xfrm rot="19882915">
            <a:off x="5598918" y="3968270"/>
            <a:ext cx="943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JSON</a:t>
            </a:r>
          </a:p>
          <a:p>
            <a:r>
              <a:rPr lang="en-US" sz="1600" dirty="0" smtClean="0"/>
              <a:t>response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1981018" y="4654426"/>
            <a:ext cx="620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write</a:t>
            </a:r>
          </a:p>
          <a:p>
            <a:r>
              <a:rPr lang="en-US" sz="1600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3529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7813" y="7620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Methodology: Data </a:t>
            </a:r>
            <a:r>
              <a:rPr lang="en-US" altLang="zh-CN" sz="2800" dirty="0" smtClean="0"/>
              <a:t>Scraping</a:t>
            </a:r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172687" y="1905000"/>
            <a:ext cx="1884713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Neighborhood in a City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0" y="3156114"/>
            <a:ext cx="21336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br>
              <a:rPr lang="en-US" dirty="0"/>
            </a:br>
            <a:r>
              <a:rPr lang="en-US" dirty="0" err="1"/>
              <a:t>YelpAPI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97553" y="4416020"/>
            <a:ext cx="21336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Highest rated restaurants in that neighborhood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429000" y="1905001"/>
            <a:ext cx="1841021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Geocoding API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57400" y="2456634"/>
            <a:ext cx="1371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70021" y="2456635"/>
            <a:ext cx="1587979" cy="1251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931153" y="3707748"/>
            <a:ext cx="1926847" cy="1259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ocument 42"/>
          <p:cNvSpPr/>
          <p:nvPr/>
        </p:nvSpPr>
        <p:spPr>
          <a:xfrm>
            <a:off x="619743" y="4527714"/>
            <a:ext cx="990600" cy="8382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CSV file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1610343" y="4965048"/>
            <a:ext cx="1187210" cy="2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115043" y="2990034"/>
            <a:ext cx="1" cy="1555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057400" y="3523082"/>
            <a:ext cx="349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 this process for all the cities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707" y="5669740"/>
            <a:ext cx="2916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taken – up to 30 hours</a:t>
            </a:r>
          </a:p>
          <a:p>
            <a:r>
              <a:rPr lang="en-US" dirty="0" smtClean="0"/>
              <a:t>Records generated  ~132,000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96827" y="2146011"/>
            <a:ext cx="89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Location</a:t>
            </a:r>
          </a:p>
          <a:p>
            <a:r>
              <a:rPr lang="en-US" sz="1600" dirty="0" smtClean="0"/>
              <a:t>name</a:t>
            </a:r>
          </a:p>
        </p:txBody>
      </p:sp>
      <p:sp>
        <p:nvSpPr>
          <p:cNvPr id="17" name="TextBox 16"/>
          <p:cNvSpPr txBox="1"/>
          <p:nvPr/>
        </p:nvSpPr>
        <p:spPr>
          <a:xfrm rot="2095309">
            <a:off x="5500563" y="2682086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Longitude</a:t>
            </a:r>
          </a:p>
          <a:p>
            <a:r>
              <a:rPr lang="en-US" sz="1600" dirty="0" smtClean="0"/>
              <a:t>Latitude</a:t>
            </a:r>
          </a:p>
        </p:txBody>
      </p:sp>
      <p:sp>
        <p:nvSpPr>
          <p:cNvPr id="19" name="TextBox 18"/>
          <p:cNvSpPr txBox="1"/>
          <p:nvPr/>
        </p:nvSpPr>
        <p:spPr>
          <a:xfrm rot="19882915">
            <a:off x="5598918" y="3968270"/>
            <a:ext cx="943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JSON</a:t>
            </a:r>
          </a:p>
          <a:p>
            <a:r>
              <a:rPr lang="en-US" sz="1600" dirty="0" smtClean="0"/>
              <a:t>response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981018" y="4654426"/>
            <a:ext cx="620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write</a:t>
            </a:r>
          </a:p>
          <a:p>
            <a:r>
              <a:rPr lang="en-US" sz="1600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8755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858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R</a:t>
            </a:r>
            <a:r>
              <a:rPr lang="en-US" altLang="zh-CN" sz="2800" dirty="0" smtClean="0">
                <a:latin typeface="+mj-lt"/>
              </a:rPr>
              <a:t>eview</a:t>
            </a:r>
            <a:r>
              <a:rPr lang="zh-CN" altLang="en-US" sz="2800" dirty="0" smtClean="0">
                <a:latin typeface="+mj-lt"/>
              </a:rPr>
              <a:t> </a:t>
            </a:r>
            <a:r>
              <a:rPr lang="en-US" altLang="zh-CN" sz="2800" dirty="0" smtClean="0">
                <a:latin typeface="+mj-lt"/>
              </a:rPr>
              <a:t>count</a:t>
            </a:r>
            <a:r>
              <a:rPr lang="zh-CN" altLang="en-US" sz="2800" dirty="0" smtClean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d</a:t>
            </a:r>
            <a:r>
              <a:rPr lang="en-US" altLang="zh-CN" sz="2800" dirty="0" smtClean="0">
                <a:latin typeface="+mj-lt"/>
              </a:rPr>
              <a:t>istribution</a:t>
            </a:r>
            <a:r>
              <a:rPr lang="zh-CN" altLang="en-US" sz="2800" dirty="0" smtClean="0">
                <a:latin typeface="+mj-lt"/>
              </a:rPr>
              <a:t> </a:t>
            </a:r>
            <a:r>
              <a:rPr lang="en-US" altLang="zh-CN" sz="2800" dirty="0" smtClean="0">
                <a:latin typeface="+mj-lt"/>
              </a:rPr>
              <a:t>across</a:t>
            </a:r>
            <a:r>
              <a:rPr lang="zh-CN" altLang="en-US" sz="2800" dirty="0" smtClean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R</a:t>
            </a:r>
            <a:r>
              <a:rPr lang="en-US" altLang="zh-CN" sz="2800" dirty="0" smtClean="0">
                <a:latin typeface="+mj-lt"/>
              </a:rPr>
              <a:t>ating</a:t>
            </a:r>
            <a:endParaRPr lang="en-US" sz="28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1270575"/>
            <a:ext cx="9113520" cy="550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858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Review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count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 smtClean="0">
                <a:latin typeface="+mj-lt"/>
              </a:rPr>
              <a:t>distribution</a:t>
            </a:r>
            <a:r>
              <a:rPr lang="zh-CN" altLang="en-US" sz="2800" dirty="0" smtClean="0">
                <a:latin typeface="+mj-lt"/>
              </a:rPr>
              <a:t> </a:t>
            </a:r>
            <a:r>
              <a:rPr lang="en-US" altLang="zh-CN" sz="2800" dirty="0" smtClean="0">
                <a:latin typeface="+mj-lt"/>
              </a:rPr>
              <a:t>across</a:t>
            </a:r>
            <a:r>
              <a:rPr lang="zh-CN" altLang="en-US" sz="2800" dirty="0" smtClean="0">
                <a:latin typeface="+mj-lt"/>
              </a:rPr>
              <a:t> </a:t>
            </a:r>
            <a:r>
              <a:rPr lang="en-US" altLang="zh-CN" sz="2800" dirty="0" smtClean="0">
                <a:latin typeface="+mj-lt"/>
              </a:rPr>
              <a:t>restaurant</a:t>
            </a:r>
            <a:endParaRPr lang="en-US" sz="28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7010400" cy="46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858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j-lt"/>
              </a:rPr>
              <a:t>Approach</a:t>
            </a:r>
            <a:endParaRPr lang="en-US" sz="2800" dirty="0">
              <a:latin typeface="+mj-lt"/>
            </a:endParaRPr>
          </a:p>
        </p:txBody>
      </p:sp>
      <p:sp>
        <p:nvSpPr>
          <p:cNvPr id="10" name="Flowchart: Merge 11"/>
          <p:cNvSpPr/>
          <p:nvPr/>
        </p:nvSpPr>
        <p:spPr>
          <a:xfrm>
            <a:off x="777762" y="3270947"/>
            <a:ext cx="4191000" cy="774601"/>
          </a:xfrm>
          <a:custGeom>
            <a:avLst/>
            <a:gdLst/>
            <a:ahLst/>
            <a:cxnLst/>
            <a:rect l="l" t="t" r="r" b="b"/>
            <a:pathLst>
              <a:path w="2227913" h="1113743">
                <a:moveTo>
                  <a:pt x="0" y="0"/>
                </a:moveTo>
                <a:cubicBezTo>
                  <a:pt x="107756" y="83149"/>
                  <a:pt x="567844" y="145580"/>
                  <a:pt x="1119066" y="145580"/>
                </a:cubicBezTo>
                <a:cubicBezTo>
                  <a:pt x="1654872" y="145580"/>
                  <a:pt x="2104570" y="86592"/>
                  <a:pt x="2227913" y="6359"/>
                </a:cubicBezTo>
                <a:lnTo>
                  <a:pt x="1512010" y="1034656"/>
                </a:lnTo>
                <a:cubicBezTo>
                  <a:pt x="1458113" y="1081065"/>
                  <a:pt x="1301135" y="1113743"/>
                  <a:pt x="1116170" y="1113743"/>
                </a:cubicBezTo>
                <a:cubicBezTo>
                  <a:pt x="931204" y="1113743"/>
                  <a:pt x="774225" y="1081064"/>
                  <a:pt x="720329" y="1034655"/>
                </a:cubicBez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Cities &gt; 100 Restaurants</a:t>
            </a:r>
          </a:p>
        </p:txBody>
      </p:sp>
      <p:sp>
        <p:nvSpPr>
          <p:cNvPr id="11" name="Flowchart: Merge 11"/>
          <p:cNvSpPr/>
          <p:nvPr/>
        </p:nvSpPr>
        <p:spPr>
          <a:xfrm>
            <a:off x="152400" y="2057918"/>
            <a:ext cx="5410200" cy="868492"/>
          </a:xfrm>
          <a:custGeom>
            <a:avLst/>
            <a:gdLst/>
            <a:ahLst/>
            <a:cxnLst/>
            <a:rect l="l" t="t" r="r" b="b"/>
            <a:pathLst>
              <a:path w="2227913" h="1113743">
                <a:moveTo>
                  <a:pt x="0" y="0"/>
                </a:moveTo>
                <a:cubicBezTo>
                  <a:pt x="107756" y="83149"/>
                  <a:pt x="567844" y="145580"/>
                  <a:pt x="1119066" y="145580"/>
                </a:cubicBezTo>
                <a:cubicBezTo>
                  <a:pt x="1654872" y="145580"/>
                  <a:pt x="2104570" y="86592"/>
                  <a:pt x="2227913" y="6359"/>
                </a:cubicBezTo>
                <a:lnTo>
                  <a:pt x="1512010" y="1034656"/>
                </a:lnTo>
                <a:cubicBezTo>
                  <a:pt x="1458113" y="1081065"/>
                  <a:pt x="1301135" y="1113743"/>
                  <a:pt x="1116170" y="1113743"/>
                </a:cubicBezTo>
                <a:cubicBezTo>
                  <a:pt x="931204" y="1113743"/>
                  <a:pt x="774225" y="1081064"/>
                  <a:pt x="720329" y="1034655"/>
                </a:cubicBez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Number of Restaurants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495800" y="2587752"/>
            <a:ext cx="3368040" cy="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31376" y="3595254"/>
            <a:ext cx="3356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500896" y="4768518"/>
            <a:ext cx="4177368" cy="32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11264" y="2245852"/>
            <a:ext cx="3199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Stage 1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60</a:t>
            </a:r>
            <a:r>
              <a:rPr lang="en-US" dirty="0"/>
              <a:t>, 395 Restaurants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68762" y="3207402"/>
            <a:ext cx="3084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Stage 2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47, 174 </a:t>
            </a:r>
            <a:r>
              <a:rPr lang="en-US" dirty="0"/>
              <a:t>Restaurants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5560" y="4399186"/>
            <a:ext cx="4051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Stage 3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2, 692 Popular Restaurants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828800" y="4353813"/>
            <a:ext cx="2326071" cy="895222"/>
            <a:chOff x="1447800" y="4219977"/>
            <a:chExt cx="2326071" cy="893023"/>
          </a:xfrm>
        </p:grpSpPr>
        <p:sp>
          <p:nvSpPr>
            <p:cNvPr id="7" name="Flowchart: Merge 11"/>
            <p:cNvSpPr/>
            <p:nvPr/>
          </p:nvSpPr>
          <p:spPr>
            <a:xfrm>
              <a:off x="1447800" y="4219977"/>
              <a:ext cx="2326071" cy="893023"/>
            </a:xfrm>
            <a:custGeom>
              <a:avLst/>
              <a:gdLst/>
              <a:ahLst/>
              <a:cxnLst/>
              <a:rect l="l" t="t" r="r" b="b"/>
              <a:pathLst>
                <a:path w="4156062" h="2495325">
                  <a:moveTo>
                    <a:pt x="0" y="0"/>
                  </a:moveTo>
                  <a:cubicBezTo>
                    <a:pt x="130340" y="101238"/>
                    <a:pt x="1011061" y="178844"/>
                    <a:pt x="2078031" y="178844"/>
                  </a:cubicBezTo>
                  <a:cubicBezTo>
                    <a:pt x="3145002" y="178844"/>
                    <a:pt x="4025722" y="101238"/>
                    <a:pt x="4156062" y="0"/>
                  </a:cubicBezTo>
                  <a:lnTo>
                    <a:pt x="2473871" y="2416238"/>
                  </a:lnTo>
                  <a:cubicBezTo>
                    <a:pt x="2419974" y="2462647"/>
                    <a:pt x="2262996" y="2495325"/>
                    <a:pt x="2078031" y="2495325"/>
                  </a:cubicBezTo>
                  <a:cubicBezTo>
                    <a:pt x="1893065" y="2495325"/>
                    <a:pt x="1736086" y="2462646"/>
                    <a:pt x="1682190" y="2416237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532881" y="4315177"/>
              <a:ext cx="2175461" cy="64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Rev </a:t>
              </a:r>
              <a:r>
                <a:rPr lang="en-US" dirty="0" err="1">
                  <a:solidFill>
                    <a:schemeClr val="bg1"/>
                  </a:solidFill>
                </a:rPr>
                <a:t>Cnt</a:t>
              </a:r>
              <a:r>
                <a:rPr lang="en-US" dirty="0">
                  <a:solidFill>
                    <a:schemeClr val="bg1"/>
                  </a:solidFill>
                </a:rPr>
                <a:t> &gt; </a:t>
              </a:r>
              <a:r>
                <a:rPr lang="en-US" dirty="0" smtClean="0">
                  <a:solidFill>
                    <a:schemeClr val="bg1"/>
                  </a:solidFill>
                </a:rPr>
                <a:t>100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Rating  &gt; 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805560" y="4814684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dirty="0" smtClean="0">
                <a:latin typeface="Calibri" pitchFamily="34" charset="0"/>
              </a:rPr>
              <a:t>Rating &gt; Median</a:t>
            </a:r>
          </a:p>
          <a:p>
            <a:pPr lvl="1" algn="ctr"/>
            <a:r>
              <a:rPr lang="en-US" dirty="0" smtClean="0">
                <a:latin typeface="Calibri" pitchFamily="34" charset="0"/>
              </a:rPr>
              <a:t>Review Count &gt; 70%ile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6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858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j-lt"/>
              </a:rPr>
              <a:t>Findings: Average</a:t>
            </a:r>
            <a:r>
              <a:rPr lang="zh-CN" altLang="en-US" sz="2800" dirty="0" smtClean="0">
                <a:latin typeface="+mj-lt"/>
              </a:rPr>
              <a:t> </a:t>
            </a:r>
            <a:r>
              <a:rPr lang="en-US" altLang="zh-CN" sz="2800" dirty="0" smtClean="0">
                <a:latin typeface="+mj-lt"/>
              </a:rPr>
              <a:t>rating</a:t>
            </a:r>
            <a:r>
              <a:rPr lang="zh-CN" altLang="en-US" sz="2800" dirty="0" smtClean="0">
                <a:latin typeface="+mj-lt"/>
              </a:rPr>
              <a:t> </a:t>
            </a:r>
            <a:r>
              <a:rPr lang="en-US" altLang="zh-CN" sz="2800" dirty="0" smtClean="0">
                <a:latin typeface="+mj-lt"/>
              </a:rPr>
              <a:t>across</a:t>
            </a:r>
            <a:r>
              <a:rPr lang="zh-CN" altLang="en-US" sz="2800" dirty="0" smtClean="0">
                <a:latin typeface="+mj-lt"/>
              </a:rPr>
              <a:t> </a:t>
            </a:r>
            <a:r>
              <a:rPr lang="en-US" altLang="zh-CN" sz="2800" dirty="0" smtClean="0">
                <a:latin typeface="+mj-lt"/>
              </a:rPr>
              <a:t>states (Stage </a:t>
            </a:r>
            <a:r>
              <a:rPr lang="en-US" altLang="zh-CN" sz="2800" dirty="0" smtClean="0">
                <a:latin typeface="+mj-lt"/>
              </a:rPr>
              <a:t>2)</a:t>
            </a:r>
            <a:endParaRPr lang="en-US" sz="2800" dirty="0">
              <a:latin typeface="+mj-lt"/>
            </a:endParaRPr>
          </a:p>
        </p:txBody>
      </p:sp>
      <p:pic>
        <p:nvPicPr>
          <p:cNvPr id="5" name="Picture 4" descr="C:\Users\Kaushik Nuvvula\Desktop\Harvesting_Big_Data\Project_1\New\Heat_map_State_Rati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02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84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858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Categories served by popular restaurants</a:t>
            </a:r>
            <a:endParaRPr lang="en-US" sz="2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6576" y="1674459"/>
            <a:ext cx="922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New American, Mexican and Pizza are the top 3 categories served by popular restaurants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7" name="Picture 6" descr="C:\Users\Kaushik Nuvvula\Desktop\Harvesting_Big_Data\Project_1\New\cate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6858000" cy="3895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j-lt"/>
              </a:rPr>
              <a:t>Top 10 Cities with most number of popular restaurants</a:t>
            </a:r>
            <a:endParaRPr lang="en-US" sz="2800" dirty="0">
              <a:latin typeface="+mj-lt"/>
            </a:endParaRPr>
          </a:p>
        </p:txBody>
      </p:sp>
      <p:pic>
        <p:nvPicPr>
          <p:cNvPr id="6" name="Picture 5" descr="C:\Users\Kaushik Nuvvula\Desktop\Harvesting_Big_Data\Project_1\New\Popular_Cit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64770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-36576" y="1674459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Los Angeles, San Diego and  Chicago – Top 3 cities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8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858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Text Analysis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39992"/>
              </p:ext>
            </p:extLst>
          </p:nvPr>
        </p:nvGraphicFramePr>
        <p:xfrm>
          <a:off x="152400" y="1676403"/>
          <a:ext cx="8763000" cy="4724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/>
                <a:gridCol w="4381500"/>
              </a:tblGrid>
              <a:tr h="4971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Top 20 Chinese Restaurants in Minneapolis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8648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Dragon House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Luis Chow Mein</a:t>
                      </a:r>
                      <a:endParaRPr lang="en-US" sz="2000" dirty="0"/>
                    </a:p>
                  </a:txBody>
                  <a:tcPr/>
                </a:tc>
              </a:tr>
              <a:tr h="428648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 Wok Delivery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Xin Wong</a:t>
                      </a:r>
                      <a:endParaRPr lang="en-US" sz="2000" dirty="0"/>
                    </a:p>
                  </a:txBody>
                  <a:tcPr/>
                </a:tc>
              </a:tr>
              <a:tr h="428648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Fresh Wok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Szechuan Spice</a:t>
                      </a:r>
                      <a:endParaRPr lang="en-US" sz="2000" dirty="0"/>
                    </a:p>
                  </a:txBody>
                  <a:tcPr/>
                </a:tc>
              </a:tr>
              <a:tr h="428648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Kowloon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Kinhdo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Vietnamese</a:t>
                      </a:r>
                      <a:endParaRPr lang="en-US" sz="2000" dirty="0"/>
                    </a:p>
                  </a:txBody>
                  <a:tcPr/>
                </a:tc>
              </a:tr>
              <a:tr h="428648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Evergreen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Shuang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Cheng</a:t>
                      </a:r>
                      <a:endParaRPr lang="en-US" sz="2000" dirty="0"/>
                    </a:p>
                  </a:txBody>
                  <a:tcPr/>
                </a:tc>
              </a:tr>
              <a:tr h="613375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 Dian Cafe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Keefer Court Bakery and Cafe</a:t>
                      </a:r>
                      <a:endParaRPr lang="en-US" sz="2000" dirty="0"/>
                    </a:p>
                  </a:txBody>
                  <a:tcPr/>
                </a:tc>
              </a:tr>
              <a:tr h="613375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Viet Village House 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 House</a:t>
                      </a:r>
                      <a:endParaRPr lang="en-US" sz="2000" dirty="0"/>
                    </a:p>
                  </a:txBody>
                  <a:tcPr/>
                </a:tc>
              </a:tr>
              <a:tr h="428648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China Express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Kims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Vietnamese</a:t>
                      </a:r>
                      <a:endParaRPr lang="en-US" sz="2000" dirty="0"/>
                    </a:p>
                  </a:txBody>
                  <a:tcPr/>
                </a:tc>
              </a:tr>
              <a:tr h="428648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Camdi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Mei Inn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Hong Kong Noodle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54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</a:rPr>
              <a:t>What is Yelp?</a:t>
            </a:r>
            <a:endParaRPr lang="en-US" sz="3200" dirty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09AA-7FF0-42AB-96DF-A68BC85812A0}" type="datetime1">
              <a:rPr lang="en-US" sz="1350">
                <a:latin typeface="Rockwell" panose="02060603020205020403" pitchFamily="18" charset="0"/>
              </a:rPr>
              <a:t>11/2/2015</a:t>
            </a:fld>
            <a:endParaRPr lang="en-US" sz="135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350" dirty="0">
                <a:latin typeface="Rockwell" panose="02060603020205020403" pitchFamily="18" charset="0"/>
              </a:rPr>
              <a:t>Alyssa Pearce       FIT 1000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350">
                <a:latin typeface="Rockwell" panose="02060603020205020403" pitchFamily="18" charset="0"/>
              </a:rPr>
              <a:t>2</a:t>
            </a:fld>
            <a:endParaRPr lang="en-US" sz="1350" dirty="0">
              <a:latin typeface="Rockwell" panose="02060603020205020403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31952937"/>
              </p:ext>
            </p:extLst>
          </p:nvPr>
        </p:nvGraphicFramePr>
        <p:xfrm>
          <a:off x="2340909" y="2768600"/>
          <a:ext cx="3740524" cy="1699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2600" y="2096684"/>
            <a:ext cx="656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Yelp is a website (and mobile app) that can be used by: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/>
          <a:srcRect l="26298" r="24976"/>
          <a:stretch/>
        </p:blipFill>
        <p:spPr>
          <a:xfrm>
            <a:off x="524340" y="2608215"/>
            <a:ext cx="2052405" cy="22900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09" y="2689988"/>
            <a:ext cx="2475961" cy="212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8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858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Text Analysis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057400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Web Scrapping — 1,389 reviews, 469 low-rating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Text analysis — Dictionary based approach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/>
              <a:t> </a:t>
            </a:r>
            <a:r>
              <a:rPr lang="en-US" sz="2800" dirty="0" smtClean="0"/>
              <a:t>                — </a:t>
            </a:r>
            <a:r>
              <a:rPr lang="en-US" sz="2800" dirty="0"/>
              <a:t>69 </a:t>
            </a:r>
            <a:r>
              <a:rPr lang="en-US" sz="2800" dirty="0" smtClean="0"/>
              <a:t>suggested reviews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460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858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j-lt"/>
              </a:rPr>
              <a:t>Conclusion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0"/>
            <a:ext cx="441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All US restaurants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Highest average rating by state:  — Maine and Nevada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Most number of restaurants: </a:t>
            </a:r>
            <a:r>
              <a:rPr lang="en-US" sz="2400" dirty="0"/>
              <a:t>— Chicago</a:t>
            </a:r>
            <a:r>
              <a:rPr lang="en-US" sz="2400" dirty="0" smtClean="0"/>
              <a:t>, LA, Houston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0" y="1536680"/>
            <a:ext cx="434340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Popular restaurants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Most popular cuisines: New American, Mexican, Pizza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Most number of popular restaurants: LA and San Diego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California has the highest number of popular restaurants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52400" y="4038600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Top 20 Chinese restaurants in Minneapolis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Suggested reviews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2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25908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470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400"/>
            <a:ext cx="8229600" cy="4495800"/>
          </a:xfrm>
          <a:prstGeom prst="rect">
            <a:avLst/>
          </a:prstGeom>
        </p:spPr>
      </p:pic>
      <p:pic>
        <p:nvPicPr>
          <p:cNvPr id="4" name="Picture 3" descr="C:\Users\Kaushik Nuvvula\Desktop\Harvesting_Big_Data\Project_1\New\Count_City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4648200"/>
            <a:ext cx="2705100" cy="17297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2400" y="6858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dirty="0" smtClean="0"/>
              <a:t>atings </a:t>
            </a:r>
            <a:r>
              <a:rPr lang="en-US" sz="2800" dirty="0"/>
              <a:t>of restaurants vary across cities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95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8580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ea typeface="SimSun" panose="02010600030101010101" pitchFamily="2" charset="-122"/>
              </a:rPr>
              <a:t>Top 10 states with highest number of Popular Restaurants</a:t>
            </a:r>
            <a:endParaRPr lang="en-US" sz="2800" dirty="0"/>
          </a:p>
        </p:txBody>
      </p:sp>
      <p:pic>
        <p:nvPicPr>
          <p:cNvPr id="6" name="Picture 5" descr="C:\Users\Kaushik Nuvvula\Desktop\Harvesting_Big_Data\Project_1\New\popular_rating_stat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70104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-36576" y="1674459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California has the highest number of popular restaurants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1767052"/>
            <a:ext cx="72135" cy="4270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itle 2"/>
          <p:cNvSpPr txBox="1">
            <a:spLocks/>
          </p:cNvSpPr>
          <p:nvPr/>
        </p:nvSpPr>
        <p:spPr bwMode="auto">
          <a:xfrm>
            <a:off x="1676400" y="1371600"/>
            <a:ext cx="5029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4290" rIns="0" bIns="3429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800">
              <a:defRPr/>
            </a:pPr>
            <a:r>
              <a:rPr lang="en-US" sz="3200" b="0" kern="0"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12" name="Subtitle 4"/>
          <p:cNvSpPr txBox="1">
            <a:spLocks/>
          </p:cNvSpPr>
          <p:nvPr/>
        </p:nvSpPr>
        <p:spPr bwMode="auto">
          <a:xfrm>
            <a:off x="1143000" y="2514600"/>
            <a:ext cx="50292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2438" lvl="1" indent="-215900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685800">
              <a:buClrTx/>
              <a:buFont typeface="Wingdings" panose="05000000000000000000" pitchFamily="2" charset="2"/>
              <a:buChar char="q"/>
              <a:defRPr/>
            </a:pPr>
            <a:r>
              <a:rPr lang="en-US" sz="2400" kern="0" dirty="0" smtClean="0">
                <a:solidFill>
                  <a:srgbClr val="000000"/>
                </a:solidFill>
              </a:rPr>
              <a:t>Harvesting Data: Methodology</a:t>
            </a:r>
            <a:endParaRPr lang="en-US" sz="2400" kern="0" dirty="0">
              <a:solidFill>
                <a:srgbClr val="000000"/>
              </a:solidFill>
            </a:endParaRPr>
          </a:p>
          <a:p>
            <a:pPr defTabSz="685800">
              <a:buClrTx/>
              <a:buFont typeface="Wingdings" panose="05000000000000000000" pitchFamily="2" charset="2"/>
              <a:buChar char="q"/>
              <a:defRPr/>
            </a:pPr>
            <a:r>
              <a:rPr lang="en-US" sz="2400" kern="0" dirty="0" smtClean="0">
                <a:solidFill>
                  <a:srgbClr val="000000"/>
                </a:solidFill>
              </a:rPr>
              <a:t>Approach/Findings</a:t>
            </a:r>
          </a:p>
          <a:p>
            <a:pPr lvl="1" defTabSz="685800">
              <a:buClrTx/>
              <a:buFont typeface="Wingdings" panose="05000000000000000000" pitchFamily="2" charset="2"/>
              <a:buChar char="q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1800" kern="0" dirty="0" smtClean="0">
                <a:solidFill>
                  <a:srgbClr val="000000"/>
                </a:solidFill>
              </a:rPr>
              <a:t>State/City level analysis</a:t>
            </a:r>
          </a:p>
          <a:p>
            <a:pPr lvl="1" defTabSz="685800">
              <a:buClrTx/>
              <a:buFont typeface="Wingdings" panose="05000000000000000000" pitchFamily="2" charset="2"/>
              <a:buChar char="q"/>
              <a:defRPr/>
            </a:pPr>
            <a:r>
              <a:rPr lang="en-US" sz="1800" kern="0" dirty="0" smtClean="0">
                <a:solidFill>
                  <a:srgbClr val="000000"/>
                </a:solidFill>
              </a:rPr>
              <a:t>  Defining Popular Restaurants</a:t>
            </a:r>
          </a:p>
          <a:p>
            <a:pPr lvl="1" defTabSz="685800">
              <a:buClrTx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rgbClr val="000000"/>
                </a:solidFill>
              </a:rPr>
              <a:t> </a:t>
            </a:r>
            <a:r>
              <a:rPr lang="en-US" sz="1800" kern="0" dirty="0" smtClean="0">
                <a:solidFill>
                  <a:srgbClr val="000000"/>
                </a:solidFill>
              </a:rPr>
              <a:t> Identifying  </a:t>
            </a:r>
            <a:r>
              <a:rPr lang="en-US" sz="1800" kern="0" dirty="0" smtClean="0">
                <a:solidFill>
                  <a:srgbClr val="000000"/>
                </a:solidFill>
              </a:rPr>
              <a:t>Suggested </a:t>
            </a:r>
            <a:r>
              <a:rPr lang="en-US" sz="1800" kern="0" dirty="0" smtClean="0">
                <a:solidFill>
                  <a:srgbClr val="000000"/>
                </a:solidFill>
              </a:rPr>
              <a:t>Reviews</a:t>
            </a:r>
          </a:p>
          <a:p>
            <a:pPr defTabSz="685800">
              <a:buClrTx/>
              <a:buFont typeface="Wingdings" panose="05000000000000000000" pitchFamily="2" charset="2"/>
              <a:buChar char="q"/>
              <a:defRPr/>
            </a:pPr>
            <a:r>
              <a:rPr lang="en-US" sz="2400" kern="0" dirty="0" smtClean="0">
                <a:solidFill>
                  <a:srgbClr val="000000"/>
                </a:solidFill>
              </a:rPr>
              <a:t>Conclusions</a:t>
            </a:r>
            <a:endParaRPr lang="en-US" sz="2400" kern="0" dirty="0">
              <a:solidFill>
                <a:srgbClr val="000000"/>
              </a:solidFill>
            </a:endParaRPr>
          </a:p>
          <a:p>
            <a:pPr marL="176213" indent="-176213" defTabSz="685800">
              <a:defRPr/>
            </a:pPr>
            <a:endParaRPr lang="en-US" sz="12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15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0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Yelp API</a:t>
            </a:r>
            <a:endParaRPr lang="en-US" sz="32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What is Yelp API?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Provides information about businesses (restaurants in our case) in a particular region</a:t>
            </a:r>
          </a:p>
          <a:p>
            <a:pPr marL="457200" lvl="1" indent="0">
              <a:buNone/>
            </a:pP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Features: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Can fetch </a:t>
            </a:r>
            <a:r>
              <a:rPr lang="en-US" sz="2400" dirty="0" smtClean="0">
                <a:latin typeface="Calibri" pitchFamily="34" charset="0"/>
              </a:rPr>
              <a:t>up to </a:t>
            </a:r>
            <a:r>
              <a:rPr lang="en-US" sz="2400" dirty="0" smtClean="0">
                <a:latin typeface="Calibri" pitchFamily="34" charset="0"/>
              </a:rPr>
              <a:t>40 </a:t>
            </a:r>
            <a:r>
              <a:rPr lang="en-US" sz="2400" dirty="0">
                <a:latin typeface="Calibri" pitchFamily="34" charset="0"/>
              </a:rPr>
              <a:t>restaurants in a particular region. </a:t>
            </a:r>
            <a:endParaRPr lang="en-US" sz="2400" dirty="0" smtClean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Restaurant preferences </a:t>
            </a:r>
            <a:r>
              <a:rPr lang="en-US" sz="2400" dirty="0">
                <a:latin typeface="Calibri" pitchFamily="34" charset="0"/>
              </a:rPr>
              <a:t>can be sorted by highest rating, by distance or best match(random</a:t>
            </a:r>
            <a:r>
              <a:rPr lang="en-US" sz="2400" dirty="0" smtClean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3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7814" y="762000"/>
            <a:ext cx="6875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Methodology: Data Scraping</a:t>
            </a:r>
            <a:endParaRPr lang="en-US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2133600"/>
            <a:ext cx="2133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 Name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57600" y="2126273"/>
            <a:ext cx="2133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</a:t>
            </a:r>
            <a:br>
              <a:rPr lang="en-US" dirty="0" smtClean="0"/>
            </a:br>
            <a:r>
              <a:rPr lang="en-US" dirty="0" err="1" smtClean="0"/>
              <a:t>YelpAPI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05600" y="2118946"/>
            <a:ext cx="2133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Highest rated restaurants in that city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5" idx="1"/>
          </p:cNvCxnSpPr>
          <p:nvPr/>
        </p:nvCxnSpPr>
        <p:spPr>
          <a:xfrm flipV="1">
            <a:off x="2514600" y="2659673"/>
            <a:ext cx="1143000" cy="7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5791200" y="2652346"/>
            <a:ext cx="914400" cy="7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0600" y="35052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5621" y="3522785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Scrapper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29998" y="347293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14028" y="4513298"/>
            <a:ext cx="4820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 Level Overview of our Approach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082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7814" y="762000"/>
            <a:ext cx="6571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Methodology: Data </a:t>
            </a:r>
            <a:r>
              <a:rPr lang="en-US" altLang="zh-CN" sz="3200" dirty="0" smtClean="0">
                <a:latin typeface="+mj-lt"/>
              </a:rPr>
              <a:t>Scraping</a:t>
            </a:r>
            <a:endParaRPr lang="en-US" sz="32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1000" y="2133600"/>
            <a:ext cx="2133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 Name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31223" y="2118946"/>
            <a:ext cx="2133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br>
              <a:rPr lang="en-US" dirty="0"/>
            </a:br>
            <a:r>
              <a:rPr lang="en-US" dirty="0" err="1"/>
              <a:t>YelpAPI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05600" y="2118946"/>
            <a:ext cx="2133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Highest rated restaurants in that city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5" idx="1"/>
          </p:cNvCxnSpPr>
          <p:nvPr/>
        </p:nvCxnSpPr>
        <p:spPr>
          <a:xfrm flipV="1">
            <a:off x="2514600" y="2652346"/>
            <a:ext cx="1116623" cy="14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64823" y="2652346"/>
            <a:ext cx="94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0600" y="35052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5621" y="3522785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Scrapper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29998" y="347293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2989816" y="4495800"/>
            <a:ext cx="2725184" cy="10668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Seem Simple?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7814" y="762000"/>
            <a:ext cx="6571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Methodology: Data </a:t>
            </a:r>
            <a:r>
              <a:rPr lang="en-US" altLang="zh-CN" sz="3200" dirty="0" smtClean="0">
                <a:latin typeface="+mj-lt"/>
              </a:rPr>
              <a:t>Scraping</a:t>
            </a:r>
            <a:endParaRPr lang="en-US" sz="32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1000" y="2133600"/>
            <a:ext cx="2133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 Name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31223" y="2118946"/>
            <a:ext cx="2133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br>
              <a:rPr lang="en-US" dirty="0"/>
            </a:br>
            <a:r>
              <a:rPr lang="en-US" dirty="0" err="1"/>
              <a:t>YelpAPI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05600" y="2118946"/>
            <a:ext cx="2133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Highest rated restaurants in that city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5" idx="1"/>
          </p:cNvCxnSpPr>
          <p:nvPr/>
        </p:nvCxnSpPr>
        <p:spPr>
          <a:xfrm flipV="1">
            <a:off x="2514600" y="2652346"/>
            <a:ext cx="1116623" cy="14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64823" y="2652346"/>
            <a:ext cx="94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0600" y="35052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5621" y="3522785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Scrapper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29998" y="347293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038600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Issue:</a:t>
            </a:r>
          </a:p>
          <a:p>
            <a:r>
              <a:rPr lang="en-US" dirty="0" smtClean="0"/>
              <a:t>For each city, API returns only 40 highest rated restaurants.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Total cities (Yelp API supported) = 55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Dataset size = 55*40 = 2200 -&gt; </a:t>
            </a:r>
            <a:r>
              <a:rPr lang="en-US" b="1" u="sng" dirty="0" smtClean="0"/>
              <a:t>Too small for any analysis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significantly deviate findings</a:t>
            </a:r>
          </a:p>
        </p:txBody>
      </p:sp>
    </p:spTree>
    <p:extLst>
      <p:ext uri="{BB962C8B-B14F-4D97-AF65-F5344CB8AC3E}">
        <p14:creationId xmlns:p14="http://schemas.microsoft.com/office/powerpoint/2010/main" val="32209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7813" y="7620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Methodology: Data </a:t>
            </a:r>
            <a:r>
              <a:rPr lang="en-US" altLang="zh-CN" sz="2800" dirty="0" smtClean="0">
                <a:latin typeface="+mj-lt"/>
              </a:rPr>
              <a:t>Scraping</a:t>
            </a:r>
            <a:endParaRPr lang="en-US" sz="2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1000" y="2133600"/>
            <a:ext cx="21336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Neighborhood in a City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31223" y="2118946"/>
            <a:ext cx="2133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br>
              <a:rPr lang="en-US" dirty="0"/>
            </a:br>
            <a:r>
              <a:rPr lang="en-US" dirty="0" err="1"/>
              <a:t>YelpAPI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05600" y="2118946"/>
            <a:ext cx="2133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Highest rated restaurants in that neighborhood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5" idx="1"/>
          </p:cNvCxnSpPr>
          <p:nvPr/>
        </p:nvCxnSpPr>
        <p:spPr>
          <a:xfrm flipV="1">
            <a:off x="2514600" y="2652346"/>
            <a:ext cx="1116623" cy="14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64823" y="2652346"/>
            <a:ext cx="94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0600" y="35052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5621" y="3522785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Scrapper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29998" y="347293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874532"/>
            <a:ext cx="68460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0B050"/>
                </a:solidFill>
              </a:rPr>
              <a:t>Solution: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Divide the city into Neighborhoods.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restaurant data for each neighborhood.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</a:p>
          <a:p>
            <a:r>
              <a:rPr lang="en-US" dirty="0" smtClean="0"/>
              <a:t>Minneapolis has 19 neighborhoods. </a:t>
            </a:r>
          </a:p>
          <a:p>
            <a:r>
              <a:rPr lang="en-US" dirty="0" smtClean="0"/>
              <a:t>Thus, restaurant data collected for Minneapolis = 40 * 19 = 760 records</a:t>
            </a:r>
          </a:p>
        </p:txBody>
      </p:sp>
    </p:spTree>
    <p:extLst>
      <p:ext uri="{BB962C8B-B14F-4D97-AF65-F5344CB8AC3E}">
        <p14:creationId xmlns:p14="http://schemas.microsoft.com/office/powerpoint/2010/main" val="41457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7813" y="7620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Methodology: Data </a:t>
            </a:r>
            <a:r>
              <a:rPr lang="en-US" altLang="zh-CN" sz="2800" dirty="0" smtClean="0">
                <a:latin typeface="+mj-lt"/>
              </a:rPr>
              <a:t>Scraping</a:t>
            </a:r>
            <a:endParaRPr lang="en-US" sz="2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31223" y="2118946"/>
            <a:ext cx="2133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br>
              <a:rPr lang="en-US" dirty="0"/>
            </a:br>
            <a:r>
              <a:rPr lang="en-US" dirty="0" err="1"/>
              <a:t>YelpAPI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2514600" y="2652346"/>
            <a:ext cx="1116623" cy="14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5764823" y="2652346"/>
            <a:ext cx="94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0600" y="35052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5621" y="3522785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Scrapper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29998" y="347293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038600"/>
            <a:ext cx="63531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Issue: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Yelp API can search by location name, but not quite efficiently.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two cities have same name, which one will Yelp choose?</a:t>
            </a:r>
          </a:p>
          <a:p>
            <a:r>
              <a:rPr lang="en-US" dirty="0" smtClean="0"/>
              <a:t> 	example- Madison in Wisconsin and Madison in Illinois </a:t>
            </a:r>
          </a:p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81000" y="2133600"/>
            <a:ext cx="21336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Neighborhood in a City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705600" y="2118946"/>
            <a:ext cx="2133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Highest rated restaurants in that neighborhood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Template_Academ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0B627EB9ACBE42BFA7B893DD6FD52A" ma:contentTypeVersion="9" ma:contentTypeDescription="Create a new document." ma:contentTypeScope="" ma:versionID="57fc38b34b9fbf94288718fb1f7a3dea">
  <xsd:schema xmlns:xsd="http://www.w3.org/2001/XMLSchema" xmlns:xs="http://www.w3.org/2001/XMLSchema" xmlns:p="http://schemas.microsoft.com/office/2006/metadata/properties" xmlns:ns1="http://schemas.microsoft.com/sharepoint/v3" xmlns:ns2="fe090bf0-f37d-44ab-ac7f-b6df71b51ac6" targetNamespace="http://schemas.microsoft.com/office/2006/metadata/properties" ma:root="true" ma:fieldsID="11987b4f5b82cabc7748bf6ce3d9bd06" ns1:_="" ns2:_="">
    <xsd:import namespace="http://schemas.microsoft.com/sharepoint/v3"/>
    <xsd:import namespace="fe090bf0-f37d-44ab-ac7f-b6df71b51ac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Description" minOccurs="0"/>
                <xsd:element ref="ns2:Area" minOccurs="0"/>
                <xsd:element ref="ns2:Category_x003a_" minOccurs="0"/>
                <xsd:element ref="ns2:Highlights" minOccurs="0"/>
                <xsd:element ref="ns2:Highlights_x003f_" minOccurs="0"/>
                <xsd:element ref="ns2:Notes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90bf0-f37d-44ab-ac7f-b6df71b51ac6" elementFormDefault="qualified">
    <xsd:import namespace="http://schemas.microsoft.com/office/2006/documentManagement/types"/>
    <xsd:import namespace="http://schemas.microsoft.com/office/infopath/2007/PartnerControls"/>
    <xsd:element name="Description" ma:index="10" nillable="true" ma:displayName="Description" ma:description="Description of use or contents of this item" ma:internalName="Description">
      <xsd:simpleType>
        <xsd:restriction base="dms:Note">
          <xsd:maxLength value="255"/>
        </xsd:restriction>
      </xsd:simpleType>
    </xsd:element>
    <xsd:element name="Area" ma:index="11" nillable="true" ma:displayName="Area" ma:description="This is used to categorize items in order to display only certain ones on a page, to sort them, etc.  &#10;&#10;Dept will enter their own choices here.  Category is a sub-category of Area." ma:internalName="Area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ter Choice #1"/>
                    <xsd:enumeration value="Enter Choice #2"/>
                    <xsd:enumeration value="Enter Choice #3"/>
                  </xsd:restriction>
                </xsd:simpleType>
              </xsd:element>
            </xsd:sequence>
          </xsd:extension>
        </xsd:complexContent>
      </xsd:complexType>
    </xsd:element>
    <xsd:element name="Category_x003a_" ma:index="12" nillable="true" ma:displayName="Category:" ma:description="This is used to categorize links in order to display only certain ones on a page, to sort them, etc.  &#10;&#10;Dept will add their own Categories.  Category is a sub-category of Area." ma:internalName="Category_x003A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ter Choice #1"/>
                    <xsd:enumeration value="Enter Choice #2"/>
                    <xsd:enumeration value="Enter Choice #3"/>
                  </xsd:restriction>
                </xsd:simpleType>
              </xsd:element>
            </xsd:sequence>
          </xsd:extension>
        </xsd:complexContent>
      </xsd:complexType>
    </xsd:element>
    <xsd:element name="Highlights" ma:index="13" nillable="true" ma:displayName="Highlights" ma:description="Text for use on a publishing page where you want to pull together special items from this list." ma:hidden="true" ma:internalName="Highlights" ma:readOnly="false">
      <xsd:simpleType>
        <xsd:restriction base="dms:Note"/>
      </xsd:simpleType>
    </xsd:element>
    <xsd:element name="Highlights_x003f_" ma:index="14" nillable="true" ma:displayName="Highlights?" ma:description="Indicate if this is a highlight item to be pulled for a publishing page." ma:format="Dropdown" ma:hidden="true" ma:internalName="Highlights_x003F_" ma:readOnly="false">
      <xsd:simpleType>
        <xsd:restriction base="dms:Choice">
          <xsd:enumeration value="Yes"/>
          <xsd:enumeration value="No"/>
        </xsd:restriction>
      </xsd:simpleType>
    </xsd:element>
    <xsd:element name="Notes1" ma:index="15" nillable="true" ma:displayName="Notes" ma:description="Internal information, possibly about when this item must be reviewed, or removed, or other notes relating to internal process." ma:internalName="Notes1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1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Description xmlns="fe090bf0-f37d-44ab-ac7f-b6df71b51ac6" xsi:nil="true"/>
    <Highlights_x003f_ xmlns="fe090bf0-f37d-44ab-ac7f-b6df71b51ac6" xsi:nil="true"/>
    <Area xmlns="fe090bf0-f37d-44ab-ac7f-b6df71b51ac6"/>
    <PublishingExpirationDate xmlns="http://schemas.microsoft.com/sharepoint/v3" xsi:nil="true"/>
    <Notes1 xmlns="fe090bf0-f37d-44ab-ac7f-b6df71b51ac6">Academic Power Point</Notes1>
    <PublishingStartDate xmlns="http://schemas.microsoft.com/sharepoint/v3" xsi:nil="true"/>
    <Highlights xmlns="fe090bf0-f37d-44ab-ac7f-b6df71b51ac6" xsi:nil="true"/>
    <Category_x003a_ xmlns="fe090bf0-f37d-44ab-ac7f-b6df71b51ac6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8C7964-F6AF-4823-A043-C699241725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e090bf0-f37d-44ab-ac7f-b6df71b51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CFF171-1D8B-44BC-8352-DE9B0629B8F4}">
  <ds:schemaRefs>
    <ds:schemaRef ds:uri="http://purl.org/dc/dcmitype/"/>
    <ds:schemaRef ds:uri="fe090bf0-f37d-44ab-ac7f-b6df71b51ac6"/>
    <ds:schemaRef ds:uri="http://schemas.microsoft.com/sharepoint/v3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7FC41CD-DCEC-40E9-BE70-BD2CFAF3C5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PowerPointTemplate_Academic</Template>
  <TotalTime>499</TotalTime>
  <Words>732</Words>
  <Application>Microsoft Office PowerPoint</Application>
  <PresentationFormat>On-screen Show (4:3)</PresentationFormat>
  <Paragraphs>198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SimSun</vt:lpstr>
      <vt:lpstr>SimSun</vt:lpstr>
      <vt:lpstr>Arial</vt:lpstr>
      <vt:lpstr>Calibri</vt:lpstr>
      <vt:lpstr>Rockwell</vt:lpstr>
      <vt:lpstr>Times New Roman</vt:lpstr>
      <vt:lpstr>Webdings</vt:lpstr>
      <vt:lpstr>Wingdings</vt:lpstr>
      <vt:lpstr>PowerPointTemplate_Academic</vt:lpstr>
      <vt:lpstr> </vt:lpstr>
      <vt:lpstr>What is Yelp?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>dbooth</dc:creator>
  <cp:keywords>Academic Power Point Template</cp:keywords>
  <cp:lastModifiedBy>K K</cp:lastModifiedBy>
  <cp:revision>121</cp:revision>
  <dcterms:created xsi:type="dcterms:W3CDTF">2010-02-11T22:37:37Z</dcterms:created>
  <dcterms:modified xsi:type="dcterms:W3CDTF">2015-11-02T18:38:46Z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0x010100980B627EB9ACBE42BFA7B893DD6FD52A</vt:lpwstr>
  </property>
  <property fmtid="{D5CDD505-2E9C-101B-9397-08002B2CF9AE}" pid="3" name="TemplateUrl">
    <vt:lpwstr/>
  </property>
  <property fmtid="{D5CDD505-2E9C-101B-9397-08002B2CF9AE}" pid="4" name="_Sourc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</Properties>
</file>