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3" r:id="rId5"/>
    <p:sldId id="262" r:id="rId6"/>
    <p:sldId id="261" r:id="rId7"/>
    <p:sldId id="266" r:id="rId8"/>
    <p:sldId id="260" r:id="rId9"/>
    <p:sldId id="268" r:id="rId10"/>
    <p:sldId id="267" r:id="rId11"/>
    <p:sldId id="259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44FCD43-6DF3-4688-955E-2F89998B8FAA}">
          <p14:sldIdLst>
            <p14:sldId id="256"/>
            <p14:sldId id="257"/>
            <p14:sldId id="264"/>
            <p14:sldId id="263"/>
            <p14:sldId id="262"/>
            <p14:sldId id="261"/>
            <p14:sldId id="266"/>
            <p14:sldId id="260"/>
            <p14:sldId id="268"/>
            <p14:sldId id="267"/>
            <p14:sldId id="259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91543-951D-4693-AFFB-460D2B6EF9C1}" type="datetimeFigureOut">
              <a:rPr lang="en-IN" smtClean="0"/>
              <a:t>01-07-2020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24763CB-3294-4766-B2B9-1113415B3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982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91543-951D-4693-AFFB-460D2B6EF9C1}" type="datetimeFigureOut">
              <a:rPr lang="en-IN" smtClean="0"/>
              <a:t>01-07-2020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63CB-3294-4766-B2B9-1113415B3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495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91543-951D-4693-AFFB-460D2B6EF9C1}" type="datetimeFigureOut">
              <a:rPr lang="en-IN" smtClean="0"/>
              <a:t>01-07-2020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63CB-3294-4766-B2B9-1113415B3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549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91543-951D-4693-AFFB-460D2B6EF9C1}" type="datetimeFigureOut">
              <a:rPr lang="en-IN" smtClean="0"/>
              <a:t>01-07-2020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63CB-3294-4766-B2B9-1113415B3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794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5891543-951D-4693-AFFB-460D2B6EF9C1}" type="datetimeFigureOut">
              <a:rPr lang="en-IN" smtClean="0"/>
              <a:t>01-07-2020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24763CB-3294-4766-B2B9-1113415B3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827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91543-951D-4693-AFFB-460D2B6EF9C1}" type="datetimeFigureOut">
              <a:rPr lang="en-IN" smtClean="0"/>
              <a:t>01-07-2020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63CB-3294-4766-B2B9-1113415B3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83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91543-951D-4693-AFFB-460D2B6EF9C1}" type="datetimeFigureOut">
              <a:rPr lang="en-IN" smtClean="0"/>
              <a:t>01-07-2020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63CB-3294-4766-B2B9-1113415B3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78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91543-951D-4693-AFFB-460D2B6EF9C1}" type="datetimeFigureOut">
              <a:rPr lang="en-IN" smtClean="0"/>
              <a:t>01-07-2020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63CB-3294-4766-B2B9-1113415B3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364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91543-951D-4693-AFFB-460D2B6EF9C1}" type="datetimeFigureOut">
              <a:rPr lang="en-IN" smtClean="0"/>
              <a:t>01-07-2020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63CB-3294-4766-B2B9-1113415B3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662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91543-951D-4693-AFFB-460D2B6EF9C1}" type="datetimeFigureOut">
              <a:rPr lang="en-IN" smtClean="0"/>
              <a:t>01-07-2020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63CB-3294-4766-B2B9-1113415B3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880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91543-951D-4693-AFFB-460D2B6EF9C1}" type="datetimeFigureOut">
              <a:rPr lang="en-IN" smtClean="0"/>
              <a:t>01-07-2020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63CB-3294-4766-B2B9-1113415B3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823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5891543-951D-4693-AFFB-460D2B6EF9C1}" type="datetimeFigureOut">
              <a:rPr lang="en-IN" smtClean="0"/>
              <a:t>01-07-2020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24763CB-3294-4766-B2B9-1113415B3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459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F83F3-8D31-4747-B241-17CBD8C0F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Bank customer churn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3EA5D-DA08-4C47-A773-565B532C3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4389119"/>
            <a:ext cx="9235440" cy="2196407"/>
          </a:xfrm>
        </p:spPr>
        <p:txBody>
          <a:bodyPr/>
          <a:lstStyle/>
          <a:p>
            <a:r>
              <a:rPr lang="en-IN" dirty="0"/>
              <a:t>By : </a:t>
            </a:r>
          </a:p>
          <a:p>
            <a:pPr marL="457200" indent="-457200">
              <a:buAutoNum type="arabicPeriod"/>
            </a:pPr>
            <a:r>
              <a:rPr lang="en-IN" dirty="0"/>
              <a:t>Kaushik Ramabhotla</a:t>
            </a:r>
          </a:p>
          <a:p>
            <a:pPr marL="457200" indent="-457200">
              <a:buAutoNum type="arabicPeriod"/>
            </a:pPr>
            <a:r>
              <a:rPr lang="en-IN" dirty="0"/>
              <a:t>Juhi Kumari</a:t>
            </a:r>
          </a:p>
          <a:p>
            <a:pPr marL="457200" indent="-457200">
              <a:buAutoNum type="arabicPeriod"/>
            </a:pPr>
            <a:r>
              <a:rPr lang="en-IN" dirty="0"/>
              <a:t>Vishnu Pappu			</a:t>
            </a:r>
            <a:r>
              <a:rPr lang="en-IN" i="1" u="sng" dirty="0"/>
              <a:t>Mentor</a:t>
            </a:r>
            <a:r>
              <a:rPr lang="en-IN" dirty="0"/>
              <a:t>: U.Chandrasekhar</a:t>
            </a:r>
          </a:p>
          <a:p>
            <a:pPr marL="457200" indent="-457200">
              <a:buAutoNum type="arabicPeriod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2488D5-74FE-40A0-8E0A-FD7476C16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509" y="1766378"/>
            <a:ext cx="3555193" cy="228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576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The F score, also called the F1 score or F measure, is a measure of a test’s accuracy. The F score is defined as the weighted harmonic mean of the test’s precision and recall.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Choose f1 score here in this case into account because this isn’t a balanced dataset.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As in the previous slide, one can clearly see that, the recall and f1 score are higher in the RANDOMFORESTCLASSIFIER rather than other classifiers which are 80 and 60 %  which are pretty good when compared to others.</a:t>
            </a:r>
          </a:p>
          <a:p>
            <a:r>
              <a:rPr lang="en-IN" dirty="0"/>
              <a:t>Finally, the f1 scores recommends to use Random forest algo.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For greater accuracy, play with the parameters!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94A2C4-C016-4D4A-BADF-B3E605753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102" y="955929"/>
            <a:ext cx="26860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124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E4C3D-BD69-4B0C-B87B-813C9E01D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654" y="484632"/>
            <a:ext cx="9539593" cy="799223"/>
          </a:xfrm>
        </p:spPr>
        <p:txBody>
          <a:bodyPr>
            <a:normAutofit fontScale="90000"/>
          </a:bodyPr>
          <a:lstStyle/>
          <a:p>
            <a:r>
              <a:rPr lang="en-IN" dirty="0"/>
              <a:t>Future work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4FF39-F7CC-4B9C-914D-68162A5BF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Try other models as MLP classifier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Try other packages as </a:t>
            </a:r>
            <a:r>
              <a:rPr lang="en-IN" dirty="0" err="1"/>
              <a:t>Keras</a:t>
            </a:r>
            <a:r>
              <a:rPr lang="en-IN" dirty="0"/>
              <a:t> and </a:t>
            </a:r>
            <a:r>
              <a:rPr lang="en-IN" dirty="0" err="1"/>
              <a:t>Pytorch</a:t>
            </a:r>
            <a:r>
              <a:rPr lang="en-IN" dirty="0"/>
              <a:t> to implement MLP classifier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Do some more feature transformations (feature engineering</a:t>
            </a:r>
            <a:r>
              <a:rPr lang="en-IN"/>
              <a:t>)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F47A5D-3E00-4EE6-BD82-83D8E4C91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673" y="269794"/>
            <a:ext cx="3648364" cy="182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44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3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5638BC-A6A7-4730-BB21-B2FF9DB0AA0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712" y="493712"/>
            <a:ext cx="5870575" cy="587057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868740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6E559-7080-429D-AE66-33054CCBA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CCE72-A72F-4930-BEB9-AA4C0F7B9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develop a model which predicts the customers who may discontinue their further relationship with the bank</a:t>
            </a:r>
          </a:p>
          <a:p>
            <a:endParaRPr lang="en-IN" dirty="0"/>
          </a:p>
          <a:p>
            <a:r>
              <a:rPr lang="en-IN" dirty="0"/>
              <a:t>Dataset contains details of customer and our target variable “CHURN” which is  binary  class reflecting the fact whether or not the customer left the bank or not.</a:t>
            </a:r>
          </a:p>
          <a:p>
            <a:endParaRPr lang="en-IN" dirty="0"/>
          </a:p>
          <a:p>
            <a:r>
              <a:rPr lang="en-IN" dirty="0"/>
              <a:t>No. of records : 48079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No of columns: 28</a:t>
            </a:r>
          </a:p>
        </p:txBody>
      </p:sp>
    </p:spTree>
    <p:extLst>
      <p:ext uri="{BB962C8B-B14F-4D97-AF65-F5344CB8AC3E}">
        <p14:creationId xmlns:p14="http://schemas.microsoft.com/office/powerpoint/2010/main" val="61816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BA053-392D-4774-86AA-9DF050AF8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780" y="1"/>
            <a:ext cx="8697467" cy="792480"/>
          </a:xfrm>
        </p:spPr>
        <p:txBody>
          <a:bodyPr>
            <a:normAutofit fontScale="90000"/>
          </a:bodyPr>
          <a:lstStyle/>
          <a:p>
            <a:r>
              <a:rPr lang="en-IN" dirty="0"/>
              <a:t>Features in the dataset.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B8D52-5ECC-49E4-8F18-17711F934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145" y="738909"/>
            <a:ext cx="10888104" cy="6119091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churn : churn, is the rate at which customers stop doing business with an entity(0 : not left &amp; 1 : left the bank)</a:t>
            </a:r>
          </a:p>
          <a:p>
            <a:r>
              <a:rPr lang="en-IN" dirty="0"/>
              <a:t>age : age of the customer</a:t>
            </a:r>
          </a:p>
          <a:p>
            <a:r>
              <a:rPr lang="en-IN" dirty="0"/>
              <a:t>rent_or_own : do the customer rent's or owns a place</a:t>
            </a:r>
          </a:p>
          <a:p>
            <a:r>
              <a:rPr lang="en-IN" dirty="0" err="1"/>
              <a:t>has_used_mobile</a:t>
            </a:r>
            <a:r>
              <a:rPr lang="en-IN" dirty="0"/>
              <a:t> : whether the customer has used mobile or not.</a:t>
            </a:r>
          </a:p>
          <a:p>
            <a:r>
              <a:rPr lang="en-IN" dirty="0"/>
              <a:t>has_used_web : whether customer has used internet banking or not.</a:t>
            </a:r>
          </a:p>
          <a:p>
            <a:r>
              <a:rPr lang="en-IN" dirty="0" err="1"/>
              <a:t>used_android</a:t>
            </a:r>
            <a:r>
              <a:rPr lang="en-IN" dirty="0"/>
              <a:t> : whether the user is using an android device or not.</a:t>
            </a:r>
          </a:p>
          <a:p>
            <a:r>
              <a:rPr lang="en-IN" dirty="0" err="1"/>
              <a:t>used_ios</a:t>
            </a:r>
            <a:r>
              <a:rPr lang="en-IN" dirty="0"/>
              <a:t> : whether the user is using an IOS device or not.</a:t>
            </a:r>
          </a:p>
          <a:p>
            <a:r>
              <a:rPr lang="en-IN" dirty="0" err="1"/>
              <a:t>more_than_one_mobile_device</a:t>
            </a:r>
            <a:r>
              <a:rPr lang="en-IN" dirty="0"/>
              <a:t> : if the user has more than one mobile phone.</a:t>
            </a:r>
          </a:p>
          <a:p>
            <a:r>
              <a:rPr lang="en-IN" dirty="0"/>
              <a:t>payfreq : payment frequency of the particular user.</a:t>
            </a:r>
          </a:p>
          <a:p>
            <a:r>
              <a:rPr lang="en-IN" dirty="0" err="1"/>
              <a:t>loan_pending</a:t>
            </a:r>
            <a:r>
              <a:rPr lang="en-IN" dirty="0"/>
              <a:t> : whether the user's loan is pending or not.</a:t>
            </a:r>
          </a:p>
          <a:p>
            <a:r>
              <a:rPr lang="en-IN" dirty="0" err="1"/>
              <a:t>zodiac_sign</a:t>
            </a:r>
            <a:r>
              <a:rPr lang="en-IN" dirty="0"/>
              <a:t> : sun signs of the users.</a:t>
            </a:r>
          </a:p>
          <a:p>
            <a:r>
              <a:rPr lang="en-IN" dirty="0" err="1"/>
              <a:t>un_linked_account</a:t>
            </a:r>
            <a:r>
              <a:rPr lang="en-IN" dirty="0"/>
              <a:t> : whether they have linked accounts or not.</a:t>
            </a:r>
          </a:p>
          <a:p>
            <a:r>
              <a:rPr lang="en-IN" dirty="0" err="1"/>
              <a:t>withdrawn_application</a:t>
            </a:r>
            <a:r>
              <a:rPr lang="en-IN" dirty="0"/>
              <a:t> : whether they have taken back the application or not.</a:t>
            </a:r>
          </a:p>
          <a:p>
            <a:r>
              <a:rPr lang="en-IN" dirty="0" err="1"/>
              <a:t>paid_off_loan</a:t>
            </a:r>
            <a:r>
              <a:rPr lang="en-IN" dirty="0"/>
              <a:t> : did they pay the loan or not.</a:t>
            </a:r>
          </a:p>
          <a:p>
            <a:r>
              <a:rPr lang="en-IN" dirty="0" err="1"/>
              <a:t>did_not_accept_funding</a:t>
            </a:r>
            <a:r>
              <a:rPr lang="en-IN" dirty="0"/>
              <a:t> : self explanatory.</a:t>
            </a:r>
          </a:p>
          <a:p>
            <a:r>
              <a:rPr lang="en-IN" dirty="0" err="1"/>
              <a:t>re_linked_account</a:t>
            </a:r>
            <a:r>
              <a:rPr lang="en-IN" dirty="0"/>
              <a:t> : re-linked or not.</a:t>
            </a:r>
          </a:p>
          <a:p>
            <a:r>
              <a:rPr lang="en-IN" dirty="0" err="1"/>
              <a:t>cash_back_engagement</a:t>
            </a:r>
            <a:r>
              <a:rPr lang="en-IN" dirty="0"/>
              <a:t> : IDK</a:t>
            </a:r>
          </a:p>
          <a:p>
            <a:r>
              <a:rPr lang="en-IN" dirty="0" err="1"/>
              <a:t>has_referred</a:t>
            </a:r>
            <a:r>
              <a:rPr lang="en-IN" dirty="0"/>
              <a:t> : did they refer somebody or not.</a:t>
            </a:r>
          </a:p>
          <a:p>
            <a:r>
              <a:rPr lang="en-IN" dirty="0"/>
              <a:t>TOTAL 8 COLUMNS ARE UNCLEAR.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7F71CA-38AB-4CAB-B246-809C72B8D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587" y="2984587"/>
            <a:ext cx="4203268" cy="168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077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E5C72-EE74-435F-8D46-ECE77D66F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964" y="484632"/>
            <a:ext cx="7378284" cy="605259"/>
          </a:xfrm>
        </p:spPr>
        <p:txBody>
          <a:bodyPr>
            <a:normAutofit fontScale="90000"/>
          </a:bodyPr>
          <a:lstStyle/>
          <a:p>
            <a:r>
              <a:rPr lang="en-IN" dirty="0"/>
              <a:t>Data description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BC636F-57CA-432A-A6D5-F53BDA5BC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87" y="1617226"/>
            <a:ext cx="3829050" cy="249555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A79C0B-6456-41CC-BA1D-9E65F89835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26" y="4189976"/>
            <a:ext cx="4501573" cy="26680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9D9E63-52D8-466B-B4AC-0CFA21E7CD84}"/>
              </a:ext>
            </a:extLst>
          </p:cNvPr>
          <p:cNvSpPr txBox="1"/>
          <p:nvPr/>
        </p:nvSpPr>
        <p:spPr>
          <a:xfrm>
            <a:off x="6456218" y="1801091"/>
            <a:ext cx="5107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Almost 28000 people have stayed in the bank and nearly 20000 people have churned. Hence it’s a balanced dataset.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C23E52-5535-402B-8E94-76C68F663BC0}"/>
              </a:ext>
            </a:extLst>
          </p:cNvPr>
          <p:cNvSpPr txBox="1"/>
          <p:nvPr/>
        </p:nvSpPr>
        <p:spPr>
          <a:xfrm>
            <a:off x="6456218" y="4331855"/>
            <a:ext cx="46720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 the age group of 20-30,almost 1300-1400 people have remained and almost 1000 people have churned in each of the age factor.</a:t>
            </a:r>
          </a:p>
        </p:txBody>
      </p:sp>
    </p:spTree>
    <p:extLst>
      <p:ext uri="{BB962C8B-B14F-4D97-AF65-F5344CB8AC3E}">
        <p14:creationId xmlns:p14="http://schemas.microsoft.com/office/powerpoint/2010/main" val="1941445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AA0E3-CC8B-4CE5-BEB4-A3B4ADC61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9745" y="64655"/>
            <a:ext cx="4590473" cy="1062181"/>
          </a:xfrm>
        </p:spPr>
        <p:txBody>
          <a:bodyPr>
            <a:normAutofit/>
          </a:bodyPr>
          <a:lstStyle/>
          <a:p>
            <a:r>
              <a:rPr lang="en-IN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458D9-AF35-442D-8C70-AD7EE9781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345" y="1043709"/>
            <a:ext cx="10176903" cy="5597236"/>
          </a:xfrm>
        </p:spPr>
        <p:txBody>
          <a:bodyPr/>
          <a:lstStyle/>
          <a:p>
            <a:r>
              <a:rPr lang="en-IN" dirty="0"/>
              <a:t>There were few columns namely : “user_id”,”using_iOS”,”using_android”,”</a:t>
            </a:r>
            <a:r>
              <a:rPr lang="en-IN" dirty="0" err="1"/>
              <a:t>zodiac_sign</a:t>
            </a:r>
            <a:r>
              <a:rPr lang="en-IN" dirty="0"/>
              <a:t>” etc. which are completely useless in the dataset. We can safely remove them.</a:t>
            </a:r>
          </a:p>
          <a:p>
            <a:endParaRPr lang="en-IN" dirty="0"/>
          </a:p>
          <a:p>
            <a:r>
              <a:rPr lang="en-IN" dirty="0"/>
              <a:t>There are many columns named after the word : “trivia” which were completely meaningless, but they are highly impacting on the output.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MISSING VALUES..</a:t>
            </a:r>
          </a:p>
          <a:p>
            <a:pPr marL="457200" indent="-457200">
              <a:buAutoNum type="arabicPeriod"/>
            </a:pPr>
            <a:r>
              <a:rPr lang="en-IN" dirty="0"/>
              <a:t>There are missing values in the dataset, represented as “</a:t>
            </a:r>
            <a:r>
              <a:rPr lang="en-IN" dirty="0" err="1"/>
              <a:t>na</a:t>
            </a:r>
            <a:r>
              <a:rPr lang="en-IN" dirty="0"/>
              <a:t>”. So, we have used the filter command in the excel sheet to filter out and check for the missing values.</a:t>
            </a:r>
          </a:p>
          <a:p>
            <a:pPr marL="457200" indent="-457200">
              <a:buAutoNum type="arabicPeriod"/>
            </a:pPr>
            <a:r>
              <a:rPr lang="en-IN" dirty="0"/>
              <a:t>So, there were two columns which are “</a:t>
            </a:r>
            <a:r>
              <a:rPr lang="en-IN" dirty="0" err="1"/>
              <a:t>rent_or_own</a:t>
            </a:r>
            <a:r>
              <a:rPr lang="en-IN" dirty="0"/>
              <a:t>” &amp;”</a:t>
            </a:r>
            <a:r>
              <a:rPr lang="en-IN" dirty="0" err="1"/>
              <a:t>payfreq</a:t>
            </a:r>
            <a:r>
              <a:rPr lang="en-IN" dirty="0"/>
              <a:t>” having 48% and 15% missing values respectively.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1279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4CBC-AA1D-4181-9E98-F3E40C7CB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Sem-supervised learning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FF41E-2106-4B8A-9D78-C38F0DA17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46036"/>
            <a:ext cx="10058400" cy="4285672"/>
          </a:xfrm>
        </p:spPr>
        <p:txBody>
          <a:bodyPr/>
          <a:lstStyle/>
          <a:p>
            <a:r>
              <a:rPr lang="en-IN" dirty="0"/>
              <a:t>For covering up the missing values, create a separate random forest classifier model to predict the missing values of the column “</a:t>
            </a:r>
            <a:r>
              <a:rPr lang="en-IN" dirty="0" err="1"/>
              <a:t>payfreq</a:t>
            </a:r>
            <a:r>
              <a:rPr lang="en-IN" dirty="0"/>
              <a:t>” 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After predicting the missing values of </a:t>
            </a:r>
            <a:r>
              <a:rPr lang="en-IN" dirty="0" err="1"/>
              <a:t>payfreq</a:t>
            </a:r>
            <a:r>
              <a:rPr lang="en-IN" dirty="0"/>
              <a:t>,  delete the rows which contain “</a:t>
            </a:r>
            <a:r>
              <a:rPr lang="en-IN" dirty="0" err="1"/>
              <a:t>na</a:t>
            </a:r>
            <a:r>
              <a:rPr lang="en-IN" dirty="0"/>
              <a:t> ” values according to the column “</a:t>
            </a:r>
            <a:r>
              <a:rPr lang="en-IN" dirty="0" err="1"/>
              <a:t>rent_or_own</a:t>
            </a:r>
            <a:r>
              <a:rPr lang="en-IN" dirty="0"/>
              <a:t>”.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Do not try to predict the “</a:t>
            </a:r>
            <a:r>
              <a:rPr lang="en-IN" dirty="0" err="1"/>
              <a:t>rent_or_own</a:t>
            </a:r>
            <a:r>
              <a:rPr lang="en-IN" dirty="0"/>
              <a:t>” because the missing value percentage was high and neither do not delete the column because it may contribute towards the output.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AA7EBD-D4E9-4968-87A6-D6D6C1C4F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780" y="634861"/>
            <a:ext cx="2161530" cy="130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120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9FD5A-AEB6-4522-BA57-DC6CD7191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7636" y="484632"/>
            <a:ext cx="8680612" cy="1017201"/>
          </a:xfrm>
        </p:spPr>
        <p:txBody>
          <a:bodyPr/>
          <a:lstStyle/>
          <a:p>
            <a:r>
              <a:rPr lang="en-IN" dirty="0"/>
              <a:t>Dimensionality reduction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406C9-3D9C-4C7E-BCED-641BD5B8F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912" y="1413163"/>
            <a:ext cx="10909336" cy="5208155"/>
          </a:xfrm>
        </p:spPr>
        <p:txBody>
          <a:bodyPr/>
          <a:lstStyle/>
          <a:p>
            <a:r>
              <a:rPr lang="en-IN" dirty="0"/>
              <a:t>As there were 28 columns in total,  keep only the important columns contributing to the model.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Apply the low variance filter to remove the </a:t>
            </a:r>
          </a:p>
          <a:p>
            <a:pPr marL="0" indent="0">
              <a:buNone/>
            </a:pPr>
            <a:r>
              <a:rPr lang="en-IN" dirty="0"/>
              <a:t>   columns which are unwanted. Remove the</a:t>
            </a:r>
          </a:p>
          <a:p>
            <a:pPr marL="0" indent="0">
              <a:buNone/>
            </a:pPr>
            <a:r>
              <a:rPr lang="en-IN" dirty="0"/>
              <a:t>   columns : “cards_helpful” &amp; “cards_share”.</a:t>
            </a:r>
          </a:p>
          <a:p>
            <a:pPr marL="0" indent="0">
              <a:buNone/>
            </a:pPr>
            <a:r>
              <a:rPr lang="en-IN" dirty="0"/>
              <a:t>   Apply the correlation method to impute the </a:t>
            </a:r>
          </a:p>
          <a:p>
            <a:pPr marL="0" indent="0">
              <a:buNone/>
            </a:pPr>
            <a:r>
              <a:rPr lang="en-IN" dirty="0"/>
              <a:t>   the columns which were highly correlated with </a:t>
            </a:r>
          </a:p>
          <a:p>
            <a:pPr marL="0" indent="0">
              <a:buNone/>
            </a:pPr>
            <a:r>
              <a:rPr lang="en-IN" dirty="0"/>
              <a:t>   other independent variables.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After dimensionality reduction, the total columns </a:t>
            </a:r>
          </a:p>
          <a:p>
            <a:pPr marL="0" indent="0">
              <a:buNone/>
            </a:pPr>
            <a:r>
              <a:rPr lang="en-IN" dirty="0"/>
              <a:t>   remaining are19/28 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2D4BE6-38F2-424F-9443-B4DA515CE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292" y="2223861"/>
            <a:ext cx="4300409" cy="414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260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584DA-B025-40D7-9147-958D75C9C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768" y="484632"/>
            <a:ext cx="8930480" cy="991242"/>
          </a:xfrm>
        </p:spPr>
        <p:txBody>
          <a:bodyPr/>
          <a:lstStyle/>
          <a:p>
            <a:r>
              <a:rPr lang="en-IN" dirty="0"/>
              <a:t>Prediction methodologies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21DBE4-7FC0-4E14-A4F3-734E1F378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84" y="1810326"/>
            <a:ext cx="3716482" cy="185824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F59774-CFA6-46A8-A23F-03844F141E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68567"/>
            <a:ext cx="5096625" cy="28668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78C417-A0AB-494A-A4AD-FB7363FEFD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377" y="1613689"/>
            <a:ext cx="3317421" cy="22128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72EE5D-7729-45C0-9508-273AADF306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377" y="4054762"/>
            <a:ext cx="3585083" cy="256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456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801258"/>
              </p:ext>
            </p:extLst>
          </p:nvPr>
        </p:nvGraphicFramePr>
        <p:xfrm>
          <a:off x="166255" y="987059"/>
          <a:ext cx="5855854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799">
                  <a:extLst>
                    <a:ext uri="{9D8B030D-6E8A-4147-A177-3AD203B41FA5}">
                      <a16:colId xmlns:a16="http://schemas.microsoft.com/office/drawing/2014/main" val="3804374866"/>
                    </a:ext>
                  </a:extLst>
                </a:gridCol>
                <a:gridCol w="1330037">
                  <a:extLst>
                    <a:ext uri="{9D8B030D-6E8A-4147-A177-3AD203B41FA5}">
                      <a16:colId xmlns:a16="http://schemas.microsoft.com/office/drawing/2014/main" val="4051885222"/>
                    </a:ext>
                  </a:extLst>
                </a:gridCol>
                <a:gridCol w="905163">
                  <a:extLst>
                    <a:ext uri="{9D8B030D-6E8A-4147-A177-3AD203B41FA5}">
                      <a16:colId xmlns:a16="http://schemas.microsoft.com/office/drawing/2014/main" val="148002226"/>
                    </a:ext>
                  </a:extLst>
                </a:gridCol>
                <a:gridCol w="1200728">
                  <a:extLst>
                    <a:ext uri="{9D8B030D-6E8A-4147-A177-3AD203B41FA5}">
                      <a16:colId xmlns:a16="http://schemas.microsoft.com/office/drawing/2014/main" val="2225830031"/>
                    </a:ext>
                  </a:extLst>
                </a:gridCol>
                <a:gridCol w="1099127">
                  <a:extLst>
                    <a:ext uri="{9D8B030D-6E8A-4147-A177-3AD203B41FA5}">
                      <a16:colId xmlns:a16="http://schemas.microsoft.com/office/drawing/2014/main" val="496519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751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710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983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9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Macro 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162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Weighted </a:t>
                      </a:r>
                      <a:r>
                        <a:rPr lang="en-US" dirty="0" err="1"/>
                        <a:t>avg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50692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15682"/>
              </p:ext>
            </p:extLst>
          </p:nvPr>
        </p:nvGraphicFramePr>
        <p:xfrm>
          <a:off x="6271489" y="987059"/>
          <a:ext cx="574502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984">
                  <a:extLst>
                    <a:ext uri="{9D8B030D-6E8A-4147-A177-3AD203B41FA5}">
                      <a16:colId xmlns:a16="http://schemas.microsoft.com/office/drawing/2014/main" val="3804374866"/>
                    </a:ext>
                  </a:extLst>
                </a:gridCol>
                <a:gridCol w="1246909">
                  <a:extLst>
                    <a:ext uri="{9D8B030D-6E8A-4147-A177-3AD203B41FA5}">
                      <a16:colId xmlns:a16="http://schemas.microsoft.com/office/drawing/2014/main" val="4051885222"/>
                    </a:ext>
                  </a:extLst>
                </a:gridCol>
                <a:gridCol w="886691">
                  <a:extLst>
                    <a:ext uri="{9D8B030D-6E8A-4147-A177-3AD203B41FA5}">
                      <a16:colId xmlns:a16="http://schemas.microsoft.com/office/drawing/2014/main" val="148002226"/>
                    </a:ext>
                  </a:extLst>
                </a:gridCol>
                <a:gridCol w="1154545">
                  <a:extLst>
                    <a:ext uri="{9D8B030D-6E8A-4147-A177-3AD203B41FA5}">
                      <a16:colId xmlns:a16="http://schemas.microsoft.com/office/drawing/2014/main" val="2225830031"/>
                    </a:ext>
                  </a:extLst>
                </a:gridCol>
                <a:gridCol w="1089891">
                  <a:extLst>
                    <a:ext uri="{9D8B030D-6E8A-4147-A177-3AD203B41FA5}">
                      <a16:colId xmlns:a16="http://schemas.microsoft.com/office/drawing/2014/main" val="496519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751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710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983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9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Macro </a:t>
                      </a:r>
                      <a:r>
                        <a:rPr lang="en-US" dirty="0" err="1"/>
                        <a:t>Avg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162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Weighted </a:t>
                      </a:r>
                      <a:r>
                        <a:rPr lang="en-US" dirty="0" err="1"/>
                        <a:t>Avg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50692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834012"/>
              </p:ext>
            </p:extLst>
          </p:nvPr>
        </p:nvGraphicFramePr>
        <p:xfrm>
          <a:off x="166255" y="4072465"/>
          <a:ext cx="5809672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745">
                  <a:extLst>
                    <a:ext uri="{9D8B030D-6E8A-4147-A177-3AD203B41FA5}">
                      <a16:colId xmlns:a16="http://schemas.microsoft.com/office/drawing/2014/main" val="3804374866"/>
                    </a:ext>
                  </a:extLst>
                </a:gridCol>
                <a:gridCol w="1283855">
                  <a:extLst>
                    <a:ext uri="{9D8B030D-6E8A-4147-A177-3AD203B41FA5}">
                      <a16:colId xmlns:a16="http://schemas.microsoft.com/office/drawing/2014/main" val="4051885222"/>
                    </a:ext>
                  </a:extLst>
                </a:gridCol>
                <a:gridCol w="905163">
                  <a:extLst>
                    <a:ext uri="{9D8B030D-6E8A-4147-A177-3AD203B41FA5}">
                      <a16:colId xmlns:a16="http://schemas.microsoft.com/office/drawing/2014/main" val="148002226"/>
                    </a:ext>
                  </a:extLst>
                </a:gridCol>
                <a:gridCol w="1191491">
                  <a:extLst>
                    <a:ext uri="{9D8B030D-6E8A-4147-A177-3AD203B41FA5}">
                      <a16:colId xmlns:a16="http://schemas.microsoft.com/office/drawing/2014/main" val="2225830031"/>
                    </a:ext>
                  </a:extLst>
                </a:gridCol>
                <a:gridCol w="1071418">
                  <a:extLst>
                    <a:ext uri="{9D8B030D-6E8A-4147-A177-3AD203B41FA5}">
                      <a16:colId xmlns:a16="http://schemas.microsoft.com/office/drawing/2014/main" val="496519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751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710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983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9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Macro </a:t>
                      </a:r>
                      <a:r>
                        <a:rPr lang="en-US" dirty="0" err="1"/>
                        <a:t>Avg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162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Weighted </a:t>
                      </a:r>
                      <a:r>
                        <a:rPr lang="en-US" dirty="0" err="1"/>
                        <a:t>Avg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506924"/>
                  </a:ext>
                </a:extLst>
              </a:tr>
            </a:tbl>
          </a:graphicData>
        </a:graphic>
      </p:graphicFrame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4368800" y="194551"/>
            <a:ext cx="3962400" cy="664432"/>
          </a:xfrm>
        </p:spPr>
        <p:txBody>
          <a:bodyPr/>
          <a:lstStyle/>
          <a:p>
            <a:r>
              <a:rPr lang="en-US" sz="4000" dirty="0"/>
              <a:t>Model Comparison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853423"/>
              </p:ext>
            </p:extLst>
          </p:nvPr>
        </p:nvGraphicFramePr>
        <p:xfrm>
          <a:off x="6271489" y="4481483"/>
          <a:ext cx="260465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327">
                  <a:extLst>
                    <a:ext uri="{9D8B030D-6E8A-4147-A177-3AD203B41FA5}">
                      <a16:colId xmlns:a16="http://schemas.microsoft.com/office/drawing/2014/main" val="906130940"/>
                    </a:ext>
                  </a:extLst>
                </a:gridCol>
                <a:gridCol w="1302327">
                  <a:extLst>
                    <a:ext uri="{9D8B030D-6E8A-4147-A177-3AD203B41FA5}">
                      <a16:colId xmlns:a16="http://schemas.microsoft.com/office/drawing/2014/main" val="17240105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Best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71728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91F70D6-4280-4DEE-B36C-99B6D410043E}"/>
              </a:ext>
            </a:extLst>
          </p:cNvPr>
          <p:cNvSpPr txBox="1"/>
          <p:nvPr/>
        </p:nvSpPr>
        <p:spPr>
          <a:xfrm>
            <a:off x="8580581" y="360217"/>
            <a:ext cx="213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Random Forest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FC60F7-07B0-4DEB-B8B1-EACF609525CD}"/>
              </a:ext>
            </a:extLst>
          </p:cNvPr>
          <p:cNvSpPr txBox="1"/>
          <p:nvPr/>
        </p:nvSpPr>
        <p:spPr>
          <a:xfrm>
            <a:off x="6918036" y="4072465"/>
            <a:ext cx="151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XGBoost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88690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260</TotalTime>
  <Words>939</Words>
  <Application>Microsoft Office PowerPoint</Application>
  <PresentationFormat>Widescreen</PresentationFormat>
  <Paragraphs>172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Rockwell</vt:lpstr>
      <vt:lpstr>Rockwell Condensed</vt:lpstr>
      <vt:lpstr>Wingdings</vt:lpstr>
      <vt:lpstr>Wood Type</vt:lpstr>
      <vt:lpstr>Bank customer churn</vt:lpstr>
      <vt:lpstr>Problem description</vt:lpstr>
      <vt:lpstr>Features in the dataset.</vt:lpstr>
      <vt:lpstr>Data description</vt:lpstr>
      <vt:lpstr>Data description</vt:lpstr>
      <vt:lpstr>Sem-supervised learning model</vt:lpstr>
      <vt:lpstr>Dimensionality reduction :</vt:lpstr>
      <vt:lpstr>Prediction methodologies :</vt:lpstr>
      <vt:lpstr>Model Comparison</vt:lpstr>
      <vt:lpstr>Recommendation</vt:lpstr>
      <vt:lpstr>Future work 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customer churn problem.</dc:title>
  <dc:creator>kaushik ramabhotla</dc:creator>
  <cp:lastModifiedBy>kaushik ramabhotla</cp:lastModifiedBy>
  <cp:revision>52</cp:revision>
  <dcterms:created xsi:type="dcterms:W3CDTF">2020-06-19T10:31:03Z</dcterms:created>
  <dcterms:modified xsi:type="dcterms:W3CDTF">2020-07-01T08:08:27Z</dcterms:modified>
</cp:coreProperties>
</file>